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04" r:id="rId5"/>
    <p:sldId id="336" r:id="rId6"/>
    <p:sldId id="320" r:id="rId7"/>
    <p:sldId id="328" r:id="rId8"/>
    <p:sldId id="329" r:id="rId9"/>
    <p:sldId id="330" r:id="rId10"/>
    <p:sldId id="331" r:id="rId11"/>
    <p:sldId id="323" r:id="rId12"/>
    <p:sldId id="326" r:id="rId13"/>
    <p:sldId id="324" r:id="rId14"/>
    <p:sldId id="327" r:id="rId15"/>
    <p:sldId id="337" r:id="rId16"/>
    <p:sldId id="333" r:id="rId17"/>
    <p:sldId id="325" r:id="rId18"/>
    <p:sldId id="338" r:id="rId19"/>
    <p:sldId id="335" r:id="rId20"/>
    <p:sldId id="334" r:id="rId21"/>
    <p:sldId id="332" r:id="rId22"/>
    <p:sldId id="321" r:id="rId23"/>
    <p:sldId id="316" r:id="rId24"/>
  </p:sldIdLst>
  <p:sldSz cx="12192000" cy="6858000"/>
  <p:notesSz cx="6858000" cy="9144000"/>
  <p:embeddedFontLst>
    <p:embeddedFont>
      <p:font typeface="Nunito" pitchFamily="2" charset="0"/>
      <p:regular r:id="rId27"/>
      <p:bold r:id="rId28"/>
      <p:italic r:id="rId29"/>
      <p:boldItalic r:id="rId3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080A28-DA0F-D9A7-FE97-4DF365F25F96}" name="Annaig Bouguennec" initials="AB" userId="S-1-5-21-3569255166-3711921035-3486062074-26427" providerId="AD"/>
  <p188:author id="{FA6C4BC4-FE9C-5D27-EEAE-CE0910C189FF}" name="Ellen Goudemand-Dugue" initials="EG" userId="S::Ellen.GOUDEMAND-DUGUE@groupefd.com::46028feb-faa2-45a5-819c-24bcf83a49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F7920"/>
    <a:srgbClr val="D1DAB0"/>
    <a:srgbClr val="675449"/>
    <a:srgbClr val="FAB615"/>
    <a:srgbClr val="D70A78"/>
    <a:srgbClr val="7C388D"/>
    <a:srgbClr val="244896"/>
    <a:srgbClr val="C3301A"/>
    <a:srgbClr val="016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6247" autoAdjust="0"/>
  </p:normalViewPr>
  <p:slideViewPr>
    <p:cSldViewPr snapToGrid="0">
      <p:cViewPr varScale="1">
        <p:scale>
          <a:sx n="63" d="100"/>
          <a:sy n="63" d="100"/>
        </p:scale>
        <p:origin x="107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érie Laurent" userId="3a137026-3df8-4f81-98b1-07d8449503b9" providerId="ADAL" clId="{07E0A8A9-4A80-4D5E-B595-5AF974973848}"/>
    <pc:docChg chg="modSld">
      <pc:chgData name="Valérie Laurent" userId="3a137026-3df8-4f81-98b1-07d8449503b9" providerId="ADAL" clId="{07E0A8A9-4A80-4D5E-B595-5AF974973848}" dt="2026-02-12T12:38:44.607" v="1" actId="14100"/>
      <pc:docMkLst>
        <pc:docMk/>
      </pc:docMkLst>
      <pc:sldChg chg="modSp mod">
        <pc:chgData name="Valérie Laurent" userId="3a137026-3df8-4f81-98b1-07d8449503b9" providerId="ADAL" clId="{07E0A8A9-4A80-4D5E-B595-5AF974973848}" dt="2026-02-12T12:38:03.555" v="0" actId="255"/>
        <pc:sldMkLst>
          <pc:docMk/>
          <pc:sldMk cId="1905620466" sldId="329"/>
        </pc:sldMkLst>
        <pc:spChg chg="mod">
          <ac:chgData name="Valérie Laurent" userId="3a137026-3df8-4f81-98b1-07d8449503b9" providerId="ADAL" clId="{07E0A8A9-4A80-4D5E-B595-5AF974973848}" dt="2026-02-12T12:38:03.555" v="0" actId="255"/>
          <ac:spMkLst>
            <pc:docMk/>
            <pc:sldMk cId="1905620466" sldId="329"/>
            <ac:spMk id="6" creationId="{C75BED17-06A8-0A21-30E5-188BEEF50E8F}"/>
          </ac:spMkLst>
        </pc:spChg>
      </pc:sldChg>
      <pc:sldChg chg="modSp mod">
        <pc:chgData name="Valérie Laurent" userId="3a137026-3df8-4f81-98b1-07d8449503b9" providerId="ADAL" clId="{07E0A8A9-4A80-4D5E-B595-5AF974973848}" dt="2026-02-12T12:38:44.607" v="1" actId="14100"/>
        <pc:sldMkLst>
          <pc:docMk/>
          <pc:sldMk cId="857936680" sldId="331"/>
        </pc:sldMkLst>
        <pc:picChg chg="mod">
          <ac:chgData name="Valérie Laurent" userId="3a137026-3df8-4f81-98b1-07d8449503b9" providerId="ADAL" clId="{07E0A8A9-4A80-4D5E-B595-5AF974973848}" dt="2026-02-12T12:38:44.607" v="1" actId="14100"/>
          <ac:picMkLst>
            <pc:docMk/>
            <pc:sldMk cId="857936680" sldId="331"/>
            <ac:picMk id="7" creationId="{44C3E327-7094-518A-7C42-9423BE48787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1876094-EB41-46B1-BB90-DF7233DC4C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82ECD8-163C-486F-8985-812B964D63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37773-93BB-4599-A303-A0A1CA9300FD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8221F8-24DA-4216-9ADC-E3806C04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FD25B4-6E72-47A7-A0C7-0BF2CB8827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5E0F7-3AA9-40D9-97B9-47C20D426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76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771D-5040-45B1-8E7F-A2FB4CC0ED7C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F99D-AAFB-464F-8734-E07AE50A36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7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F99D-AAFB-464F-8734-E07AE50A36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41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F99D-AAFB-464F-8734-E07AE50A36C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77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issu&#10;&#10;Description générée automatiquement">
            <a:extLst>
              <a:ext uri="{FF2B5EF4-FFF2-40B4-BE49-F238E27FC236}">
                <a16:creationId xmlns:a16="http://schemas.microsoft.com/office/drawing/2014/main" id="{67BB2641-1011-46E9-881F-6C11B7144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anose="020B060402020202020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52DB83A-CCC6-4417-BFF8-F6344FD3E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A2B2B39A-7B83-4637-B449-59FA274C64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A778723B-CF79-49B3-882E-A69D62531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6AF1F49-2DF1-4591-B6F4-76E47A595B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D7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8D8FC3-02A5-4A1E-BF3A-3923006228D5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0299923-F220-4E52-AF8D-82D37C5CD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64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A8000-913F-41A6-9C58-BFD5F3EF0E26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D70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235E28C6-E75C-4F9A-98F5-2382F83EE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652" y="365125"/>
            <a:ext cx="10422147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2" y="1825625"/>
            <a:ext cx="10422147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5C13-0B38-479E-BC96-25FC1681324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B6A6713-1865-4A8E-9E4A-FC36DA5548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D70A7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6F46-651C-4B3B-9A7C-BF109253FB56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FB12B0A-E274-47F6-9E38-075DCC9E7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77E4C464-9B74-43A8-B379-E14341E5F26F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67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D70A7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8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de section">
    <p:bg>
      <p:bgPr>
        <a:solidFill>
          <a:srgbClr val="D70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E5FC5C-FBA9-40FD-85F9-84B8F23A7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47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rgbClr val="7C3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9320C9-1659-45C6-9B5D-7EC0F204AA24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9229919-093F-4306-B43A-C7F2CF1A02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8874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84C281-D1B9-4196-90CA-258DA8877E0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7C38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7DA0101C-D82E-47D9-9A25-6AF675EF7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CC42-11A7-4E35-A837-B9FE29F4B346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97617E9-0D47-4924-985E-A587736EFE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7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7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C388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FE79-C937-4928-B708-0058D09EEF7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31DF36A-907D-4A01-A33C-ACD78495D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3206C1F2-8F29-4C79-8B22-A9845AEA6344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990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ante, feuille, pois, légume&#10;&#10;Description générée automatiquement">
            <a:extLst>
              <a:ext uri="{FF2B5EF4-FFF2-40B4-BE49-F238E27FC236}">
                <a16:creationId xmlns:a16="http://schemas.microsoft.com/office/drawing/2014/main" id="{C0DC59E7-A471-442D-A701-6E6B760DE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7E5480-472E-465B-ACFE-5C2F30955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2CD0BCC-AA05-493C-A409-994694C31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D0E0124D-5066-4475-92AF-761DAFDF6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BC34BFD-258B-4CD5-9BAB-F0EBAA046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2055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C388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92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de section">
    <p:bg>
      <p:bgPr>
        <a:solidFill>
          <a:srgbClr val="7C3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5425FE-C697-4214-8641-764FBF98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8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bg>
      <p:bgPr>
        <a:solidFill>
          <a:srgbClr val="244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02699-FB33-4FEE-AC35-7C1EF433879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AD02ECD-3700-44B4-BFDC-AA352E754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5140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5EA403-E507-4303-86E1-38A26DA0474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244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1C0D451B-D9BE-49A9-873F-267EF10B9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6C8B-C038-418D-9F0C-69B4459423D7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4A7ED62-BA4E-4AAA-A4BF-0248639EA6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0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16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4489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5A3A-6F1E-4702-A9E7-96241466EDA8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BC41939-5F25-428A-9C7A-DCBACECA4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60AC6468-B534-4386-AD58-3EC9D9642C32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1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4489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43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de section">
    <p:bg>
      <p:bgPr>
        <a:solidFill>
          <a:srgbClr val="244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B83F38-EB4F-4D2B-BE2E-4E162CA90F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bg>
      <p:bgPr>
        <a:solidFill>
          <a:srgbClr val="C33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5192C5-62D2-4551-B281-FF2765F3C72F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5E053B0-5144-48E9-83C1-8C041D91B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5018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767353-F3E4-4042-A78E-984D7C15AB9D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C33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C3AF00A-7368-48A0-9D60-C94A2CA12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8290-CFDC-43C0-96B4-8D558FBCB75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A8B1B67-15F3-4958-B81A-8A668E5043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1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rrain, chocolat, fermer&#10;&#10;Description générée automatiquement">
            <a:extLst>
              <a:ext uri="{FF2B5EF4-FFF2-40B4-BE49-F238E27FC236}">
                <a16:creationId xmlns:a16="http://schemas.microsoft.com/office/drawing/2014/main" id="{2E6F5DA5-F52B-4221-807F-B56A101FC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9A97D5-1ACA-40DE-A4FB-A6C90355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527-E891-4CCF-991A-0349F40C576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72C0D4-607B-430A-8DF3-DF4629B4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A903E7-D4CA-400D-8A83-7C6BE28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7E5480-472E-465B-ACFE-5C2F30955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8" y="238708"/>
            <a:ext cx="1705377" cy="16642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2CD0BCC-AA05-493C-A409-994694C31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276" y="4684854"/>
            <a:ext cx="5594647" cy="1446322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D0E0124D-5066-4475-92AF-761DAFDF6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3276" y="4684854"/>
            <a:ext cx="5594647" cy="1020440"/>
          </a:xfrm>
          <a:prstGeom prst="rect">
            <a:avLst/>
          </a:prstGeom>
        </p:spPr>
        <p:txBody>
          <a:bodyPr anchor="b"/>
          <a:lstStyle>
            <a:lvl1pPr algn="ctr">
              <a:defRPr sz="2800" b="1" spc="-15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2BC34BFD-258B-4CD5-9BAB-F0EBAA046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3276" y="5797369"/>
            <a:ext cx="5594647" cy="9907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45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34200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9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C330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32AF-B5B7-4239-8442-4B7BB88221E1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CCD22F6-420B-4FC1-9A95-A7D68EF2C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4A5B54B8-42BD-4DBE-AAAC-1F599970353E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907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C330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9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de section">
    <p:bg>
      <p:bgPr>
        <a:solidFill>
          <a:srgbClr val="C33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449AFB-E1DA-49A3-A245-05009EEF4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07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bg>
      <p:bgPr>
        <a:solidFill>
          <a:srgbClr val="EF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50FC5F-D693-49F7-BFDF-C457B7FE5747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06DB6C9-78B2-424A-9945-67769BEB9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0548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417ECD-0B42-4A38-918E-964227AE646B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EF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BB2759E-D7DE-4C8E-BAC8-996DBD709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711-3538-4CD5-A533-0BF2FC383881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204FFB5F-45EE-49CD-8487-4F394468D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0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46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EF792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487F-0A3A-4957-A0F6-C8B19FFFD62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4403978D-6FAD-4EAF-BE39-445CEA97A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0F2408F3-91FD-4229-B9FA-1719D590C16A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071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EF792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15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de section">
    <p:bg>
      <p:bgPr>
        <a:solidFill>
          <a:srgbClr val="EF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974D56A-E57C-4579-BEFE-98D993AD3C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7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AB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tabLst/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AACBE01-DE02-4F37-9756-5D0FDF250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5583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bg>
      <p:bgPr>
        <a:solidFill>
          <a:srgbClr val="75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6DE131-354A-4276-B3C2-99B3105C057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27B300F-C6FD-4FE7-AAA1-2E62AE51A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6" descr="logo-fsov">
            <a:extLst>
              <a:ext uri="{FF2B5EF4-FFF2-40B4-BE49-F238E27FC236}">
                <a16:creationId xmlns:a16="http://schemas.microsoft.com/office/drawing/2014/main" id="{C01F80B2-29B3-46FD-9525-FAF0D8A775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8" y="119857"/>
            <a:ext cx="1109662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3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21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5952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7553-2BA4-47FD-9B73-9988C61964D9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A36D716-0E8D-4F13-B1B0-C1A49D309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5B1B4021-75E7-48AC-8537-F9EE9A877D56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191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5952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08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bg>
      <p:bgPr>
        <a:solidFill>
          <a:srgbClr val="75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4CC643-6889-4312-9FE8-F3A022A5B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99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rgbClr val="016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A7E78-CD90-48D3-93BA-F5B9A458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062163"/>
            <a:ext cx="9829800" cy="2852737"/>
          </a:xfrm>
          <a:prstGeom prst="rect">
            <a:avLst/>
          </a:prstGeom>
        </p:spPr>
        <p:txBody>
          <a:bodyPr anchor="ctr"/>
          <a:lstStyle>
            <a:lvl1pPr marL="1438275" indent="-1352550">
              <a:defRPr sz="6000" b="1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D572CE-B618-4FDA-9C29-8ED2F9C544B5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96D259BD-7737-46D4-A697-DF91368C9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131" y="2690340"/>
            <a:ext cx="1477320" cy="147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7942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CE96BB-A812-45D5-B48B-79ABD7B8BE71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016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5228778-2665-44E2-BF41-37774C04F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35FF-A805-4D01-8B55-DB5D1C76E5A2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11CE1F2-672C-4321-9500-4DF9FB711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85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8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683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6F9-5F33-4948-AFCD-1715037A5F2E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40BBAA7-3EC2-48C7-8D80-8C5BCDAD0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CAA5FBA6-2D3A-4E07-8B48-F68F2740F25D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247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683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/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728AFE-4991-484D-8F24-1D78E3653305}"/>
              </a:ext>
            </a:extLst>
          </p:cNvPr>
          <p:cNvSpPr/>
          <p:nvPr userDrawn="1"/>
        </p:nvSpPr>
        <p:spPr>
          <a:xfrm>
            <a:off x="842400" y="1042587"/>
            <a:ext cx="10497600" cy="5134376"/>
          </a:xfrm>
          <a:prstGeom prst="rect">
            <a:avLst/>
          </a:prstGeom>
          <a:noFill/>
          <a:ln>
            <a:solidFill>
              <a:srgbClr val="FAB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solidFill>
          <a:srgbClr val="0168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34C87C-7DEB-4FD7-9032-875F2E0BF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4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4B2207-96F2-40BD-B9DD-42E21B14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875" y="6356350"/>
            <a:ext cx="623888" cy="365125"/>
          </a:xfrm>
        </p:spPr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E2EF026-8335-4E4A-B57C-8CDDDB27A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0" y="6315075"/>
            <a:ext cx="381000" cy="381000"/>
          </a:xfrm>
          <a:prstGeom prst="rect">
            <a:avLst/>
          </a:prstGeom>
        </p:spPr>
      </p:pic>
      <p:sp>
        <p:nvSpPr>
          <p:cNvPr id="51" name="Connecteur droit 50">
            <a:extLst>
              <a:ext uri="{FF2B5EF4-FFF2-40B4-BE49-F238E27FC236}">
                <a16:creationId xmlns:a16="http://schemas.microsoft.com/office/drawing/2014/main" id="{CECDDD96-4FAD-45BB-97AE-5369C8D49F0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2" name="Connecteur droit 51">
            <a:extLst>
              <a:ext uri="{FF2B5EF4-FFF2-40B4-BE49-F238E27FC236}">
                <a16:creationId xmlns:a16="http://schemas.microsoft.com/office/drawing/2014/main" id="{A7D799D5-B309-47F6-9E53-E9BFFE13F19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0452832-B063-4CAF-BB13-AB362C4753FA}"/>
              </a:ext>
            </a:extLst>
          </p:cNvPr>
          <p:cNvSpPr/>
          <p:nvPr userDrawn="1"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Connecteur droit 53">
            <a:extLst>
              <a:ext uri="{FF2B5EF4-FFF2-40B4-BE49-F238E27FC236}">
                <a16:creationId xmlns:a16="http://schemas.microsoft.com/office/drawing/2014/main" id="{6B634CFB-B239-4D24-9B8F-97760349B66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5" name="Connecteur droit 54">
            <a:extLst>
              <a:ext uri="{FF2B5EF4-FFF2-40B4-BE49-F238E27FC236}">
                <a16:creationId xmlns:a16="http://schemas.microsoft.com/office/drawing/2014/main" id="{F8F7A8BA-81CF-4838-80E5-7F63C255A1A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6" name="Titre 7">
            <a:extLst>
              <a:ext uri="{FF2B5EF4-FFF2-40B4-BE49-F238E27FC236}">
                <a16:creationId xmlns:a16="http://schemas.microsoft.com/office/drawing/2014/main" id="{074DE2D2-E5D7-4191-A746-EB8DC931C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778" y="1734663"/>
            <a:ext cx="6578044" cy="1894362"/>
          </a:xfrm>
        </p:spPr>
        <p:txBody>
          <a:bodyPr/>
          <a:lstStyle>
            <a:lvl1pPr algn="ctr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7" name="Sous-titre 8">
            <a:extLst>
              <a:ext uri="{FF2B5EF4-FFF2-40B4-BE49-F238E27FC236}">
                <a16:creationId xmlns:a16="http://schemas.microsoft.com/office/drawing/2014/main" id="{96FAC14E-DEE6-49DA-AD1D-3E21E39D3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700" y="3892165"/>
            <a:ext cx="6172200" cy="13716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29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D6723CC9-A7B4-4E86-BEB1-34A3AE0B7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960" y="38917"/>
            <a:ext cx="10768655" cy="6960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21" y="55616"/>
            <a:ext cx="10738500" cy="67932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21" y="1124869"/>
            <a:ext cx="10738500" cy="522465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3481" y="6474061"/>
            <a:ext cx="2743200" cy="365125"/>
          </a:xfrm>
        </p:spPr>
        <p:txBody>
          <a:bodyPr/>
          <a:lstStyle/>
          <a:p>
            <a:r>
              <a:rPr lang="fr-FR" dirty="0"/>
              <a:t>17/05/2022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6702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0421" y="6446703"/>
            <a:ext cx="2743200" cy="365125"/>
          </a:xfrm>
        </p:spPr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05CD053-811B-4013-BB15-5CAA2BCAAE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450356"/>
            <a:ext cx="381000" cy="381000"/>
          </a:xfrm>
          <a:prstGeom prst="rect">
            <a:avLst/>
          </a:prstGeom>
        </p:spPr>
      </p:pic>
      <p:sp>
        <p:nvSpPr>
          <p:cNvPr id="21" name="Connecteur droit 20">
            <a:extLst>
              <a:ext uri="{FF2B5EF4-FFF2-40B4-BE49-F238E27FC236}">
                <a16:creationId xmlns:a16="http://schemas.microsoft.com/office/drawing/2014/main" id="{220AA2DC-3CDD-4553-AE6C-28C065A549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7999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Connecteur droit 21">
            <a:extLst>
              <a:ext uri="{FF2B5EF4-FFF2-40B4-BE49-F238E27FC236}">
                <a16:creationId xmlns:a16="http://schemas.microsoft.com/office/drawing/2014/main" id="{786478A1-EA1B-4552-BB4A-FA2E2EA6B5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7999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5C53AB-FD0D-4B95-A0F2-8D7D08CE0C47}"/>
              </a:ext>
            </a:extLst>
          </p:cNvPr>
          <p:cNvSpPr/>
          <p:nvPr userDrawn="1"/>
        </p:nvSpPr>
        <p:spPr bwMode="auto">
          <a:xfrm>
            <a:off x="11887200" y="0"/>
            <a:ext cx="304800" cy="6857999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Connecteur droit 23">
            <a:extLst>
              <a:ext uri="{FF2B5EF4-FFF2-40B4-BE49-F238E27FC236}">
                <a16:creationId xmlns:a16="http://schemas.microsoft.com/office/drawing/2014/main" id="{5D2031B3-8201-4D3A-8302-7D1F0CDD2DC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7999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Connecteur droit 24">
            <a:extLst>
              <a:ext uri="{FF2B5EF4-FFF2-40B4-BE49-F238E27FC236}">
                <a16:creationId xmlns:a16="http://schemas.microsoft.com/office/drawing/2014/main" id="{3AF2A714-18E7-4AEF-ABE2-5BAFFBCFDC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7999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6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fld id="{92A5DF60-4952-4968-85C1-447D039EF35B}" type="datetime1">
              <a:rPr lang="fr-FR" smtClean="0"/>
              <a:pPr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endParaRPr lang="fr-FR">
              <a:solidFill>
                <a:srgbClr val="675449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75449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AACBE01-DE02-4F37-9756-5D0FDF250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339" y="2908931"/>
            <a:ext cx="1477320" cy="147732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accent2"/>
                </a:solidFill>
                <a:latin typeface="Nunito" pitchFamily="2" charset="0"/>
              </a:rPr>
              <a:t>merci</a:t>
            </a:r>
          </a:p>
        </p:txBody>
      </p:sp>
      <p:sp>
        <p:nvSpPr>
          <p:cNvPr id="10" name="Connecteur droit 9">
            <a:extLst>
              <a:ext uri="{FF2B5EF4-FFF2-40B4-BE49-F238E27FC236}">
                <a16:creationId xmlns:a16="http://schemas.microsoft.com/office/drawing/2014/main" id="{56083C20-6A7A-43ED-9A5A-C426E9F6FD3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11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10">
            <a:extLst>
              <a:ext uri="{FF2B5EF4-FFF2-40B4-BE49-F238E27FC236}">
                <a16:creationId xmlns:a16="http://schemas.microsoft.com/office/drawing/2014/main" id="{622ADEFE-C796-44CF-B805-BF3736D37B3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039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6A1D28-4F70-4933-98FC-05EFCAE58D49}"/>
              </a:ext>
            </a:extLst>
          </p:cNvPr>
          <p:cNvSpPr/>
          <p:nvPr userDrawn="1"/>
        </p:nvSpPr>
        <p:spPr bwMode="auto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58996ADF-0C85-49E8-BFE5-BE58F3220B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963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3FBB597D-4C0E-46E6-92DB-6E75A77F5F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161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7CD69B2-6A9E-4D9D-8630-35606D514C26}"/>
              </a:ext>
            </a:extLst>
          </p:cNvPr>
          <p:cNvGrpSpPr/>
          <p:nvPr userDrawn="1"/>
        </p:nvGrpSpPr>
        <p:grpSpPr>
          <a:xfrm>
            <a:off x="10239750" y="129744"/>
            <a:ext cx="1373474" cy="1356972"/>
            <a:chOff x="11303540" y="438101"/>
            <a:chExt cx="641350" cy="64135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0563124-A3A7-42DB-8F9C-A6BF1EB59634}"/>
                </a:ext>
              </a:extLst>
            </p:cNvPr>
            <p:cNvSpPr/>
            <p:nvPr userDrawn="1"/>
          </p:nvSpPr>
          <p:spPr bwMode="auto">
            <a:xfrm>
              <a:off x="11303540" y="438101"/>
              <a:ext cx="641350" cy="641350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8" name="Picture 6" descr="logo-fsov">
              <a:extLst>
                <a:ext uri="{FF2B5EF4-FFF2-40B4-BE49-F238E27FC236}">
                  <a16:creationId xmlns:a16="http://schemas.microsoft.com/office/drawing/2014/main" id="{AE7A4BB2-EE56-4CF9-A4E4-32C231C4B6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4434">
              <a:off x="11341960" y="600746"/>
              <a:ext cx="588406" cy="27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E93D851-F65F-4AE7-9EE7-2A6626A47B31}"/>
              </a:ext>
            </a:extLst>
          </p:cNvPr>
          <p:cNvGrpSpPr/>
          <p:nvPr userDrawn="1"/>
        </p:nvGrpSpPr>
        <p:grpSpPr>
          <a:xfrm>
            <a:off x="11150371" y="1503697"/>
            <a:ext cx="684366" cy="672826"/>
            <a:chOff x="11663902" y="1157239"/>
            <a:chExt cx="274638" cy="27463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73A5189-ECE3-4C93-9625-7B8E24338774}"/>
                </a:ext>
              </a:extLst>
            </p:cNvPr>
            <p:cNvSpPr/>
            <p:nvPr userDrawn="1"/>
          </p:nvSpPr>
          <p:spPr bwMode="auto">
            <a:xfrm>
              <a:off x="11663902" y="1157239"/>
              <a:ext cx="274638" cy="274637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1" name="Picture 6" descr="logo-fsov">
              <a:extLst>
                <a:ext uri="{FF2B5EF4-FFF2-40B4-BE49-F238E27FC236}">
                  <a16:creationId xmlns:a16="http://schemas.microsoft.com/office/drawing/2014/main" id="{DC6873A3-DB9F-4466-9872-C9F8C7797D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54853">
              <a:off x="11673137" y="1233523"/>
              <a:ext cx="260932" cy="12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D1D7838-7EE5-4561-B6CE-23CB6B33ED9F}"/>
              </a:ext>
            </a:extLst>
          </p:cNvPr>
          <p:cNvGrpSpPr/>
          <p:nvPr userDrawn="1"/>
        </p:nvGrpSpPr>
        <p:grpSpPr>
          <a:xfrm>
            <a:off x="11735461" y="1110435"/>
            <a:ext cx="342900" cy="376281"/>
            <a:chOff x="11849100" y="1400397"/>
            <a:chExt cx="136525" cy="13811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3B8257F-FE65-402B-A5A8-79DED7109C99}"/>
                </a:ext>
              </a:extLst>
            </p:cNvPr>
            <p:cNvSpPr/>
            <p:nvPr userDrawn="1"/>
          </p:nvSpPr>
          <p:spPr bwMode="auto">
            <a:xfrm>
              <a:off x="11849100" y="1400397"/>
              <a:ext cx="136525" cy="138112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2" name="Picture 6" descr="logo-fsov">
              <a:extLst>
                <a:ext uri="{FF2B5EF4-FFF2-40B4-BE49-F238E27FC236}">
                  <a16:creationId xmlns:a16="http://schemas.microsoft.com/office/drawing/2014/main" id="{95A3F021-DB60-40CA-B841-B4B77C0146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131" y="1436894"/>
              <a:ext cx="115286" cy="5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Graphique 23">
            <a:extLst>
              <a:ext uri="{FF2B5EF4-FFF2-40B4-BE49-F238E27FC236}">
                <a16:creationId xmlns:a16="http://schemas.microsoft.com/office/drawing/2014/main" id="{813D9E86-008D-41D6-A2AA-2EF883C7EA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5094" y="2775303"/>
            <a:ext cx="1561810" cy="15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36E4B9-D135-4885-B0F9-87E6BE79F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0390"/>
            <a:ext cx="10515600" cy="13002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chemeClr val="bg1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3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4904574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rgbClr val="FAB615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4574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F57A-77E7-460A-819F-58565E9586A3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F086F2D0-449E-4600-B203-E3D3C0A0E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  <p:sp>
        <p:nvSpPr>
          <p:cNvPr id="8" name="Graphique 8">
            <a:extLst>
              <a:ext uri="{FF2B5EF4-FFF2-40B4-BE49-F238E27FC236}">
                <a16:creationId xmlns:a16="http://schemas.microsoft.com/office/drawing/2014/main" id="{FB129E05-F115-4F27-898D-69ED02D53C61}"/>
              </a:ext>
            </a:extLst>
          </p:cNvPr>
          <p:cNvSpPr/>
          <p:nvPr userDrawn="1"/>
        </p:nvSpPr>
        <p:spPr>
          <a:xfrm>
            <a:off x="5959267" y="365125"/>
            <a:ext cx="5900513" cy="5812361"/>
          </a:xfrm>
          <a:custGeom>
            <a:avLst/>
            <a:gdLst>
              <a:gd name="connsiteX0" fmla="*/ 375107 w 4347367"/>
              <a:gd name="connsiteY0" fmla="*/ 4351740 h 4351861"/>
              <a:gd name="connsiteX1" fmla="*/ 12 w 4347367"/>
              <a:gd name="connsiteY1" fmla="*/ 3976646 h 4351861"/>
              <a:gd name="connsiteX2" fmla="*/ 0 w 4347367"/>
              <a:gd name="connsiteY2" fmla="*/ 0 h 4351861"/>
              <a:gd name="connsiteX3" fmla="*/ 3972273 w 4347367"/>
              <a:gd name="connsiteY3" fmla="*/ 37 h 4351861"/>
              <a:gd name="connsiteX4" fmla="*/ 4347368 w 4347367"/>
              <a:gd name="connsiteY4" fmla="*/ 375131 h 4351861"/>
              <a:gd name="connsiteX5" fmla="*/ 4347294 w 4347367"/>
              <a:gd name="connsiteY5" fmla="*/ 4351862 h 4351861"/>
              <a:gd name="connsiteX6" fmla="*/ 375107 w 4347367"/>
              <a:gd name="connsiteY6" fmla="*/ 4351740 h 435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7367" h="4351861">
                <a:moveTo>
                  <a:pt x="375107" y="4351740"/>
                </a:moveTo>
                <a:cubicBezTo>
                  <a:pt x="167952" y="4351740"/>
                  <a:pt x="12" y="4183800"/>
                  <a:pt x="12" y="3976646"/>
                </a:cubicBezTo>
                <a:lnTo>
                  <a:pt x="0" y="0"/>
                </a:lnTo>
                <a:lnTo>
                  <a:pt x="3972273" y="37"/>
                </a:lnTo>
                <a:cubicBezTo>
                  <a:pt x="4179428" y="37"/>
                  <a:pt x="4347368" y="167977"/>
                  <a:pt x="4347368" y="375131"/>
                </a:cubicBezTo>
                <a:lnTo>
                  <a:pt x="4347294" y="4351862"/>
                </a:lnTo>
                <a:lnTo>
                  <a:pt x="375107" y="435174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17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8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79A-5AE0-44F9-A96A-5F59CC26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spc="-150">
                <a:solidFill>
                  <a:srgbClr val="FAB615"/>
                </a:solidFill>
                <a:latin typeface="Nuni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CEE12-DC28-4511-8900-9D64844F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600">
                <a:latin typeface="Nuni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741E1-AEAD-43F4-A7D6-E8894598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ED22-90CE-43D0-A6E5-46DDB337FB1C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A025E-AA98-4E27-9030-BB905ECC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D06A3-5A0D-4A9E-A9E2-57CCCD56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53BC36C-E70A-4ED4-8832-6B7FD7FE0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5500" y="634780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de section">
    <p:bg>
      <p:bgPr>
        <a:solidFill>
          <a:srgbClr val="FAB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EA92CD-6A46-4B1D-BCE8-46EEC0F99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05" y="3240157"/>
            <a:ext cx="1153190" cy="114609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93DF-0E8E-40C9-912E-332326BB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DF60-4952-4968-85C1-447D039EF35B}" type="datetime1">
              <a:rPr lang="fr-FR" smtClean="0"/>
              <a:t>25/03/2026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10CD7-56B0-474A-A019-FAFC3B4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5831AE-B510-4934-937A-812290AD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A6A1F0-FCF6-438D-A07D-C1988FD87C1A}"/>
              </a:ext>
            </a:extLst>
          </p:cNvPr>
          <p:cNvSpPr txBox="1"/>
          <p:nvPr userDrawn="1"/>
        </p:nvSpPr>
        <p:spPr>
          <a:xfrm>
            <a:off x="4016879" y="4371417"/>
            <a:ext cx="4158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-150" dirty="0">
                <a:solidFill>
                  <a:schemeClr val="bg1"/>
                </a:solidFill>
                <a:latin typeface="Nunito" pitchFamily="2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755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60F208-0701-49C8-A179-E6CDA4F4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26" y="365125"/>
            <a:ext cx="10430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6C8928-098C-4A1B-BAFD-57E99850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026" y="1825625"/>
            <a:ext cx="104307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74C22-78CE-4B57-A9A3-76C681721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fld id="{19C6D445-D440-4878-BB6B-50F1F102D09E}" type="datetime1">
              <a:rPr lang="fr-FR" smtClean="0"/>
              <a:pPr/>
              <a:t>25/03/2026</a:t>
            </a:fld>
            <a:endParaRPr lang="fr-FR" dirty="0">
              <a:latin typeface="Nunito" pitchFamily="2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25FB8-30B3-4204-BBF7-24836A98E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45043"/>
                </a:solidFill>
                <a:latin typeface="Nunito" panose="020B060402020202020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09B0D4-2634-4F15-9EF5-E41D2E1F5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5043"/>
                </a:solidFill>
                <a:latin typeface="Nunito" pitchFamily="2" charset="0"/>
              </a:defRPr>
            </a:lvl1pPr>
          </a:lstStyle>
          <a:p>
            <a:fld id="{BD8347EA-771E-4B9C-AFFD-EC95E4E4BBA1}" type="slidenum">
              <a:rPr lang="fr-FR" smtClean="0"/>
              <a:pPr/>
              <a:t>‹N°›</a:t>
            </a:fld>
            <a:endParaRPr lang="fr-FR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1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5" r:id="rId3"/>
    <p:sldLayoutId id="2147483651" r:id="rId4"/>
    <p:sldLayoutId id="2147483650" r:id="rId5"/>
    <p:sldLayoutId id="2147483686" r:id="rId6"/>
    <p:sldLayoutId id="2147483678" r:id="rId7"/>
    <p:sldLayoutId id="2147483687" r:id="rId8"/>
    <p:sldLayoutId id="2147483709" r:id="rId9"/>
    <p:sldLayoutId id="2147483656" r:id="rId10"/>
    <p:sldLayoutId id="2147483665" r:id="rId11"/>
    <p:sldLayoutId id="2147483688" r:id="rId12"/>
    <p:sldLayoutId id="2147483677" r:id="rId13"/>
    <p:sldLayoutId id="2147483695" r:id="rId14"/>
    <p:sldLayoutId id="2147483708" r:id="rId15"/>
    <p:sldLayoutId id="2147483657" r:id="rId16"/>
    <p:sldLayoutId id="2147483666" r:id="rId17"/>
    <p:sldLayoutId id="2147483689" r:id="rId18"/>
    <p:sldLayoutId id="2147483676" r:id="rId19"/>
    <p:sldLayoutId id="2147483696" r:id="rId20"/>
    <p:sldLayoutId id="2147483707" r:id="rId21"/>
    <p:sldLayoutId id="2147483658" r:id="rId22"/>
    <p:sldLayoutId id="2147483667" r:id="rId23"/>
    <p:sldLayoutId id="2147483690" r:id="rId24"/>
    <p:sldLayoutId id="2147483675" r:id="rId25"/>
    <p:sldLayoutId id="2147483697" r:id="rId26"/>
    <p:sldLayoutId id="2147483706" r:id="rId27"/>
    <p:sldLayoutId id="2147483659" r:id="rId28"/>
    <p:sldLayoutId id="2147483668" r:id="rId29"/>
    <p:sldLayoutId id="2147483691" r:id="rId30"/>
    <p:sldLayoutId id="2147483674" r:id="rId31"/>
    <p:sldLayoutId id="2147483698" r:id="rId32"/>
    <p:sldLayoutId id="2147483705" r:id="rId33"/>
    <p:sldLayoutId id="2147483660" r:id="rId34"/>
    <p:sldLayoutId id="2147483669" r:id="rId35"/>
    <p:sldLayoutId id="2147483693" r:id="rId36"/>
    <p:sldLayoutId id="2147483673" r:id="rId37"/>
    <p:sldLayoutId id="2147483699" r:id="rId38"/>
    <p:sldLayoutId id="2147483704" r:id="rId39"/>
    <p:sldLayoutId id="2147483661" r:id="rId40"/>
    <p:sldLayoutId id="2147483692" r:id="rId41"/>
    <p:sldLayoutId id="2147483672" r:id="rId42"/>
    <p:sldLayoutId id="2147483700" r:id="rId43"/>
    <p:sldLayoutId id="2147483703" r:id="rId44"/>
    <p:sldLayoutId id="2147483662" r:id="rId45"/>
    <p:sldLayoutId id="2147483671" r:id="rId46"/>
    <p:sldLayoutId id="2147483694" r:id="rId47"/>
    <p:sldLayoutId id="2147483664" r:id="rId48"/>
    <p:sldLayoutId id="2147483701" r:id="rId49"/>
    <p:sldLayoutId id="2147483702" r:id="rId50"/>
    <p:sldLayoutId id="2147483655" r:id="rId51"/>
    <p:sldLayoutId id="2147483670" r:id="rId52"/>
    <p:sldLayoutId id="2147483710" r:id="rId5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50">
          <a:solidFill>
            <a:srgbClr val="645043"/>
          </a:solidFill>
          <a:latin typeface="Nunito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645043"/>
          </a:solidFill>
          <a:latin typeface="Nunit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645043"/>
          </a:solidFill>
          <a:latin typeface="Nunit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5043"/>
          </a:solidFill>
          <a:latin typeface="Nunit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5B7DD8-4C07-4328-939E-AAC4B72DEC6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485900" y="6347804"/>
            <a:ext cx="2743200" cy="365125"/>
          </a:xfrm>
        </p:spPr>
        <p:txBody>
          <a:bodyPr/>
          <a:lstStyle/>
          <a:p>
            <a:r>
              <a:rPr lang="fr-FR" dirty="0"/>
              <a:t>24/03/2026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A6E021-408E-4C9D-B2E0-CA1BC67A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</a:t>
            </a:fld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B55C667C-93AF-45F4-9616-362395544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7723" y="1170691"/>
            <a:ext cx="8429096" cy="2101977"/>
          </a:xfrm>
        </p:spPr>
        <p:txBody>
          <a:bodyPr/>
          <a:lstStyle>
            <a:lvl1pPr algn="ctr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FSOV </a:t>
            </a:r>
            <a:r>
              <a:rPr lang="fr-FR" dirty="0" err="1"/>
              <a:t>TritiRJ</a:t>
            </a:r>
            <a:r>
              <a:rPr lang="fr-FR" dirty="0"/>
              <a:t> - Identification et exploitation de sources de résistance à la rouille jaune chez le Triticale</a:t>
            </a:r>
          </a:p>
        </p:txBody>
      </p:sp>
      <p:sp>
        <p:nvSpPr>
          <p:cNvPr id="7" name="Sous-titre 8">
            <a:extLst>
              <a:ext uri="{FF2B5EF4-FFF2-40B4-BE49-F238E27FC236}">
                <a16:creationId xmlns:a16="http://schemas.microsoft.com/office/drawing/2014/main" id="{EA2043CF-BF76-4F7E-832E-B7DF6429E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2733" y="3865712"/>
            <a:ext cx="8034867" cy="1248155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just">
              <a:lnSpc>
                <a:spcPct val="120000"/>
              </a:lnSpc>
            </a:pPr>
            <a:r>
              <a:rPr lang="fr-FR" sz="1600" dirty="0"/>
              <a:t>Valérie LAURENT, Karim AMMAR, Annaig BOUGUENNEC, Philippe Du CHEYRON, Frédéric CHOULET, Éric DELALEAU, Frédéric FANTIN, Pascal GIRAUDEAU, Christophe JEUDI, Faharidine MOHAMADI, Pierre PIN, Pauline ROBERT, Anthony ROULLIER,  Pierre SOURDILLE</a:t>
            </a:r>
            <a:endParaRPr lang="en-US" sz="1600" dirty="0"/>
          </a:p>
        </p:txBody>
      </p:sp>
      <p:pic>
        <p:nvPicPr>
          <p:cNvPr id="9" name="Picture 6" descr="logo-fsov">
            <a:extLst>
              <a:ext uri="{FF2B5EF4-FFF2-40B4-BE49-F238E27FC236}">
                <a16:creationId xmlns:a16="http://schemas.microsoft.com/office/drawing/2014/main" id="{70A69B26-A5B0-46D0-8B87-9E13DE21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2" y="412287"/>
            <a:ext cx="1459421" cy="677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Image 1" descr="Une image contenant texte, capture d’écran, graphisme, Police">
            <a:extLst>
              <a:ext uri="{FF2B5EF4-FFF2-40B4-BE49-F238E27FC236}">
                <a16:creationId xmlns:a16="http://schemas.microsoft.com/office/drawing/2014/main" id="{E7985E6E-1EA2-9D7C-D4DB-E9C11E080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13247" r="13916" b="16213"/>
          <a:stretch>
            <a:fillRect/>
          </a:stretch>
        </p:blipFill>
        <p:spPr>
          <a:xfrm>
            <a:off x="532244" y="1400583"/>
            <a:ext cx="1691640" cy="1709929"/>
          </a:xfrm>
          <a:prstGeom prst="rect">
            <a:avLst/>
          </a:prstGeom>
        </p:spPr>
      </p:pic>
      <p:pic>
        <p:nvPicPr>
          <p:cNvPr id="3" name="Image 178">
            <a:extLst>
              <a:ext uri="{FF2B5EF4-FFF2-40B4-BE49-F238E27FC236}">
                <a16:creationId xmlns:a16="http://schemas.microsoft.com/office/drawing/2014/main" id="{402C7960-0485-A6C1-FFC6-2B142E213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2" y="4488009"/>
            <a:ext cx="1306677" cy="38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44FBEF-7B17-EA88-6006-F3BE624CB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22" y="3555426"/>
            <a:ext cx="1667256" cy="3102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47D612-A5C6-64B0-890E-5B62EC10E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933" y="5448683"/>
            <a:ext cx="2101140" cy="5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4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4E21D-9ED0-AC07-4489-9D43E3DD5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39DD0-0222-97B5-B49A-A95BA44B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GWAS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CB4C5F-7DEA-537A-A15A-0D5F5D50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10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D5C82F-0C0B-62B7-0209-443261DECE50}"/>
              </a:ext>
            </a:extLst>
          </p:cNvPr>
          <p:cNvSpPr txBox="1"/>
          <p:nvPr/>
        </p:nvSpPr>
        <p:spPr>
          <a:xfrm>
            <a:off x="675122" y="1661172"/>
            <a:ext cx="104590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dirty="0">
                <a:ea typeface="Times New Roman" panose="02020603050405020304" pitchFamily="18" charset="0"/>
                <a:cs typeface="Arial" panose="020B0604020202020204" pitchFamily="34" charset="0"/>
              </a:rPr>
              <a:t>Génotypage du panel avec la puce Illumina 30K blé-seigle</a:t>
            </a:r>
            <a:r>
              <a:rPr lang="fr-FR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fr-FR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TraitGenetics</a:t>
            </a:r>
            <a:endParaRPr lang="fr-FR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fr-FR" dirty="0">
                <a:ea typeface="Times New Roman" panose="02020603050405020304" pitchFamily="18" charset="0"/>
                <a:cs typeface="Arial" panose="020B0604020202020204" pitchFamily="34" charset="0"/>
              </a:rPr>
              <a:t>	Blé :  	25K marqueurs génomes A, B et D</a:t>
            </a:r>
          </a:p>
          <a:p>
            <a:pPr algn="just">
              <a:buNone/>
            </a:pPr>
            <a:r>
              <a:rPr lang="fr-FR" dirty="0">
                <a:ea typeface="Times New Roman" panose="02020603050405020304" pitchFamily="18" charset="0"/>
                <a:cs typeface="Arial" panose="020B0604020202020204" pitchFamily="34" charset="0"/>
              </a:rPr>
              <a:t>	Seigle : 	5K </a:t>
            </a:r>
            <a:r>
              <a:rPr lang="fr-FR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marqueurs génome R</a:t>
            </a:r>
          </a:p>
          <a:p>
            <a:pPr algn="just">
              <a:buNone/>
            </a:pPr>
            <a:endParaRPr lang="fr-FR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fr-FR" dirty="0">
              <a:effectLst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fr-FR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dirty="0">
              <a:effectLst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fr-FR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GWAS réalisée avec le package R GAPIT </a:t>
            </a:r>
          </a:p>
          <a:p>
            <a:pPr algn="just">
              <a:buNone/>
            </a:pPr>
            <a:r>
              <a:rPr lang="fr-FR" dirty="0">
                <a:ea typeface="Times New Roman" panose="02020603050405020304" pitchFamily="18" charset="0"/>
                <a:cs typeface="Arial" panose="020B0604020202020204" pitchFamily="34" charset="0"/>
              </a:rPr>
              <a:t> avec les </a:t>
            </a:r>
            <a:r>
              <a:rPr lang="fr-FR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modèles MLMM, BLINK et </a:t>
            </a:r>
            <a:r>
              <a:rPr lang="fr-FR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FarmCPU</a:t>
            </a:r>
            <a:r>
              <a:rPr lang="fr-FR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>
                <a:ea typeface="Times New Roman" panose="02020603050405020304" pitchFamily="18" charset="0"/>
                <a:cs typeface="Arial" panose="020B0604020202020204" pitchFamily="34" charset="0"/>
              </a:rPr>
              <a:t>à partir </a:t>
            </a:r>
            <a:endParaRPr lang="fr-FR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fr-FR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- note BLUP d’un modèle mixte basée sur les moyennes ajustées (ensemble des environnements)	</a:t>
            </a:r>
          </a:p>
          <a:p>
            <a:pPr algn="just">
              <a:buNone/>
            </a:pPr>
            <a:r>
              <a:rPr lang="fr-FR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 notes individuelles et/ou d’AUDPC des différents lieux. </a:t>
            </a:r>
          </a:p>
          <a:p>
            <a:pPr algn="just">
              <a:buNone/>
            </a:pPr>
            <a:endParaRPr lang="fr-FR" dirty="0">
              <a:highlight>
                <a:srgbClr val="00FF0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Seules les associations significatives sur au moins 2 modèles par caractère et sur 2 caractères différents ont été conservées. </a:t>
            </a:r>
          </a:p>
        </p:txBody>
      </p:sp>
    </p:spTree>
    <p:extLst>
      <p:ext uri="{BB962C8B-B14F-4D97-AF65-F5344CB8AC3E}">
        <p14:creationId xmlns:p14="http://schemas.microsoft.com/office/powerpoint/2010/main" val="408778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27731-37B9-AF95-D081-FFB544F22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20B5A-04BA-C59B-2ED1-424821E5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Résultats GWAS France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EDED1-BB07-F197-49BA-BA0D8BA4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397FB5-90C7-178F-D595-CFE64200988F}"/>
              </a:ext>
            </a:extLst>
          </p:cNvPr>
          <p:cNvSpPr txBox="1"/>
          <p:nvPr/>
        </p:nvSpPr>
        <p:spPr>
          <a:xfrm>
            <a:off x="811122" y="4746875"/>
            <a:ext cx="10324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/>
              <a:t>1 association majeure correspondant au QTL 6R, précédemment détecté sur VUKA, pouvant expliquer jusqu’à 30% de la variance phénotypique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/>
              <a:t>2 associations mineures sur les chromosomes 2R et 5R, expliquant respectivement jusqu’à 7% et 9% de la résistance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C97798-83CD-0C14-D1C9-3589C5DFD8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56"/>
          <a:stretch>
            <a:fillRect/>
          </a:stretch>
        </p:blipFill>
        <p:spPr>
          <a:xfrm>
            <a:off x="811121" y="1117644"/>
            <a:ext cx="10324027" cy="33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5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147D5-A5C8-E662-11EF-E63606E2B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A510A-75D8-F964-9B0C-FA9C9DCB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Résultats GWAS Serre Mexique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6E1191-354B-FD90-0DCA-A4AC91C9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75A4A3-FC33-3FBC-4BD6-A61AB2023B8B}"/>
              </a:ext>
            </a:extLst>
          </p:cNvPr>
          <p:cNvSpPr txBox="1"/>
          <p:nvPr/>
        </p:nvSpPr>
        <p:spPr>
          <a:xfrm>
            <a:off x="1675540" y="2754610"/>
            <a:ext cx="95025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1 association majeure de résistance à la rouille jaune sur le chromosome 7R de seigle et correspondant au QTL6R, explique 48% de la variance phénotypique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1 association majeure sur le chromosome 2B correspond à la date d’épiaison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DF5B2AF-08BB-7BA4-BB3B-C20DA4C5A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95" y="1128117"/>
            <a:ext cx="10017410" cy="1376082"/>
          </a:xfrm>
          <a:prstGeom prst="rect">
            <a:avLst/>
          </a:prstGeom>
        </p:spPr>
      </p:pic>
      <p:pic>
        <p:nvPicPr>
          <p:cNvPr id="4" name="Image 3" descr="Une image contenant ligne, Tracé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7AF2B2B-6043-2E56-6AFB-729ED7314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46" y="3568276"/>
            <a:ext cx="8018684" cy="22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38C82-95A5-F798-F4C4-97238727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4D5FB-3BB2-7876-4CA8-D7D54AE1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Effet du MTA 6R sur les races </a:t>
            </a:r>
            <a:r>
              <a:rPr lang="fr-FR" sz="3200" i="1" dirty="0"/>
              <a:t>Pst </a:t>
            </a:r>
            <a:r>
              <a:rPr lang="fr-FR" sz="3200" dirty="0"/>
              <a:t>françaises et mexicaine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8A7EA8-02BC-9DE2-524A-8F9F88CF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AF6BC9-BCF1-92FA-E45B-5420DD964FD5}"/>
              </a:ext>
            </a:extLst>
          </p:cNvPr>
          <p:cNvSpPr txBox="1"/>
          <p:nvPr/>
        </p:nvSpPr>
        <p:spPr>
          <a:xfrm>
            <a:off x="978408" y="4914024"/>
            <a:ext cx="8616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MTA 6R explique :</a:t>
            </a:r>
          </a:p>
          <a:p>
            <a:r>
              <a:rPr lang="fr-FR" dirty="0"/>
              <a:t>	30.48% de la résistance au stade adulte aux races de </a:t>
            </a:r>
            <a:r>
              <a:rPr lang="fr-FR" i="1" dirty="0"/>
              <a:t>Ps</a:t>
            </a:r>
            <a:r>
              <a:rPr lang="fr-FR" dirty="0"/>
              <a:t>t européennes  (PVE)</a:t>
            </a:r>
          </a:p>
          <a:p>
            <a:r>
              <a:rPr lang="fr-FR" dirty="0"/>
              <a:t>	48.44% de la résistance au stade juvénile à la race mexicaine </a:t>
            </a:r>
            <a:r>
              <a:rPr lang="fr-FR" dirty="0" err="1"/>
              <a:t>Bicentenario</a:t>
            </a:r>
            <a:r>
              <a:rPr lang="fr-FR" dirty="0"/>
              <a:t> (PVE) </a:t>
            </a:r>
          </a:p>
          <a:p>
            <a:r>
              <a:rPr lang="fr-FR" dirty="0"/>
              <a:t>L’allèle de résistance semble minoritaire dans le panel étudié (22/196)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C40D7D-F8B9-9F47-552D-9542C1BEE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1401829"/>
            <a:ext cx="4578493" cy="28958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CD0BF0-DC79-F52C-8993-D5FD6D155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82" y="1343972"/>
            <a:ext cx="4801878" cy="30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18246-35E3-9BC3-70AB-E97D88F9E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3CC22-0AB3-F76C-8F1D-3F14896F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Résultats GWAS Mexique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3F5B15-BFB7-255C-188D-98D41779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73BB4C-8CA9-882E-AA0E-5AE42D8B4214}"/>
              </a:ext>
            </a:extLst>
          </p:cNvPr>
          <p:cNvSpPr txBox="1"/>
          <p:nvPr/>
        </p:nvSpPr>
        <p:spPr>
          <a:xfrm>
            <a:off x="864104" y="3033883"/>
            <a:ext cx="110705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2022 et en 2021, on n’identifie pas les mêmes associations sur les données mexicaines.</a:t>
            </a:r>
          </a:p>
          <a:p>
            <a:endParaRPr lang="fr-FR" dirty="0"/>
          </a:p>
          <a:p>
            <a:r>
              <a:rPr lang="fr-FR" dirty="0"/>
              <a:t>Le MTA de 2021 a un effet fort mais n’est mis en évidence que sur une répétition.</a:t>
            </a:r>
          </a:p>
          <a:p>
            <a:endParaRPr lang="fr-FR" dirty="0"/>
          </a:p>
          <a:p>
            <a:r>
              <a:rPr lang="fr-FR" dirty="0"/>
              <a:t>En 2022 les MTA sont identiques sur les 2 répétitions.</a:t>
            </a:r>
          </a:p>
          <a:p>
            <a:r>
              <a:rPr lang="fr-FR" dirty="0"/>
              <a:t>Deux sur les chromosomes 5A et 5R ont des effets majeurs et 1 sur le 5B, un effet moindre.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3" descr="Une image contenant texte, ligne, Tracé, Caractère coloré&#10;&#10;Le contenu généré par l’IA peut être incorrect.">
            <a:extLst>
              <a:ext uri="{FF2B5EF4-FFF2-40B4-BE49-F238E27FC236}">
                <a16:creationId xmlns:a16="http://schemas.microsoft.com/office/drawing/2014/main" id="{FF069083-0D29-19B3-D33F-26E2934D0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09" y="4791075"/>
            <a:ext cx="6746090" cy="20669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70E826C-C762-E079-2E0F-61E6F4FC2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848966"/>
            <a:ext cx="75438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5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46F8B-4789-3823-C1D2-34BC9A3E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MTA franco- mexicain des chromosomes 5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71675-EBE0-F133-F48D-2AD2AB56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17/05/2022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AECAC3-7C22-725E-30B6-1A34ED1B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70DF1D-58F0-C5BC-9F8C-E569081E15D6}"/>
              </a:ext>
            </a:extLst>
          </p:cNvPr>
          <p:cNvSpPr txBox="1"/>
          <p:nvPr/>
        </p:nvSpPr>
        <p:spPr>
          <a:xfrm>
            <a:off x="401889" y="3456534"/>
            <a:ext cx="110705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résistance dans la même région du chromosome 5R a été mise en évidence avec les races de </a:t>
            </a:r>
            <a:r>
              <a:rPr lang="fr-FR" i="1" dirty="0"/>
              <a:t>Pst </a:t>
            </a:r>
            <a:r>
              <a:rPr lang="fr-FR" dirty="0"/>
              <a:t>européennes</a:t>
            </a:r>
          </a:p>
          <a:p>
            <a:r>
              <a:rPr lang="fr-FR" dirty="0"/>
              <a:t>et par </a:t>
            </a:r>
            <a:r>
              <a:rPr lang="fr-FR" dirty="0" err="1"/>
              <a:t>Zustovi</a:t>
            </a:r>
            <a:r>
              <a:rPr lang="fr-FR" dirty="0"/>
              <a:t> </a:t>
            </a:r>
            <a:r>
              <a:rPr lang="fr-FR" i="1" dirty="0"/>
              <a:t>et al.</a:t>
            </a:r>
            <a:r>
              <a:rPr lang="fr-FR" dirty="0"/>
              <a:t> (2025) pour la race triticale 2015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Et dans la même région du 5B par </a:t>
            </a:r>
            <a:r>
              <a:rPr lang="fr-FR" dirty="0" err="1"/>
              <a:t>Shahinnia</a:t>
            </a:r>
            <a:r>
              <a:rPr lang="fr-FR" dirty="0"/>
              <a:t> </a:t>
            </a:r>
            <a:r>
              <a:rPr lang="fr-FR" i="1" dirty="0"/>
              <a:t>et al.</a:t>
            </a:r>
            <a:r>
              <a:rPr lang="fr-FR" dirty="0"/>
              <a:t> (2023) pour la résistance </a:t>
            </a:r>
          </a:p>
          <a:p>
            <a:r>
              <a:rPr lang="fr-FR" dirty="0"/>
              <a:t>juvénile du blé à Warrior (-) </a:t>
            </a:r>
          </a:p>
          <a:p>
            <a:r>
              <a:rPr lang="fr-FR" dirty="0"/>
              <a:t>	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31AF18-7B61-EF7B-114A-4E0836AEC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054" y="4669346"/>
            <a:ext cx="4023709" cy="218865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570D6D-8F42-E927-FFFC-46DADB9A70A4}"/>
              </a:ext>
            </a:extLst>
          </p:cNvPr>
          <p:cNvSpPr txBox="1"/>
          <p:nvPr/>
        </p:nvSpPr>
        <p:spPr>
          <a:xfrm>
            <a:off x="5902137" y="6611779"/>
            <a:ext cx="13035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Shahinnia</a:t>
            </a:r>
            <a:r>
              <a:rPr lang="fr-FR" sz="1000" dirty="0"/>
              <a:t> et al., 2022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BD52015-E3BD-94BF-5718-184A2E9AF52C}"/>
              </a:ext>
            </a:extLst>
          </p:cNvPr>
          <p:cNvGrpSpPr/>
          <p:nvPr/>
        </p:nvGrpSpPr>
        <p:grpSpPr>
          <a:xfrm>
            <a:off x="401889" y="4086650"/>
            <a:ext cx="6538122" cy="1086734"/>
            <a:chOff x="815085" y="4512347"/>
            <a:chExt cx="6538122" cy="1086734"/>
          </a:xfrm>
        </p:grpSpPr>
        <p:pic>
          <p:nvPicPr>
            <p:cNvPr id="10" name="Image 9" descr="Une image contenant texte, capture d’écran, Police, ligne&#10;&#10;Le contenu généré par l’IA peut être incorrect.">
              <a:extLst>
                <a:ext uri="{FF2B5EF4-FFF2-40B4-BE49-F238E27FC236}">
                  <a16:creationId xmlns:a16="http://schemas.microsoft.com/office/drawing/2014/main" id="{5F565567-6310-DB38-6DB9-413EDB7FD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085" y="4512347"/>
              <a:ext cx="6538122" cy="108673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D85CCD-A947-737E-27F7-095EEC7B064A}"/>
                </a:ext>
              </a:extLst>
            </p:cNvPr>
            <p:cNvSpPr/>
            <p:nvPr/>
          </p:nvSpPr>
          <p:spPr>
            <a:xfrm>
              <a:off x="1011762" y="5445035"/>
              <a:ext cx="6144768" cy="154046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E731ED6C-5F90-DE62-1222-0A18331A3B27}"/>
              </a:ext>
            </a:extLst>
          </p:cNvPr>
          <p:cNvSpPr txBox="1"/>
          <p:nvPr/>
        </p:nvSpPr>
        <p:spPr>
          <a:xfrm>
            <a:off x="5490647" y="5182605"/>
            <a:ext cx="135102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Zustovi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et al ., 2025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89421A6-E4C5-CD54-92AE-B407E5010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734939"/>
            <a:ext cx="8305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1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2E40A-A16C-64C8-5F38-2C9C9C5C0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06EFA-836E-C0FC-7B9B-3D225DBF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16" y="46172"/>
            <a:ext cx="10261466" cy="732426"/>
          </a:xfrm>
        </p:spPr>
        <p:txBody>
          <a:bodyPr/>
          <a:lstStyle/>
          <a:p>
            <a:r>
              <a:rPr lang="fr-FR" sz="3200" dirty="0" err="1"/>
              <a:t>Homéologie</a:t>
            </a:r>
            <a:r>
              <a:rPr lang="fr-FR" sz="3200" dirty="0"/>
              <a:t> des MTA des chromosomes 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45D1FF-912C-D64A-221A-DC8A31B6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D3B574-1586-F34D-8273-9B0BB5994D7F}"/>
              </a:ext>
            </a:extLst>
          </p:cNvPr>
          <p:cNvSpPr txBox="1"/>
          <p:nvPr/>
        </p:nvSpPr>
        <p:spPr>
          <a:xfrm>
            <a:off x="397366" y="4656024"/>
            <a:ext cx="108169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Homologies </a:t>
            </a:r>
            <a:r>
              <a:rPr lang="en-US" dirty="0" err="1"/>
              <a:t>élevées</a:t>
            </a:r>
            <a:r>
              <a:rPr lang="en-US" dirty="0"/>
              <a:t> entre les 4 MTA (76 à 96.7%)</a:t>
            </a:r>
          </a:p>
          <a:p>
            <a:pPr marL="342900" indent="-342900">
              <a:buAutoNum type="arabicPeriod"/>
            </a:pPr>
            <a:r>
              <a:rPr lang="en-US" dirty="0" err="1"/>
              <a:t>Même</a:t>
            </a:r>
            <a:r>
              <a:rPr lang="en-US" dirty="0"/>
              <a:t> position des MTA sur </a:t>
            </a:r>
            <a:r>
              <a:rPr lang="en-US" dirty="0" err="1"/>
              <a:t>leur</a:t>
            </a:r>
            <a:r>
              <a:rPr lang="en-US" dirty="0"/>
              <a:t> chromosome </a:t>
            </a:r>
            <a:r>
              <a:rPr lang="en-US" dirty="0" err="1"/>
              <a:t>respectif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3.   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dirty="0" err="1"/>
              <a:t>déséquilibre</a:t>
            </a:r>
            <a:r>
              <a:rPr lang="en-US" dirty="0"/>
              <a:t> de liaison (r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 err="1"/>
              <a:t>confirmant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distinction</a:t>
            </a:r>
          </a:p>
          <a:p>
            <a:endParaRPr lang="en-US" dirty="0"/>
          </a:p>
          <a:p>
            <a:endParaRPr lang="en-US" dirty="0"/>
          </a:p>
          <a:p>
            <a:pPr marL="380990" indent="-380990">
              <a:buFont typeface="Symbol" panose="05050102010706020507" pitchFamily="18" charset="2"/>
              <a:buChar char="Þ"/>
            </a:pPr>
            <a:r>
              <a:rPr lang="en-US" b="1" dirty="0"/>
              <a:t> </a:t>
            </a:r>
            <a:r>
              <a:rPr lang="en-US" b="1" dirty="0" err="1"/>
              <a:t>S’agit</a:t>
            </a:r>
            <a:r>
              <a:rPr lang="en-US" b="1" dirty="0"/>
              <a:t>-il </a:t>
            </a:r>
            <a:r>
              <a:rPr lang="en-US" b="1" dirty="0" err="1"/>
              <a:t>d’une</a:t>
            </a:r>
            <a:r>
              <a:rPr lang="en-US" b="1" dirty="0"/>
              <a:t> zone </a:t>
            </a:r>
            <a:r>
              <a:rPr lang="en-US" b="1" dirty="0" err="1"/>
              <a:t>ancestrale</a:t>
            </a:r>
            <a:r>
              <a:rPr lang="en-US" b="1" dirty="0"/>
              <a:t> </a:t>
            </a:r>
            <a:r>
              <a:rPr lang="en-US" b="1" dirty="0" err="1"/>
              <a:t>préservée</a:t>
            </a:r>
            <a:r>
              <a:rPr lang="en-US" b="1" dirty="0"/>
              <a:t> de </a:t>
            </a:r>
            <a:r>
              <a:rPr lang="en-US" b="1" dirty="0" err="1"/>
              <a:t>résistance</a:t>
            </a:r>
            <a:r>
              <a:rPr lang="en-US" b="1" dirty="0"/>
              <a:t> à la rouille jaune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368295F-D1B8-AB10-90FE-ED4E174F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4820215"/>
            <a:ext cx="2891584" cy="1163036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DB7D7C8-AD2D-E71B-A57E-90C1595DF165}"/>
              </a:ext>
            </a:extLst>
          </p:cNvPr>
          <p:cNvCxnSpPr/>
          <p:nvPr/>
        </p:nvCxnSpPr>
        <p:spPr>
          <a:xfrm>
            <a:off x="6366933" y="5401733"/>
            <a:ext cx="9482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511420C6-E4B0-2DC9-B916-27A3A503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703" y="773453"/>
            <a:ext cx="69723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1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F3F54-73A9-40B0-8E59-4B12697DF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56FA2-BBBA-4AC4-0AF5-27FA9AB6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Effet des MTA 5R et 5A sur la race </a:t>
            </a:r>
            <a:r>
              <a:rPr lang="fr-FR" sz="3200" dirty="0" err="1"/>
              <a:t>Bicentenario</a:t>
            </a:r>
            <a:endParaRPr lang="fr-FR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77C67B-5CD6-3EFC-5CAC-877B6804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8DCC46-9240-3463-B463-C0CF79B6B666}"/>
              </a:ext>
            </a:extLst>
          </p:cNvPr>
          <p:cNvSpPr txBox="1"/>
          <p:nvPr/>
        </p:nvSpPr>
        <p:spPr>
          <a:xfrm>
            <a:off x="1097618" y="5196003"/>
            <a:ext cx="10069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L’haplotype </a:t>
            </a:r>
            <a:r>
              <a:rPr lang="fr-FR" sz="1800" dirty="0"/>
              <a:t>TT/CC des 2 associations les plus explicatives (5R : 23.72% et 5A : 20.26%) est lié à la résistance au stade adulte à la race </a:t>
            </a:r>
            <a:r>
              <a:rPr lang="fr-FR" sz="1800" dirty="0" err="1"/>
              <a:t>Bicentenario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B6AA64-A5FD-FF2F-6895-BFAF2A319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607" y="1637794"/>
            <a:ext cx="4578493" cy="28775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5A626BC-598E-74D6-7D8F-C2045F447AF6}"/>
              </a:ext>
            </a:extLst>
          </p:cNvPr>
          <p:cNvSpPr txBox="1"/>
          <p:nvPr/>
        </p:nvSpPr>
        <p:spPr>
          <a:xfrm>
            <a:off x="5448300" y="1885950"/>
            <a:ext cx="8675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P= 4.07E-12</a:t>
            </a:r>
          </a:p>
          <a:p>
            <a:pPr algn="ctr"/>
            <a:r>
              <a:rPr lang="fr-FR" sz="1100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1666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C1773-7A73-EB74-B744-53F75D20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A703B-CBD3-5ACC-82F6-63158249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0" y="46173"/>
            <a:ext cx="10590287" cy="732426"/>
          </a:xfrm>
        </p:spPr>
        <p:txBody>
          <a:bodyPr/>
          <a:lstStyle/>
          <a:p>
            <a:r>
              <a:rPr lang="en-US" sz="3000" dirty="0" err="1"/>
              <a:t>Pyramidage</a:t>
            </a:r>
            <a:r>
              <a:rPr lang="en-US" sz="3000" dirty="0"/>
              <a:t> des </a:t>
            </a:r>
            <a:r>
              <a:rPr lang="en-US" sz="3000" dirty="0" err="1"/>
              <a:t>résistances</a:t>
            </a:r>
            <a:r>
              <a:rPr lang="en-US" sz="3000" dirty="0"/>
              <a:t> à la rouille jaune française et </a:t>
            </a:r>
            <a:r>
              <a:rPr lang="en-US" sz="3000" dirty="0" err="1"/>
              <a:t>mexicaine</a:t>
            </a:r>
            <a:endParaRPr lang="fr-FR" sz="3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2DC1C4-D129-3F42-EC9B-BD4D5875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52D442-E92D-6C56-72C0-C5753CE9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274" y="1914676"/>
            <a:ext cx="6178001" cy="30951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992FA60-B16B-05C6-61DB-97AAA290BF0D}"/>
              </a:ext>
            </a:extLst>
          </p:cNvPr>
          <p:cNvSpPr txBox="1"/>
          <p:nvPr/>
        </p:nvSpPr>
        <p:spPr>
          <a:xfrm>
            <a:off x="6649985" y="1067607"/>
            <a:ext cx="4866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Phénotypage dans les différents environnements</a:t>
            </a:r>
            <a:r>
              <a:rPr lang="fr-FR" sz="1800" dirty="0"/>
              <a:t> des génotypes avec les </a:t>
            </a:r>
            <a:r>
              <a:rPr lang="fr-FR" sz="1800" b="1" dirty="0"/>
              <a:t>MTA 5R, 5B et 5A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B39A78-ECEB-D1CF-A71B-4513C026EEA5}"/>
              </a:ext>
            </a:extLst>
          </p:cNvPr>
          <p:cNvSpPr txBox="1"/>
          <p:nvPr/>
        </p:nvSpPr>
        <p:spPr>
          <a:xfrm>
            <a:off x="675121" y="1023472"/>
            <a:ext cx="4627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Phénotypage</a:t>
            </a:r>
            <a:r>
              <a:rPr lang="fr-FR" sz="1800" dirty="0"/>
              <a:t> dans les différents environnements des génotypes avec le </a:t>
            </a:r>
            <a:r>
              <a:rPr lang="fr-FR" sz="1800" b="1" dirty="0"/>
              <a:t>MTA  6R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9D26E85-408F-AD81-2B8D-AB2F276D3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7" y="1854766"/>
            <a:ext cx="5565457" cy="361043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22CB2D8-63D1-A232-E8F6-9D757C918C4F}"/>
              </a:ext>
            </a:extLst>
          </p:cNvPr>
          <p:cNvSpPr txBox="1"/>
          <p:nvPr/>
        </p:nvSpPr>
        <p:spPr>
          <a:xfrm>
            <a:off x="937863" y="5800372"/>
            <a:ext cx="9105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Sélection des génotypes les plus résistants pour croisement et </a:t>
            </a:r>
          </a:p>
          <a:p>
            <a:r>
              <a:rPr lang="fr-FR" dirty="0"/>
              <a:t>Pyramidage des résistances française (6R) et mexicaines (5A, 5B et 5R) : 20 croisements réalisés</a:t>
            </a:r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803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105BF-01EE-483E-B1DF-93A05AF9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Conclusions du projet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B5ABCA-2E99-4D2E-B4B3-1EAC2184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19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903F83-8F91-11F4-2273-95052CC4975B}"/>
              </a:ext>
            </a:extLst>
          </p:cNvPr>
          <p:cNvSpPr txBox="1"/>
          <p:nvPr/>
        </p:nvSpPr>
        <p:spPr>
          <a:xfrm>
            <a:off x="675121" y="1634189"/>
            <a:ext cx="110295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Cartographie fine -&gt; Assignation du QTL6R au gène de résistance à la rouille jaune </a:t>
            </a:r>
            <a:r>
              <a:rPr lang="fr-FR" sz="1800" i="1" dirty="0"/>
              <a:t>Yr83</a:t>
            </a:r>
            <a:r>
              <a:rPr lang="fr-FR" sz="1800" dirty="0"/>
              <a:t>. </a:t>
            </a:r>
          </a:p>
          <a:p>
            <a:r>
              <a:rPr lang="fr-FR" dirty="0"/>
              <a:t>		</a:t>
            </a:r>
            <a:r>
              <a:rPr lang="fr-FR" sz="1800" dirty="0"/>
              <a:t>Définition de 3 marqueurs utilisables pour suivre le QTL</a:t>
            </a:r>
          </a:p>
          <a:p>
            <a:endParaRPr lang="fr-FR" sz="1800" dirty="0"/>
          </a:p>
          <a:p>
            <a:r>
              <a:rPr lang="fr-FR" sz="1800" dirty="0"/>
              <a:t>GWAS -&gt;	Validation de l’effet du gène </a:t>
            </a:r>
            <a:r>
              <a:rPr lang="fr-FR" sz="1800" i="1" dirty="0"/>
              <a:t>Yr83 </a:t>
            </a:r>
            <a:r>
              <a:rPr lang="fr-FR" sz="1800" dirty="0"/>
              <a:t>correspondant au QTL6R</a:t>
            </a:r>
            <a:r>
              <a:rPr lang="fr-FR" sz="1800" i="1" dirty="0"/>
              <a:t> </a:t>
            </a:r>
            <a:endParaRPr lang="fr-FR" sz="1800" dirty="0"/>
          </a:p>
          <a:p>
            <a:r>
              <a:rPr lang="fr-FR" sz="1800" dirty="0"/>
              <a:t>	Mise en évidence de nouvelles sources de résistance sur les chromosomes du groupe 5</a:t>
            </a:r>
            <a:r>
              <a:rPr lang="fr-FR" dirty="0"/>
              <a:t> (</a:t>
            </a:r>
            <a:r>
              <a:rPr lang="fr-FR" sz="1800" dirty="0"/>
              <a:t>A, B et R).</a:t>
            </a:r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Augmentation du nombre de sources de résistance potentiellement utilisables pour l’amélioration variétale</a:t>
            </a:r>
          </a:p>
          <a:p>
            <a:r>
              <a:rPr lang="fr-FR" dirty="0"/>
              <a:t>	</a:t>
            </a:r>
            <a:r>
              <a:rPr lang="fr-FR" sz="1800" dirty="0"/>
              <a:t>=&gt; diminution de  la pression évolutive sur les races de </a:t>
            </a:r>
            <a:r>
              <a:rPr lang="fr-FR" sz="1800"/>
              <a:t>rouille jaune </a:t>
            </a:r>
            <a:endParaRPr lang="fr-FR" sz="1800" dirty="0"/>
          </a:p>
          <a:p>
            <a:r>
              <a:rPr lang="fr-FR" sz="1800" dirty="0"/>
              <a:t>	=&gt; limitation de l’apparition de contournement de résistances</a:t>
            </a:r>
          </a:p>
        </p:txBody>
      </p:sp>
    </p:spTree>
    <p:extLst>
      <p:ext uri="{BB962C8B-B14F-4D97-AF65-F5344CB8AC3E}">
        <p14:creationId xmlns:p14="http://schemas.microsoft.com/office/powerpoint/2010/main" val="259244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9D113-4B1C-7893-4DEE-B42CB5410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7B705-8CE8-2EC0-9FC1-82343D42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Projet précédent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515C0D-22F0-6DB1-62AC-897593B5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33971B-4373-F2DB-F8C5-4DD6227AA186}"/>
              </a:ext>
            </a:extLst>
          </p:cNvPr>
          <p:cNvSpPr txBox="1"/>
          <p:nvPr/>
        </p:nvSpPr>
        <p:spPr>
          <a:xfrm>
            <a:off x="633831" y="1012868"/>
            <a:ext cx="107385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u="sng" dirty="0"/>
              <a:t>Projet FSOV RJ 2016F: Recherche de résistances durables dans 4 populations RIL de triticales</a:t>
            </a:r>
          </a:p>
          <a:p>
            <a:pPr algn="just"/>
            <a:r>
              <a:rPr lang="fr-FR" dirty="0"/>
              <a:t>	</a:t>
            </a:r>
          </a:p>
          <a:p>
            <a:pPr algn="just"/>
            <a:r>
              <a:rPr lang="fr-FR" dirty="0"/>
              <a:t>	SW </a:t>
            </a:r>
            <a:r>
              <a:rPr lang="fr-FR" dirty="0" err="1"/>
              <a:t>Talentro</a:t>
            </a:r>
            <a:r>
              <a:rPr lang="fr-FR" dirty="0"/>
              <a:t> x Maximal</a:t>
            </a:r>
          </a:p>
          <a:p>
            <a:pPr algn="just"/>
            <a:r>
              <a:rPr lang="fr-FR" dirty="0"/>
              <a:t>	</a:t>
            </a:r>
            <a:r>
              <a:rPr lang="fr-FR" dirty="0" err="1"/>
              <a:t>Kaulos</a:t>
            </a:r>
            <a:r>
              <a:rPr lang="fr-FR" dirty="0"/>
              <a:t> x </a:t>
            </a:r>
            <a:r>
              <a:rPr lang="fr-FR" dirty="0" err="1"/>
              <a:t>Vuka</a:t>
            </a:r>
            <a:endParaRPr lang="fr-FR" dirty="0"/>
          </a:p>
          <a:p>
            <a:pPr algn="just"/>
            <a:r>
              <a:rPr lang="fr-FR" dirty="0"/>
              <a:t>	</a:t>
            </a:r>
            <a:r>
              <a:rPr lang="fr-FR" dirty="0" err="1"/>
              <a:t>Vuka</a:t>
            </a:r>
            <a:r>
              <a:rPr lang="fr-FR" dirty="0"/>
              <a:t> x </a:t>
            </a:r>
            <a:r>
              <a:rPr lang="fr-FR" dirty="0" err="1"/>
              <a:t>Trefl</a:t>
            </a:r>
            <a:endParaRPr lang="fr-FR" dirty="0"/>
          </a:p>
          <a:p>
            <a:pPr algn="just"/>
            <a:r>
              <a:rPr lang="fr-FR" dirty="0"/>
              <a:t>	RT 1013 x </a:t>
            </a:r>
            <a:r>
              <a:rPr lang="fr-FR" dirty="0" err="1"/>
              <a:t>Vuka</a:t>
            </a:r>
            <a:endParaRPr lang="fr-FR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/>
              <a:t>4 cartes de marqueurs </a:t>
            </a:r>
            <a:r>
              <a:rPr lang="fr-FR" dirty="0" err="1"/>
              <a:t>DArT</a:t>
            </a:r>
            <a:r>
              <a:rPr lang="fr-FR" dirty="0"/>
              <a:t> présentant une bonne colinéarité entre elles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Phénotypage multi lieux et années</a:t>
            </a:r>
          </a:p>
          <a:p>
            <a:pPr algn="just"/>
            <a:endParaRPr lang="fr-FR" u="sng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/>
              <a:t>un méta QTL majeur à effet fort et </a:t>
            </a:r>
            <a:r>
              <a:rPr lang="fr-FR" dirty="0" err="1"/>
              <a:t>pléïotropique</a:t>
            </a:r>
            <a:r>
              <a:rPr lang="fr-FR" dirty="0"/>
              <a:t> de la résistance à la rouille jaune sur le chromosome 6R identifié chez les parents résistants </a:t>
            </a:r>
            <a:r>
              <a:rPr lang="fr-FR" dirty="0" err="1"/>
              <a:t>Vuka</a:t>
            </a:r>
            <a:r>
              <a:rPr lang="fr-FR" dirty="0"/>
              <a:t> et Maximal</a:t>
            </a:r>
          </a:p>
          <a:p>
            <a:pPr algn="just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9A91A1-0DCB-1714-2905-6038D4B7B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45" y="4706187"/>
            <a:ext cx="9149755" cy="13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21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5BC28C-4F38-4089-9619-B96ED5A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2" name="Image 1" descr="Une image contenant texte, capture d’écran, graphisme, Police">
            <a:extLst>
              <a:ext uri="{FF2B5EF4-FFF2-40B4-BE49-F238E27FC236}">
                <a16:creationId xmlns:a16="http://schemas.microsoft.com/office/drawing/2014/main" id="{DF821DE9-EBDB-3F1A-A296-9C61809E3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13247" r="13916" b="16213"/>
          <a:stretch>
            <a:fillRect/>
          </a:stretch>
        </p:blipFill>
        <p:spPr>
          <a:xfrm>
            <a:off x="532244" y="1400583"/>
            <a:ext cx="1691640" cy="1709929"/>
          </a:xfrm>
          <a:prstGeom prst="rect">
            <a:avLst/>
          </a:prstGeom>
        </p:spPr>
      </p:pic>
      <p:pic>
        <p:nvPicPr>
          <p:cNvPr id="4" name="Image 178">
            <a:extLst>
              <a:ext uri="{FF2B5EF4-FFF2-40B4-BE49-F238E27FC236}">
                <a16:creationId xmlns:a16="http://schemas.microsoft.com/office/drawing/2014/main" id="{0A03A285-2FB6-CF82-82A1-7D610938C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2" y="4488009"/>
            <a:ext cx="1306677" cy="38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3222C20-4FAA-E5AC-3288-6D0F85B75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22" y="3555426"/>
            <a:ext cx="1667256" cy="3102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EDD2EDA-23AC-0227-738E-0DF39E0D5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33" y="5448683"/>
            <a:ext cx="2101140" cy="5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105BF-01EE-483E-B1DF-93A05AF9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Objectifs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B5ABCA-2E99-4D2E-B4B3-1EAC2184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219019-0BDC-0839-10E7-A704E90134CA}"/>
              </a:ext>
            </a:extLst>
          </p:cNvPr>
          <p:cNvSpPr txBox="1"/>
          <p:nvPr/>
        </p:nvSpPr>
        <p:spPr>
          <a:xfrm>
            <a:off x="739492" y="2111372"/>
            <a:ext cx="101970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r>
              <a:rPr lang="fr-FR" u="sng" dirty="0"/>
              <a:t>Projet FSOV </a:t>
            </a:r>
            <a:r>
              <a:rPr lang="fr-FR" u="sng" dirty="0" err="1"/>
              <a:t>TritiRJ</a:t>
            </a:r>
            <a:r>
              <a:rPr lang="fr-FR" u="sng" dirty="0"/>
              <a:t> 2020 :</a:t>
            </a:r>
          </a:p>
          <a:p>
            <a:pPr algn="just"/>
            <a:endParaRPr lang="fr-FR" u="sng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/>
              <a:t>Progresser vers une localisation plus précise du QTL 6R de résistance à la rouille jaune de la variété </a:t>
            </a:r>
            <a:r>
              <a:rPr lang="fr-FR" dirty="0" err="1"/>
              <a:t>Vuka</a:t>
            </a:r>
            <a:r>
              <a:rPr lang="fr-FR" dirty="0"/>
              <a:t> à partir de la population </a:t>
            </a:r>
            <a:r>
              <a:rPr lang="fr-FR" dirty="0" err="1"/>
              <a:t>Kaulos</a:t>
            </a:r>
            <a:r>
              <a:rPr lang="fr-FR" dirty="0"/>
              <a:t> x </a:t>
            </a:r>
            <a:r>
              <a:rPr lang="fr-FR" dirty="0" err="1"/>
              <a:t>Vuka</a:t>
            </a:r>
            <a:endParaRPr lang="fr-FR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fr-FR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dirty="0"/>
              <a:t>Compléter la recherche de résistances disponibles à partir d’un panel varié de génotypes franco-mexicains évalués en France et au Mexique</a:t>
            </a:r>
          </a:p>
        </p:txBody>
      </p:sp>
      <p:pic>
        <p:nvPicPr>
          <p:cNvPr id="11" name="Image 10" descr="Une image contenant champignon, Plante terrestre, mildiou, herbe&#10;&#10;Le contenu généré par l’IA peut être incorrect.">
            <a:extLst>
              <a:ext uri="{FF2B5EF4-FFF2-40B4-BE49-F238E27FC236}">
                <a16:creationId xmlns:a16="http://schemas.microsoft.com/office/drawing/2014/main" id="{42846549-F7F4-321E-6103-9DC2B307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015" y="778599"/>
            <a:ext cx="1358864" cy="14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6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C891D-0710-FCAF-7D33-CA4074ED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63CC8-8424-8B33-D574-10159C48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Cartographie QTL6R de </a:t>
            </a:r>
            <a:r>
              <a:rPr lang="fr-FR" sz="3200" dirty="0" err="1"/>
              <a:t>Kaulos</a:t>
            </a:r>
            <a:r>
              <a:rPr lang="fr-FR" sz="3200" dirty="0"/>
              <a:t> x </a:t>
            </a:r>
            <a:r>
              <a:rPr lang="fr-FR" sz="3200" dirty="0" err="1"/>
              <a:t>Vuka</a:t>
            </a:r>
            <a:endParaRPr lang="fr-FR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670CF6-FEEC-CE53-7920-ECBB4E42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2B12A6-54B8-228E-00BB-3A3652C2F781}"/>
              </a:ext>
            </a:extLst>
          </p:cNvPr>
          <p:cNvSpPr txBox="1"/>
          <p:nvPr/>
        </p:nvSpPr>
        <p:spPr>
          <a:xfrm>
            <a:off x="61138" y="964125"/>
            <a:ext cx="783700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Couverture des 3 méta QTL : 31-174 </a:t>
            </a:r>
            <a:r>
              <a:rPr lang="fr-FR" dirty="0" err="1"/>
              <a:t>cM</a:t>
            </a:r>
            <a:r>
              <a:rPr lang="fr-FR" dirty="0"/>
              <a:t> du chromosome 6R de seigle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14 559 SNP de seigle identifiés dans cette zone à partir de la puce AXIOM 600K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	- 14 186 en position proximale (méta QTL de </a:t>
            </a:r>
            <a:r>
              <a:rPr lang="fr-FR" dirty="0" err="1"/>
              <a:t>Talentro</a:t>
            </a:r>
            <a:r>
              <a:rPr lang="fr-FR" dirty="0"/>
              <a:t> x Maximal)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	- 417 dans la région du méta QTL de </a:t>
            </a:r>
            <a:r>
              <a:rPr lang="fr-FR" dirty="0" err="1"/>
              <a:t>Kaulos</a:t>
            </a:r>
            <a:r>
              <a:rPr lang="fr-FR" dirty="0"/>
              <a:t> x </a:t>
            </a:r>
            <a:r>
              <a:rPr lang="fr-FR" dirty="0" err="1"/>
              <a:t>Vuka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	- 142 en position distale (QTL </a:t>
            </a:r>
            <a:r>
              <a:rPr lang="fr-FR" dirty="0" err="1"/>
              <a:t>Vuka</a:t>
            </a:r>
            <a:r>
              <a:rPr lang="fr-FR" dirty="0"/>
              <a:t> x </a:t>
            </a:r>
            <a:r>
              <a:rPr lang="fr-FR" dirty="0" err="1"/>
              <a:t>Trefl</a:t>
            </a:r>
            <a:r>
              <a:rPr lang="fr-FR" dirty="0"/>
              <a:t> et RT1013 x </a:t>
            </a:r>
            <a:r>
              <a:rPr lang="fr-FR" dirty="0" err="1"/>
              <a:t>Vuka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chromosome 6R est un patchwork des chromosomes 6, 3 et 7 de céréales</a:t>
            </a:r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63F9B31-A803-3C16-D477-B90EE013E68D}"/>
              </a:ext>
            </a:extLst>
          </p:cNvPr>
          <p:cNvSpPr txBox="1"/>
          <p:nvPr/>
        </p:nvSpPr>
        <p:spPr>
          <a:xfrm>
            <a:off x="778379" y="4657444"/>
            <a:ext cx="65669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Bornes des différentes </a:t>
            </a:r>
            <a:r>
              <a:rPr lang="fr-FR" sz="1400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séquences </a:t>
            </a:r>
            <a:r>
              <a:rPr lang="fr-FR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du génome D de blé sur le chromosome 6R du seigle Lo7</a:t>
            </a:r>
          </a:p>
          <a:p>
            <a:pPr>
              <a:buNone/>
            </a:pPr>
            <a:r>
              <a:rPr lang="fr-FR" sz="14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31.74 </a:t>
            </a:r>
            <a:r>
              <a:rPr lang="fr-FR" sz="1400" dirty="0" err="1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cM</a:t>
            </a:r>
            <a:r>
              <a:rPr lang="fr-FR" sz="14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   / chr6D : 68 Mb</a:t>
            </a:r>
            <a:endParaRPr lang="fr-FR" sz="14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fr-FR" sz="14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109.50 </a:t>
            </a:r>
            <a:r>
              <a:rPr lang="fr-FR" sz="1400" dirty="0" err="1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cM</a:t>
            </a:r>
            <a:r>
              <a:rPr lang="fr-FR" sz="14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/ chr6D : 489 Mb </a:t>
            </a:r>
            <a:endParaRPr lang="fr-FR" sz="14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fr-FR" sz="1400" dirty="0">
                <a:solidFill>
                  <a:srgbClr val="EF792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109.50 </a:t>
            </a:r>
            <a:r>
              <a:rPr lang="fr-FR" sz="1400" dirty="0" err="1">
                <a:solidFill>
                  <a:srgbClr val="EF792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cM</a:t>
            </a:r>
            <a:r>
              <a:rPr lang="fr-FR" sz="1400" dirty="0">
                <a:solidFill>
                  <a:srgbClr val="EF792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/ chr3D : 566 Mb</a:t>
            </a:r>
            <a:endParaRPr lang="fr-FR" sz="1400" dirty="0">
              <a:solidFill>
                <a:srgbClr val="EF792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fr-FR" sz="1400" dirty="0">
                <a:solidFill>
                  <a:srgbClr val="EF792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148.46 </a:t>
            </a:r>
            <a:r>
              <a:rPr lang="fr-FR" sz="1400" dirty="0" err="1">
                <a:solidFill>
                  <a:srgbClr val="EF792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cM</a:t>
            </a:r>
            <a:r>
              <a:rPr lang="fr-FR" sz="1400" dirty="0">
                <a:solidFill>
                  <a:srgbClr val="EF792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/ chr3D : 616 Mb</a:t>
            </a:r>
            <a:endParaRPr lang="fr-FR" sz="1400" dirty="0">
              <a:solidFill>
                <a:srgbClr val="EF792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fr-FR" sz="1400" dirty="0">
                <a:solidFill>
                  <a:srgbClr val="FF99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149.27 </a:t>
            </a:r>
            <a:r>
              <a:rPr lang="fr-FR" sz="1400" dirty="0" err="1">
                <a:solidFill>
                  <a:srgbClr val="FF99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cM</a:t>
            </a:r>
            <a:r>
              <a:rPr lang="fr-FR" sz="1400" dirty="0">
                <a:solidFill>
                  <a:srgbClr val="FF99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/ chr7D : 597 Mb</a:t>
            </a:r>
            <a:endParaRPr lang="fr-FR" sz="1400" dirty="0">
              <a:solidFill>
                <a:srgbClr val="FF99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fr-FR" sz="1400" dirty="0">
                <a:solidFill>
                  <a:srgbClr val="FF99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174.49 </a:t>
            </a:r>
            <a:r>
              <a:rPr lang="fr-FR" sz="1400" dirty="0" err="1">
                <a:solidFill>
                  <a:srgbClr val="FF99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cM</a:t>
            </a:r>
            <a:r>
              <a:rPr lang="fr-FR" sz="1400" dirty="0">
                <a:solidFill>
                  <a:srgbClr val="FF99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/ chr7D : 641 Mb</a:t>
            </a:r>
            <a:endParaRPr lang="fr-FR" sz="1400" dirty="0">
              <a:solidFill>
                <a:srgbClr val="FF99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75F47FA-0296-1C03-E8CC-E58EE79A2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09283"/>
              </p:ext>
            </p:extLst>
          </p:nvPr>
        </p:nvGraphicFramePr>
        <p:xfrm>
          <a:off x="7898143" y="964138"/>
          <a:ext cx="4232719" cy="5893862"/>
        </p:xfrm>
        <a:graphic>
          <a:graphicData uri="http://schemas.openxmlformats.org/drawingml/2006/table">
            <a:tbl>
              <a:tblPr/>
              <a:tblGrid>
                <a:gridCol w="686091">
                  <a:extLst>
                    <a:ext uri="{9D8B030D-6E8A-4147-A177-3AD203B41FA5}">
                      <a16:colId xmlns:a16="http://schemas.microsoft.com/office/drawing/2014/main" val="2211610276"/>
                    </a:ext>
                  </a:extLst>
                </a:gridCol>
                <a:gridCol w="529348">
                  <a:extLst>
                    <a:ext uri="{9D8B030D-6E8A-4147-A177-3AD203B41FA5}">
                      <a16:colId xmlns:a16="http://schemas.microsoft.com/office/drawing/2014/main" val="4276803817"/>
                    </a:ext>
                  </a:extLst>
                </a:gridCol>
                <a:gridCol w="762261">
                  <a:extLst>
                    <a:ext uri="{9D8B030D-6E8A-4147-A177-3AD203B41FA5}">
                      <a16:colId xmlns:a16="http://schemas.microsoft.com/office/drawing/2014/main" val="20795987"/>
                    </a:ext>
                  </a:extLst>
                </a:gridCol>
                <a:gridCol w="355722">
                  <a:extLst>
                    <a:ext uri="{9D8B030D-6E8A-4147-A177-3AD203B41FA5}">
                      <a16:colId xmlns:a16="http://schemas.microsoft.com/office/drawing/2014/main" val="796918014"/>
                    </a:ext>
                  </a:extLst>
                </a:gridCol>
                <a:gridCol w="190565">
                  <a:extLst>
                    <a:ext uri="{9D8B030D-6E8A-4147-A177-3AD203B41FA5}">
                      <a16:colId xmlns:a16="http://schemas.microsoft.com/office/drawing/2014/main" val="969076958"/>
                    </a:ext>
                  </a:extLst>
                </a:gridCol>
                <a:gridCol w="82578">
                  <a:extLst>
                    <a:ext uri="{9D8B030D-6E8A-4147-A177-3AD203B41FA5}">
                      <a16:colId xmlns:a16="http://schemas.microsoft.com/office/drawing/2014/main" val="131659477"/>
                    </a:ext>
                  </a:extLst>
                </a:gridCol>
                <a:gridCol w="419244">
                  <a:extLst>
                    <a:ext uri="{9D8B030D-6E8A-4147-A177-3AD203B41FA5}">
                      <a16:colId xmlns:a16="http://schemas.microsoft.com/office/drawing/2014/main" val="1523810412"/>
                    </a:ext>
                  </a:extLst>
                </a:gridCol>
                <a:gridCol w="243499">
                  <a:extLst>
                    <a:ext uri="{9D8B030D-6E8A-4147-A177-3AD203B41FA5}">
                      <a16:colId xmlns:a16="http://schemas.microsoft.com/office/drawing/2014/main" val="2139288897"/>
                    </a:ext>
                  </a:extLst>
                </a:gridCol>
                <a:gridCol w="243499">
                  <a:extLst>
                    <a:ext uri="{9D8B030D-6E8A-4147-A177-3AD203B41FA5}">
                      <a16:colId xmlns:a16="http://schemas.microsoft.com/office/drawing/2014/main" val="2662348833"/>
                    </a:ext>
                  </a:extLst>
                </a:gridCol>
                <a:gridCol w="719912">
                  <a:extLst>
                    <a:ext uri="{9D8B030D-6E8A-4147-A177-3AD203B41FA5}">
                      <a16:colId xmlns:a16="http://schemas.microsoft.com/office/drawing/2014/main" val="1462793074"/>
                    </a:ext>
                  </a:extLst>
                </a:gridCol>
              </a:tblGrid>
              <a:tr h="4635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homologie génome D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pic QTL individuel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QTL6R + pics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AXIOM seigle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607199"/>
                  </a:ext>
                </a:extLst>
              </a:tr>
              <a:tr h="1036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946888"/>
                  </a:ext>
                </a:extLst>
              </a:tr>
              <a:tr h="1333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31.74</a:t>
                      </a: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31.74</a:t>
                      </a: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méta QTL pop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TaMa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14186</a:t>
                      </a:r>
                    </a:p>
                  </a:txBody>
                  <a:tcPr marL="3011" marR="3011" marT="3011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279651"/>
                  </a:ext>
                </a:extLst>
              </a:tr>
              <a:tr h="133312">
                <a:tc rowSpan="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6D</a:t>
                      </a:r>
                    </a:p>
                  </a:txBody>
                  <a:tcPr marL="3011" marR="3011" marT="3011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chromosome 6R seigle  Lo7 x Lo225</a:t>
                      </a: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0005"/>
                  </a:ext>
                </a:extLst>
              </a:tr>
              <a:tr h="1333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575673"/>
                  </a:ext>
                </a:extLst>
              </a:tr>
              <a:tr h="1333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0046"/>
                  </a:ext>
                </a:extLst>
              </a:tr>
              <a:tr h="157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133748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109.5</a:t>
                      </a: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34619"/>
                  </a:ext>
                </a:extLst>
              </a:tr>
              <a:tr h="157809">
                <a:tc row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3D</a:t>
                      </a:r>
                    </a:p>
                  </a:txBody>
                  <a:tcPr marL="3011" marR="3011" marT="3011" marB="0" anchor="ctr">
                    <a:lnL w="1905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46595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615374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79704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613087"/>
                  </a:ext>
                </a:extLst>
              </a:tr>
              <a:tr h="157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661842"/>
                  </a:ext>
                </a:extLst>
              </a:tr>
              <a:tr h="157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16891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148.46</a:t>
                      </a: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14148"/>
                  </a:ext>
                </a:extLst>
              </a:tr>
              <a:tr h="1461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99790"/>
                  </a:ext>
                </a:extLst>
              </a:tr>
              <a:tr h="1578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FF00FF"/>
                          </a:solidFill>
                          <a:effectLst/>
                          <a:latin typeface="Calibri" panose="020F0502020204030204" pitchFamily="34" charset="0"/>
                        </a:rPr>
                        <a:t>149.27</a:t>
                      </a: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01151"/>
                  </a:ext>
                </a:extLst>
              </a:tr>
              <a:tr h="157809">
                <a:tc rowSpan="20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FF00FF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3011" marR="3011" marT="3011" marB="0" anchor="ctr">
                    <a:lnL w="1905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980839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24557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488382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985355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méta QTL pop KV</a:t>
                      </a: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3011" marR="3011" marT="3011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186852"/>
                  </a:ext>
                </a:extLst>
              </a:tr>
              <a:tr h="157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Calibri" panose="020F0502020204030204" pitchFamily="34" charset="0"/>
                        </a:rPr>
                        <a:t>166 - </a:t>
                      </a:r>
                      <a:r>
                        <a:rPr lang="fr-F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  <a:endParaRPr lang="fr-FR" sz="800" b="0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16624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19824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00514"/>
                  </a:ext>
                </a:extLst>
              </a:tr>
              <a:tr h="157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170  - </a:t>
                      </a:r>
                      <a:r>
                        <a:rPr lang="fr-F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  <a:endParaRPr lang="fr-FR" sz="8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88521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38540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42556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71923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063414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380000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26743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182205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06604"/>
                  </a:ext>
                </a:extLst>
              </a:tr>
              <a:tr h="157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QTLs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RTVu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VuTR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969678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3011" marR="3011" marT="301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44243"/>
                  </a:ext>
                </a:extLst>
              </a:tr>
              <a:tr h="146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759743"/>
                  </a:ext>
                </a:extLst>
              </a:tr>
              <a:tr h="1578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FF00FF"/>
                          </a:solidFill>
                          <a:effectLst/>
                          <a:latin typeface="Calibri" panose="020F0502020204030204" pitchFamily="34" charset="0"/>
                        </a:rPr>
                        <a:t>174.47</a:t>
                      </a: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174.49</a:t>
                      </a: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011" marR="3011" marT="30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11" marR="3011" marT="3011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08252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B46A44C-265E-8EB9-FEC4-F56CA8111578}"/>
              </a:ext>
            </a:extLst>
          </p:cNvPr>
          <p:cNvSpPr/>
          <p:nvPr/>
        </p:nvSpPr>
        <p:spPr>
          <a:xfrm>
            <a:off x="11239500" y="6473326"/>
            <a:ext cx="66675" cy="222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12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31A70-BFF0-AEA4-8E7F-4A49CA7F8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A1A65-52F1-6738-F16D-6592536F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Stratégie de développement de marqueurs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DB4733-80B1-4363-3CE3-F328EDFD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75BED17-06A8-0A21-30E5-188BEEF50E8F}"/>
              </a:ext>
            </a:extLst>
          </p:cNvPr>
          <p:cNvSpPr txBox="1">
            <a:spLocks/>
          </p:cNvSpPr>
          <p:nvPr/>
        </p:nvSpPr>
        <p:spPr>
          <a:xfrm>
            <a:off x="406400" y="1376366"/>
            <a:ext cx="6693408" cy="5070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fr-FR" sz="21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Sélection des </a:t>
            </a:r>
            <a:r>
              <a:rPr lang="fr-FR" sz="1800" u="sng" dirty="0">
                <a:solidFill>
                  <a:prstClr val="black"/>
                </a:solidFill>
              </a:rPr>
              <a:t>1145 SNP</a:t>
            </a: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spécifiques de seigle localisés dans la zone</a:t>
            </a:r>
          </a:p>
          <a:p>
            <a:pPr marL="457200" indent="-457200">
              <a:buFont typeface="+mj-lt"/>
              <a:buAutoNum type="arabicPeriod"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800" u="sng" dirty="0"/>
              <a:t>Tests de polymorphisme de 288 marqueurs SNP</a:t>
            </a:r>
          </a:p>
          <a:p>
            <a:pPr lvl="1"/>
            <a:r>
              <a:rPr lang="fr-FR" sz="1800" dirty="0"/>
              <a:t>Sur un petit panel</a:t>
            </a:r>
          </a:p>
          <a:p>
            <a:pPr lvl="2"/>
            <a:r>
              <a:rPr lang="fr-FR" sz="1800" dirty="0"/>
              <a:t>8 Triticales (</a:t>
            </a:r>
            <a:r>
              <a:rPr lang="fr-FR" sz="1800" dirty="0" err="1"/>
              <a:t>Trefl</a:t>
            </a:r>
            <a:r>
              <a:rPr lang="fr-FR" sz="1800" dirty="0"/>
              <a:t>, </a:t>
            </a:r>
            <a:r>
              <a:rPr lang="fr-FR" sz="1800" dirty="0" err="1">
                <a:solidFill>
                  <a:srgbClr val="00B050"/>
                </a:solidFill>
              </a:rPr>
              <a:t>Vuka</a:t>
            </a:r>
            <a:r>
              <a:rPr lang="fr-FR" sz="1800" dirty="0">
                <a:solidFill>
                  <a:srgbClr val="00B050"/>
                </a:solidFill>
              </a:rPr>
              <a:t>, </a:t>
            </a:r>
            <a:r>
              <a:rPr lang="fr-FR" sz="1800" dirty="0" err="1">
                <a:solidFill>
                  <a:srgbClr val="00B050"/>
                </a:solidFill>
              </a:rPr>
              <a:t>Kaulos</a:t>
            </a:r>
            <a:r>
              <a:rPr lang="fr-FR" sz="1800" dirty="0"/>
              <a:t>, RT10013, SW </a:t>
            </a:r>
            <a:r>
              <a:rPr lang="fr-FR" sz="1800" dirty="0" err="1"/>
              <a:t>Talentro</a:t>
            </a:r>
            <a:r>
              <a:rPr lang="fr-FR" sz="1800" dirty="0"/>
              <a:t>, Maximal, 13HT18-13, 16DS11-6-1)</a:t>
            </a:r>
          </a:p>
          <a:p>
            <a:pPr lvl="2"/>
            <a:r>
              <a:rPr lang="fr-FR" sz="1800" dirty="0"/>
              <a:t>1 seigle (</a:t>
            </a:r>
            <a:r>
              <a:rPr lang="fr-FR" sz="1800" dirty="0" err="1"/>
              <a:t>Dankowskie</a:t>
            </a:r>
            <a:r>
              <a:rPr lang="fr-FR" sz="1800" dirty="0"/>
              <a:t> </a:t>
            </a:r>
            <a:r>
              <a:rPr lang="fr-FR" sz="1800" dirty="0" err="1"/>
              <a:t>Nowe</a:t>
            </a:r>
            <a:r>
              <a:rPr lang="fr-FR" sz="1800" dirty="0"/>
              <a:t>)</a:t>
            </a:r>
          </a:p>
          <a:p>
            <a:pPr lvl="2"/>
            <a:r>
              <a:rPr lang="fr-FR" sz="1800" dirty="0"/>
              <a:t>1 blé (</a:t>
            </a:r>
            <a:r>
              <a:rPr lang="fr-FR" sz="1800" dirty="0" err="1"/>
              <a:t>Chinese</a:t>
            </a:r>
            <a:r>
              <a:rPr lang="fr-FR" sz="1800" dirty="0"/>
              <a:t> Spring)</a:t>
            </a:r>
          </a:p>
          <a:p>
            <a:pPr lvl="1"/>
            <a:r>
              <a:rPr lang="fr-FR" sz="1800" dirty="0"/>
              <a:t>67 marqueurs polymorphes sur </a:t>
            </a:r>
            <a:r>
              <a:rPr lang="fr-FR" sz="1800" dirty="0" err="1"/>
              <a:t>Kaulos</a:t>
            </a:r>
            <a:r>
              <a:rPr lang="fr-FR" sz="1800" dirty="0"/>
              <a:t> x </a:t>
            </a:r>
            <a:r>
              <a:rPr lang="fr-FR" sz="1800" dirty="0" err="1"/>
              <a:t>Vuka</a:t>
            </a:r>
            <a:endParaRPr lang="fr-FR" sz="1800" dirty="0"/>
          </a:p>
          <a:p>
            <a:pPr marL="914400" lvl="2" indent="0">
              <a:buNone/>
            </a:pPr>
            <a:r>
              <a:rPr lang="fr-FR" sz="1800" dirty="0"/>
              <a:t>	37 proximaux, </a:t>
            </a:r>
          </a:p>
          <a:p>
            <a:pPr marL="914400" lvl="2" indent="0">
              <a:buNone/>
            </a:pPr>
            <a:r>
              <a:rPr lang="fr-FR" sz="1800" dirty="0"/>
              <a:t>	</a:t>
            </a:r>
            <a:r>
              <a:rPr lang="fr-FR" sz="1800" u="sng" dirty="0">
                <a:solidFill>
                  <a:srgbClr val="00B050"/>
                </a:solidFill>
              </a:rPr>
              <a:t>17 au QTL de </a:t>
            </a:r>
            <a:r>
              <a:rPr lang="fr-FR" sz="1800" u="sng" dirty="0" err="1">
                <a:solidFill>
                  <a:srgbClr val="00B050"/>
                </a:solidFill>
              </a:rPr>
              <a:t>Kaulos</a:t>
            </a:r>
            <a:r>
              <a:rPr lang="fr-FR" sz="1800" u="sng" dirty="0">
                <a:solidFill>
                  <a:srgbClr val="00B050"/>
                </a:solidFill>
              </a:rPr>
              <a:t> x </a:t>
            </a:r>
            <a:r>
              <a:rPr lang="fr-FR" sz="1800" u="sng" dirty="0" err="1">
                <a:solidFill>
                  <a:srgbClr val="00B050"/>
                </a:solidFill>
              </a:rPr>
              <a:t>Vuka</a:t>
            </a:r>
            <a:endParaRPr lang="fr-FR" sz="1800" u="sng" dirty="0">
              <a:solidFill>
                <a:srgbClr val="00B050"/>
              </a:solidFill>
            </a:endParaRPr>
          </a:p>
          <a:p>
            <a:pPr marL="914400" lvl="2" indent="0">
              <a:buNone/>
            </a:pPr>
            <a:r>
              <a:rPr lang="fr-FR" sz="1800" dirty="0"/>
              <a:t>	13 distaux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A3099C3-27EE-2488-2503-16A8EC80E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42666"/>
              </p:ext>
            </p:extLst>
          </p:nvPr>
        </p:nvGraphicFramePr>
        <p:xfrm>
          <a:off x="7741551" y="778598"/>
          <a:ext cx="3833230" cy="5888897"/>
        </p:xfrm>
        <a:graphic>
          <a:graphicData uri="http://schemas.openxmlformats.org/drawingml/2006/table">
            <a:tbl>
              <a:tblPr/>
              <a:tblGrid>
                <a:gridCol w="337623">
                  <a:extLst>
                    <a:ext uri="{9D8B030D-6E8A-4147-A177-3AD203B41FA5}">
                      <a16:colId xmlns:a16="http://schemas.microsoft.com/office/drawing/2014/main" val="2081397529"/>
                    </a:ext>
                  </a:extLst>
                </a:gridCol>
                <a:gridCol w="467594">
                  <a:extLst>
                    <a:ext uri="{9D8B030D-6E8A-4147-A177-3AD203B41FA5}">
                      <a16:colId xmlns:a16="http://schemas.microsoft.com/office/drawing/2014/main" val="3159198751"/>
                    </a:ext>
                  </a:extLst>
                </a:gridCol>
                <a:gridCol w="272763">
                  <a:extLst>
                    <a:ext uri="{9D8B030D-6E8A-4147-A177-3AD203B41FA5}">
                      <a16:colId xmlns:a16="http://schemas.microsoft.com/office/drawing/2014/main" val="2623241737"/>
                    </a:ext>
                  </a:extLst>
                </a:gridCol>
                <a:gridCol w="146123">
                  <a:extLst>
                    <a:ext uri="{9D8B030D-6E8A-4147-A177-3AD203B41FA5}">
                      <a16:colId xmlns:a16="http://schemas.microsoft.com/office/drawing/2014/main" val="3578439448"/>
                    </a:ext>
                  </a:extLst>
                </a:gridCol>
                <a:gridCol w="63320">
                  <a:extLst>
                    <a:ext uri="{9D8B030D-6E8A-4147-A177-3AD203B41FA5}">
                      <a16:colId xmlns:a16="http://schemas.microsoft.com/office/drawing/2014/main" val="3177959646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724571567"/>
                    </a:ext>
                  </a:extLst>
                </a:gridCol>
                <a:gridCol w="149370">
                  <a:extLst>
                    <a:ext uri="{9D8B030D-6E8A-4147-A177-3AD203B41FA5}">
                      <a16:colId xmlns:a16="http://schemas.microsoft.com/office/drawing/2014/main" val="1559068634"/>
                    </a:ext>
                  </a:extLst>
                </a:gridCol>
                <a:gridCol w="150993">
                  <a:extLst>
                    <a:ext uri="{9D8B030D-6E8A-4147-A177-3AD203B41FA5}">
                      <a16:colId xmlns:a16="http://schemas.microsoft.com/office/drawing/2014/main" val="2103524320"/>
                    </a:ext>
                  </a:extLst>
                </a:gridCol>
                <a:gridCol w="441617">
                  <a:extLst>
                    <a:ext uri="{9D8B030D-6E8A-4147-A177-3AD203B41FA5}">
                      <a16:colId xmlns:a16="http://schemas.microsoft.com/office/drawing/2014/main" val="1585124512"/>
                    </a:ext>
                  </a:extLst>
                </a:gridCol>
                <a:gridCol w="120704">
                  <a:extLst>
                    <a:ext uri="{9D8B030D-6E8A-4147-A177-3AD203B41FA5}">
                      <a16:colId xmlns:a16="http://schemas.microsoft.com/office/drawing/2014/main" val="3910491462"/>
                    </a:ext>
                  </a:extLst>
                </a:gridCol>
                <a:gridCol w="523862">
                  <a:extLst>
                    <a:ext uri="{9D8B030D-6E8A-4147-A177-3AD203B41FA5}">
                      <a16:colId xmlns:a16="http://schemas.microsoft.com/office/drawing/2014/main" val="465306861"/>
                    </a:ext>
                  </a:extLst>
                </a:gridCol>
                <a:gridCol w="131509">
                  <a:extLst>
                    <a:ext uri="{9D8B030D-6E8A-4147-A177-3AD203B41FA5}">
                      <a16:colId xmlns:a16="http://schemas.microsoft.com/office/drawing/2014/main" val="4050364832"/>
                    </a:ext>
                  </a:extLst>
                </a:gridCol>
                <a:gridCol w="706281">
                  <a:extLst>
                    <a:ext uri="{9D8B030D-6E8A-4147-A177-3AD203B41FA5}">
                      <a16:colId xmlns:a16="http://schemas.microsoft.com/office/drawing/2014/main" val="2327202981"/>
                    </a:ext>
                  </a:extLst>
                </a:gridCol>
              </a:tblGrid>
              <a:tr h="162483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 seigle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895255"/>
                  </a:ext>
                </a:extLst>
              </a:tr>
              <a:tr h="509110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QTL6R + pics QTL individuels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AXIOM600K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spécifique seigle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polymorpheKaulos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Vuka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512817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31.74</a:t>
                      </a: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méta QTL pop </a:t>
                      </a:r>
                      <a:r>
                        <a:rPr lang="fr-FR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TaMa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14186</a:t>
                      </a:r>
                    </a:p>
                  </a:txBody>
                  <a:tcPr marL="3743" marR="3743" marT="3743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1096</a:t>
                      </a:r>
                    </a:p>
                  </a:txBody>
                  <a:tcPr marL="3743" marR="3743" marT="3743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743" marR="3743" marT="3743" marB="0" anchor="ctr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32398"/>
                  </a:ext>
                </a:extLst>
              </a:tr>
              <a:tr h="131901">
                <a:tc rowSpan="3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chromosome 6R seigle  Lo7 x Lo225</a:t>
                      </a: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4511"/>
                  </a:ext>
                </a:extLst>
              </a:tr>
              <a:tr h="1319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85420"/>
                  </a:ext>
                </a:extLst>
              </a:tr>
              <a:tr h="1319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631735"/>
                  </a:ext>
                </a:extLst>
              </a:tr>
              <a:tr h="1466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538DD5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70822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295719"/>
                  </a:ext>
                </a:extLst>
              </a:tr>
              <a:tr h="1466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745821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690596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399919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98176"/>
                  </a:ext>
                </a:extLst>
              </a:tr>
              <a:tr h="1466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445"/>
                  </a:ext>
                </a:extLst>
              </a:tr>
              <a:tr h="1466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32040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95250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449183"/>
                  </a:ext>
                </a:extLst>
              </a:tr>
              <a:tr h="1466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90812"/>
                  </a:ext>
                </a:extLst>
              </a:tr>
              <a:tr h="1466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420410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621666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448545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45421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méta QTL pop KV</a:t>
                      </a: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3743" marR="3743" marT="3743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743" marR="3743" marT="3743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743" marR="3743" marT="3743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92122"/>
                  </a:ext>
                </a:extLst>
              </a:tr>
              <a:tr h="1466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538DD5"/>
                          </a:solidFill>
                          <a:effectLst/>
                          <a:latin typeface="Calibri" panose="020F0502020204030204" pitchFamily="34" charset="0"/>
                        </a:rPr>
                        <a:t>166 - </a:t>
                      </a:r>
                      <a:r>
                        <a:rPr lang="fr-F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  <a:endParaRPr lang="fr-FR" sz="900" b="0" i="0" u="none" strike="noStrike" dirty="0">
                        <a:solidFill>
                          <a:srgbClr val="538D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31924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762455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00528"/>
                  </a:ext>
                </a:extLst>
              </a:tr>
              <a:tr h="1466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170 - </a:t>
                      </a:r>
                      <a:r>
                        <a:rPr lang="fr-F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  <a:endParaRPr lang="fr-FR" sz="9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400770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002636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79477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093250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61698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71103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82939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56257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515718"/>
                  </a:ext>
                </a:extLst>
              </a:tr>
              <a:tr h="1466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QTLs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RTVu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VuTR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680724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3743" marR="3743" marT="37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43" marR="3743" marT="37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743" marR="3743" marT="37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53805"/>
                  </a:ext>
                </a:extLst>
              </a:tr>
              <a:tr h="1455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938635"/>
                  </a:ext>
                </a:extLst>
              </a:tr>
              <a:tr h="1526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174.49</a:t>
                      </a: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743" marR="3743" marT="37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vert="vert27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3" marR="3743" marT="37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0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62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63613-30B1-1C6B-B816-4536AEEE6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3556A-0424-1B2B-39B3-AA490E93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01" y="46172"/>
            <a:ext cx="10261466" cy="714591"/>
          </a:xfrm>
        </p:spPr>
        <p:txBody>
          <a:bodyPr/>
          <a:lstStyle/>
          <a:p>
            <a:r>
              <a:rPr lang="fr-FR" sz="3200" dirty="0"/>
              <a:t>Génotypage de la population en ségrégation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2ADA01-2316-2727-27B5-76CC12C9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6E1963-14FD-0131-080D-0573312BE478}"/>
              </a:ext>
            </a:extLst>
          </p:cNvPr>
          <p:cNvSpPr txBox="1"/>
          <p:nvPr/>
        </p:nvSpPr>
        <p:spPr>
          <a:xfrm>
            <a:off x="180975" y="1117155"/>
            <a:ext cx="115122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u="sng" dirty="0"/>
              <a:t>Génération d’une population de 2000 individus G0 dérivés de l’individu F</a:t>
            </a:r>
            <a:r>
              <a:rPr lang="fr-FR" u="sng" baseline="-25000" dirty="0"/>
              <a:t>5</a:t>
            </a:r>
            <a:r>
              <a:rPr lang="fr-FR" u="sng" dirty="0"/>
              <a:t>hétérozygote aux </a:t>
            </a:r>
            <a:r>
              <a:rPr lang="fr-FR" u="sng" dirty="0" err="1"/>
              <a:t>QTLs</a:t>
            </a:r>
            <a:r>
              <a:rPr lang="fr-FR" u="sng" dirty="0"/>
              <a:t> </a:t>
            </a:r>
            <a:r>
              <a:rPr lang="fr-FR" u="sng" dirty="0" err="1"/>
              <a:t>TaMa</a:t>
            </a:r>
            <a:r>
              <a:rPr lang="fr-FR" u="sng" dirty="0"/>
              <a:t> et KV, KV934177 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dirty="0"/>
          </a:p>
          <a:p>
            <a:r>
              <a:rPr lang="fr-FR" dirty="0"/>
              <a:t>Génotypage à l’aide de 5 marqueurs</a:t>
            </a:r>
          </a:p>
          <a:p>
            <a:r>
              <a:rPr lang="fr-FR" dirty="0"/>
              <a:t>	3 marqueurs du QTL de la population SW </a:t>
            </a:r>
            <a:r>
              <a:rPr lang="fr-FR" dirty="0" err="1"/>
              <a:t>Talentro</a:t>
            </a:r>
            <a:r>
              <a:rPr lang="fr-FR" dirty="0"/>
              <a:t> x Maximal</a:t>
            </a:r>
          </a:p>
          <a:p>
            <a:r>
              <a:rPr lang="fr-FR" dirty="0"/>
              <a:t>		SNP68 (91.48 </a:t>
            </a:r>
            <a:r>
              <a:rPr lang="fr-FR" dirty="0" err="1"/>
              <a:t>cM</a:t>
            </a:r>
            <a:r>
              <a:rPr lang="fr-FR" dirty="0"/>
              <a:t>)</a:t>
            </a:r>
          </a:p>
          <a:p>
            <a:r>
              <a:rPr lang="fr-FR" dirty="0"/>
              <a:t>		SNP132 (111.89 </a:t>
            </a:r>
            <a:r>
              <a:rPr lang="fr-FR" dirty="0" err="1"/>
              <a:t>cM</a:t>
            </a:r>
            <a:r>
              <a:rPr lang="fr-FR" dirty="0"/>
              <a:t>)</a:t>
            </a:r>
          </a:p>
          <a:p>
            <a:r>
              <a:rPr lang="fr-FR" dirty="0"/>
              <a:t>		SNP163 (141.36 </a:t>
            </a:r>
            <a:r>
              <a:rPr lang="fr-FR" dirty="0" err="1"/>
              <a:t>cM</a:t>
            </a:r>
            <a:r>
              <a:rPr lang="fr-FR" dirty="0"/>
              <a:t>)</a:t>
            </a:r>
          </a:p>
          <a:p>
            <a:r>
              <a:rPr lang="fr-FR" dirty="0"/>
              <a:t>		SNP181 (154.88 </a:t>
            </a:r>
            <a:r>
              <a:rPr lang="fr-FR" dirty="0" err="1"/>
              <a:t>cM</a:t>
            </a:r>
            <a:r>
              <a:rPr lang="fr-FR" dirty="0"/>
              <a:t>)</a:t>
            </a:r>
          </a:p>
          <a:p>
            <a:r>
              <a:rPr lang="fr-FR" dirty="0"/>
              <a:t>	1 marqueur du QTL de la population </a:t>
            </a:r>
            <a:r>
              <a:rPr lang="fr-FR" dirty="0" err="1"/>
              <a:t>Kaulos</a:t>
            </a:r>
            <a:r>
              <a:rPr lang="fr-FR" dirty="0"/>
              <a:t> x </a:t>
            </a:r>
            <a:r>
              <a:rPr lang="fr-FR" dirty="0" err="1"/>
              <a:t>Vuka</a:t>
            </a:r>
            <a:r>
              <a:rPr lang="fr-FR" dirty="0"/>
              <a:t> :</a:t>
            </a:r>
          </a:p>
          <a:p>
            <a:r>
              <a:rPr lang="fr-FR" dirty="0"/>
              <a:t>		SNP90 (170.48 </a:t>
            </a:r>
            <a:r>
              <a:rPr lang="fr-FR" dirty="0" err="1"/>
              <a:t>cM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u="sng" dirty="0"/>
              <a:t>Génération d’une nouvelle population de 2500 individus G</a:t>
            </a:r>
            <a:r>
              <a:rPr lang="fr-FR" u="sng" baseline="-25000" dirty="0"/>
              <a:t>1</a:t>
            </a:r>
            <a:r>
              <a:rPr lang="fr-FR" u="sng" dirty="0"/>
              <a:t> à partir des 31 individus G</a:t>
            </a:r>
            <a:r>
              <a:rPr lang="fr-FR" u="sng" baseline="-25000" dirty="0"/>
              <a:t>0</a:t>
            </a:r>
            <a:r>
              <a:rPr lang="fr-FR" u="sng" dirty="0"/>
              <a:t> hétérozygotes aux SNP les plus distaux</a:t>
            </a:r>
            <a:endParaRPr lang="fr-FR" sz="240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3C09841-5E90-2DC4-6640-70E2540912E2}"/>
              </a:ext>
            </a:extLst>
          </p:cNvPr>
          <p:cNvGrpSpPr/>
          <p:nvPr/>
        </p:nvGrpSpPr>
        <p:grpSpPr>
          <a:xfrm>
            <a:off x="6830187" y="3113241"/>
            <a:ext cx="4681728" cy="2627604"/>
            <a:chOff x="6839712" y="1582706"/>
            <a:chExt cx="4681728" cy="262760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26654D3-E62D-01F6-D088-B381B7CBD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5453" y="1582706"/>
              <a:ext cx="4310246" cy="26276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DE18EE-D1D6-EABD-AC5D-4BBFACF59E04}"/>
                </a:ext>
              </a:extLst>
            </p:cNvPr>
            <p:cNvSpPr/>
            <p:nvPr/>
          </p:nvSpPr>
          <p:spPr>
            <a:xfrm>
              <a:off x="6839712" y="2622188"/>
              <a:ext cx="4681728" cy="2743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53AE110-F1CB-5AA0-9FBA-23C2CB105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87429"/>
              </p:ext>
            </p:extLst>
          </p:nvPr>
        </p:nvGraphicFramePr>
        <p:xfrm>
          <a:off x="3726627" y="1477720"/>
          <a:ext cx="3289301" cy="971550"/>
        </p:xfrm>
        <a:graphic>
          <a:graphicData uri="http://schemas.openxmlformats.org/drawingml/2006/table">
            <a:tbl>
              <a:tblPr/>
              <a:tblGrid>
                <a:gridCol w="897082">
                  <a:extLst>
                    <a:ext uri="{9D8B030D-6E8A-4147-A177-3AD203B41FA5}">
                      <a16:colId xmlns:a16="http://schemas.microsoft.com/office/drawing/2014/main" val="2121099236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2609805960"/>
                    </a:ext>
                  </a:extLst>
                </a:gridCol>
                <a:gridCol w="854364">
                  <a:extLst>
                    <a:ext uri="{9D8B030D-6E8A-4147-A177-3AD203B41FA5}">
                      <a16:colId xmlns:a16="http://schemas.microsoft.com/office/drawing/2014/main" val="3441724417"/>
                    </a:ext>
                  </a:extLst>
                </a:gridCol>
                <a:gridCol w="854364">
                  <a:extLst>
                    <a:ext uri="{9D8B030D-6E8A-4147-A177-3AD203B41FA5}">
                      <a16:colId xmlns:a16="http://schemas.microsoft.com/office/drawing/2014/main" val="532181903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Génotype  KV934177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608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allèles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Vuka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Kaulos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153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QTL TaMa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251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QTL KV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635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QTLVuTr/RTVu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096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5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AF702-947D-8315-0D41-261D239B7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56F5D-4C16-B79A-02F8-FFC8CD25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Génotypage de la population en ségrégation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974EE3-A194-0009-B879-DEDC317C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7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18FB75-40B3-C3BA-BCCE-27A38F2D0FE0}"/>
              </a:ext>
            </a:extLst>
          </p:cNvPr>
          <p:cNvSpPr txBox="1"/>
          <p:nvPr/>
        </p:nvSpPr>
        <p:spPr>
          <a:xfrm>
            <a:off x="182095" y="1446817"/>
            <a:ext cx="83237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Génotypage de 320 individus G</a:t>
            </a:r>
            <a:r>
              <a:rPr lang="fr-FR" baseline="-25000" dirty="0"/>
              <a:t>2</a:t>
            </a:r>
            <a:r>
              <a:rPr lang="fr-FR" dirty="0"/>
              <a:t> avec 25 SNP couvrant la partie distale du chromosome 6R</a:t>
            </a:r>
          </a:p>
          <a:p>
            <a:endParaRPr lang="fr-FR" dirty="0"/>
          </a:p>
          <a:p>
            <a:r>
              <a:rPr lang="fr-FR" dirty="0"/>
              <a:t>Réduction de la taille de l’intervalle du QTL de 8.79cM. Mais il </a:t>
            </a:r>
            <a:r>
              <a:rPr lang="fr-FR"/>
              <a:t>mesure encore 9.33 Mb. </a:t>
            </a:r>
            <a:endParaRPr lang="fr-FR" dirty="0"/>
          </a:p>
          <a:p>
            <a:r>
              <a:rPr lang="fr-FR" dirty="0"/>
              <a:t>	</a:t>
            </a:r>
          </a:p>
          <a:p>
            <a:r>
              <a:rPr lang="fr-FR" dirty="0"/>
              <a:t>Trois marqueurs pertinents identifiés pour le génotypage: SNP273, SNP277, SNP282</a:t>
            </a:r>
          </a:p>
          <a:p>
            <a:r>
              <a:rPr lang="fr-FR" dirty="0"/>
              <a:t>définissent une zone restreinte de 0.79cM (inférieure à 2.21Mb)</a:t>
            </a:r>
          </a:p>
          <a:p>
            <a:endParaRPr lang="fr-FR" dirty="0"/>
          </a:p>
          <a:p>
            <a:r>
              <a:rPr lang="fr-FR" dirty="0"/>
              <a:t>Même locus que le gène </a:t>
            </a:r>
            <a:r>
              <a:rPr lang="fr-FR" i="1" dirty="0"/>
              <a:t>Yr83 </a:t>
            </a:r>
            <a:r>
              <a:rPr lang="fr-FR" dirty="0"/>
              <a:t>(Li </a:t>
            </a:r>
            <a:r>
              <a:rPr lang="fr-FR" i="1" dirty="0"/>
              <a:t>et al</a:t>
            </a:r>
            <a:r>
              <a:rPr lang="fr-FR" dirty="0"/>
              <a:t>., 2020)?</a:t>
            </a:r>
          </a:p>
          <a:p>
            <a:endParaRPr lang="fr-FR" dirty="0"/>
          </a:p>
          <a:p>
            <a:pPr lvl="1"/>
            <a:endParaRPr lang="fr-FR" dirty="0"/>
          </a:p>
        </p:txBody>
      </p:sp>
      <p:pic>
        <p:nvPicPr>
          <p:cNvPr id="7" name="Image 6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44C3E327-7094-518A-7C42-9423BE487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3283">
            <a:off x="4931250" y="3950662"/>
            <a:ext cx="3026118" cy="25593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2B8807E-CF24-3D4F-2D4B-33FE1A3BD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421" y="807390"/>
            <a:ext cx="3133077" cy="60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3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1E3B0-E947-2F68-528A-040C7C173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9E406-F281-0B18-9EC9-922C3B63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Panel GWAS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9EAF5C-A082-7216-E0FA-8F0BD976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47EA-771E-4B9C-AFFD-EC95E4E4BBA1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ED98D9-F477-D12E-A526-864807D49C20}"/>
              </a:ext>
            </a:extLst>
          </p:cNvPr>
          <p:cNvSpPr txBox="1"/>
          <p:nvPr/>
        </p:nvSpPr>
        <p:spPr>
          <a:xfrm>
            <a:off x="389177" y="1241919"/>
            <a:ext cx="11024444" cy="179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8"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241 génotypes</a:t>
            </a:r>
          </a:p>
          <a:p>
            <a:pPr marL="681038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141 génotypes Européens</a:t>
            </a:r>
          </a:p>
          <a:p>
            <a:pPr marL="681038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génotypes du CIMMYT de type printemps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1038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Phénotypés au champ dans 6 lieux en France et 1 au Mexique </a:t>
            </a:r>
          </a:p>
          <a:p>
            <a:pPr marL="681038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Phénotypés au stade juvénile au Mexique avec la race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Bicentenario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(mexicaine)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5288" marR="0" lvl="1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369179C4-A81A-F76C-C380-A6E1379E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10" y="3365415"/>
            <a:ext cx="7080712" cy="21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2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6E087-5402-3068-22CF-B35F60300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E337D4-095A-4232-A0D7-3E0C1624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1" y="46173"/>
            <a:ext cx="10261466" cy="732426"/>
          </a:xfrm>
        </p:spPr>
        <p:txBody>
          <a:bodyPr/>
          <a:lstStyle/>
          <a:p>
            <a:r>
              <a:rPr lang="fr-FR" sz="3200" dirty="0"/>
              <a:t>Phénotypage  France  et Mexique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011E2A-7F85-509F-429F-6BBADDC5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9740" y="6288914"/>
            <a:ext cx="2743200" cy="365125"/>
          </a:xfrm>
        </p:spPr>
        <p:txBody>
          <a:bodyPr/>
          <a:lstStyle/>
          <a:p>
            <a:fld id="{BD8347EA-771E-4B9C-AFFD-EC95E4E4BBA1}" type="slidenum">
              <a:rPr lang="fr-FR" smtClean="0"/>
              <a:t>9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9EFF74-6B73-A33B-57B5-61490711D902}"/>
              </a:ext>
            </a:extLst>
          </p:cNvPr>
          <p:cNvSpPr txBox="1"/>
          <p:nvPr/>
        </p:nvSpPr>
        <p:spPr>
          <a:xfrm>
            <a:off x="-10484" y="1430879"/>
            <a:ext cx="336470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France – 6 lieux</a:t>
            </a:r>
          </a:p>
          <a:p>
            <a:pPr algn="ctr"/>
            <a:r>
              <a:rPr lang="fr-FR" dirty="0"/>
              <a:t>(Isolats Warrior1 et Triticale2015)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Mexique – Toluca</a:t>
            </a:r>
          </a:p>
          <a:p>
            <a:pPr algn="ctr"/>
            <a:r>
              <a:rPr lang="fr-FR" dirty="0"/>
              <a:t>(isolat </a:t>
            </a:r>
            <a:r>
              <a:rPr lang="fr-FR" dirty="0" err="1"/>
              <a:t>Bicentenario</a:t>
            </a:r>
            <a:r>
              <a:rPr lang="fr-FR" dirty="0"/>
              <a:t>)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Mexique – Serre</a:t>
            </a:r>
          </a:p>
          <a:p>
            <a:pPr algn="ctr"/>
            <a:r>
              <a:rPr lang="fr-FR" dirty="0"/>
              <a:t>(isolat </a:t>
            </a:r>
            <a:r>
              <a:rPr lang="fr-FR" dirty="0" err="1"/>
              <a:t>Bicentenario</a:t>
            </a:r>
            <a:r>
              <a:rPr lang="fr-FR" dirty="0"/>
              <a:t>)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30C80A0-2800-D547-4F22-1AF98851F309}"/>
              </a:ext>
            </a:extLst>
          </p:cNvPr>
          <p:cNvSpPr/>
          <p:nvPr/>
        </p:nvSpPr>
        <p:spPr>
          <a:xfrm>
            <a:off x="9805631" y="3140946"/>
            <a:ext cx="219456" cy="1783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6CBFFE1-9381-51F9-BD30-14B3AE2A7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544" y="4958372"/>
            <a:ext cx="3167222" cy="190202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52017BB-EB18-39BE-AC0B-29B7E06BB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260" y="2947087"/>
            <a:ext cx="5568484" cy="19578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203C1E3-1A7E-B536-7F25-97B3C4497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260" y="1071187"/>
            <a:ext cx="5500836" cy="18224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E865E7-F478-A635-EC0A-EC66C0023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0871" y="1065807"/>
            <a:ext cx="3090940" cy="1859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F7CC0F-5CE9-89FC-332F-D90E7E57F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6744" y="2953840"/>
            <a:ext cx="3025067" cy="19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472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6623de-d8d1-48fb-b70d-7110ff29fdeb" xsi:nil="true"/>
    <lcf76f155ced4ddcb4097134ff3c332f xmlns="c499480c-1540-4ffc-83c5-a433d9f1ccb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92C5402649942AC04D74907293DAB" ma:contentTypeVersion="16" ma:contentTypeDescription="Crée un document." ma:contentTypeScope="" ma:versionID="15171cab309e5ecbb0b144f83cedee92">
  <xsd:schema xmlns:xsd="http://www.w3.org/2001/XMLSchema" xmlns:xs="http://www.w3.org/2001/XMLSchema" xmlns:p="http://schemas.microsoft.com/office/2006/metadata/properties" xmlns:ns2="c499480c-1540-4ffc-83c5-a433d9f1ccbc" xmlns:ns3="596623de-d8d1-48fb-b70d-7110ff29fdeb" targetNamespace="http://schemas.microsoft.com/office/2006/metadata/properties" ma:root="true" ma:fieldsID="e927efbf9f08ff5196b76bc46ea0ce3f" ns2:_="" ns3:_="">
    <xsd:import namespace="c499480c-1540-4ffc-83c5-a433d9f1ccbc"/>
    <xsd:import namespace="596623de-d8d1-48fb-b70d-7110ff29f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9480c-1540-4ffc-83c5-a433d9f1c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51e27fc-69cc-4f98-aa5d-b666aca758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623de-d8d1-48fb-b70d-7110ff29f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0814d59-edf0-412a-bb02-13f2c52fb4ae}" ma:internalName="TaxCatchAll" ma:showField="CatchAllData" ma:web="596623de-d8d1-48fb-b70d-7110ff29f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CF462-3BDC-40B1-AB88-3D5CF4447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0590CD-5290-478F-B5B3-9D9B9FF6FEAB}">
  <ds:schemaRefs>
    <ds:schemaRef ds:uri="http://schemas.microsoft.com/office/2006/metadata/properties"/>
    <ds:schemaRef ds:uri="http://schemas.microsoft.com/office/infopath/2007/PartnerControls"/>
    <ds:schemaRef ds:uri="596623de-d8d1-48fb-b70d-7110ff29fdeb"/>
    <ds:schemaRef ds:uri="c499480c-1540-4ffc-83c5-a433d9f1ccbc"/>
  </ds:schemaRefs>
</ds:datastoreItem>
</file>

<file path=customXml/itemProps3.xml><?xml version="1.0" encoding="utf-8"?>
<ds:datastoreItem xmlns:ds="http://schemas.openxmlformats.org/officeDocument/2006/customXml" ds:itemID="{4562D8E9-3E5E-479F-9A4D-630DBE8D1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9480c-1540-4ffc-83c5-a433d9f1ccbc"/>
    <ds:schemaRef ds:uri="596623de-d8d1-48fb-b70d-7110ff29f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Microsoft Office PowerPoint</Application>
  <PresentationFormat>Grand écran</PresentationFormat>
  <Paragraphs>324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Aptos</vt:lpstr>
      <vt:lpstr>Arial</vt:lpstr>
      <vt:lpstr>Nunito</vt:lpstr>
      <vt:lpstr>Times New Roman</vt:lpstr>
      <vt:lpstr>Calibri</vt:lpstr>
      <vt:lpstr>Symbol</vt:lpstr>
      <vt:lpstr>Wingdings</vt:lpstr>
      <vt:lpstr>Thème Office</vt:lpstr>
      <vt:lpstr>FSOV TritiRJ - Identification et exploitation de sources de résistance à la rouille jaune chez le Triticale</vt:lpstr>
      <vt:lpstr>Projet précédent</vt:lpstr>
      <vt:lpstr>Objectifs</vt:lpstr>
      <vt:lpstr>Cartographie QTL6R de Kaulos x Vuka</vt:lpstr>
      <vt:lpstr>Stratégie de développement de marqueurs</vt:lpstr>
      <vt:lpstr>Génotypage de la population en ségrégation</vt:lpstr>
      <vt:lpstr>Génotypage de la population en ségrégation </vt:lpstr>
      <vt:lpstr>Panel GWAS</vt:lpstr>
      <vt:lpstr>Phénotypage  France  et Mexique</vt:lpstr>
      <vt:lpstr>GWAS</vt:lpstr>
      <vt:lpstr>Résultats GWAS France</vt:lpstr>
      <vt:lpstr>Résultats GWAS Serre Mexique</vt:lpstr>
      <vt:lpstr>Effet du MTA 6R sur les races Pst françaises et mexicaine</vt:lpstr>
      <vt:lpstr>Résultats GWAS Mexique </vt:lpstr>
      <vt:lpstr>MTA franco- mexicain des chromosomes 5</vt:lpstr>
      <vt:lpstr>Homéologie des MTA des chromosomes 5</vt:lpstr>
      <vt:lpstr>Effet des MTA 5R et 5A sur la race Bicentenario</vt:lpstr>
      <vt:lpstr>Pyramidage des résistances à la rouille jaune française et mexicaine</vt:lpstr>
      <vt:lpstr>Conclusions du projet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Biard</dc:creator>
  <cp:lastModifiedBy>Emeline TEISSIER FREMERY</cp:lastModifiedBy>
  <cp:revision>76</cp:revision>
  <dcterms:created xsi:type="dcterms:W3CDTF">2021-01-18T09:15:26Z</dcterms:created>
  <dcterms:modified xsi:type="dcterms:W3CDTF">2026-03-25T08:18:38Z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0x010100A2292C5402649942AC04D74907293DAB</vt:lpwstr>
  </property>
  <property fmtid="{D5CDD505-2E9C-101B-9397-08002B2CF9AE}" pid="3" name="MediaServiceImageTags">
    <vt:lpwstr/>
  </property>
</Properties>
</file>