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7" r:id="rId13"/>
    <p:sldId id="268" r:id="rId14"/>
    <p:sldId id="269" r:id="rId15"/>
    <p:sldId id="270" r:id="rId16"/>
    <p:sldId id="264" r:id="rId17"/>
    <p:sldId id="272" r:id="rId18"/>
    <p:sldId id="278" r:id="rId19"/>
    <p:sldId id="273" r:id="rId20"/>
    <p:sldId id="279" r:id="rId21"/>
    <p:sldId id="274" r:id="rId22"/>
    <p:sldId id="280" r:id="rId23"/>
    <p:sldId id="275" r:id="rId24"/>
    <p:sldId id="277" r:id="rId25"/>
  </p:sldIdLst>
  <p:sldSz cx="12192000" cy="6858000"/>
  <p:notesSz cx="7559675" cy="10691813"/>
  <p:embeddedFontLst>
    <p:embeddedFont>
      <p:font typeface="Nunito" pitchFamily="2" charset="0"/>
      <p:regular r:id="rId27"/>
      <p:bold r:id="rId28"/>
      <p:italic r:id="rId29"/>
      <p:boldItalic r:id="rId3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777" autoAdjust="0"/>
  </p:normalViewPr>
  <p:slideViewPr>
    <p:cSldViewPr snapToGrid="0">
      <p:cViewPr varScale="1">
        <p:scale>
          <a:sx n="53" d="100"/>
          <a:sy n="53" d="100"/>
        </p:scale>
        <p:origin x="1152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4000" b="1" u="none" strike="noStrike" spc="-150">
                <a:solidFill>
                  <a:schemeClr val="accent1"/>
                </a:solidFill>
                <a:effectLst/>
                <a:uFillTx/>
                <a:latin typeface="Nunito"/>
              </a:rPr>
              <a:t>Folie mittels Klicken verschieben</a:t>
            </a: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Format der Notizen mittels Klicken bearbeiten</a:t>
            </a:r>
          </a:p>
        </p:txBody>
      </p:sp>
      <p:sp>
        <p:nvSpPr>
          <p:cNvPr id="36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&lt;Kopfzeile&gt;</a:t>
            </a:r>
          </a:p>
        </p:txBody>
      </p:sp>
      <p:sp>
        <p:nvSpPr>
          <p:cNvPr id="366" name="PlaceHolder 4"/>
          <p:cNvSpPr>
            <a:spLocks noGrp="1"/>
          </p:cNvSpPr>
          <p:nvPr>
            <p:ph type="dt" idx="15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</a:p>
        </p:txBody>
      </p:sp>
      <p:sp>
        <p:nvSpPr>
          <p:cNvPr id="367" name="PlaceHolder 5"/>
          <p:cNvSpPr>
            <a:spLocks noGrp="1"/>
          </p:cNvSpPr>
          <p:nvPr>
            <p:ph type="ftr" idx="15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</a:p>
        </p:txBody>
      </p:sp>
      <p:sp>
        <p:nvSpPr>
          <p:cNvPr id="368" name="PlaceHolder 6"/>
          <p:cNvSpPr>
            <a:spLocks noGrp="1"/>
          </p:cNvSpPr>
          <p:nvPr>
            <p:ph type="sldNum" idx="16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62C36B43-1FD6-4452-8866-5E055FF0601E}" type="slidenum"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‹N°›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60"/>
          </p:nvPr>
        </p:nvSpPr>
        <p:spPr/>
        <p:txBody>
          <a:bodyPr/>
          <a:lstStyle/>
          <a:p>
            <a:pPr indent="0" algn="r">
              <a:buNone/>
            </a:pPr>
            <a:fld id="{62C36B43-1FD6-4452-8866-5E055FF0601E}" type="slidenum">
              <a:rPr lang="de-DE" sz="1400" b="0" u="none" strike="noStrike" smtClean="0">
                <a:solidFill>
                  <a:srgbClr val="000000"/>
                </a:solidFill>
                <a:effectLst/>
                <a:uFillTx/>
                <a:latin typeface="Calibri"/>
              </a:rPr>
              <a:t>1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94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  <a:ln w="0">
            <a:noFill/>
          </a:ln>
        </p:spPr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 type="sldNum" idx="169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E169C52-89A4-47BD-9C47-34A845DD115F}" type="slidenum"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3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  <a:ln w="0">
            <a:noFill/>
          </a:ln>
        </p:spPr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sldNum" idx="170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5FCCA61-2856-42FC-BF90-3A081C030B2C}" type="slidenum"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6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  <a:ln w="0">
            <a:noFill/>
          </a:ln>
        </p:spPr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sldNum" idx="171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AF5874E-6432-4610-96B6-236285C3D96A}" type="slidenum"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8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 type="sldNum" idx="173"/>
          </p:nvPr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58656FE-BB2A-4165-BC74-9A082E742DCD}" type="slidenum"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9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 type="sldNum" idx="174"/>
          </p:nvPr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DC48D9A-31EC-4119-B77A-F0F6475D7CF0}" type="slidenum"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10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sldNum" idx="175"/>
          </p:nvPr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DB87782-8641-4C22-B665-22F4C281E16C}" type="slidenum"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11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sldNum" idx="176"/>
          </p:nvPr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2775134-9BDE-44D8-8135-9ED13DB25353}" type="slidenum"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12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19" name="PlaceHolder 3"/>
          <p:cNvSpPr>
            <a:spLocks noGrp="1"/>
          </p:cNvSpPr>
          <p:nvPr>
            <p:ph type="sldNum" idx="177"/>
          </p:nvPr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2E4C3E6-46FD-41FB-AE70-BEC5C16E0082}" type="slidenum"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18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5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5B7B2DD-8FB4-417B-B9BA-EFBD6A2FEC57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D70A78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D70A78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62" name="PlaceHolder 3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100C7D4-718A-4325-8AC5-4868BE2EF3CB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5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itre de section">
    <p:bg>
      <p:bgPr>
        <a:solidFill>
          <a:srgbClr val="016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4156B55-6837-47DC-B004-FF52DCDE194F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69" name="ZoneTexte 2"/>
          <p:cNvSpPr/>
          <p:nvPr/>
        </p:nvSpPr>
        <p:spPr>
          <a:xfrm>
            <a:off x="4016880" y="4371480"/>
            <a:ext cx="4155120" cy="101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merci</a:t>
            </a:r>
            <a:endParaRPr lang="de-DE" sz="6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70" name="Image 8"/>
          <p:cNvPicPr/>
          <p:nvPr/>
        </p:nvPicPr>
        <p:blipFill>
          <a:blip r:embed="rId2"/>
          <a:stretch/>
        </p:blipFill>
        <p:spPr>
          <a:xfrm>
            <a:off x="5519520" y="3240000"/>
            <a:ext cx="1149840" cy="1143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itre de section">
    <p:bg>
      <p:bgPr>
        <a:solidFill>
          <a:srgbClr val="D70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ftr" idx="35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sldNum" idx="36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369D484-7678-4DAE-9D23-9CFFACF49CA6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74" name="ZoneTexte 2"/>
          <p:cNvSpPr/>
          <p:nvPr/>
        </p:nvSpPr>
        <p:spPr>
          <a:xfrm>
            <a:off x="4016880" y="4371480"/>
            <a:ext cx="4155120" cy="101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merci</a:t>
            </a:r>
            <a:endParaRPr lang="de-DE" sz="6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75" name="Image 8"/>
          <p:cNvPicPr/>
          <p:nvPr/>
        </p:nvPicPr>
        <p:blipFill>
          <a:blip r:embed="rId2"/>
          <a:stretch/>
        </p:blipFill>
        <p:spPr>
          <a:xfrm>
            <a:off x="5519520" y="3240000"/>
            <a:ext cx="1149840" cy="1143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raphique 1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dt" idx="37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ftr" idx="38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sldNum" idx="39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E2C74A3-AE16-4048-BE4D-4D743D297344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2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244896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244896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dt" idx="40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 idx="41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 idx="42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BB7DB88-C38A-4114-ACD1-7A43A73B9EE5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8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raphique 1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0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92" name="PlaceHolder 3"/>
          <p:cNvSpPr>
            <a:spLocks noGrp="1"/>
          </p:cNvSpPr>
          <p:nvPr>
            <p:ph type="dt" idx="43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ftr" idx="44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sldNum" idx="45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35D5790-4B54-4D00-95AE-EE46308FB370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5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tre de section">
    <p:bg>
      <p:bgPr>
        <a:solidFill>
          <a:srgbClr val="7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2362320" y="2062080"/>
            <a:ext cx="9826560" cy="284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1438200" indent="-1352520" defTabSz="914400">
              <a:lnSpc>
                <a:spcPct val="90000"/>
              </a:lnSpc>
              <a:buNone/>
              <a:tabLst>
                <a:tab pos="0" algn="l"/>
              </a:tabLst>
              <a:def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marL="1438200" indent="-135252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dt" idx="46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ftr" idx="47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sldNum" idx="48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91CDC01-A78D-46A9-AA8D-A00FA65DBC1F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00" name="Image" descr="Image"/>
          <p:cNvPicPr/>
          <p:nvPr/>
        </p:nvPicPr>
        <p:blipFill>
          <a:blip r:embed="rId2"/>
          <a:stretch/>
        </p:blipFill>
        <p:spPr>
          <a:xfrm>
            <a:off x="1938240" y="2690280"/>
            <a:ext cx="1474200" cy="147420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7C388D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7C388D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103" name="PlaceHolder 3"/>
          <p:cNvSpPr>
            <a:spLocks noGrp="1"/>
          </p:cNvSpPr>
          <p:nvPr>
            <p:ph type="dt" idx="49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ftr" idx="50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sldNum" idx="51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2FE1EBA-82E6-49A7-9A07-8A187510EE40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6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itre de section">
    <p:bg>
      <p:bgPr>
        <a:solidFill>
          <a:srgbClr val="7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dt" idx="52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ftr" idx="53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sldNum" idx="54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5620391-F505-41C6-9E5A-EB0E697C9B7B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10" name="ZoneTexte 2"/>
          <p:cNvSpPr/>
          <p:nvPr/>
        </p:nvSpPr>
        <p:spPr>
          <a:xfrm>
            <a:off x="4016880" y="4371480"/>
            <a:ext cx="4155120" cy="101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merci</a:t>
            </a:r>
            <a:endParaRPr lang="de-DE" sz="6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11" name="Image 8"/>
          <p:cNvPicPr/>
          <p:nvPr/>
        </p:nvPicPr>
        <p:blipFill>
          <a:blip r:embed="rId2"/>
          <a:stretch/>
        </p:blipFill>
        <p:spPr>
          <a:xfrm>
            <a:off x="5519520" y="3240000"/>
            <a:ext cx="1149840" cy="1143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itre de section">
    <p:bg>
      <p:bgPr>
        <a:solidFill>
          <a:srgbClr val="244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2362320" y="2062080"/>
            <a:ext cx="9826560" cy="284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1438200" indent="-1352520" defTabSz="914400">
              <a:lnSpc>
                <a:spcPct val="90000"/>
              </a:lnSpc>
              <a:buNone/>
              <a:tabLst>
                <a:tab pos="0" algn="l"/>
              </a:tabLst>
              <a:def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marL="1438200" indent="-135252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13" name="PlaceHolder 2"/>
          <p:cNvSpPr>
            <a:spLocks noGrp="1"/>
          </p:cNvSpPr>
          <p:nvPr>
            <p:ph type="dt" idx="55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ftr" idx="56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sldNum" idx="57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6CB9076-5E27-4083-A43D-6C9F31A6FBCE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16" name="Image" descr="Image"/>
          <p:cNvPicPr/>
          <p:nvPr/>
        </p:nvPicPr>
        <p:blipFill>
          <a:blip r:embed="rId2"/>
          <a:stretch/>
        </p:blipFill>
        <p:spPr>
          <a:xfrm>
            <a:off x="1938240" y="2690280"/>
            <a:ext cx="1474200" cy="147420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490140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FAB615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FAB615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490140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11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586A502-5A8A-4F9A-9531-13E0F6D9102F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4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" name="Graphique 8"/>
          <p:cNvSpPr/>
          <p:nvPr/>
        </p:nvSpPr>
        <p:spPr>
          <a:xfrm>
            <a:off x="5959440" y="365040"/>
            <a:ext cx="5897160" cy="5808960"/>
          </a:xfrm>
          <a:custGeom>
            <a:avLst/>
            <a:gdLst>
              <a:gd name="textAreaLeft" fmla="*/ 0 w 5897160"/>
              <a:gd name="textAreaRight" fmla="*/ 5900400 w 5897160"/>
              <a:gd name="textAreaTop" fmla="*/ 0 h 5808960"/>
              <a:gd name="textAreaBottom" fmla="*/ 5812200 h 5808960"/>
              <a:gd name="GluePoint1X" fmla="*/ 375107 w 4347367"/>
              <a:gd name="GluePoint1Y" fmla="*/ 4351740 h 4351861"/>
              <a:gd name="GluePoint2X" fmla="*/ 12 w 4347367"/>
              <a:gd name="GluePoint2Y" fmla="*/ 3976646 h 4351861"/>
              <a:gd name="GluePoint3X" fmla="*/ 0 w 4347367"/>
              <a:gd name="GluePoint3Y" fmla="*/ 0 h 4351861"/>
              <a:gd name="GluePoint4X" fmla="*/ 3972273 w 4347367"/>
              <a:gd name="GluePoint4Y" fmla="*/ 37 h 4351861"/>
              <a:gd name="GluePoint5X" fmla="*/ 4347368 w 4347367"/>
              <a:gd name="GluePoint5Y" fmla="*/ 375131 h 4351861"/>
              <a:gd name="GluePoint6X" fmla="*/ 4347294 w 4347367"/>
              <a:gd name="GluePoint6Y" fmla="*/ 4351862 h 4351861"/>
              <a:gd name="GluePoint7X" fmla="*/ 375107 w 4347367"/>
              <a:gd name="GluePoint7Y" fmla="*/ 4351740 h 4351861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1217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8"/>
          <p:cNvSpPr/>
          <p:nvPr/>
        </p:nvSpPr>
        <p:spPr>
          <a:xfrm>
            <a:off x="842400" y="1042560"/>
            <a:ext cx="10494360" cy="5131080"/>
          </a:xfrm>
          <a:prstGeom prst="rect">
            <a:avLst/>
          </a:prstGeom>
          <a:noFill/>
          <a:ln>
            <a:solidFill>
              <a:srgbClr val="244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18" name="Graphique 7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121" name="PlaceHolder 3"/>
          <p:cNvSpPr>
            <a:spLocks noGrp="1"/>
          </p:cNvSpPr>
          <p:nvPr>
            <p:ph type="dt" idx="58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ftr" idx="59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sldNum" idx="60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65D4313-EF3D-49BC-AD28-944156A15395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24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490140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C3301A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C3301A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490140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127" name="PlaceHolder 3"/>
          <p:cNvSpPr>
            <a:spLocks noGrp="1"/>
          </p:cNvSpPr>
          <p:nvPr>
            <p:ph type="dt" idx="61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ftr" idx="62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sldNum" idx="63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96F6745-13F1-4BC1-BBC5-E73C696DD7CD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30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" name="Graphique 8"/>
          <p:cNvSpPr/>
          <p:nvPr/>
        </p:nvSpPr>
        <p:spPr>
          <a:xfrm>
            <a:off x="5959440" y="365040"/>
            <a:ext cx="5897160" cy="5808960"/>
          </a:xfrm>
          <a:custGeom>
            <a:avLst/>
            <a:gdLst>
              <a:gd name="textAreaLeft" fmla="*/ 0 w 5897160"/>
              <a:gd name="textAreaRight" fmla="*/ 5900400 w 5897160"/>
              <a:gd name="textAreaTop" fmla="*/ 0 h 5808960"/>
              <a:gd name="textAreaBottom" fmla="*/ 5812200 h 5808960"/>
              <a:gd name="GluePoint1X" fmla="*/ 375107 w 4347367"/>
              <a:gd name="GluePoint1Y" fmla="*/ 4351740 h 4351861"/>
              <a:gd name="GluePoint2X" fmla="*/ 12 w 4347367"/>
              <a:gd name="GluePoint2Y" fmla="*/ 3976646 h 4351861"/>
              <a:gd name="GluePoint3X" fmla="*/ 0 w 4347367"/>
              <a:gd name="GluePoint3Y" fmla="*/ 0 h 4351861"/>
              <a:gd name="GluePoint4X" fmla="*/ 3972273 w 4347367"/>
              <a:gd name="GluePoint4Y" fmla="*/ 37 h 4351861"/>
              <a:gd name="GluePoint5X" fmla="*/ 4347368 w 4347367"/>
              <a:gd name="GluePoint5Y" fmla="*/ 375131 h 4351861"/>
              <a:gd name="GluePoint6X" fmla="*/ 4347294 w 4347367"/>
              <a:gd name="GluePoint6Y" fmla="*/ 4351862 h 4351861"/>
              <a:gd name="GluePoint7X" fmla="*/ 375107 w 4347367"/>
              <a:gd name="GluePoint7Y" fmla="*/ 4351740 h 4351861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1217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ldNum" idx="64"/>
          </p:nvPr>
        </p:nvSpPr>
        <p:spPr>
          <a:xfrm>
            <a:off x="11064960" y="6356520"/>
            <a:ext cx="62064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7588E16-EB5C-40BE-95D6-D08EB18F0BA1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33" name="Graphique 4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400800" y="6315120"/>
            <a:ext cx="377640" cy="3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Connecteur droit 50"/>
          <p:cNvSpPr/>
          <p:nvPr/>
        </p:nvSpPr>
        <p:spPr>
          <a:xfrm>
            <a:off x="11810880" y="0"/>
            <a:ext cx="360" cy="6858000"/>
          </a:xfrm>
          <a:prstGeom prst="line">
            <a:avLst/>
          </a:prstGeom>
          <a:ln w="3810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5" name="Connecteur droit 51"/>
          <p:cNvSpPr/>
          <p:nvPr/>
        </p:nvSpPr>
        <p:spPr>
          <a:xfrm>
            <a:off x="12039480" y="0"/>
            <a:ext cx="360" cy="6858000"/>
          </a:xfrm>
          <a:prstGeom prst="line">
            <a:avLst/>
          </a:prstGeom>
          <a:ln w="19050">
            <a:solidFill>
              <a:srgbClr val="99CB3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6" name="Rectangle 52"/>
          <p:cNvSpPr/>
          <p:nvPr/>
        </p:nvSpPr>
        <p:spPr>
          <a:xfrm>
            <a:off x="11887200" y="0"/>
            <a:ext cx="301680" cy="685476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37" name="Connecteur droit 53"/>
          <p:cNvSpPr/>
          <p:nvPr/>
        </p:nvSpPr>
        <p:spPr>
          <a:xfrm>
            <a:off x="11963160" y="0"/>
            <a:ext cx="360" cy="6858000"/>
          </a:xfrm>
          <a:prstGeom prst="line">
            <a:avLst/>
          </a:prstGeom>
          <a:ln w="9525">
            <a:solidFill>
              <a:srgbClr val="99CB3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8" name="Connecteur droit 54"/>
          <p:cNvSpPr/>
          <p:nvPr/>
        </p:nvSpPr>
        <p:spPr>
          <a:xfrm>
            <a:off x="12161520" y="0"/>
            <a:ext cx="360" cy="6858000"/>
          </a:xfrm>
          <a:prstGeom prst="line">
            <a:avLst/>
          </a:prstGeom>
          <a:ln w="57150">
            <a:solidFill>
              <a:srgbClr val="CAE1A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title"/>
          </p:nvPr>
        </p:nvSpPr>
        <p:spPr>
          <a:xfrm>
            <a:off x="3492720" y="1734840"/>
            <a:ext cx="6574680" cy="189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4000" b="1" u="none" strike="noStrike" spc="-150">
                <a:solidFill>
                  <a:schemeClr val="accent1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>
                <a:solidFill>
                  <a:schemeClr val="accen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69560" cy="397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728000" lvl="3" indent="-2160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160000" lvl="4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92000" lvl="5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3024000" lvl="6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728000" lvl="3" indent="-2160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160000" lvl="4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92000" lvl="5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3024000" lvl="6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itre de section">
    <p:bg>
      <p:bgPr>
        <a:solidFill>
          <a:srgbClr val="C33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dt" idx="65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ftr" idx="66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sldNum" idx="67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BB9E611-8E2C-41BD-9BE5-FB6ECEE40C0B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4" name="ZoneTexte 2"/>
          <p:cNvSpPr/>
          <p:nvPr/>
        </p:nvSpPr>
        <p:spPr>
          <a:xfrm>
            <a:off x="4016880" y="4371480"/>
            <a:ext cx="4155120" cy="101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merci</a:t>
            </a:r>
            <a:endParaRPr lang="de-DE" sz="6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45" name="Image 8"/>
          <p:cNvPicPr/>
          <p:nvPr/>
        </p:nvPicPr>
        <p:blipFill>
          <a:blip r:embed="rId2"/>
          <a:stretch/>
        </p:blipFill>
        <p:spPr>
          <a:xfrm>
            <a:off x="5519520" y="3240000"/>
            <a:ext cx="1149840" cy="1143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itre de section">
    <p:bg>
      <p:bgPr>
        <a:solidFill>
          <a:srgbClr val="244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dt" idx="68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ftr" idx="69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sldNum" idx="70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6307060-6D08-45C2-AB99-E377C00F2FBF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9" name="ZoneTexte 2"/>
          <p:cNvSpPr/>
          <p:nvPr/>
        </p:nvSpPr>
        <p:spPr>
          <a:xfrm>
            <a:off x="4016880" y="4371480"/>
            <a:ext cx="4155120" cy="101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merci</a:t>
            </a:r>
            <a:endParaRPr lang="de-DE" sz="6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50" name="Image 8"/>
          <p:cNvPicPr/>
          <p:nvPr/>
        </p:nvPicPr>
        <p:blipFill>
          <a:blip r:embed="rId2"/>
          <a:stretch/>
        </p:blipFill>
        <p:spPr>
          <a:xfrm>
            <a:off x="5519520" y="3240000"/>
            <a:ext cx="1149840" cy="1143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itre de section">
    <p:bg>
      <p:bgPr>
        <a:solidFill>
          <a:srgbClr val="C33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2362320" y="2062080"/>
            <a:ext cx="9826560" cy="284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1438200" indent="-1352520" defTabSz="914400">
              <a:lnSpc>
                <a:spcPct val="90000"/>
              </a:lnSpc>
              <a:buNone/>
              <a:tabLst>
                <a:tab pos="0" algn="l"/>
              </a:tabLst>
              <a:def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marL="1438200" indent="-135252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52" name="PlaceHolder 2"/>
          <p:cNvSpPr>
            <a:spLocks noGrp="1"/>
          </p:cNvSpPr>
          <p:nvPr>
            <p:ph type="dt" idx="71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ftr" idx="72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sldNum" idx="73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86B077A-C988-47D7-9785-0F8F916F1E05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55" name="Image" descr="Image"/>
          <p:cNvPicPr/>
          <p:nvPr/>
        </p:nvPicPr>
        <p:blipFill>
          <a:blip r:embed="rId2"/>
          <a:stretch/>
        </p:blipFill>
        <p:spPr>
          <a:xfrm>
            <a:off x="1938240" y="2690280"/>
            <a:ext cx="1474200" cy="147420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8"/>
          <p:cNvSpPr/>
          <p:nvPr/>
        </p:nvSpPr>
        <p:spPr>
          <a:xfrm>
            <a:off x="842400" y="1042560"/>
            <a:ext cx="10494360" cy="5131080"/>
          </a:xfrm>
          <a:prstGeom prst="rect">
            <a:avLst/>
          </a:prstGeom>
          <a:noFill/>
          <a:ln>
            <a:solidFill>
              <a:srgbClr val="C33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57" name="Graphique 7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160" name="PlaceHolder 3"/>
          <p:cNvSpPr>
            <a:spLocks noGrp="1"/>
          </p:cNvSpPr>
          <p:nvPr>
            <p:ph type="dt" idx="74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ftr" idx="75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sldNum" idx="76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AAEF3B-A229-4B79-A032-F9AB9F5C0F9E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63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raphique 1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5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167" name="PlaceHolder 3"/>
          <p:cNvSpPr>
            <a:spLocks noGrp="1"/>
          </p:cNvSpPr>
          <p:nvPr>
            <p:ph type="dt" idx="77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ftr" idx="78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sldNum" idx="79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1576FF2-CC87-497F-B420-2AE7BED6FF65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0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EF7920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EF7920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173" name="PlaceHolder 3"/>
          <p:cNvSpPr>
            <a:spLocks noGrp="1"/>
          </p:cNvSpPr>
          <p:nvPr>
            <p:ph type="dt" idx="80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ftr" idx="81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sldNum" idx="82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8FBBCE3-55BD-435C-AFE2-507AF9D4D84A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6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 6" descr="Une image contenant terrain, chocolat, fermer&#10;&#10;Description générée automatiquement"/>
          <p:cNvPicPr/>
          <p:nvPr/>
        </p:nvPicPr>
        <p:blipFill>
          <a:blip r:embed="rId2"/>
          <a:stretch/>
        </p:blipFill>
        <p:spPr>
          <a:xfrm>
            <a:off x="0" y="0"/>
            <a:ext cx="12188880" cy="6854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8" name="PlaceHolder 1"/>
          <p:cNvSpPr>
            <a:spLocks noGrp="1"/>
          </p:cNvSpPr>
          <p:nvPr>
            <p:ph type="dt" idx="83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ftr" idx="84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sldNum" idx="85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45F7885-F93A-4E07-B806-BA577F680756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81" name="Image 10"/>
          <p:cNvPicPr/>
          <p:nvPr/>
        </p:nvPicPr>
        <p:blipFill>
          <a:blip r:embed="rId3"/>
          <a:stretch/>
        </p:blipFill>
        <p:spPr>
          <a:xfrm>
            <a:off x="246240" y="238680"/>
            <a:ext cx="1702080" cy="166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2" name="Image 19"/>
          <p:cNvPicPr/>
          <p:nvPr/>
        </p:nvPicPr>
        <p:blipFill>
          <a:blip r:embed="rId4"/>
          <a:stretch/>
        </p:blipFill>
        <p:spPr>
          <a:xfrm flipH="1">
            <a:off x="5816520" y="4684680"/>
            <a:ext cx="5591520" cy="144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3" name="PlaceHolder 4"/>
          <p:cNvSpPr>
            <a:spLocks noGrp="1"/>
          </p:cNvSpPr>
          <p:nvPr>
            <p:ph type="title" hasCustomPrompt="1"/>
          </p:nvPr>
        </p:nvSpPr>
        <p:spPr>
          <a:xfrm>
            <a:off x="5813280" y="4684680"/>
            <a:ext cx="5591520" cy="1017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2800" b="1" u="none" strike="noStrike" spc="-150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800" b="1" u="none" strike="noStrike" spc="-150">
                <a:solidFill>
                  <a:srgbClr val="645043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que 1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8A9530F-12B1-499D-AA97-2C71C891E0A3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2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itre de section">
    <p:bg>
      <p:bgPr>
        <a:solidFill>
          <a:srgbClr val="EF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2362320" y="2062080"/>
            <a:ext cx="9826560" cy="284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1438200" indent="-1352520" defTabSz="914400">
              <a:lnSpc>
                <a:spcPct val="90000"/>
              </a:lnSpc>
              <a:buNone/>
              <a:tabLst>
                <a:tab pos="0" algn="l"/>
              </a:tabLst>
              <a:def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marL="1438200" indent="-135252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85" name="PlaceHolder 2"/>
          <p:cNvSpPr>
            <a:spLocks noGrp="1"/>
          </p:cNvSpPr>
          <p:nvPr>
            <p:ph type="dt" idx="86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ftr" idx="87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sldNum" idx="88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A4BDFCC-4C2C-498C-939D-CE9E81BA0405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88" name="Image" descr="Image"/>
          <p:cNvPicPr/>
          <p:nvPr/>
        </p:nvPicPr>
        <p:blipFill>
          <a:blip r:embed="rId2"/>
          <a:stretch/>
        </p:blipFill>
        <p:spPr>
          <a:xfrm>
            <a:off x="1938240" y="2690280"/>
            <a:ext cx="1474200" cy="147420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tre de section">
    <p:bg>
      <p:bgPr>
        <a:solidFill>
          <a:srgbClr val="D70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2362320" y="2062080"/>
            <a:ext cx="9826560" cy="284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1438200" indent="-1352520" defTabSz="914400">
              <a:lnSpc>
                <a:spcPct val="90000"/>
              </a:lnSpc>
              <a:buNone/>
              <a:tabLst>
                <a:tab pos="0" algn="l"/>
              </a:tabLst>
              <a:def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marL="1438200" indent="-135252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90" name="PlaceHolder 2"/>
          <p:cNvSpPr>
            <a:spLocks noGrp="1"/>
          </p:cNvSpPr>
          <p:nvPr>
            <p:ph type="dt" idx="89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ftr" idx="90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sldNum" idx="91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50C32EE-79A2-4842-AEA7-EC9D319EA1CF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93" name="Image" descr="Image"/>
          <p:cNvPicPr/>
          <p:nvPr/>
        </p:nvPicPr>
        <p:blipFill>
          <a:blip r:embed="rId2"/>
          <a:stretch/>
        </p:blipFill>
        <p:spPr>
          <a:xfrm>
            <a:off x="1938240" y="2690280"/>
            <a:ext cx="1474200" cy="147420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8"/>
          <p:cNvSpPr/>
          <p:nvPr/>
        </p:nvSpPr>
        <p:spPr>
          <a:xfrm>
            <a:off x="842400" y="1042560"/>
            <a:ext cx="10494360" cy="5131080"/>
          </a:xfrm>
          <a:prstGeom prst="rect">
            <a:avLst/>
          </a:prstGeom>
          <a:noFill/>
          <a:ln>
            <a:solidFill>
              <a:srgbClr val="EF79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95" name="Graphique 7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6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198" name="PlaceHolder 3"/>
          <p:cNvSpPr>
            <a:spLocks noGrp="1"/>
          </p:cNvSpPr>
          <p:nvPr>
            <p:ph type="dt" idx="92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ftr" idx="93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sldNum" idx="94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59C5DB4-021A-4173-BA18-29674850ECE6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01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raphique 7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45120" y="38880"/>
            <a:ext cx="10765440" cy="69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3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75000" y="1125000"/>
            <a:ext cx="10735200" cy="522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accent2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chemeClr val="accent2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205" name="PlaceHolder 3"/>
          <p:cNvSpPr>
            <a:spLocks noGrp="1"/>
          </p:cNvSpPr>
          <p:nvPr>
            <p:ph type="dt" idx="95"/>
          </p:nvPr>
        </p:nvSpPr>
        <p:spPr>
          <a:xfrm>
            <a:off x="743400" y="647424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ftr" idx="96"/>
          </p:nvPr>
        </p:nvSpPr>
        <p:spPr>
          <a:xfrm>
            <a:off x="4038480" y="644688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 type="sldNum" idx="97"/>
          </p:nvPr>
        </p:nvSpPr>
        <p:spPr>
          <a:xfrm>
            <a:off x="8670600" y="644688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ADFD46D-19E0-40C6-8154-9A52C7854350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08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450480"/>
            <a:ext cx="377640" cy="3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9" name="Connecteur droit 20"/>
          <p:cNvSpPr/>
          <p:nvPr/>
        </p:nvSpPr>
        <p:spPr>
          <a:xfrm>
            <a:off x="11810880" y="0"/>
            <a:ext cx="360" cy="6857640"/>
          </a:xfrm>
          <a:prstGeom prst="line">
            <a:avLst/>
          </a:prstGeom>
          <a:ln w="3810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0" name="Connecteur droit 21"/>
          <p:cNvSpPr/>
          <p:nvPr/>
        </p:nvSpPr>
        <p:spPr>
          <a:xfrm>
            <a:off x="12039480" y="0"/>
            <a:ext cx="360" cy="6857640"/>
          </a:xfrm>
          <a:prstGeom prst="line">
            <a:avLst/>
          </a:prstGeom>
          <a:ln w="19050">
            <a:solidFill>
              <a:srgbClr val="99CB3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1" name="Rectangle 22"/>
          <p:cNvSpPr/>
          <p:nvPr/>
        </p:nvSpPr>
        <p:spPr>
          <a:xfrm>
            <a:off x="11887200" y="0"/>
            <a:ext cx="301680" cy="685476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12" name="Connecteur droit 23"/>
          <p:cNvSpPr/>
          <p:nvPr/>
        </p:nvSpPr>
        <p:spPr>
          <a:xfrm>
            <a:off x="11963160" y="0"/>
            <a:ext cx="360" cy="6857640"/>
          </a:xfrm>
          <a:prstGeom prst="line">
            <a:avLst/>
          </a:prstGeom>
          <a:ln w="9525">
            <a:solidFill>
              <a:srgbClr val="99CB3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3" name="Connecteur droit 24"/>
          <p:cNvSpPr/>
          <p:nvPr/>
        </p:nvSpPr>
        <p:spPr>
          <a:xfrm>
            <a:off x="12161520" y="0"/>
            <a:ext cx="360" cy="6857640"/>
          </a:xfrm>
          <a:prstGeom prst="line">
            <a:avLst/>
          </a:prstGeom>
          <a:ln w="57150">
            <a:solidFill>
              <a:srgbClr val="CAE1A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raphique 1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5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217" name="PlaceHolder 3"/>
          <p:cNvSpPr>
            <a:spLocks noGrp="1"/>
          </p:cNvSpPr>
          <p:nvPr>
            <p:ph type="dt" idx="98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ftr" idx="99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sldNum" idx="100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50B1E7C-94DF-403D-9158-27428F8F117F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20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8"/>
          <p:cNvSpPr/>
          <p:nvPr/>
        </p:nvSpPr>
        <p:spPr>
          <a:xfrm>
            <a:off x="842400" y="1042560"/>
            <a:ext cx="10494360" cy="5131080"/>
          </a:xfrm>
          <a:prstGeom prst="rect">
            <a:avLst/>
          </a:prstGeom>
          <a:noFill/>
          <a:ln>
            <a:solidFill>
              <a:srgbClr val="D70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222" name="Graphique 7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3" name="PlaceHolder 1"/>
          <p:cNvSpPr>
            <a:spLocks noGrp="1"/>
          </p:cNvSpPr>
          <p:nvPr>
            <p:ph type="title" hasCustomPrompt="1"/>
          </p:nvPr>
        </p:nvSpPr>
        <p:spPr>
          <a:xfrm>
            <a:off x="931680" y="365040"/>
            <a:ext cx="1041876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931680" y="1825560"/>
            <a:ext cx="1041876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225" name="PlaceHolder 3"/>
          <p:cNvSpPr>
            <a:spLocks noGrp="1"/>
          </p:cNvSpPr>
          <p:nvPr>
            <p:ph type="dt" idx="101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ftr" idx="102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sldNum" idx="103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0951F33-19C4-4B57-80F4-D3A168B3B51D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28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itre de section">
    <p:bg>
      <p:bgPr>
        <a:solidFill>
          <a:srgbClr val="EF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dt" idx="104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ftr" idx="105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sldNum" idx="106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E4496F7-DB62-4E26-B120-281EA3BED553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32" name="ZoneTexte 2"/>
          <p:cNvSpPr/>
          <p:nvPr/>
        </p:nvSpPr>
        <p:spPr>
          <a:xfrm>
            <a:off x="4016880" y="4371480"/>
            <a:ext cx="4155120" cy="101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merci</a:t>
            </a:r>
            <a:endParaRPr lang="de-DE" sz="6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233" name="Image 11"/>
          <p:cNvPicPr/>
          <p:nvPr/>
        </p:nvPicPr>
        <p:blipFill>
          <a:blip r:embed="rId2"/>
          <a:stretch/>
        </p:blipFill>
        <p:spPr>
          <a:xfrm>
            <a:off x="5519520" y="3240000"/>
            <a:ext cx="1149840" cy="1143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 de section">
    <p:bg>
      <p:bgPr>
        <a:solidFill>
          <a:srgbClr val="FAB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2362320" y="2062080"/>
            <a:ext cx="9826560" cy="284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1438200" indent="-1352520" defTabSz="914400">
              <a:lnSpc>
                <a:spcPct val="90000"/>
              </a:lnSpc>
              <a:buNone/>
              <a:tabLst>
                <a:tab pos="0" algn="l"/>
              </a:tabLst>
              <a:def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marL="1438200" indent="-135252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35" name="PlaceHolder 2"/>
          <p:cNvSpPr>
            <a:spLocks noGrp="1"/>
          </p:cNvSpPr>
          <p:nvPr>
            <p:ph type="dt" idx="107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ftr" idx="108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sldNum" idx="109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0528A7E-8B5F-48E5-8938-A9FF2D6ECF83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38" name="Image" descr="Image"/>
          <p:cNvPicPr/>
          <p:nvPr/>
        </p:nvPicPr>
        <p:blipFill>
          <a:blip r:embed="rId2"/>
          <a:stretch/>
        </p:blipFill>
        <p:spPr>
          <a:xfrm>
            <a:off x="1938240" y="2690280"/>
            <a:ext cx="1474200" cy="147420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raphique 1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0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242" name="PlaceHolder 3"/>
          <p:cNvSpPr>
            <a:spLocks noGrp="1"/>
          </p:cNvSpPr>
          <p:nvPr>
            <p:ph type="dt" idx="110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ftr" idx="111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 type="sldNum" idx="112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198AAFE-A3F9-4B08-A6F8-9D7F05F71FE1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45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490140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01683B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01683B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490140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248" name="PlaceHolder 3"/>
          <p:cNvSpPr>
            <a:spLocks noGrp="1"/>
          </p:cNvSpPr>
          <p:nvPr>
            <p:ph type="dt" idx="113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ftr" idx="114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sldNum" idx="115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6CD76E5-F01B-409C-913B-F34C4367A3A5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51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2" name="Graphique 8"/>
          <p:cNvSpPr/>
          <p:nvPr/>
        </p:nvSpPr>
        <p:spPr>
          <a:xfrm>
            <a:off x="5959440" y="365040"/>
            <a:ext cx="5897160" cy="5808960"/>
          </a:xfrm>
          <a:custGeom>
            <a:avLst/>
            <a:gdLst>
              <a:gd name="textAreaLeft" fmla="*/ 0 w 5897160"/>
              <a:gd name="textAreaRight" fmla="*/ 5900400 w 5897160"/>
              <a:gd name="textAreaTop" fmla="*/ 0 h 5808960"/>
              <a:gd name="textAreaBottom" fmla="*/ 5812200 h 5808960"/>
              <a:gd name="GluePoint1X" fmla="*/ 375107 w 4347367"/>
              <a:gd name="GluePoint1Y" fmla="*/ 4351740 h 4351861"/>
              <a:gd name="GluePoint2X" fmla="*/ 12 w 4347367"/>
              <a:gd name="GluePoint2Y" fmla="*/ 3976646 h 4351861"/>
              <a:gd name="GluePoint3X" fmla="*/ 0 w 4347367"/>
              <a:gd name="GluePoint3Y" fmla="*/ 0 h 4351861"/>
              <a:gd name="GluePoint4X" fmla="*/ 3972273 w 4347367"/>
              <a:gd name="GluePoint4Y" fmla="*/ 37 h 4351861"/>
              <a:gd name="GluePoint5X" fmla="*/ 4347368 w 4347367"/>
              <a:gd name="GluePoint5Y" fmla="*/ 375131 h 4351861"/>
              <a:gd name="GluePoint6X" fmla="*/ 4347294 w 4347367"/>
              <a:gd name="GluePoint6Y" fmla="*/ 4351862 h 4351861"/>
              <a:gd name="GluePoint7X" fmla="*/ 375107 w 4347367"/>
              <a:gd name="GluePoint7Y" fmla="*/ 4351740 h 4351861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1217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FAB615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FAB615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25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448D2D4-C397-4FDB-9DDB-0032018A3699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8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itre de section">
    <p:bg>
      <p:bgPr>
        <a:solidFill>
          <a:srgbClr val="759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2362320" y="2062080"/>
            <a:ext cx="9826560" cy="284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1438200" indent="-1352520" defTabSz="914400">
              <a:lnSpc>
                <a:spcPct val="90000"/>
              </a:lnSpc>
              <a:buNone/>
              <a:tabLst>
                <a:tab pos="0" algn="l"/>
              </a:tabLst>
              <a:def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marL="1438200" indent="-135252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54" name="PlaceHolder 2"/>
          <p:cNvSpPr>
            <a:spLocks noGrp="1"/>
          </p:cNvSpPr>
          <p:nvPr>
            <p:ph type="dt" idx="116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ftr" idx="117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sldNum" idx="118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624A319-C923-42DD-80A4-899AC7F6FDEC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257" name="Image" descr="Image"/>
          <p:cNvPicPr/>
          <p:nvPr/>
        </p:nvPicPr>
        <p:blipFill>
          <a:blip r:embed="rId2"/>
          <a:stretch/>
        </p:blipFill>
        <p:spPr>
          <a:xfrm>
            <a:off x="1938240" y="2690280"/>
            <a:ext cx="1474200" cy="14742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58" name="Picture 6" descr="logo-fsov"/>
          <p:cNvPicPr/>
          <p:nvPr/>
        </p:nvPicPr>
        <p:blipFill>
          <a:blip r:embed="rId3"/>
          <a:stretch/>
        </p:blipFill>
        <p:spPr>
          <a:xfrm>
            <a:off x="181080" y="119880"/>
            <a:ext cx="1106280" cy="5158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itre de section">
    <p:bg>
      <p:bgPr>
        <a:solidFill>
          <a:srgbClr val="759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dt" idx="119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ftr" idx="120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sldNum" idx="121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E41BF04-E641-408E-9E5A-591AF83816C0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62" name="ZoneTexte 2"/>
          <p:cNvSpPr/>
          <p:nvPr/>
        </p:nvSpPr>
        <p:spPr>
          <a:xfrm>
            <a:off x="4016880" y="4371480"/>
            <a:ext cx="4155120" cy="101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merci</a:t>
            </a:r>
            <a:endParaRPr lang="de-DE" sz="6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263" name="Image 8"/>
          <p:cNvPicPr/>
          <p:nvPr/>
        </p:nvPicPr>
        <p:blipFill>
          <a:blip r:embed="rId2"/>
          <a:stretch/>
        </p:blipFill>
        <p:spPr>
          <a:xfrm>
            <a:off x="5519520" y="3240000"/>
            <a:ext cx="1149840" cy="1143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490140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244896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244896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490140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266" name="PlaceHolder 3"/>
          <p:cNvSpPr>
            <a:spLocks noGrp="1"/>
          </p:cNvSpPr>
          <p:nvPr>
            <p:ph type="dt" idx="122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ftr" idx="123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8" name="PlaceHolder 5"/>
          <p:cNvSpPr>
            <a:spLocks noGrp="1"/>
          </p:cNvSpPr>
          <p:nvPr>
            <p:ph type="sldNum" idx="124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FE0D98E-ADE1-456B-9E4C-796BCEBF068D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69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0" name="Graphique 8"/>
          <p:cNvSpPr/>
          <p:nvPr/>
        </p:nvSpPr>
        <p:spPr>
          <a:xfrm>
            <a:off x="5959440" y="365040"/>
            <a:ext cx="5897160" cy="5808960"/>
          </a:xfrm>
          <a:custGeom>
            <a:avLst/>
            <a:gdLst>
              <a:gd name="textAreaLeft" fmla="*/ 0 w 5897160"/>
              <a:gd name="textAreaRight" fmla="*/ 5900400 w 5897160"/>
              <a:gd name="textAreaTop" fmla="*/ 0 h 5808960"/>
              <a:gd name="textAreaBottom" fmla="*/ 5812200 h 5808960"/>
              <a:gd name="GluePoint1X" fmla="*/ 375107 w 4347367"/>
              <a:gd name="GluePoint1Y" fmla="*/ 4351740 h 4351861"/>
              <a:gd name="GluePoint2X" fmla="*/ 12 w 4347367"/>
              <a:gd name="GluePoint2Y" fmla="*/ 3976646 h 4351861"/>
              <a:gd name="GluePoint3X" fmla="*/ 0 w 4347367"/>
              <a:gd name="GluePoint3Y" fmla="*/ 0 h 4351861"/>
              <a:gd name="GluePoint4X" fmla="*/ 3972273 w 4347367"/>
              <a:gd name="GluePoint4Y" fmla="*/ 37 h 4351861"/>
              <a:gd name="GluePoint5X" fmla="*/ 4347368 w 4347367"/>
              <a:gd name="GluePoint5Y" fmla="*/ 375131 h 4351861"/>
              <a:gd name="GluePoint6X" fmla="*/ 4347294 w 4347367"/>
              <a:gd name="GluePoint6Y" fmla="*/ 4351862 h 4351861"/>
              <a:gd name="GluePoint7X" fmla="*/ 375107 w 4347367"/>
              <a:gd name="GluePoint7Y" fmla="*/ 4351740 h 4351861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1217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itre de section">
    <p:bg>
      <p:bgPr>
        <a:solidFill>
          <a:srgbClr val="016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2362320" y="2062080"/>
            <a:ext cx="9826560" cy="284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1438200" indent="-1352520" defTabSz="914400">
              <a:lnSpc>
                <a:spcPct val="90000"/>
              </a:lnSpc>
              <a:buNone/>
              <a:tabLst>
                <a:tab pos="0" algn="l"/>
              </a:tabLst>
              <a:def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marL="1438200" indent="-135252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72" name="PlaceHolder 2"/>
          <p:cNvSpPr>
            <a:spLocks noGrp="1"/>
          </p:cNvSpPr>
          <p:nvPr>
            <p:ph type="dt" idx="125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ftr" idx="126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sldNum" idx="127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C93EDCC-CA94-443B-B496-2D7A7F0CDAF8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275" name="Image" descr="Image"/>
          <p:cNvPicPr/>
          <p:nvPr/>
        </p:nvPicPr>
        <p:blipFill>
          <a:blip r:embed="rId2"/>
          <a:stretch/>
        </p:blipFill>
        <p:spPr>
          <a:xfrm>
            <a:off x="1938240" y="2690280"/>
            <a:ext cx="1474200" cy="147420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490140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75952B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75952B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490140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278" name="PlaceHolder 3"/>
          <p:cNvSpPr>
            <a:spLocks noGrp="1"/>
          </p:cNvSpPr>
          <p:nvPr>
            <p:ph type="dt" idx="128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ftr" idx="129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0" name="PlaceHolder 5"/>
          <p:cNvSpPr>
            <a:spLocks noGrp="1"/>
          </p:cNvSpPr>
          <p:nvPr>
            <p:ph type="sldNum" idx="130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832FC91-53AA-48B6-8F6C-A0DD4D7314E7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81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2" name="Graphique 8"/>
          <p:cNvSpPr/>
          <p:nvPr/>
        </p:nvSpPr>
        <p:spPr>
          <a:xfrm>
            <a:off x="5959440" y="365040"/>
            <a:ext cx="5897160" cy="5808960"/>
          </a:xfrm>
          <a:custGeom>
            <a:avLst/>
            <a:gdLst>
              <a:gd name="textAreaLeft" fmla="*/ 0 w 5897160"/>
              <a:gd name="textAreaRight" fmla="*/ 5900400 w 5897160"/>
              <a:gd name="textAreaTop" fmla="*/ 0 h 5808960"/>
              <a:gd name="textAreaBottom" fmla="*/ 5812200 h 5808960"/>
              <a:gd name="GluePoint1X" fmla="*/ 375107 w 4347367"/>
              <a:gd name="GluePoint1Y" fmla="*/ 4351740 h 4351861"/>
              <a:gd name="GluePoint2X" fmla="*/ 12 w 4347367"/>
              <a:gd name="GluePoint2Y" fmla="*/ 3976646 h 4351861"/>
              <a:gd name="GluePoint3X" fmla="*/ 0 w 4347367"/>
              <a:gd name="GluePoint3Y" fmla="*/ 0 h 4351861"/>
              <a:gd name="GluePoint4X" fmla="*/ 3972273 w 4347367"/>
              <a:gd name="GluePoint4Y" fmla="*/ 37 h 4351861"/>
              <a:gd name="GluePoint5X" fmla="*/ 4347368 w 4347367"/>
              <a:gd name="GluePoint5Y" fmla="*/ 375131 h 4351861"/>
              <a:gd name="GluePoint6X" fmla="*/ 4347294 w 4347367"/>
              <a:gd name="GluePoint6Y" fmla="*/ 4351862 h 4351861"/>
              <a:gd name="GluePoint7X" fmla="*/ 375107 w 4347367"/>
              <a:gd name="GluePoint7Y" fmla="*/ 4351740 h 4351861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1217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8"/>
          <p:cNvSpPr/>
          <p:nvPr/>
        </p:nvSpPr>
        <p:spPr>
          <a:xfrm>
            <a:off x="842400" y="1042560"/>
            <a:ext cx="10494360" cy="5131080"/>
          </a:xfrm>
          <a:prstGeom prst="rect">
            <a:avLst/>
          </a:prstGeom>
          <a:noFill/>
          <a:ln>
            <a:solidFill>
              <a:srgbClr val="016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284" name="Graphique 7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5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287" name="PlaceHolder 3"/>
          <p:cNvSpPr>
            <a:spLocks noGrp="1"/>
          </p:cNvSpPr>
          <p:nvPr>
            <p:ph type="dt" idx="131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ftr" idx="132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sldNum" idx="133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DC9439A-79CE-4CA2-9332-C4189832A21D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90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490140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7C388D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7C388D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490140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293" name="PlaceHolder 3"/>
          <p:cNvSpPr>
            <a:spLocks noGrp="1"/>
          </p:cNvSpPr>
          <p:nvPr>
            <p:ph type="dt" idx="134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ftr" idx="135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5" name="PlaceHolder 5"/>
          <p:cNvSpPr>
            <a:spLocks noGrp="1"/>
          </p:cNvSpPr>
          <p:nvPr>
            <p:ph type="sldNum" idx="136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61B3550-9C2E-4677-9ED6-B964EF31CA04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96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7" name="Graphique 8"/>
          <p:cNvSpPr/>
          <p:nvPr/>
        </p:nvSpPr>
        <p:spPr>
          <a:xfrm>
            <a:off x="5959440" y="365040"/>
            <a:ext cx="5897160" cy="5808960"/>
          </a:xfrm>
          <a:custGeom>
            <a:avLst/>
            <a:gdLst>
              <a:gd name="textAreaLeft" fmla="*/ 0 w 5897160"/>
              <a:gd name="textAreaRight" fmla="*/ 5900400 w 5897160"/>
              <a:gd name="textAreaTop" fmla="*/ 0 h 5808960"/>
              <a:gd name="textAreaBottom" fmla="*/ 5812200 h 5808960"/>
              <a:gd name="GluePoint1X" fmla="*/ 375107 w 4347367"/>
              <a:gd name="GluePoint1Y" fmla="*/ 4351740 h 4351861"/>
              <a:gd name="GluePoint2X" fmla="*/ 12 w 4347367"/>
              <a:gd name="GluePoint2Y" fmla="*/ 3976646 h 4351861"/>
              <a:gd name="GluePoint3X" fmla="*/ 0 w 4347367"/>
              <a:gd name="GluePoint3Y" fmla="*/ 0 h 4351861"/>
              <a:gd name="GluePoint4X" fmla="*/ 3972273 w 4347367"/>
              <a:gd name="GluePoint4Y" fmla="*/ 37 h 4351861"/>
              <a:gd name="GluePoint5X" fmla="*/ 4347368 w 4347367"/>
              <a:gd name="GluePoint5Y" fmla="*/ 375131 h 4351861"/>
              <a:gd name="GluePoint6X" fmla="*/ 4347294 w 4347367"/>
              <a:gd name="GluePoint6Y" fmla="*/ 4351862 h 4351861"/>
              <a:gd name="GluePoint7X" fmla="*/ 375107 w 4347367"/>
              <a:gd name="GluePoint7Y" fmla="*/ 4351740 h 4351861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1217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01683B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01683B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300" name="PlaceHolder 3"/>
          <p:cNvSpPr>
            <a:spLocks noGrp="1"/>
          </p:cNvSpPr>
          <p:nvPr>
            <p:ph type="dt" idx="137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ftr" idx="138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sldNum" idx="139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6DC6DDC-A41A-442D-BB08-111FB42A07CD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03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raphique 1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5" name="Rectangle 17"/>
          <p:cNvSpPr/>
          <p:nvPr/>
        </p:nvSpPr>
        <p:spPr>
          <a:xfrm>
            <a:off x="842400" y="1042560"/>
            <a:ext cx="10494360" cy="5131080"/>
          </a:xfrm>
          <a:prstGeom prst="rect">
            <a:avLst/>
          </a:prstGeom>
          <a:noFill/>
          <a:ln>
            <a:solidFill>
              <a:srgbClr val="FAB6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06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308" name="PlaceHolder 3"/>
          <p:cNvSpPr>
            <a:spLocks noGrp="1"/>
          </p:cNvSpPr>
          <p:nvPr>
            <p:ph type="dt" idx="140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 type="ftr" idx="141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 type="sldNum" idx="142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05B21BB-E5AF-4438-846F-3DD6CF2DAF62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11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8"/>
          <p:cNvSpPr/>
          <p:nvPr/>
        </p:nvSpPr>
        <p:spPr>
          <a:xfrm>
            <a:off x="842400" y="1042560"/>
            <a:ext cx="10494360" cy="5131080"/>
          </a:xfrm>
          <a:prstGeom prst="rect">
            <a:avLst/>
          </a:prstGeom>
          <a:noFill/>
          <a:ln>
            <a:solidFill>
              <a:srgbClr val="7C38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313" name="Graphique 7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4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316" name="PlaceHolder 3"/>
          <p:cNvSpPr>
            <a:spLocks noGrp="1"/>
          </p:cNvSpPr>
          <p:nvPr>
            <p:ph type="dt" idx="143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 type="ftr" idx="144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8" name="PlaceHolder 5"/>
          <p:cNvSpPr>
            <a:spLocks noGrp="1"/>
          </p:cNvSpPr>
          <p:nvPr>
            <p:ph type="sldNum" idx="145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3464569-72F5-4C48-B9EB-41A72F0E7F97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19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6" descr="Une image contenant plante, feuille, pois, légume&#10;&#10;Description générée automatiquement"/>
          <p:cNvPicPr/>
          <p:nvPr/>
        </p:nvPicPr>
        <p:blipFill>
          <a:blip r:embed="rId2"/>
          <a:stretch/>
        </p:blipFill>
        <p:spPr>
          <a:xfrm>
            <a:off x="0" y="0"/>
            <a:ext cx="12188880" cy="6854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DB5925F-B0D4-47C3-8321-5D9D70EEE0E2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3" name="Image 10"/>
          <p:cNvPicPr/>
          <p:nvPr/>
        </p:nvPicPr>
        <p:blipFill>
          <a:blip r:embed="rId3"/>
          <a:stretch/>
        </p:blipFill>
        <p:spPr>
          <a:xfrm>
            <a:off x="246240" y="238680"/>
            <a:ext cx="1702080" cy="166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" name="Image 19"/>
          <p:cNvPicPr/>
          <p:nvPr/>
        </p:nvPicPr>
        <p:blipFill>
          <a:blip r:embed="rId4"/>
          <a:stretch/>
        </p:blipFill>
        <p:spPr>
          <a:xfrm flipH="1">
            <a:off x="5816520" y="4684680"/>
            <a:ext cx="5591520" cy="144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" name="PlaceHolder 4"/>
          <p:cNvSpPr>
            <a:spLocks noGrp="1"/>
          </p:cNvSpPr>
          <p:nvPr>
            <p:ph type="title" hasCustomPrompt="1"/>
          </p:nvPr>
        </p:nvSpPr>
        <p:spPr>
          <a:xfrm>
            <a:off x="5813280" y="4684680"/>
            <a:ext cx="5591520" cy="1017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2800" b="1" u="none" strike="noStrike" spc="-150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800" b="1" u="none" strike="noStrike" spc="-150">
                <a:solidFill>
                  <a:srgbClr val="645043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 6" descr="Une image contenant tissu&#10;&#10;Description générée automatiquement"/>
          <p:cNvPicPr/>
          <p:nvPr/>
        </p:nvPicPr>
        <p:blipFill>
          <a:blip r:embed="rId2"/>
          <a:stretch/>
        </p:blipFill>
        <p:spPr>
          <a:xfrm>
            <a:off x="0" y="0"/>
            <a:ext cx="12188880" cy="6854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1" name="PlaceHolder 1"/>
          <p:cNvSpPr>
            <a:spLocks noGrp="1"/>
          </p:cNvSpPr>
          <p:nvPr>
            <p:ph type="dt" idx="146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ftr" idx="147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sldNum" idx="148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06639DD-EB47-44F7-972B-404A0AC2B7A5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24" name="Image 14"/>
          <p:cNvPicPr/>
          <p:nvPr/>
        </p:nvPicPr>
        <p:blipFill>
          <a:blip r:embed="rId3"/>
          <a:stretch/>
        </p:blipFill>
        <p:spPr>
          <a:xfrm flipH="1">
            <a:off x="5816520" y="4684680"/>
            <a:ext cx="5591520" cy="144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5" name="PlaceHolder 4"/>
          <p:cNvSpPr>
            <a:spLocks noGrp="1"/>
          </p:cNvSpPr>
          <p:nvPr>
            <p:ph type="title" hasCustomPrompt="1"/>
          </p:nvPr>
        </p:nvSpPr>
        <p:spPr>
          <a:xfrm>
            <a:off x="5813280" y="4684680"/>
            <a:ext cx="5591520" cy="1017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2800" b="1" u="none" strike="noStrike" spc="-150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800" b="1" u="none" strike="noStrike" spc="-150">
                <a:solidFill>
                  <a:srgbClr val="645043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pic>
        <p:nvPicPr>
          <p:cNvPr id="326" name="Image 17"/>
          <p:cNvPicPr/>
          <p:nvPr/>
        </p:nvPicPr>
        <p:blipFill>
          <a:blip r:embed="rId4"/>
          <a:stretch/>
        </p:blipFill>
        <p:spPr>
          <a:xfrm>
            <a:off x="246240" y="238680"/>
            <a:ext cx="1702080" cy="1661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raphique 1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38080" y="390240"/>
            <a:ext cx="10512360" cy="129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8" name="PlaceHolder 1"/>
          <p:cNvSpPr>
            <a:spLocks noGrp="1"/>
          </p:cNvSpPr>
          <p:nvPr>
            <p:ph type="title" hasCustomPrompt="1"/>
          </p:nvPr>
        </p:nvSpPr>
        <p:spPr>
          <a:xfrm>
            <a:off x="914400" y="365040"/>
            <a:ext cx="1043604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914400" y="1825560"/>
            <a:ext cx="1043604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dt" idx="149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ftr" idx="150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2" name="PlaceHolder 5"/>
          <p:cNvSpPr>
            <a:spLocks noGrp="1"/>
          </p:cNvSpPr>
          <p:nvPr>
            <p:ph type="sldNum" idx="151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7767234-BFF8-41AE-81F2-F769C853AE07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33" name="Graphique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490140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EF7920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EF7920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490140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336" name="PlaceHolder 3"/>
          <p:cNvSpPr>
            <a:spLocks noGrp="1"/>
          </p:cNvSpPr>
          <p:nvPr>
            <p:ph type="dt" idx="152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ftr" idx="153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8" name="PlaceHolder 5"/>
          <p:cNvSpPr>
            <a:spLocks noGrp="1"/>
          </p:cNvSpPr>
          <p:nvPr>
            <p:ph type="sldNum" idx="154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4C5378F-36B2-4D6E-8195-83637833A193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39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0" name="Graphique 8"/>
          <p:cNvSpPr/>
          <p:nvPr/>
        </p:nvSpPr>
        <p:spPr>
          <a:xfrm>
            <a:off x="5959440" y="365040"/>
            <a:ext cx="5897160" cy="5808960"/>
          </a:xfrm>
          <a:custGeom>
            <a:avLst/>
            <a:gdLst>
              <a:gd name="textAreaLeft" fmla="*/ 0 w 5897160"/>
              <a:gd name="textAreaRight" fmla="*/ 5900400 w 5897160"/>
              <a:gd name="textAreaTop" fmla="*/ 0 h 5808960"/>
              <a:gd name="textAreaBottom" fmla="*/ 5812200 h 5808960"/>
              <a:gd name="GluePoint1X" fmla="*/ 375107 w 4347367"/>
              <a:gd name="GluePoint1Y" fmla="*/ 4351740 h 4351861"/>
              <a:gd name="GluePoint2X" fmla="*/ 12 w 4347367"/>
              <a:gd name="GluePoint2Y" fmla="*/ 3976646 h 4351861"/>
              <a:gd name="GluePoint3X" fmla="*/ 0 w 4347367"/>
              <a:gd name="GluePoint3Y" fmla="*/ 0 h 4351861"/>
              <a:gd name="GluePoint4X" fmla="*/ 3972273 w 4347367"/>
              <a:gd name="GluePoint4Y" fmla="*/ 37 h 4351861"/>
              <a:gd name="GluePoint5X" fmla="*/ 4347368 w 4347367"/>
              <a:gd name="GluePoint5Y" fmla="*/ 375131 h 4351861"/>
              <a:gd name="GluePoint6X" fmla="*/ 4347294 w 4347367"/>
              <a:gd name="GluePoint6Y" fmla="*/ 4351862 h 4351861"/>
              <a:gd name="GluePoint7X" fmla="*/ 375107 w 4347367"/>
              <a:gd name="GluePoint7Y" fmla="*/ 4351740 h 4351861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1217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dt" idx="155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75449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75449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ftr" idx="156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sldNum" idx="157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75449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A98CF1-D9B5-4D98-A8C0-35474139C042}" type="slidenum">
              <a:rPr lang="fr-FR" sz="1000" b="0" u="none" strike="noStrike">
                <a:solidFill>
                  <a:srgbClr val="675449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44" name="Image" descr="Image"/>
          <p:cNvPicPr/>
          <p:nvPr/>
        </p:nvPicPr>
        <p:blipFill>
          <a:blip r:embed="rId2"/>
          <a:stretch/>
        </p:blipFill>
        <p:spPr>
          <a:xfrm>
            <a:off x="5357160" y="2908800"/>
            <a:ext cx="1474200" cy="14742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45" name="ZoneTexte 2"/>
          <p:cNvSpPr/>
          <p:nvPr/>
        </p:nvSpPr>
        <p:spPr>
          <a:xfrm>
            <a:off x="4016880" y="4371480"/>
            <a:ext cx="4155120" cy="101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6000" b="1" u="none" strike="noStrike" spc="-150">
                <a:solidFill>
                  <a:schemeClr val="accent2"/>
                </a:solidFill>
                <a:effectLst/>
                <a:uFillTx/>
                <a:latin typeface="Nunito"/>
              </a:rPr>
              <a:t>merci</a:t>
            </a:r>
            <a:endParaRPr lang="de-DE" sz="6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6" name="Connecteur droit 9"/>
          <p:cNvSpPr/>
          <p:nvPr/>
        </p:nvSpPr>
        <p:spPr>
          <a:xfrm>
            <a:off x="11810880" y="0"/>
            <a:ext cx="360" cy="6858000"/>
          </a:xfrm>
          <a:prstGeom prst="line">
            <a:avLst/>
          </a:prstGeom>
          <a:ln w="3810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7" name="Connecteur droit 10"/>
          <p:cNvSpPr/>
          <p:nvPr/>
        </p:nvSpPr>
        <p:spPr>
          <a:xfrm>
            <a:off x="12039480" y="0"/>
            <a:ext cx="360" cy="6858000"/>
          </a:xfrm>
          <a:prstGeom prst="line">
            <a:avLst/>
          </a:prstGeom>
          <a:ln w="19050">
            <a:solidFill>
              <a:srgbClr val="99CB3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8" name="Rectangle 11"/>
          <p:cNvSpPr/>
          <p:nvPr/>
        </p:nvSpPr>
        <p:spPr>
          <a:xfrm>
            <a:off x="11887200" y="0"/>
            <a:ext cx="301680" cy="685476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49" name="Connecteur droit 12"/>
          <p:cNvSpPr/>
          <p:nvPr/>
        </p:nvSpPr>
        <p:spPr>
          <a:xfrm>
            <a:off x="11963160" y="0"/>
            <a:ext cx="360" cy="6858000"/>
          </a:xfrm>
          <a:prstGeom prst="line">
            <a:avLst/>
          </a:prstGeom>
          <a:ln w="9525">
            <a:solidFill>
              <a:srgbClr val="99CB3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0" name="Connecteur droit 13"/>
          <p:cNvSpPr/>
          <p:nvPr/>
        </p:nvSpPr>
        <p:spPr>
          <a:xfrm>
            <a:off x="12161520" y="0"/>
            <a:ext cx="360" cy="6858000"/>
          </a:xfrm>
          <a:prstGeom prst="line">
            <a:avLst/>
          </a:prstGeom>
          <a:ln w="57150">
            <a:solidFill>
              <a:srgbClr val="CAE1A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grpSp>
        <p:nvGrpSpPr>
          <p:cNvPr id="351" name="Groupe 15"/>
          <p:cNvGrpSpPr/>
          <p:nvPr/>
        </p:nvGrpSpPr>
        <p:grpSpPr>
          <a:xfrm>
            <a:off x="10239840" y="129600"/>
            <a:ext cx="1397520" cy="1353600"/>
            <a:chOff x="10239840" y="129600"/>
            <a:chExt cx="1397520" cy="1353600"/>
          </a:xfrm>
        </p:grpSpPr>
        <p:sp>
          <p:nvSpPr>
            <p:cNvPr id="352" name="Ellipse 16"/>
            <p:cNvSpPr/>
            <p:nvPr/>
          </p:nvSpPr>
          <p:spPr>
            <a:xfrm>
              <a:off x="10239840" y="129600"/>
              <a:ext cx="1370160" cy="1353600"/>
            </a:xfrm>
            <a:prstGeom prst="ellipse">
              <a:avLst/>
            </a:prstGeom>
            <a:solidFill>
              <a:srgbClr val="99CB38"/>
            </a:solidFill>
            <a:ln w="28575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353" name="Picture 6" descr="logo-fsov"/>
            <p:cNvPicPr/>
            <p:nvPr/>
          </p:nvPicPr>
          <p:blipFill>
            <a:blip r:embed="rId3"/>
            <a:stretch/>
          </p:blipFill>
          <p:spPr>
            <a:xfrm rot="1124400">
              <a:off x="10320480" y="471960"/>
              <a:ext cx="1256760" cy="5792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54" name="Groupe 18"/>
          <p:cNvGrpSpPr/>
          <p:nvPr/>
        </p:nvGrpSpPr>
        <p:grpSpPr>
          <a:xfrm>
            <a:off x="11139840" y="1503720"/>
            <a:ext cx="709200" cy="669600"/>
            <a:chOff x="11139840" y="1503720"/>
            <a:chExt cx="709200" cy="669600"/>
          </a:xfrm>
        </p:grpSpPr>
        <p:sp>
          <p:nvSpPr>
            <p:cNvPr id="355" name="Ellipse 19"/>
            <p:cNvSpPr/>
            <p:nvPr/>
          </p:nvSpPr>
          <p:spPr>
            <a:xfrm>
              <a:off x="11150280" y="1503720"/>
              <a:ext cx="681120" cy="669600"/>
            </a:xfrm>
            <a:prstGeom prst="ellipse">
              <a:avLst/>
            </a:prstGeom>
            <a:solidFill>
              <a:srgbClr val="99CB38"/>
            </a:solidFill>
            <a:ln w="127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356" name="Picture 6" descr="logo-fsov"/>
            <p:cNvPicPr/>
            <p:nvPr/>
          </p:nvPicPr>
          <p:blipFill>
            <a:blip r:embed="rId3"/>
            <a:stretch/>
          </p:blipFill>
          <p:spPr>
            <a:xfrm rot="19854600">
              <a:off x="11170800" y="1690200"/>
              <a:ext cx="646920" cy="2959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57" name="Groupe 1"/>
          <p:cNvGrpSpPr/>
          <p:nvPr/>
        </p:nvGrpSpPr>
        <p:grpSpPr>
          <a:xfrm>
            <a:off x="11735640" y="1110600"/>
            <a:ext cx="339840" cy="372960"/>
            <a:chOff x="11735640" y="1110600"/>
            <a:chExt cx="339840" cy="372960"/>
          </a:xfrm>
        </p:grpSpPr>
        <p:sp>
          <p:nvSpPr>
            <p:cNvPr id="358" name="Ellipse 14"/>
            <p:cNvSpPr/>
            <p:nvPr/>
          </p:nvSpPr>
          <p:spPr>
            <a:xfrm>
              <a:off x="11735640" y="1110600"/>
              <a:ext cx="339840" cy="372960"/>
            </a:xfrm>
            <a:prstGeom prst="ellipse">
              <a:avLst/>
            </a:prstGeom>
            <a:solidFill>
              <a:srgbClr val="99CB38"/>
            </a:solidFill>
            <a:ln w="127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359" name="Picture 6" descr="logo-fsov"/>
            <p:cNvPicPr/>
            <p:nvPr/>
          </p:nvPicPr>
          <p:blipFill>
            <a:blip r:embed="rId3"/>
            <a:stretch/>
          </p:blipFill>
          <p:spPr>
            <a:xfrm>
              <a:off x="11758320" y="1209960"/>
              <a:ext cx="286200" cy="15840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360" name="Graphique 23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315040" y="2775240"/>
            <a:ext cx="1558440" cy="1558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de-DE" sz="4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Format des Titeltextes durch Klicken bearbeiten</a:t>
            </a:r>
          </a:p>
        </p:txBody>
      </p:sp>
      <p:sp>
        <p:nvSpPr>
          <p:cNvPr id="36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0640" cy="397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32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  <a:lvl2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2pPr>
            <a:lvl3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2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3pPr>
            <a:lvl4pPr marL="1728000" lvl="3" indent="-2160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4pPr>
            <a:lvl5pPr marL="2160000" lvl="4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5pPr>
            <a:lvl6pPr marL="2592000" lvl="5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6pPr>
            <a:lvl7pPr marL="3024000" lvl="6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Format des Gliederungstextes durch Klicken bearbeiten</a:t>
            </a: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Zweite Gliederungsebene</a:t>
            </a: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Dritte Gliederungsebene</a:t>
            </a:r>
          </a:p>
          <a:p>
            <a:pPr marL="1728000" lvl="3" indent="-2160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Vierte Gliederungsebene</a:t>
            </a:r>
          </a:p>
          <a:p>
            <a:pPr marL="2160000" lvl="4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Fünfte Gliederungsebene</a:t>
            </a:r>
          </a:p>
          <a:p>
            <a:pPr marL="2592000" lvl="5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Sechste Gliederungsebene</a:t>
            </a:r>
          </a:p>
          <a:p>
            <a:pPr marL="3024000" lvl="6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Siebte Gliederungsebene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C3301A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C3301A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68A62B9-ED27-42AA-B7E8-73991A78649C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1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Titre de section">
    <p:bg>
      <p:bgPr>
        <a:solidFill>
          <a:srgbClr val="FAB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6"/>
          <p:cNvPicPr/>
          <p:nvPr/>
        </p:nvPicPr>
        <p:blipFill>
          <a:blip r:embed="rId2"/>
          <a:stretch/>
        </p:blipFill>
        <p:spPr>
          <a:xfrm>
            <a:off x="5519520" y="3240000"/>
            <a:ext cx="1149840" cy="114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82704F4-67F5-472E-BB2B-7BA89E9E50DE}" type="slidenum">
              <a:rPr lang="fr-FR" sz="1000" b="0" u="none" strike="noStrike">
                <a:solidFill>
                  <a:schemeClr val="lt1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6" name="ZoneTexte 2"/>
          <p:cNvSpPr/>
          <p:nvPr/>
        </p:nvSpPr>
        <p:spPr>
          <a:xfrm>
            <a:off x="4016880" y="4371480"/>
            <a:ext cx="4155120" cy="101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6000" b="1" u="none" strike="noStrike" spc="-150">
                <a:solidFill>
                  <a:schemeClr val="lt1"/>
                </a:solidFill>
                <a:effectLst/>
                <a:uFillTx/>
                <a:latin typeface="Nunito"/>
              </a:rPr>
              <a:t>merci</a:t>
            </a:r>
            <a:endParaRPr lang="de-DE" sz="6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75952B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75952B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  <a:lvl6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6pPr>
            <a:lvl7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7pPr>
          </a:lstStyle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éditer le format du plan de texte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Second niveau de plan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 de plan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 de plan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 de plan</a:t>
            </a:r>
          </a:p>
          <a:p>
            <a:pPr marL="2514600" lvl="5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Sixième niveau de plan</a:t>
            </a:r>
          </a:p>
          <a:p>
            <a:pPr marL="2971800" lvl="6" indent="-2286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Septième niveau de plan</a:t>
            </a:r>
          </a:p>
        </p:txBody>
      </p:sp>
      <p:sp>
        <p:nvSpPr>
          <p:cNvPr id="49" name="PlaceHolder 3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422579C-0C1B-4163-B3E1-403B6A80DA20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2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 hasCustomPrompt="1"/>
          </p:nvPr>
        </p:nvSpPr>
        <p:spPr>
          <a:xfrm>
            <a:off x="838080" y="365040"/>
            <a:ext cx="4901400" cy="132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rgbClr val="D70A78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0" u="none" strike="noStrike" spc="-150">
                <a:solidFill>
                  <a:srgbClr val="D70A78"/>
                </a:solidFill>
                <a:effectLst/>
                <a:uFillTx/>
                <a:latin typeface="Nunito"/>
              </a:rPr>
              <a:t>MODIFIEZ LE STYLE DU TITRE</a:t>
            </a: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4901400" cy="434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5pPr>
          </a:lstStyle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Cliquez pour 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45043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Cinquième niveau</a:t>
            </a:r>
          </a:p>
        </p:txBody>
      </p:sp>
      <p:sp>
        <p:nvSpPr>
          <p:cNvPr id="55" name="PlaceHolder 3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&lt;Datum/Uhrzeit&gt;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23742C1-665E-4ECB-A613-8422DBED0602}" type="slidenum">
              <a:rPr lang="fr-FR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‹N°›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8" name="Graphique 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05440" y="6347880"/>
            <a:ext cx="377640" cy="3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" name="Graphique 8"/>
          <p:cNvSpPr/>
          <p:nvPr/>
        </p:nvSpPr>
        <p:spPr>
          <a:xfrm>
            <a:off x="5959440" y="365040"/>
            <a:ext cx="5897160" cy="5808960"/>
          </a:xfrm>
          <a:custGeom>
            <a:avLst/>
            <a:gdLst>
              <a:gd name="textAreaLeft" fmla="*/ 0 w 5897160"/>
              <a:gd name="textAreaRight" fmla="*/ 5900400 w 5897160"/>
              <a:gd name="textAreaTop" fmla="*/ 0 h 5808960"/>
              <a:gd name="textAreaBottom" fmla="*/ 5812200 h 5808960"/>
              <a:gd name="GluePoint1X" fmla="*/ 375107 w 4347367"/>
              <a:gd name="GluePoint1Y" fmla="*/ 4351740 h 4351861"/>
              <a:gd name="GluePoint2X" fmla="*/ 12 w 4347367"/>
              <a:gd name="GluePoint2Y" fmla="*/ 3976646 h 4351861"/>
              <a:gd name="GluePoint3X" fmla="*/ 0 w 4347367"/>
              <a:gd name="GluePoint3Y" fmla="*/ 0 h 4351861"/>
              <a:gd name="GluePoint4X" fmla="*/ 3972273 w 4347367"/>
              <a:gd name="GluePoint4Y" fmla="*/ 37 h 4351861"/>
              <a:gd name="GluePoint5X" fmla="*/ 4347368 w 4347367"/>
              <a:gd name="GluePoint5Y" fmla="*/ 375131 h 4351861"/>
              <a:gd name="GluePoint6X" fmla="*/ 4347294 w 4347367"/>
              <a:gd name="GluePoint6Y" fmla="*/ 4351862 h 4351861"/>
              <a:gd name="GluePoint7X" fmla="*/ 375107 w 4347367"/>
              <a:gd name="GluePoint7Y" fmla="*/ 4351740 h 4351861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1217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dt" idx="161"/>
          </p:nvPr>
        </p:nvSpPr>
        <p:spPr>
          <a:xfrm>
            <a:off x="1486080" y="634788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u="none" strike="noStrike">
                <a:solidFill>
                  <a:srgbClr val="645043"/>
                </a:solidFill>
                <a:effectLst/>
                <a:uFillTx/>
                <a:latin typeface="Nuni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0" u="none" strike="noStrike">
                <a:solidFill>
                  <a:srgbClr val="645043"/>
                </a:solidFill>
                <a:effectLst/>
                <a:uFillTx/>
                <a:latin typeface="Nunito"/>
              </a:rPr>
              <a:t>24/03/2026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title"/>
          </p:nvPr>
        </p:nvSpPr>
        <p:spPr>
          <a:xfrm>
            <a:off x="3121654" y="1143000"/>
            <a:ext cx="7502230" cy="2293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en-GB" sz="4000" b="1" u="none" strike="noStrike" spc="-150">
                <a:solidFill>
                  <a:srgbClr val="D1DAB0"/>
                </a:solidFill>
                <a:effectLst/>
                <a:uFillTx/>
                <a:latin typeface="Nunito"/>
                <a:ea typeface="Aptos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4000" b="1" u="none" strike="noStrike" spc="-150" dirty="0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CICABO</a:t>
            </a:r>
            <a:br>
              <a:rPr lang="en-GB" sz="4000" b="1" u="none" strike="noStrike" spc="-150" dirty="0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</a:br>
            <a:r>
              <a:rPr lang="en-GB" sz="4000" b="1" u="none" strike="noStrike" spc="-150" dirty="0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Étude de la </a:t>
            </a:r>
            <a:r>
              <a:rPr lang="en-GB" sz="4000" b="1" u="none" strike="noStrike" spc="-150" dirty="0" err="1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résistance</a:t>
            </a:r>
            <a:r>
              <a:rPr lang="en-GB" sz="4000" b="1" u="none" strike="noStrike" spc="-150" dirty="0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 </a:t>
            </a:r>
            <a:r>
              <a:rPr lang="en-GB" sz="4000" b="1" u="none" strike="noStrike" spc="-150" dirty="0" err="1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génétique</a:t>
            </a:r>
            <a:r>
              <a:rPr lang="en-GB" sz="4000" b="1" u="none" strike="noStrike" spc="-150" dirty="0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 au virus des </a:t>
            </a:r>
            <a:r>
              <a:rPr lang="en-GB" sz="4000" b="1" u="none" strike="noStrike" spc="-150" dirty="0" err="1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pieds</a:t>
            </a:r>
            <a:r>
              <a:rPr lang="en-GB" sz="4000" b="1" u="none" strike="noStrike" spc="-150" dirty="0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 </a:t>
            </a:r>
            <a:r>
              <a:rPr lang="en-GB" sz="4000" b="1" u="none" strike="noStrike" spc="-150" dirty="0" err="1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chétifs</a:t>
            </a:r>
            <a:r>
              <a:rPr lang="en-GB" sz="4000" b="1" u="none" strike="noStrike" spc="-150" dirty="0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 chez </a:t>
            </a:r>
            <a:r>
              <a:rPr lang="en-GB" sz="4000" b="1" u="none" strike="noStrike" spc="-150" dirty="0" err="1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l’orge</a:t>
            </a:r>
            <a:r>
              <a:rPr lang="en-GB" sz="4000" b="1" u="none" strike="noStrike" spc="-150" dirty="0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 et le </a:t>
            </a:r>
            <a:r>
              <a:rPr lang="en-GB" sz="4000" b="1" u="none" strike="noStrike" spc="-150" dirty="0" err="1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blé</a:t>
            </a:r>
            <a:r>
              <a:rPr lang="en-GB" sz="4000" b="1" u="none" strike="noStrike" spc="-150" dirty="0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 tendre </a:t>
            </a:r>
            <a:r>
              <a:rPr lang="en-GB" sz="4000" b="1" u="none" strike="noStrike" spc="-150" dirty="0" err="1">
                <a:solidFill>
                  <a:srgbClr val="92D050"/>
                </a:solidFill>
                <a:effectLst/>
                <a:uFillTx/>
                <a:latin typeface="Nunito"/>
                <a:ea typeface="Aptos"/>
              </a:rPr>
              <a:t>d’hiver</a:t>
            </a:r>
            <a:endParaRPr lang="fr-FR" sz="4000" b="1" u="none" strike="noStrike" spc="-150" dirty="0">
              <a:solidFill>
                <a:srgbClr val="92D050"/>
              </a:solidFill>
              <a:effectLst/>
              <a:uFillTx/>
              <a:latin typeface="Nunito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subTitle"/>
          </p:nvPr>
        </p:nvSpPr>
        <p:spPr>
          <a:xfrm>
            <a:off x="3695760" y="3892320"/>
            <a:ext cx="6169680" cy="1369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4320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en-GB" sz="1800" b="1" u="none" strike="noStrike">
                <a:solidFill>
                  <a:schemeClr val="dk2"/>
                </a:solidFill>
                <a:effectLst/>
                <a:uFillTx/>
                <a:latin typeface="Nunito"/>
              </a:defRPr>
            </a:lvl1pPr>
          </a:lstStyle>
          <a:p>
            <a:pPr marL="4320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1800" b="1" u="none" strike="noStrike">
                <a:solidFill>
                  <a:schemeClr val="dk2"/>
                </a:solidFill>
                <a:effectLst/>
                <a:uFillTx/>
                <a:latin typeface="Nunito"/>
              </a:rPr>
              <a:t>Britta Buckwied (JKi)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1800" b="1" u="none" strike="noStrike">
                <a:solidFill>
                  <a:schemeClr val="dk2"/>
                </a:solidFill>
                <a:effectLst/>
                <a:uFillTx/>
                <a:latin typeface="Nunito"/>
              </a:rPr>
              <a:t>Torsten Will (JKi)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1800" b="1" u="none" strike="noStrike">
                <a:solidFill>
                  <a:schemeClr val="dk2"/>
                </a:solidFill>
                <a:effectLst/>
                <a:uFillTx/>
                <a:latin typeface="Nunito"/>
              </a:rPr>
              <a:t>Alexis Oger (Syngenta, porteur de projet)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1800" b="1" u="none" strike="noStrike">
                <a:solidFill>
                  <a:schemeClr val="dk2"/>
                </a:solidFill>
                <a:effectLst/>
                <a:uFillTx/>
                <a:latin typeface="Nunito"/>
                <a:ea typeface="Noto Sans SC Regular"/>
              </a:rPr>
              <a:t>Chami Berger (Syngenta, porteur de projet)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72" name="Picture 6" descr="logo-fsov"/>
          <p:cNvPicPr/>
          <p:nvPr/>
        </p:nvPicPr>
        <p:blipFill>
          <a:blip r:embed="rId3"/>
          <a:stretch/>
        </p:blipFill>
        <p:spPr>
          <a:xfrm>
            <a:off x="379800" y="248400"/>
            <a:ext cx="1456920" cy="6746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sp>
        <p:nvSpPr>
          <p:cNvPr id="373" name="Sous-titre 8"/>
          <p:cNvSpPr/>
          <p:nvPr/>
        </p:nvSpPr>
        <p:spPr>
          <a:xfrm rot="16200000">
            <a:off x="-1321200" y="3160440"/>
            <a:ext cx="5023080" cy="136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74" name="Picture 387"/>
          <p:cNvPicPr/>
          <p:nvPr/>
        </p:nvPicPr>
        <p:blipFill>
          <a:blip r:embed="rId4"/>
          <a:stretch/>
        </p:blipFill>
        <p:spPr>
          <a:xfrm>
            <a:off x="457200" y="1143000"/>
            <a:ext cx="1271520" cy="411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5" name="Picture 388"/>
          <p:cNvPicPr/>
          <p:nvPr/>
        </p:nvPicPr>
        <p:blipFill>
          <a:blip r:embed="rId5"/>
          <a:stretch/>
        </p:blipFill>
        <p:spPr>
          <a:xfrm>
            <a:off x="457200" y="1600200"/>
            <a:ext cx="1143360" cy="783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6" name="Picture 389"/>
          <p:cNvPicPr/>
          <p:nvPr/>
        </p:nvPicPr>
        <p:blipFill>
          <a:blip r:embed="rId6"/>
          <a:stretch/>
        </p:blipFill>
        <p:spPr>
          <a:xfrm>
            <a:off x="529200" y="2514600"/>
            <a:ext cx="1058040" cy="1094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7" name="Picture 390"/>
          <p:cNvPicPr/>
          <p:nvPr/>
        </p:nvPicPr>
        <p:blipFill>
          <a:blip r:embed="rId7"/>
          <a:stretch/>
        </p:blipFill>
        <p:spPr>
          <a:xfrm>
            <a:off x="228600" y="3850920"/>
            <a:ext cx="1856880" cy="442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8" name="Picture 391"/>
          <p:cNvPicPr/>
          <p:nvPr/>
        </p:nvPicPr>
        <p:blipFill>
          <a:blip r:embed="rId8"/>
          <a:stretch/>
        </p:blipFill>
        <p:spPr>
          <a:xfrm>
            <a:off x="228600" y="4572720"/>
            <a:ext cx="1899360" cy="399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9" name="Picture 392"/>
          <p:cNvPicPr/>
          <p:nvPr/>
        </p:nvPicPr>
        <p:blipFill>
          <a:blip r:embed="rId9"/>
          <a:stretch/>
        </p:blipFill>
        <p:spPr>
          <a:xfrm>
            <a:off x="529200" y="5258520"/>
            <a:ext cx="1119240" cy="111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r>
              <a:rPr lang="fr-FR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feld 2"/>
          <p:cNvSpPr/>
          <p:nvPr/>
        </p:nvSpPr>
        <p:spPr>
          <a:xfrm>
            <a:off x="244326" y="1304127"/>
            <a:ext cx="6859080" cy="43310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de-DE" sz="2400" b="1" spc="-15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+mj-ea"/>
                <a:cs typeface="+mj-cs"/>
              </a:rPr>
              <a:t>Phenotyping</a:t>
            </a: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de-DE" sz="2000" b="1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WDV symptoms</a:t>
            </a:r>
            <a:r>
              <a:rPr lang="de-DE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: score 1–9</a:t>
            </a: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de-DE" sz="2000" b="1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WDV load</a:t>
            </a:r>
            <a:r>
              <a:rPr lang="de-DE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: DAS-ELISA (titer, infection rate) </a:t>
            </a: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000" b="1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90 genotypes</a:t>
            </a: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de-DE" sz="2000" b="1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Tolerance traits</a:t>
            </a:r>
            <a:r>
              <a:rPr lang="de-DE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: height, yield, ears/plant, TKW</a:t>
            </a:r>
          </a:p>
          <a:p>
            <a:pPr marL="285750" indent="-285750" defTabSz="914400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de-DE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de-DE" sz="2400" b="1" spc="-15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+mj-ea"/>
                <a:cs typeface="+mj-cs"/>
              </a:rPr>
              <a:t>Genotyping &amp; GWAS</a:t>
            </a: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000" b="1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Panels</a:t>
            </a: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: 243G &amp; 90G; 25K iSelect SNPs</a:t>
            </a:r>
            <a:endParaRPr lang="de-DE" sz="2000" kern="0" dirty="0">
              <a:solidFill>
                <a:schemeClr val="tx2">
                  <a:lumMod val="75000"/>
                </a:schemeClr>
              </a:solidFill>
              <a:latin typeface="Nunito" pitchFamily="2" charset="0"/>
            </a:endParaRP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000" b="1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SNP filters</a:t>
            </a: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: MAF ≥ 5%, missing ≤10%, het ≤12.5%</a:t>
            </a:r>
            <a:endParaRPr lang="de-DE" sz="2000" kern="0" dirty="0">
              <a:solidFill>
                <a:schemeClr val="tx2">
                  <a:lumMod val="75000"/>
                </a:schemeClr>
              </a:solidFill>
              <a:latin typeface="Nunito" pitchFamily="2" charset="0"/>
            </a:endParaRP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000" b="1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GWAS</a:t>
            </a: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: CMLM &amp; </a:t>
            </a:r>
            <a:r>
              <a:rPr lang="en-US" sz="2000" kern="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farmCPU</a:t>
            </a: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 (GAPIT)</a:t>
            </a:r>
            <a:endParaRPr lang="de-DE" sz="2000" kern="0" dirty="0">
              <a:solidFill>
                <a:schemeClr val="tx2">
                  <a:lumMod val="75000"/>
                </a:schemeClr>
              </a:solidFill>
              <a:latin typeface="Nunito" pitchFamily="2" charset="0"/>
            </a:endParaRP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000" b="1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Significance</a:t>
            </a: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: Bonferroni  (LD-pruned, p&lt;0.05)</a:t>
            </a:r>
            <a:endParaRPr lang="de-DE" sz="2000" kern="0" dirty="0">
              <a:solidFill>
                <a:schemeClr val="tx2">
                  <a:lumMod val="75000"/>
                </a:schemeClr>
              </a:solidFill>
              <a:latin typeface="Nunito" pitchFamily="2" charset="0"/>
            </a:endParaRP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000" b="1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QTL</a:t>
            </a: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: LD decay r²=0.20; genes ±1.8 Mb (IWGSC v2.1)</a:t>
            </a:r>
            <a:endParaRPr lang="de-DE" sz="2000" kern="0" dirty="0">
              <a:solidFill>
                <a:schemeClr val="tx2">
                  <a:lumMod val="75000"/>
                </a:schemeClr>
              </a:solidFill>
              <a:latin typeface="Nunito" pitchFamily="2" charset="0"/>
            </a:endParaRPr>
          </a:p>
        </p:txBody>
      </p:sp>
      <p:pic>
        <p:nvPicPr>
          <p:cNvPr id="428" name="Grafik 1"/>
          <p:cNvPicPr/>
          <p:nvPr/>
        </p:nvPicPr>
        <p:blipFill>
          <a:blip r:embed="rId3"/>
          <a:stretch/>
        </p:blipFill>
        <p:spPr>
          <a:xfrm>
            <a:off x="8227080" y="1041120"/>
            <a:ext cx="3184200" cy="238788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noFill/>
          </a:ln>
        </p:spPr>
      </p:pic>
      <p:pic>
        <p:nvPicPr>
          <p:cNvPr id="429" name="Grafik 5"/>
          <p:cNvPicPr/>
          <p:nvPr/>
        </p:nvPicPr>
        <p:blipFill>
          <a:blip r:embed="rId4"/>
          <a:stretch/>
        </p:blipFill>
        <p:spPr>
          <a:xfrm rot="5400000">
            <a:off x="9423000" y="3996720"/>
            <a:ext cx="3178800" cy="238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0" name="Grafik 9"/>
          <p:cNvPicPr/>
          <p:nvPr/>
        </p:nvPicPr>
        <p:blipFill>
          <a:blip r:embed="rId5"/>
          <a:stretch/>
        </p:blipFill>
        <p:spPr>
          <a:xfrm rot="5400000">
            <a:off x="6762600" y="4017600"/>
            <a:ext cx="3178800" cy="2332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1" name="PlaceHolder 1"/>
          <p:cNvSpPr>
            <a:spLocks noGrp="1"/>
          </p:cNvSpPr>
          <p:nvPr>
            <p:ph type="title" hasCustomPrompt="1"/>
          </p:nvPr>
        </p:nvSpPr>
        <p:spPr>
          <a:xfrm>
            <a:off x="674640" y="109326"/>
            <a:ext cx="10736640" cy="5693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WDV trials 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under</a:t>
            </a: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 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controlled</a:t>
            </a: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 conditions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1F2CCCB-4B74-4F72-A6C0-668EEB176203}" type="slidenum">
              <a:rPr>
                <a:solidFill>
                  <a:schemeClr val="tx2">
                    <a:lumMod val="75000"/>
                  </a:schemeClr>
                </a:solidFill>
              </a:rPr>
              <a:t>10</a:t>
            </a:fld>
            <a:endParaRPr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feld 2"/>
          <p:cNvSpPr/>
          <p:nvPr/>
        </p:nvSpPr>
        <p:spPr>
          <a:xfrm>
            <a:off x="121578" y="860706"/>
            <a:ext cx="5974422" cy="59487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en-US" sz="2000" b="1" spc="-15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Phenotypic variation in WDV resistance</a:t>
            </a: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Significant variation for WDV traits</a:t>
            </a: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Most genotypes susceptible</a:t>
            </a:r>
            <a:endParaRPr lang="de-DE" kern="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1200150" lvl="2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Hybnos susceptible, Fisht resistant</a:t>
            </a:r>
            <a:endParaRPr lang="de-DE" kern="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3 genotypes fully resistant across environments</a:t>
            </a:r>
          </a:p>
          <a:p>
            <a:pPr marL="1200150" lvl="2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DBW020</a:t>
            </a:r>
          </a:p>
          <a:p>
            <a:pPr marL="1200150" lvl="2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DBW118</a:t>
            </a:r>
          </a:p>
          <a:p>
            <a:pPr marL="1200150" lvl="2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DBW154</a:t>
            </a:r>
            <a:endParaRPr lang="de-DE" kern="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endParaRPr lang="en-US" kern="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000" b="1" spc="-15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Higher trait correlations in greenhouse (r = 0.50–0.76) </a:t>
            </a: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tabLst>
                <a:tab pos="457200" algn="l"/>
              </a:tabLst>
            </a:pPr>
            <a:r>
              <a:rPr lang="en-US" sz="2000" b="1" spc="-15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vs. gauze tent (r = 0.49–0.58)</a:t>
            </a:r>
            <a:endParaRPr lang="de-DE" sz="2000" b="1" spc="-15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tabLst>
                <a:tab pos="457200" algn="l"/>
              </a:tabLst>
            </a:pPr>
            <a:endParaRPr lang="de-DE" sz="2000" b="1" kern="0" spc="-15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000" b="1" spc="-15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Replicate variation driven by WDV transmission efficiency</a:t>
            </a:r>
            <a:endParaRPr lang="de-DE" sz="2000" b="1" spc="-15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</p:txBody>
      </p:sp>
      <p:pic>
        <p:nvPicPr>
          <p:cNvPr id="433" name="Grafik 1"/>
          <p:cNvPicPr/>
          <p:nvPr/>
        </p:nvPicPr>
        <p:blipFill>
          <a:blip r:embed="rId3"/>
          <a:stretch/>
        </p:blipFill>
        <p:spPr>
          <a:xfrm>
            <a:off x="6393109" y="860706"/>
            <a:ext cx="5449680" cy="4082400"/>
          </a:xfrm>
          <a:prstGeom prst="rect">
            <a:avLst/>
          </a:prstGeom>
          <a:noFill/>
          <a:ln w="0">
            <a:solidFill>
              <a:srgbClr val="89814E"/>
            </a:solidFill>
          </a:ln>
        </p:spPr>
      </p:pic>
      <p:sp>
        <p:nvSpPr>
          <p:cNvPr id="436" name="PlaceHolder 1"/>
          <p:cNvSpPr>
            <a:spLocks noGrp="1"/>
          </p:cNvSpPr>
          <p:nvPr>
            <p:ph type="title" hasCustomPrompt="1"/>
          </p:nvPr>
        </p:nvSpPr>
        <p:spPr>
          <a:xfrm>
            <a:off x="674640" y="109326"/>
            <a:ext cx="10736640" cy="5693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WDV trials 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under</a:t>
            </a: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 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controlled</a:t>
            </a: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 conditions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1B65232-A076-4D0C-8C4B-76BDADF8E6C2}" type="slidenum">
              <a:rPr>
                <a:solidFill>
                  <a:schemeClr val="tx2">
                    <a:lumMod val="75000"/>
                  </a:schemeClr>
                </a:solidFill>
              </a:rPr>
              <a:t>11</a:t>
            </a:fld>
            <a:endParaRPr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AC97DC-5463-36D6-A6EB-BAEFBDAA4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213" y="4986370"/>
            <a:ext cx="4431471" cy="967659"/>
          </a:xfrm>
          <a:prstGeom prst="rect">
            <a:avLst/>
          </a:prstGeom>
        </p:spPr>
      </p:pic>
      <p:sp>
        <p:nvSpPr>
          <p:cNvPr id="6" name="Textfeld 4">
            <a:extLst>
              <a:ext uri="{FF2B5EF4-FFF2-40B4-BE49-F238E27FC236}">
                <a16:creationId xmlns:a16="http://schemas.microsoft.com/office/drawing/2014/main" id="{2F5E4A87-CDFD-5EC5-A997-68E0814AC4F4}"/>
              </a:ext>
            </a:extLst>
          </p:cNvPr>
          <p:cNvSpPr/>
          <p:nvPr/>
        </p:nvSpPr>
        <p:spPr>
          <a:xfrm>
            <a:off x="6336201" y="5997294"/>
            <a:ext cx="5563496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400" dirty="0">
                <a:latin typeface="Nunito" panose="020B0604020202020204" charset="0"/>
              </a:rPr>
              <a:t>Distribution of mean WDV values per location (top) and adjusted means of identified resistant accessions (bottom), including control </a:t>
            </a:r>
            <a:r>
              <a:rPr lang="en-US" sz="1400" dirty="0" err="1">
                <a:latin typeface="Nunito" panose="020B0604020202020204" charset="0"/>
              </a:rPr>
              <a:t>cvs</a:t>
            </a:r>
            <a:r>
              <a:rPr lang="en-US" sz="1400" dirty="0">
                <a:latin typeface="Nunito" panose="020B0604020202020204" charset="0"/>
              </a:rPr>
              <a:t>. Fisht (R) and </a:t>
            </a:r>
            <a:r>
              <a:rPr lang="en-US" sz="1400" dirty="0" err="1">
                <a:latin typeface="Nunito" panose="020B0604020202020204" charset="0"/>
              </a:rPr>
              <a:t>Hybnos</a:t>
            </a:r>
            <a:r>
              <a:rPr lang="en-US" sz="1400" dirty="0">
                <a:latin typeface="Nunito" panose="020B0604020202020204" charset="0"/>
              </a:rPr>
              <a:t> (S).</a:t>
            </a:r>
            <a:endParaRPr lang="de-DE" sz="1400" dirty="0">
              <a:solidFill>
                <a:schemeClr val="tx2">
                  <a:lumMod val="75000"/>
                </a:schemeClr>
              </a:solidFill>
              <a:latin typeface="Nunito" panose="020B06040202020202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109440"/>
            <a:ext cx="10736640" cy="57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WDV trials 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under</a:t>
            </a: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 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controlled</a:t>
            </a: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 conditions</a:t>
            </a:r>
          </a:p>
        </p:txBody>
      </p:sp>
      <p:sp>
        <p:nvSpPr>
          <p:cNvPr id="438" name="Textfeld 2"/>
          <p:cNvSpPr/>
          <p:nvPr/>
        </p:nvSpPr>
        <p:spPr>
          <a:xfrm>
            <a:off x="447508" y="980922"/>
            <a:ext cx="5018040" cy="52307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buClr>
                <a:srgbClr val="63A537"/>
              </a:buClr>
            </a:pPr>
            <a:r>
              <a:rPr lang="de-DE" sz="2400" b="1" u="sng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GWAS results</a:t>
            </a:r>
            <a:endParaRPr lang="de-DE" sz="2400" b="1" u="sng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  <a:ea typeface="Noto Sans Display Thin" panose="020B0502040504020204" pitchFamily="34" charset="0"/>
              <a:cs typeface="Noto Sans Display Thin" panose="020B0502040504020204" pitchFamily="34" charset="0"/>
            </a:endParaRPr>
          </a:p>
          <a:p>
            <a:pPr marL="342900" indent="-342900" defTabSz="914400">
              <a:lnSpc>
                <a:spcPct val="100000"/>
              </a:lnSpc>
              <a:buClr>
                <a:srgbClr val="63A537"/>
              </a:buClr>
              <a:buFont typeface="Courier New" panose="02070309020205020404" pitchFamily="49" charset="0"/>
              <a:buChar char="o"/>
            </a:pPr>
            <a:endParaRPr lang="de-DE" sz="2400" b="1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  <a:ea typeface="Noto Sans Display Thin" panose="020B0502040504020204" pitchFamily="34" charset="0"/>
              <a:cs typeface="Noto Sans Display Thin" panose="020B0502040504020204" pitchFamily="34" charset="0"/>
            </a:endParaRPr>
          </a:p>
          <a:p>
            <a:pPr marL="342900" indent="-342900" defTabSz="914400">
              <a:lnSpc>
                <a:spcPct val="100000"/>
              </a:lnSpc>
              <a:buClr>
                <a:srgbClr val="63A537"/>
              </a:buClr>
              <a:buFont typeface="Courier New" panose="02070309020205020404" pitchFamily="49" charset="0"/>
              <a:buChar char="o"/>
            </a:pPr>
            <a:r>
              <a:rPr lang="de-DE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16 significant MTAs on 8 chromosomes</a:t>
            </a:r>
            <a:endParaRPr lang="de-DE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  <a:ea typeface="Noto Sans Display Thin" panose="020B0502040504020204" pitchFamily="34" charset="0"/>
              <a:cs typeface="Noto Sans Display Thin" panose="020B0502040504020204" pitchFamily="34" charset="0"/>
            </a:endParaRPr>
          </a:p>
          <a:p>
            <a:pPr marL="800100" lvl="1" indent="-342900" defTabSz="914400">
              <a:lnSpc>
                <a:spcPct val="100000"/>
              </a:lnSpc>
              <a:buClr>
                <a:srgbClr val="63A537"/>
              </a:buClr>
              <a:buFont typeface="Courier New" panose="02070309020205020404" pitchFamily="49" charset="0"/>
              <a:buChar char="o"/>
            </a:pPr>
            <a:r>
              <a:rPr lang="de-DE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243G</a:t>
            </a:r>
            <a:r>
              <a:rPr lang="de-DE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: 3B, 5A, 5B, 6A, 6D</a:t>
            </a:r>
          </a:p>
          <a:p>
            <a:pPr marL="800100" lvl="1" indent="-342900" defTabSz="914400">
              <a:lnSpc>
                <a:spcPct val="100000"/>
              </a:lnSpc>
              <a:buClr>
                <a:srgbClr val="63A537"/>
              </a:buClr>
              <a:buFont typeface="Courier New" panose="02070309020205020404" pitchFamily="49" charset="0"/>
              <a:buChar char="o"/>
            </a:pPr>
            <a:r>
              <a:rPr lang="de-DE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90G</a:t>
            </a:r>
            <a:r>
              <a:rPr lang="de-DE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: 1B, 4B, 4D</a:t>
            </a:r>
          </a:p>
          <a:p>
            <a:pPr marL="342900" indent="-342900" defTabSz="914400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de-DE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  <a:ea typeface="Noto Sans Display Thin" panose="020B0502040504020204" pitchFamily="34" charset="0"/>
              <a:cs typeface="Noto Sans Display Thin" panose="020B0502040504020204" pitchFamily="34" charset="0"/>
            </a:endParaRPr>
          </a:p>
          <a:p>
            <a:pPr marL="342900" indent="-342900" defTabSz="914400">
              <a:lnSpc>
                <a:spcPct val="100000"/>
              </a:lnSpc>
              <a:buClr>
                <a:srgbClr val="63A537"/>
              </a:buClr>
              <a:buFont typeface="Courier New" panose="02070309020205020404" pitchFamily="49" charset="0"/>
              <a:buChar char="o"/>
            </a:pPr>
            <a:r>
              <a:rPr lang="de-DE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Major QTL on Chr 6A (601-603 Mbp)</a:t>
            </a:r>
            <a:endParaRPr lang="de-DE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  <a:ea typeface="Noto Sans Display Thin" panose="020B0502040504020204" pitchFamily="34" charset="0"/>
              <a:cs typeface="Noto Sans Display Thin" panose="020B0502040504020204" pitchFamily="34" charset="0"/>
            </a:endParaRPr>
          </a:p>
          <a:p>
            <a:pPr marL="800100" lvl="1" indent="-342900" defTabSz="914400">
              <a:lnSpc>
                <a:spcPct val="100000"/>
              </a:lnSpc>
              <a:buClr>
                <a:srgbClr val="63A537"/>
              </a:buClr>
              <a:buFont typeface="Courier New" panose="02070309020205020404" pitchFamily="49" charset="0"/>
              <a:buChar char="o"/>
            </a:pPr>
            <a:r>
              <a:rPr lang="de-DE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AX-95151036</a:t>
            </a:r>
            <a:r>
              <a:rPr lang="de-DE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: WDV titer &amp; infection rate confirmed in field trials; overlaps (Buerstmeyer et al. 2022)</a:t>
            </a:r>
          </a:p>
          <a:p>
            <a:pPr marL="342900" indent="-342900" defTabSz="914400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de-DE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  <a:ea typeface="Noto Sans Display Thin" panose="020B0502040504020204" pitchFamily="34" charset="0"/>
              <a:cs typeface="Noto Sans Display Thin" panose="020B0502040504020204" pitchFamily="34" charset="0"/>
            </a:endParaRPr>
          </a:p>
          <a:p>
            <a:pPr marL="342900" indent="-342900" defTabSz="914400">
              <a:lnSpc>
                <a:spcPct val="100000"/>
              </a:lnSpc>
              <a:buClr>
                <a:srgbClr val="63A537"/>
              </a:buClr>
              <a:buFont typeface="Courier New" panose="02070309020205020404" pitchFamily="49" charset="0"/>
              <a:buChar char="o"/>
            </a:pPr>
            <a:r>
              <a:rPr lang="en-US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Confirmed QTL: </a:t>
            </a:r>
            <a:r>
              <a:rPr lang="en-US" sz="20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Chrs</a:t>
            </a:r>
            <a:r>
              <a:rPr lang="en-US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 </a:t>
            </a:r>
            <a:r>
              <a:rPr lang="en-US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1B, 3B, 4B, 5A, 6A </a:t>
            </a:r>
            <a:r>
              <a:rPr lang="en-US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(</a:t>
            </a:r>
            <a:r>
              <a:rPr lang="en-US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Pfrieme</a:t>
            </a:r>
            <a:r>
              <a:rPr lang="en-US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 et al. 2022)</a:t>
            </a:r>
            <a:endParaRPr lang="de-DE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  <a:ea typeface="Noto Sans Display Thin" panose="020B0502040504020204" pitchFamily="34" charset="0"/>
              <a:cs typeface="Noto Sans Display Thin" panose="020B0502040504020204" pitchFamily="34" charset="0"/>
            </a:endParaRPr>
          </a:p>
          <a:p>
            <a:pPr marL="342900" indent="-342900" defTabSz="914400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de-DE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  <a:ea typeface="Noto Sans Display Thin" panose="020B0502040504020204" pitchFamily="34" charset="0"/>
              <a:cs typeface="Noto Sans Display Thin" panose="020B0502040504020204" pitchFamily="34" charset="0"/>
            </a:endParaRPr>
          </a:p>
          <a:p>
            <a:pPr marL="342900" indent="-342900" defTabSz="914400">
              <a:lnSpc>
                <a:spcPct val="100000"/>
              </a:lnSpc>
              <a:buClr>
                <a:srgbClr val="63A537"/>
              </a:buClr>
              <a:buFont typeface="Courier New" panose="02070309020205020404" pitchFamily="49" charset="0"/>
              <a:buChar char="o"/>
            </a:pPr>
            <a:r>
              <a:rPr lang="en-US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Additional QTL: 4D, 6D </a:t>
            </a:r>
            <a:r>
              <a:rPr lang="en-US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oto Sans Display Thin" panose="020B0502040504020204" pitchFamily="34" charset="0"/>
                <a:cs typeface="Noto Sans Display Thin" panose="020B0502040504020204" pitchFamily="34" charset="0"/>
              </a:rPr>
              <a:t>(6D significant in both models)</a:t>
            </a:r>
            <a:endParaRPr lang="de-DE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  <a:ea typeface="Noto Sans Display Thin" panose="020B0502040504020204" pitchFamily="34" charset="0"/>
              <a:cs typeface="Noto Sans Display Thin" panose="020B0502040504020204" pitchFamily="34" charset="0"/>
            </a:endParaRPr>
          </a:p>
        </p:txBody>
      </p:sp>
      <p:pic>
        <p:nvPicPr>
          <p:cNvPr id="439" name="Grafik 7"/>
          <p:cNvPicPr/>
          <p:nvPr/>
        </p:nvPicPr>
        <p:blipFill>
          <a:blip r:embed="rId3"/>
          <a:stretch/>
        </p:blipFill>
        <p:spPr>
          <a:xfrm>
            <a:off x="5844240" y="1389240"/>
            <a:ext cx="5707440" cy="3414240"/>
          </a:xfrm>
          <a:prstGeom prst="rect">
            <a:avLst/>
          </a:prstGeom>
          <a:noFill/>
          <a:ln w="0">
            <a:solidFill>
              <a:srgbClr val="808080"/>
            </a:solidFill>
          </a:ln>
        </p:spPr>
      </p:pic>
      <p:sp>
        <p:nvSpPr>
          <p:cNvPr id="440" name="Textfeld 8"/>
          <p:cNvSpPr/>
          <p:nvPr/>
        </p:nvSpPr>
        <p:spPr>
          <a:xfrm>
            <a:off x="5935320" y="5005800"/>
            <a:ext cx="570744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400" b="0" i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Aptos"/>
              </a:rPr>
              <a:t>Manhattan plots (243G): WDV titer &amp; infection rate under controlled conditions (CMLM, </a:t>
            </a:r>
            <a:r>
              <a:rPr lang="en-US" sz="1400" b="0" i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Aptos"/>
              </a:rPr>
              <a:t>FarmCPU</a:t>
            </a:r>
            <a:r>
              <a:rPr lang="en-US" sz="1400" b="0" i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Aptos"/>
              </a:rPr>
              <a:t>). Orange lines show adjusted (LOD 4.7) and strict (LOD 5.5) Bonferroni thresholds (p&lt;0.05).</a:t>
            </a:r>
            <a:endParaRPr lang="de-DE" sz="1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</a:endParaRPr>
          </a:p>
        </p:txBody>
      </p:sp>
      <p:sp>
        <p:nvSpPr>
          <p:cNvPr id="441" name="Ellipse 9"/>
          <p:cNvSpPr/>
          <p:nvPr/>
        </p:nvSpPr>
        <p:spPr>
          <a:xfrm>
            <a:off x="9887400" y="1389240"/>
            <a:ext cx="420840" cy="31712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CE4A7CD-C724-4750-84C9-EFFDA0526CB5}" type="slidenum">
              <a:rPr>
                <a:solidFill>
                  <a:schemeClr val="tx2">
                    <a:lumMod val="75000"/>
                  </a:schemeClr>
                </a:solidFill>
              </a:rPr>
              <a:t>12</a:t>
            </a:fld>
            <a:endParaRPr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4000" b="1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Conclusions</a:t>
            </a:r>
            <a:endParaRPr lang="fr-FR" sz="4000" b="0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/>
          </p:nvPr>
        </p:nvSpPr>
        <p:spPr>
          <a:xfrm>
            <a:off x="675000" y="1125000"/>
            <a:ext cx="10735200" cy="522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5pPr>
          </a:lstStyle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Key association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findings</a:t>
            </a: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2286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2286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r-FR" sz="2400" dirty="0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pPr marL="2286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2286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r-FR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286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r-FR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Limitations</a:t>
            </a: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en-US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Heterogeneous infection pressure</a:t>
            </a:r>
            <a:endParaRPr lang="fr-FR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600200" lvl="2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en-US" sz="160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Only 1 exploitable nursery </a:t>
            </a:r>
            <a:r>
              <a:rPr lang="en-US" sz="16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out of 16 site × year combinations</a:t>
            </a:r>
            <a:endParaRPr lang="fr-FR" sz="16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600200" lvl="2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en-US" sz="16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Low and variable viruliferous density</a:t>
            </a:r>
            <a:endParaRPr lang="fr-FR" sz="16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600200" lvl="2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en-US" sz="16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Captured leafhoppers not systematically carrying WDV</a:t>
            </a:r>
            <a:endParaRPr lang="fr-FR" sz="16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en-US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WDV/BYDV Co-infection</a:t>
            </a:r>
            <a:endParaRPr lang="fr-FR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600200" lvl="2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en-US" sz="16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Nearly systematic presence of both viruses</a:t>
            </a:r>
            <a:endParaRPr lang="fr-FR" sz="16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600200" lvl="2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en-US" sz="16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Similar symptoms → phenotypic evaluation bias</a:t>
            </a:r>
          </a:p>
          <a:p>
            <a:pPr marL="1143000" lvl="1" indent="-457200">
              <a:buFont typeface="Courier New"/>
              <a:buChar char="o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Phytoplasma co-infection</a:t>
            </a:r>
          </a:p>
          <a:p>
            <a:pPr marL="1143000" lvl="1" indent="-457200">
              <a:buFont typeface="Courier New"/>
              <a:buChar char="o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Variable transmission efficiency of the WDV</a:t>
            </a:r>
            <a:endParaRPr lang="fr-FR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1E0901D-94C4-4B33-80B3-75AD4DC7AF92}" type="slidenum">
              <a:rPr>
                <a:solidFill>
                  <a:schemeClr val="tx2">
                    <a:lumMod val="75000"/>
                  </a:schemeClr>
                </a:solidFill>
              </a:rPr>
              <a:t>13</a:t>
            </a:fld>
            <a:endParaRPr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3D50476D-CCD7-FE7C-9425-BE7455FD7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645666"/>
              </p:ext>
            </p:extLst>
          </p:nvPr>
        </p:nvGraphicFramePr>
        <p:xfrm>
          <a:off x="1299029" y="1625743"/>
          <a:ext cx="9760857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8657">
                  <a:extLst>
                    <a:ext uri="{9D8B030D-6E8A-4147-A177-3AD203B41FA5}">
                      <a16:colId xmlns:a16="http://schemas.microsoft.com/office/drawing/2014/main" val="287986154"/>
                    </a:ext>
                  </a:extLst>
                </a:gridCol>
                <a:gridCol w="2918581">
                  <a:extLst>
                    <a:ext uri="{9D8B030D-6E8A-4147-A177-3AD203B41FA5}">
                      <a16:colId xmlns:a16="http://schemas.microsoft.com/office/drawing/2014/main" val="2050085272"/>
                    </a:ext>
                  </a:extLst>
                </a:gridCol>
                <a:gridCol w="3253619">
                  <a:extLst>
                    <a:ext uri="{9D8B030D-6E8A-4147-A177-3AD203B41FA5}">
                      <a16:colId xmlns:a16="http://schemas.microsoft.com/office/drawing/2014/main" val="349325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QTL WDV /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wheat</a:t>
                      </a:r>
                      <a:endParaRPr lang="de-DE" sz="1600" dirty="0">
                        <a:solidFill>
                          <a:schemeClr val="tx1"/>
                        </a:solidFill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Field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conditions</a:t>
                      </a:r>
                      <a:endParaRPr lang="de-DE" sz="1600" dirty="0">
                        <a:solidFill>
                          <a:schemeClr val="tx1"/>
                        </a:solidFill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Controlled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conditions</a:t>
                      </a:r>
                      <a:endParaRPr lang="de-DE" sz="1600" dirty="0">
                        <a:solidFill>
                          <a:schemeClr val="tx1"/>
                        </a:solidFill>
                        <a:latin typeface="Nuni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35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Common,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overlapping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major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 QTL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6A (599–602 Mbp)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6A (601–603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Mbp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027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Additional QTL identified in regions with described minor QTL</a:t>
                      </a:r>
                      <a:endParaRPr lang="de-DE" sz="1600" dirty="0">
                        <a:solidFill>
                          <a:schemeClr val="tx1"/>
                        </a:solidFill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1B, 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1B, 3B, 4B, 4D, 5A, 5B, 6A, 6D</a:t>
                      </a:r>
                      <a:endParaRPr lang="de-DE" sz="1600" dirty="0">
                        <a:solidFill>
                          <a:schemeClr val="tx1"/>
                        </a:solidFill>
                        <a:latin typeface="Nuni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718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Putative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novel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 QTL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tx1"/>
                        </a:solidFill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Nunito" panose="020B0604020202020204" charset="0"/>
                        </a:rPr>
                        <a:t>4D, 6D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819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66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rafik 8"/>
          <p:cNvPicPr/>
          <p:nvPr/>
        </p:nvPicPr>
        <p:blipFill>
          <a:blip r:embed="rId2"/>
          <a:stretch/>
        </p:blipFill>
        <p:spPr>
          <a:xfrm>
            <a:off x="3243458" y="1864459"/>
            <a:ext cx="6753296" cy="440307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5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de-DE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algn="ctr"/>
            <a:r>
              <a:rPr lang="fr-FR" b="1" dirty="0">
                <a:solidFill>
                  <a:srgbClr val="00B050"/>
                </a:solidFill>
              </a:rPr>
              <a:t>Identification of the </a:t>
            </a:r>
            <a:r>
              <a:rPr lang="fr-FR" b="1" dirty="0" err="1">
                <a:solidFill>
                  <a:srgbClr val="00B050"/>
                </a:solidFill>
              </a:rPr>
              <a:t>resistance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err="1">
                <a:solidFill>
                  <a:srgbClr val="00B050"/>
                </a:solidFill>
              </a:rPr>
              <a:t>target</a:t>
            </a:r>
            <a:endParaRPr lang="fr-FR" sz="4000" b="1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sp>
        <p:nvSpPr>
          <p:cNvPr id="454" name="Textfeld 2"/>
          <p:cNvSpPr/>
          <p:nvPr/>
        </p:nvSpPr>
        <p:spPr>
          <a:xfrm>
            <a:off x="3280386" y="6250470"/>
            <a:ext cx="3339720" cy="26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1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(Schmidt, Will et al. Frontiers in Agricuture, 2025)</a:t>
            </a:r>
            <a:endParaRPr lang="de-DE" sz="11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25EB0B39-EAA0-7DF3-EEEA-9CF46418ECBE}"/>
              </a:ext>
            </a:extLst>
          </p:cNvPr>
          <p:cNvSpPr/>
          <p:nvPr/>
        </p:nvSpPr>
        <p:spPr>
          <a:xfrm>
            <a:off x="541375" y="1318692"/>
            <a:ext cx="8181720" cy="4325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en-US" sz="2400" b="1" spc="-150" dirty="0">
                <a:solidFill>
                  <a:schemeClr val="tx2">
                    <a:lumMod val="75000"/>
                  </a:schemeClr>
                </a:solidFill>
                <a:latin typeface="Nunito"/>
                <a:ea typeface="+mj-ea"/>
                <a:cs typeface="+mj-cs"/>
              </a:rPr>
              <a:t>Choice experiments</a:t>
            </a:r>
            <a:endParaRPr lang="de-DE" sz="2400" b="1" spc="-150" dirty="0">
              <a:solidFill>
                <a:schemeClr val="tx2">
                  <a:lumMod val="75000"/>
                </a:schemeClr>
              </a:solidFill>
              <a:latin typeface="Nunito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7FA54-106F-22C8-3A65-49DC1D3175C4}"/>
              </a:ext>
            </a:extLst>
          </p:cNvPr>
          <p:cNvSpPr txBox="1"/>
          <p:nvPr/>
        </p:nvSpPr>
        <p:spPr>
          <a:xfrm>
            <a:off x="-82192" y="-5730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1BAE4-BE77-7485-433D-2ABC25C48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>
            <a:extLst>
              <a:ext uri="{FF2B5EF4-FFF2-40B4-BE49-F238E27FC236}">
                <a16:creationId xmlns:a16="http://schemas.microsoft.com/office/drawing/2014/main" id="{DC7D1488-619B-1DC3-4C81-FF8AFBE53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de-DE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algn="ctr"/>
            <a:r>
              <a:rPr lang="fr-FR" b="1" dirty="0">
                <a:solidFill>
                  <a:srgbClr val="00B050"/>
                </a:solidFill>
              </a:rPr>
              <a:t>Identification of the </a:t>
            </a:r>
            <a:r>
              <a:rPr lang="fr-FR" b="1" dirty="0" err="1">
                <a:solidFill>
                  <a:srgbClr val="00B050"/>
                </a:solidFill>
              </a:rPr>
              <a:t>resistance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err="1">
                <a:solidFill>
                  <a:srgbClr val="00B050"/>
                </a:solidFill>
              </a:rPr>
              <a:t>target</a:t>
            </a:r>
            <a:endParaRPr lang="fr-FR" sz="4000" b="1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sp>
        <p:nvSpPr>
          <p:cNvPr id="447" name="Rechteck 9">
            <a:extLst>
              <a:ext uri="{FF2B5EF4-FFF2-40B4-BE49-F238E27FC236}">
                <a16:creationId xmlns:a16="http://schemas.microsoft.com/office/drawing/2014/main" id="{467BF8D3-B1F3-FD10-8634-FB23F4D9EE2A}"/>
              </a:ext>
            </a:extLst>
          </p:cNvPr>
          <p:cNvSpPr/>
          <p:nvPr/>
        </p:nvSpPr>
        <p:spPr>
          <a:xfrm>
            <a:off x="2539575" y="5659614"/>
            <a:ext cx="7006049" cy="5479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7000"/>
              </a:lnSpc>
              <a:spcAft>
                <a:spcPts val="799"/>
              </a:spcAft>
            </a:pPr>
            <a:r>
              <a:rPr lang="en-US" sz="140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Calibri"/>
              </a:rPr>
              <a:t>Number of animals is summarized over all choice experiments for the respective time points. Standard error is given. </a:t>
            </a:r>
            <a:endParaRPr lang="de-DE" sz="140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5CC0D1A-647C-8A2A-B813-F520D417B595}"/>
              </a:ext>
            </a:extLst>
          </p:cNvPr>
          <p:cNvGrpSpPr/>
          <p:nvPr/>
        </p:nvGrpSpPr>
        <p:grpSpPr>
          <a:xfrm>
            <a:off x="2554866" y="985608"/>
            <a:ext cx="7107739" cy="4581321"/>
            <a:chOff x="2554866" y="985608"/>
            <a:chExt cx="7107739" cy="4581321"/>
          </a:xfrm>
        </p:grpSpPr>
        <p:grpSp>
          <p:nvGrpSpPr>
            <p:cNvPr id="448" name="Gruppieren 11">
              <a:extLst>
                <a:ext uri="{FF2B5EF4-FFF2-40B4-BE49-F238E27FC236}">
                  <a16:creationId xmlns:a16="http://schemas.microsoft.com/office/drawing/2014/main" id="{FB206509-DE2F-CD54-79CE-984805DD5FE8}"/>
                </a:ext>
              </a:extLst>
            </p:cNvPr>
            <p:cNvGrpSpPr/>
            <p:nvPr/>
          </p:nvGrpSpPr>
          <p:grpSpPr>
            <a:xfrm>
              <a:off x="2554866" y="985608"/>
              <a:ext cx="7107739" cy="4581321"/>
              <a:chOff x="4019674" y="2542320"/>
              <a:chExt cx="6319166" cy="3767940"/>
            </a:xfrm>
          </p:grpSpPr>
          <p:pic>
            <p:nvPicPr>
              <p:cNvPr id="449" name="Grafik 6">
                <a:extLst>
                  <a:ext uri="{FF2B5EF4-FFF2-40B4-BE49-F238E27FC236}">
                    <a16:creationId xmlns:a16="http://schemas.microsoft.com/office/drawing/2014/main" id="{6F9CCDEA-DE22-A9F7-B041-D52E263D18B8}"/>
                  </a:ext>
                </a:extLst>
              </p:cNvPr>
              <p:cNvPicPr/>
              <p:nvPr/>
            </p:nvPicPr>
            <p:blipFill>
              <a:blip r:embed="rId2"/>
              <a:stretch/>
            </p:blipFill>
            <p:spPr>
              <a:xfrm>
                <a:off x="4069440" y="2542320"/>
                <a:ext cx="6269400" cy="37670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450" name="Textfeld 10">
                <a:extLst>
                  <a:ext uri="{FF2B5EF4-FFF2-40B4-BE49-F238E27FC236}">
                    <a16:creationId xmlns:a16="http://schemas.microsoft.com/office/drawing/2014/main" id="{D1DF77BC-1FDD-FF68-BAA7-20D9F9F48338}"/>
                  </a:ext>
                </a:extLst>
              </p:cNvPr>
              <p:cNvSpPr/>
              <p:nvPr/>
            </p:nvSpPr>
            <p:spPr>
              <a:xfrm rot="16200000">
                <a:off x="2244960" y="4317934"/>
                <a:ext cx="3767040" cy="217611"/>
              </a:xfrm>
              <a:prstGeom prst="rect">
                <a:avLst/>
              </a:prstGeom>
              <a:solidFill>
                <a:srgbClr val="F8F8F8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de-DE" sz="1000" b="1" u="none" strike="noStrike">
                    <a:solidFill>
                      <a:schemeClr val="tx2">
                        <a:lumMod val="75000"/>
                      </a:schemeClr>
                    </a:solidFill>
                    <a:effectLst/>
                    <a:uFillTx/>
                    <a:latin typeface="Calibri"/>
                  </a:rPr>
                  <a:t>Mean number planthoppers</a:t>
                </a:r>
                <a:endParaRPr lang="de-DE" sz="1000" b="0" u="none" strike="noStrike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endParaRPr>
              </a:p>
            </p:txBody>
          </p:sp>
        </p:grpSp>
        <p:sp>
          <p:nvSpPr>
            <p:cNvPr id="453" name="Rechteck 14">
              <a:extLst>
                <a:ext uri="{FF2B5EF4-FFF2-40B4-BE49-F238E27FC236}">
                  <a16:creationId xmlns:a16="http://schemas.microsoft.com/office/drawing/2014/main" id="{68DAEADB-6469-E028-2B0D-1E8102C0370B}"/>
                </a:ext>
              </a:extLst>
            </p:cNvPr>
            <p:cNvSpPr/>
            <p:nvPr/>
          </p:nvSpPr>
          <p:spPr>
            <a:xfrm>
              <a:off x="8928000" y="2705040"/>
              <a:ext cx="195840" cy="24660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8693D0B5-2B4D-9F54-4CB8-EA7BD2B441B8}"/>
                </a:ext>
              </a:extLst>
            </p:cNvPr>
            <p:cNvSpPr/>
            <p:nvPr/>
          </p:nvSpPr>
          <p:spPr>
            <a:xfrm>
              <a:off x="8080075" y="1235075"/>
              <a:ext cx="406400" cy="234950"/>
            </a:xfrm>
            <a:prstGeom prst="rect">
              <a:avLst/>
            </a:prstGeom>
            <a:solidFill>
              <a:srgbClr val="F8F8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2" name="Textfeld 13">
              <a:extLst>
                <a:ext uri="{FF2B5EF4-FFF2-40B4-BE49-F238E27FC236}">
                  <a16:creationId xmlns:a16="http://schemas.microsoft.com/office/drawing/2014/main" id="{A5700374-2BCB-A73C-6AA7-B008EE61EA68}"/>
                </a:ext>
              </a:extLst>
            </p:cNvPr>
            <p:cNvSpPr/>
            <p:nvPr/>
          </p:nvSpPr>
          <p:spPr>
            <a:xfrm>
              <a:off x="8323963" y="1292165"/>
              <a:ext cx="1313171" cy="2245315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000" b="1" u="none" strike="noStrike" dirty="0" err="1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Genotype</a:t>
              </a:r>
              <a:endParaRPr lang="de-DE" sz="1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1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2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3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4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5 (DBW020)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6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7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8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9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10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11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12 (</a:t>
              </a:r>
              <a:r>
                <a:rPr lang="de-DE" sz="1000" b="0" u="none" strike="noStrike" dirty="0" err="1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Probstorfer</a:t>
              </a:r>
              <a:r>
                <a:rPr lang="de-DE" sz="1000" b="0" u="none" strike="noStrike" dirty="0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Calibri"/>
                </a:rPr>
                <a:t> Martin)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BC7078-3720-41AC-A9CB-1D817D62B35E}"/>
              </a:ext>
            </a:extLst>
          </p:cNvPr>
          <p:cNvSpPr txBox="1"/>
          <p:nvPr/>
        </p:nvSpPr>
        <p:spPr>
          <a:xfrm>
            <a:off x="-82192" y="-675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21832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de-DE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Genotype-insect interaction</a:t>
            </a:r>
            <a:endParaRPr lang="fr-FR" sz="4000" b="1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pic>
        <p:nvPicPr>
          <p:cNvPr id="456" name="Grafik 4"/>
          <p:cNvPicPr/>
          <p:nvPr/>
        </p:nvPicPr>
        <p:blipFill>
          <a:blip r:embed="rId2"/>
          <a:stretch/>
        </p:blipFill>
        <p:spPr>
          <a:xfrm>
            <a:off x="599400" y="886680"/>
            <a:ext cx="4584240" cy="22975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57" name="Gruppieren 5"/>
          <p:cNvGrpSpPr/>
          <p:nvPr/>
        </p:nvGrpSpPr>
        <p:grpSpPr>
          <a:xfrm>
            <a:off x="5314680" y="886680"/>
            <a:ext cx="6096960" cy="2297520"/>
            <a:chOff x="5314680" y="886680"/>
            <a:chExt cx="6096960" cy="2297520"/>
          </a:xfrm>
        </p:grpSpPr>
        <p:pic>
          <p:nvPicPr>
            <p:cNvPr id="458" name="Grafik 6"/>
            <p:cNvPicPr/>
            <p:nvPr/>
          </p:nvPicPr>
          <p:blipFill>
            <a:blip r:embed="rId3"/>
            <a:stretch/>
          </p:blipFill>
          <p:spPr>
            <a:xfrm>
              <a:off x="5314680" y="886680"/>
              <a:ext cx="6096960" cy="702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59" name="Grafik 7"/>
            <p:cNvPicPr/>
            <p:nvPr/>
          </p:nvPicPr>
          <p:blipFill>
            <a:blip r:embed="rId4"/>
            <a:stretch/>
          </p:blipFill>
          <p:spPr>
            <a:xfrm>
              <a:off x="5314680" y="1589760"/>
              <a:ext cx="6096960" cy="15944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60" name="Textfeld 8"/>
          <p:cNvSpPr/>
          <p:nvPr/>
        </p:nvSpPr>
        <p:spPr>
          <a:xfrm>
            <a:off x="675000" y="3195720"/>
            <a:ext cx="107366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SimSun" panose="02010609030101010101" pitchFamily="49" charset="-122"/>
              </a:rPr>
              <a:t>By using the electrical penetration graph technique, we examined the feeding </a:t>
            </a:r>
            <a:r>
              <a:rPr lang="en-US" sz="140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SimSun" panose="02010609030101010101" pitchFamily="49" charset="-122"/>
              </a:rPr>
              <a:t>behaviour</a:t>
            </a:r>
            <a:r>
              <a:rPr lang="en-US" sz="140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SimSun" panose="02010609030101010101" pitchFamily="49" charset="-122"/>
              </a:rPr>
              <a:t> of </a:t>
            </a:r>
            <a:r>
              <a:rPr lang="en-US" sz="1400" i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SimSun" panose="02010609030101010101" pitchFamily="49" charset="-122"/>
              </a:rPr>
              <a:t>P. </a:t>
            </a:r>
            <a:r>
              <a:rPr lang="en-US" sz="1400" i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SimSun" panose="02010609030101010101" pitchFamily="49" charset="-122"/>
              </a:rPr>
              <a:t>alienus</a:t>
            </a:r>
            <a:r>
              <a:rPr lang="en-US" sz="1400" i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SimSun" panose="02010609030101010101" pitchFamily="49" charset="-122"/>
              </a:rPr>
              <a:t> </a:t>
            </a:r>
            <a:r>
              <a:rPr lang="en-US" sz="140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 pitchFamily="2" charset="0"/>
                <a:ea typeface="NSimSun" panose="02010609030101010101" pitchFamily="49" charset="-122"/>
              </a:rPr>
              <a:t>on selected genotypes in order to identify possible resistance within the genotypes.</a:t>
            </a:r>
            <a:endParaRPr lang="de-DE" sz="140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 pitchFamily="2" charset="0"/>
              <a:ea typeface="NSimSun" panose="02010609030101010101" pitchFamily="49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53B4D9-5DA2-6593-5E5F-13F1965ACCBE}"/>
              </a:ext>
            </a:extLst>
          </p:cNvPr>
          <p:cNvSpPr txBox="1"/>
          <p:nvPr/>
        </p:nvSpPr>
        <p:spPr>
          <a:xfrm>
            <a:off x="-82192" y="-675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7A2A2-80FD-1948-D144-C13A02D9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>
            <a:extLst>
              <a:ext uri="{FF2B5EF4-FFF2-40B4-BE49-F238E27FC236}">
                <a16:creationId xmlns:a16="http://schemas.microsoft.com/office/drawing/2014/main" id="{E341FE1F-7CB0-4342-3A77-2C9276E80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de-DE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Genotype-insect interaction</a:t>
            </a:r>
            <a:endParaRPr lang="fr-FR" sz="4000" b="1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pic>
        <p:nvPicPr>
          <p:cNvPr id="456" name="Grafik 4">
            <a:extLst>
              <a:ext uri="{FF2B5EF4-FFF2-40B4-BE49-F238E27FC236}">
                <a16:creationId xmlns:a16="http://schemas.microsoft.com/office/drawing/2014/main" id="{C0608AD1-7D0A-F179-B77D-B93404EE0C1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99400" y="886680"/>
            <a:ext cx="4584240" cy="22975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57" name="Gruppieren 5">
            <a:extLst>
              <a:ext uri="{FF2B5EF4-FFF2-40B4-BE49-F238E27FC236}">
                <a16:creationId xmlns:a16="http://schemas.microsoft.com/office/drawing/2014/main" id="{68DAACB9-261A-209E-25B0-5779216F693C}"/>
              </a:ext>
            </a:extLst>
          </p:cNvPr>
          <p:cNvGrpSpPr/>
          <p:nvPr/>
        </p:nvGrpSpPr>
        <p:grpSpPr>
          <a:xfrm>
            <a:off x="5314680" y="886680"/>
            <a:ext cx="6096960" cy="2297520"/>
            <a:chOff x="5314680" y="886680"/>
            <a:chExt cx="6096960" cy="2297520"/>
          </a:xfrm>
        </p:grpSpPr>
        <p:pic>
          <p:nvPicPr>
            <p:cNvPr id="458" name="Grafik 6">
              <a:extLst>
                <a:ext uri="{FF2B5EF4-FFF2-40B4-BE49-F238E27FC236}">
                  <a16:creationId xmlns:a16="http://schemas.microsoft.com/office/drawing/2014/main" id="{9F39C7B6-6235-4B26-3888-9069F4662CD0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5314680" y="886680"/>
              <a:ext cx="6096960" cy="702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59" name="Grafik 7">
              <a:extLst>
                <a:ext uri="{FF2B5EF4-FFF2-40B4-BE49-F238E27FC236}">
                  <a16:creationId xmlns:a16="http://schemas.microsoft.com/office/drawing/2014/main" id="{F96AD74D-5897-47C6-118F-77C2236406A7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5314680" y="1589760"/>
              <a:ext cx="6096960" cy="15944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60" name="Textfeld 8">
            <a:extLst>
              <a:ext uri="{FF2B5EF4-FFF2-40B4-BE49-F238E27FC236}">
                <a16:creationId xmlns:a16="http://schemas.microsoft.com/office/drawing/2014/main" id="{70FDDE9B-8BAC-F002-84AA-931ABFEE4470}"/>
              </a:ext>
            </a:extLst>
          </p:cNvPr>
          <p:cNvSpPr/>
          <p:nvPr/>
        </p:nvSpPr>
        <p:spPr>
          <a:xfrm>
            <a:off x="675000" y="3195720"/>
            <a:ext cx="107366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By using the electrical penetration graph technique, we examined the feeding </a:t>
            </a:r>
            <a:r>
              <a:rPr lang="en-US" sz="140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behaviour</a:t>
            </a:r>
            <a:r>
              <a:rPr lang="en-US" sz="140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of </a:t>
            </a:r>
            <a:r>
              <a:rPr lang="en-US" sz="1400" i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P. </a:t>
            </a:r>
            <a:r>
              <a:rPr lang="en-US" sz="1400" i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alienus</a:t>
            </a:r>
            <a:r>
              <a:rPr lang="en-US" sz="1400" i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en-US" sz="140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on selected genotypes in order to identify possible resistance within the genotypes.</a:t>
            </a:r>
            <a:endParaRPr lang="de-DE" sz="140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grpSp>
        <p:nvGrpSpPr>
          <p:cNvPr id="461" name="Gruppieren 11">
            <a:extLst>
              <a:ext uri="{FF2B5EF4-FFF2-40B4-BE49-F238E27FC236}">
                <a16:creationId xmlns:a16="http://schemas.microsoft.com/office/drawing/2014/main" id="{F28A7A28-C8D5-285B-85F6-378BEE5BD5E0}"/>
              </a:ext>
            </a:extLst>
          </p:cNvPr>
          <p:cNvGrpSpPr/>
          <p:nvPr/>
        </p:nvGrpSpPr>
        <p:grpSpPr>
          <a:xfrm>
            <a:off x="1556640" y="2251800"/>
            <a:ext cx="6327000" cy="4121640"/>
            <a:chOff x="1556640" y="2251800"/>
            <a:chExt cx="6327000" cy="4121640"/>
          </a:xfrm>
        </p:grpSpPr>
        <p:sp>
          <p:nvSpPr>
            <p:cNvPr id="462" name="Textfeld 2">
              <a:extLst>
                <a:ext uri="{FF2B5EF4-FFF2-40B4-BE49-F238E27FC236}">
                  <a16:creationId xmlns:a16="http://schemas.microsoft.com/office/drawing/2014/main" id="{5AFF32FE-319B-C89F-CE9E-709B1218DA1B}"/>
                </a:ext>
              </a:extLst>
            </p:cNvPr>
            <p:cNvSpPr/>
            <p:nvPr/>
          </p:nvSpPr>
          <p:spPr>
            <a:xfrm>
              <a:off x="4942800" y="6112800"/>
              <a:ext cx="2940840" cy="260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100" b="0" u="none" strike="noStrike">
                  <a:solidFill>
                    <a:schemeClr val="tx2">
                      <a:lumMod val="75000"/>
                    </a:schemeClr>
                  </a:solidFill>
                  <a:effectLst/>
                  <a:uFillTx/>
                  <a:latin typeface="Nunito"/>
                </a:rPr>
                <a:t>(Will et al. Frontiers in Plant Science, 2013)</a:t>
              </a:r>
              <a:endParaRPr lang="de-DE" sz="1100" b="0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463" name="Grafik 10">
              <a:extLst>
                <a:ext uri="{FF2B5EF4-FFF2-40B4-BE49-F238E27FC236}">
                  <a16:creationId xmlns:a16="http://schemas.microsoft.com/office/drawing/2014/main" id="{8AA9AF6A-BA84-DB9D-7DAA-8F0C498D026E}"/>
                </a:ext>
              </a:extLst>
            </p:cNvPr>
            <p:cNvPicPr/>
            <p:nvPr/>
          </p:nvPicPr>
          <p:blipFill>
            <a:blip r:embed="rId5"/>
            <a:srcRect b="57217"/>
            <a:stretch/>
          </p:blipFill>
          <p:spPr>
            <a:xfrm>
              <a:off x="1556640" y="2251800"/>
              <a:ext cx="3385080" cy="4106160"/>
            </a:xfrm>
            <a:prstGeom prst="rect">
              <a:avLst/>
            </a:prstGeom>
            <a:noFill/>
            <a:ln w="0">
              <a:noFill/>
            </a:ln>
            <a:effectLst>
              <a:outerShdw blurRad="63360" sx="102000" sy="102000" algn="ctr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D23057-37AB-0E19-15D1-6DB4FFCCD04F}"/>
              </a:ext>
            </a:extLst>
          </p:cNvPr>
          <p:cNvSpPr txBox="1"/>
          <p:nvPr/>
        </p:nvSpPr>
        <p:spPr>
          <a:xfrm>
            <a:off x="-82192" y="-675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100253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6640" cy="67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de-DE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Genotype-insect interaction</a:t>
            </a:r>
            <a:endParaRPr lang="fr-FR" sz="4000" b="1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pic>
        <p:nvPicPr>
          <p:cNvPr id="465" name="Google Shape;61;p14"/>
          <p:cNvPicPr/>
          <p:nvPr/>
        </p:nvPicPr>
        <p:blipFill>
          <a:blip r:embed="rId3"/>
          <a:srcRect t="4207" r="10537"/>
          <a:stretch/>
        </p:blipFill>
        <p:spPr>
          <a:xfrm>
            <a:off x="5027400" y="1438560"/>
            <a:ext cx="2638080" cy="223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6" name="Google Shape;62;p14"/>
          <p:cNvPicPr/>
          <p:nvPr/>
        </p:nvPicPr>
        <p:blipFill>
          <a:blip r:embed="rId4"/>
          <a:srcRect t="4207" r="10407"/>
          <a:stretch/>
        </p:blipFill>
        <p:spPr>
          <a:xfrm>
            <a:off x="8061120" y="1438560"/>
            <a:ext cx="2643120" cy="223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7" name="Google Shape;63;p14"/>
          <p:cNvPicPr/>
          <p:nvPr/>
        </p:nvPicPr>
        <p:blipFill>
          <a:blip r:embed="rId5"/>
          <a:srcRect t="4499" r="11174"/>
          <a:stretch/>
        </p:blipFill>
        <p:spPr>
          <a:xfrm>
            <a:off x="5027400" y="3967920"/>
            <a:ext cx="2638080" cy="223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8" name="Google Shape;71;p15"/>
          <p:cNvPicPr/>
          <p:nvPr/>
        </p:nvPicPr>
        <p:blipFill>
          <a:blip r:embed="rId6"/>
          <a:srcRect l="-860" t="4252" r="9729"/>
          <a:stretch/>
        </p:blipFill>
        <p:spPr>
          <a:xfrm>
            <a:off x="8066160" y="3967920"/>
            <a:ext cx="2638080" cy="2235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9" name="Textfeld 2"/>
          <p:cNvSpPr/>
          <p:nvPr/>
        </p:nvSpPr>
        <p:spPr>
          <a:xfrm>
            <a:off x="566280" y="903240"/>
            <a:ext cx="1073664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Feeding behaviour of </a:t>
            </a:r>
            <a:r>
              <a:rPr lang="en-US" sz="1600" b="1" i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P. alienus </a:t>
            </a:r>
            <a:r>
              <a:rPr lang="en-US" sz="16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indicates strong differences between genotypes.</a:t>
            </a:r>
            <a:endParaRPr lang="de-DE" sz="16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70" name="Textfeld 15"/>
          <p:cNvSpPr/>
          <p:nvPr/>
        </p:nvSpPr>
        <p:spPr>
          <a:xfrm>
            <a:off x="4876920" y="3674880"/>
            <a:ext cx="3140280" cy="26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1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s_E1 – secretion of watery saliva into SE</a:t>
            </a:r>
            <a:endParaRPr lang="de-DE" sz="11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71" name="Textfeld 16"/>
          <p:cNvSpPr/>
          <p:nvPr/>
        </p:nvSpPr>
        <p:spPr>
          <a:xfrm>
            <a:off x="7976160" y="3674880"/>
            <a:ext cx="3140280" cy="26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1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s_E2 – ingestion of SE sap</a:t>
            </a:r>
            <a:endParaRPr lang="de-DE" sz="11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72" name="Textfeld 18"/>
          <p:cNvSpPr/>
          <p:nvPr/>
        </p:nvSpPr>
        <p:spPr>
          <a:xfrm>
            <a:off x="4776480" y="6198480"/>
            <a:ext cx="314028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1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s_sE2 – sustained ingestion of SE sap with periods &gt; 8 min</a:t>
            </a:r>
            <a:endParaRPr lang="de-DE" sz="11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73" name="Textfeld 19"/>
          <p:cNvSpPr/>
          <p:nvPr/>
        </p:nvSpPr>
        <p:spPr>
          <a:xfrm>
            <a:off x="7812720" y="6199560"/>
            <a:ext cx="3140280" cy="26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1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s_G – ingestion of xylem sap</a:t>
            </a:r>
            <a:endParaRPr lang="de-DE" sz="11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pic>
        <p:nvPicPr>
          <p:cNvPr id="474" name="Grafik 4"/>
          <p:cNvPicPr/>
          <p:nvPr/>
        </p:nvPicPr>
        <p:blipFill>
          <a:blip r:embed="rId7"/>
          <a:srcRect b="56921"/>
          <a:stretch/>
        </p:blipFill>
        <p:spPr>
          <a:xfrm>
            <a:off x="622800" y="1296000"/>
            <a:ext cx="3943440" cy="5003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5" name="Textfeld 8"/>
          <p:cNvSpPr/>
          <p:nvPr/>
        </p:nvSpPr>
        <p:spPr>
          <a:xfrm>
            <a:off x="1740240" y="6277320"/>
            <a:ext cx="2940840" cy="26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1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(Will et al. Frontiers in Plant Science, 2013)</a:t>
            </a:r>
            <a:endParaRPr lang="de-DE" sz="11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76" name="Textfeld 11"/>
          <p:cNvSpPr/>
          <p:nvPr/>
        </p:nvSpPr>
        <p:spPr>
          <a:xfrm>
            <a:off x="5257800" y="2555280"/>
            <a:ext cx="246240" cy="2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8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</a:rPr>
              <a:t>A</a:t>
            </a:r>
            <a:endParaRPr lang="de-DE" sz="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77" name="Textfeld 12"/>
          <p:cNvSpPr/>
          <p:nvPr/>
        </p:nvSpPr>
        <p:spPr>
          <a:xfrm>
            <a:off x="7367760" y="2555280"/>
            <a:ext cx="340560" cy="2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8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</a:rPr>
              <a:t>BCF</a:t>
            </a:r>
            <a:endParaRPr lang="de-DE" sz="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78" name="Textfeld 13"/>
          <p:cNvSpPr/>
          <p:nvPr/>
        </p:nvSpPr>
        <p:spPr>
          <a:xfrm>
            <a:off x="8296560" y="1438560"/>
            <a:ext cx="246240" cy="2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8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</a:rPr>
              <a:t>A</a:t>
            </a:r>
            <a:endParaRPr lang="de-DE" sz="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79" name="Textfeld 17"/>
          <p:cNvSpPr/>
          <p:nvPr/>
        </p:nvSpPr>
        <p:spPr>
          <a:xfrm>
            <a:off x="10463400" y="1438560"/>
            <a:ext cx="237960" cy="2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8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</a:rPr>
              <a:t>C</a:t>
            </a:r>
            <a:endParaRPr lang="de-DE" sz="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80" name="Textfeld 20"/>
          <p:cNvSpPr/>
          <p:nvPr/>
        </p:nvSpPr>
        <p:spPr>
          <a:xfrm>
            <a:off x="5257800" y="3967920"/>
            <a:ext cx="246240" cy="2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8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</a:rPr>
              <a:t>A</a:t>
            </a:r>
            <a:endParaRPr lang="de-DE" sz="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81" name="Textfeld 21"/>
          <p:cNvSpPr/>
          <p:nvPr/>
        </p:nvSpPr>
        <p:spPr>
          <a:xfrm>
            <a:off x="7424640" y="3967920"/>
            <a:ext cx="241200" cy="2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8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</a:rPr>
              <a:t>B</a:t>
            </a:r>
            <a:endParaRPr lang="de-DE" sz="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82" name="Textfeld 22"/>
          <p:cNvSpPr/>
          <p:nvPr/>
        </p:nvSpPr>
        <p:spPr>
          <a:xfrm>
            <a:off x="8313840" y="3962880"/>
            <a:ext cx="246240" cy="2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8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</a:rPr>
              <a:t>A</a:t>
            </a:r>
            <a:endParaRPr lang="de-DE" sz="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83" name="Textfeld 23"/>
          <p:cNvSpPr/>
          <p:nvPr/>
        </p:nvSpPr>
        <p:spPr>
          <a:xfrm>
            <a:off x="10449000" y="3962880"/>
            <a:ext cx="295920" cy="2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800" b="1" u="none" strike="noStrike"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</a:rPr>
              <a:t>BC</a:t>
            </a:r>
            <a:endParaRPr lang="de-DE" sz="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D0B3B-9C8F-DD51-4A33-58D12E933175}"/>
              </a:ext>
            </a:extLst>
          </p:cNvPr>
          <p:cNvSpPr txBox="1"/>
          <p:nvPr/>
        </p:nvSpPr>
        <p:spPr>
          <a:xfrm>
            <a:off x="-82192" y="-675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2">
            <a:extLst>
              <a:ext uri="{FF2B5EF4-FFF2-40B4-BE49-F238E27FC236}">
                <a16:creationId xmlns:a16="http://schemas.microsoft.com/office/drawing/2014/main" id="{C9561877-7EDE-C650-F8A5-5E7A90F8DF1D}"/>
              </a:ext>
            </a:extLst>
          </p:cNvPr>
          <p:cNvSpPr txBox="1">
            <a:spLocks/>
          </p:cNvSpPr>
          <p:nvPr/>
        </p:nvSpPr>
        <p:spPr>
          <a:xfrm>
            <a:off x="675000" y="1125000"/>
            <a:ext cx="10735200" cy="522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 kern="1200" spc="-150">
                <a:solidFill>
                  <a:schemeClr val="accent2"/>
                </a:solidFill>
                <a:effectLst/>
                <a:uFillTx/>
                <a:latin typeface="Nunito"/>
                <a:ea typeface="+mj-ea"/>
                <a:cs typeface="+mj-cs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5pPr>
          </a:lstStyle>
          <a:p>
            <a:pPr marL="457200" indent="-457200">
              <a:buClr>
                <a:srgbClr val="63A537"/>
              </a:buClr>
              <a:buFont typeface="Courier New"/>
              <a:buChar char="o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Choice tests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Specific genotypes are preferred while others deter leafhoppers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Deterrence indicates that leafhoppers have problems to access feeding sites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Nunito" pitchFamily="2" charset="0"/>
            </a:endParaRPr>
          </a:p>
          <a:p>
            <a:pPr>
              <a:spcBef>
                <a:spcPts val="499"/>
              </a:spcBef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Nunito" pitchFamily="2" charset="0"/>
            </a:endParaRPr>
          </a:p>
          <a:p>
            <a:pPr marL="457200" indent="-457200">
              <a:buClr>
                <a:srgbClr val="63A537"/>
              </a:buClr>
              <a:buFont typeface="Courier New"/>
              <a:buChar char="o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Feeding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behaviour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Nunito" pitchFamily="2" charset="0"/>
            </a:endParaRPr>
          </a:p>
          <a:p>
            <a:pPr marL="914400" lvl="1" indent="-457200">
              <a:buFont typeface="Courier New"/>
              <a:buChar char="o"/>
            </a:pP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Problems in accessing sieve elements during recording time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Correlation with absence of WDV infection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</a:rPr>
              <a:t>Sieve element located leafhopper resistance</a:t>
            </a:r>
            <a:endParaRPr lang="en-US" sz="2000" b="1" kern="0" dirty="0">
              <a:solidFill>
                <a:schemeClr val="tx2">
                  <a:lumMod val="75000"/>
                </a:schemeClr>
              </a:solidFill>
              <a:latin typeface="Nunito" pitchFamily="2" charset="0"/>
            </a:endParaRPr>
          </a:p>
        </p:txBody>
      </p:sp>
      <p:sp>
        <p:nvSpPr>
          <p:cNvPr id="8" name="PlaceHolder 1">
            <a:extLst>
              <a:ext uri="{FF2B5EF4-FFF2-40B4-BE49-F238E27FC236}">
                <a16:creationId xmlns:a16="http://schemas.microsoft.com/office/drawing/2014/main" id="{893BC9C4-2047-9DF6-3AD9-6FAE4B94F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4000" b="1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Conclusions</a:t>
            </a:r>
            <a:endParaRPr lang="fr-FR" sz="4000" b="0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F0CCBA-E5A5-A62B-A248-637A84C4E898}"/>
              </a:ext>
            </a:extLst>
          </p:cNvPr>
          <p:cNvSpPr txBox="1"/>
          <p:nvPr/>
        </p:nvSpPr>
        <p:spPr>
          <a:xfrm>
            <a:off x="-82192" y="-675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907644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4000" b="1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Introduction</a:t>
            </a:r>
            <a:endParaRPr lang="fr-FR" sz="4000" b="0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/>
          </p:nvPr>
        </p:nvSpPr>
        <p:spPr>
          <a:xfrm>
            <a:off x="675000" y="1125000"/>
            <a:ext cx="6865560" cy="522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5pPr>
          </a:lstStyle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Wheat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Dwarf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Virus (WDV)</a:t>
            </a: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Emerging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viral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disease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of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bread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wheat (</a:t>
            </a:r>
            <a:r>
              <a:rPr lang="fr-FR" sz="2000" b="0" i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Triticum</a:t>
            </a:r>
            <a:r>
              <a:rPr lang="fr-FR" sz="2000" b="0" i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i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aestivum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 L.)</a:t>
            </a: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Vector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: </a:t>
            </a:r>
            <a:r>
              <a:rPr lang="fr-FR" sz="2000" b="0" i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Psammotettix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 </a:t>
            </a:r>
            <a:r>
              <a:rPr lang="fr-FR" sz="2000" b="0" i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alienus</a:t>
            </a:r>
            <a:endParaRPr lang="fr-FR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Symptoms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: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dwarfing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,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yellowing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,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tillering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reduction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,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yield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losses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up to 80%</a:t>
            </a:r>
          </a:p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Disease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management</a:t>
            </a: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Agronomic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: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delayed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sowing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,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crop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rotation,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weed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management...</a:t>
            </a: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Insecticide (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insect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monitoring)</a:t>
            </a: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Genetic control: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tolerant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varieties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(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Fisht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), QTL on chromosome 6A</a:t>
            </a:r>
          </a:p>
        </p:txBody>
      </p:sp>
      <p:pic>
        <p:nvPicPr>
          <p:cNvPr id="384" name="Picture 4"/>
          <p:cNvPicPr/>
          <p:nvPr/>
        </p:nvPicPr>
        <p:blipFill>
          <a:blip r:embed="rId2"/>
          <a:stretch/>
        </p:blipFill>
        <p:spPr>
          <a:xfrm>
            <a:off x="9051051" y="821225"/>
            <a:ext cx="2065587" cy="260777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67AA959-F3F4-4513-AE29-6FD2D9A92102}" type="slidenum">
              <a:rPr/>
              <a:t>2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DA63F-EEC8-4900-D052-B391C0601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301" y="4013774"/>
            <a:ext cx="3162058" cy="2332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04421A-3FF7-4A88-2C45-5B343313730D}"/>
              </a:ext>
            </a:extLst>
          </p:cNvPr>
          <p:cNvSpPr txBox="1"/>
          <p:nvPr/>
        </p:nvSpPr>
        <p:spPr>
          <a:xfrm>
            <a:off x="9251637" y="3480371"/>
            <a:ext cx="1664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WDV symptoms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49033-D59F-4397-63E6-EB00EC9FA5FB}"/>
              </a:ext>
            </a:extLst>
          </p:cNvPr>
          <p:cNvSpPr txBox="1"/>
          <p:nvPr/>
        </p:nvSpPr>
        <p:spPr>
          <a:xfrm>
            <a:off x="9083048" y="6422865"/>
            <a:ext cx="2158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>
                <a:solidFill>
                  <a:schemeClr val="tx2">
                    <a:lumMod val="75000"/>
                  </a:schemeClr>
                </a:solidFill>
                <a:latin typeface="Nunito"/>
              </a:rPr>
              <a:t>Psammotettix</a:t>
            </a:r>
            <a:r>
              <a:rPr lang="fr-FR" sz="140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 </a:t>
            </a:r>
            <a:r>
              <a:rPr lang="fr-FR" sz="1400" i="1" dirty="0" err="1">
                <a:solidFill>
                  <a:schemeClr val="tx2">
                    <a:lumMod val="75000"/>
                  </a:schemeClr>
                </a:solidFill>
                <a:latin typeface="Nunito"/>
              </a:rPr>
              <a:t>alienus</a:t>
            </a:r>
            <a:endParaRPr lang="en-US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6640" cy="67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de-DE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Outcomes</a:t>
            </a:r>
            <a:endParaRPr lang="fr-FR" sz="4000" b="1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sp>
        <p:nvSpPr>
          <p:cNvPr id="488" name="Textfeld 13"/>
          <p:cNvSpPr/>
          <p:nvPr/>
        </p:nvSpPr>
        <p:spPr>
          <a:xfrm>
            <a:off x="2692333" y="5997417"/>
            <a:ext cx="914868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6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Increase</a:t>
            </a:r>
            <a:r>
              <a:rPr lang="fr-FR" sz="16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 of </a:t>
            </a:r>
            <a:r>
              <a:rPr lang="fr-FR" sz="16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scientific</a:t>
            </a:r>
            <a:r>
              <a:rPr lang="fr-FR" sz="16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 </a:t>
            </a:r>
            <a:r>
              <a:rPr lang="fr-FR" sz="16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knowledge</a:t>
            </a:r>
            <a:r>
              <a:rPr lang="fr-FR" sz="16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 about the topics « Virus-</a:t>
            </a:r>
            <a:r>
              <a:rPr lang="fr-FR" sz="16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vector</a:t>
            </a:r>
            <a:r>
              <a:rPr lang="fr-FR" sz="16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-plant interaction » and « </a:t>
            </a:r>
            <a:r>
              <a:rPr lang="fr-FR" sz="16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Phytoplasma</a:t>
            </a:r>
            <a:r>
              <a:rPr lang="fr-FR" sz="16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 in wheat ». – Data not </a:t>
            </a:r>
            <a:r>
              <a:rPr lang="fr-FR" sz="16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shown</a:t>
            </a:r>
            <a:r>
              <a:rPr lang="fr-FR" sz="16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  <a:ea typeface="Aptos"/>
              </a:rPr>
              <a:t> in the talk.</a:t>
            </a:r>
            <a:endParaRPr lang="de-DE" sz="16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pic>
        <p:nvPicPr>
          <p:cNvPr id="489" name="Grafik 16"/>
          <p:cNvPicPr/>
          <p:nvPr/>
        </p:nvPicPr>
        <p:blipFill>
          <a:blip r:embed="rId2"/>
          <a:stretch/>
        </p:blipFill>
        <p:spPr>
          <a:xfrm rot="5400000">
            <a:off x="426600" y="955800"/>
            <a:ext cx="1766520" cy="132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0" name="Picture 1"/>
          <p:cNvPicPr/>
          <p:nvPr/>
        </p:nvPicPr>
        <p:blipFill>
          <a:blip r:embed="rId3"/>
          <a:srcRect l="43783" t="11840" r="7821"/>
          <a:stretch/>
        </p:blipFill>
        <p:spPr>
          <a:xfrm>
            <a:off x="646560" y="2503440"/>
            <a:ext cx="1324440" cy="1557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1" name="Grafik 17"/>
          <p:cNvPicPr/>
          <p:nvPr/>
        </p:nvPicPr>
        <p:blipFill>
          <a:blip r:embed="rId4"/>
          <a:srcRect l="5338" t="47776" r="69353"/>
          <a:stretch/>
        </p:blipFill>
        <p:spPr>
          <a:xfrm>
            <a:off x="646560" y="3974040"/>
            <a:ext cx="1324440" cy="1460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2" name="Grafik 18"/>
          <p:cNvPicPr/>
          <p:nvPr/>
        </p:nvPicPr>
        <p:blipFill>
          <a:blip r:embed="rId5"/>
          <a:srcRect l="24625" r="16659" b="54949"/>
          <a:stretch/>
        </p:blipFill>
        <p:spPr>
          <a:xfrm>
            <a:off x="646560" y="5426640"/>
            <a:ext cx="1324440" cy="1199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sp>
        <p:nvSpPr>
          <p:cNvPr id="3" name="PlaceHolder 2">
            <a:extLst>
              <a:ext uri="{FF2B5EF4-FFF2-40B4-BE49-F238E27FC236}">
                <a16:creationId xmlns:a16="http://schemas.microsoft.com/office/drawing/2014/main" id="{8B0912B8-7158-9590-9792-8835AE2F3AC7}"/>
              </a:ext>
            </a:extLst>
          </p:cNvPr>
          <p:cNvSpPr txBox="1">
            <a:spLocks/>
          </p:cNvSpPr>
          <p:nvPr/>
        </p:nvSpPr>
        <p:spPr>
          <a:xfrm>
            <a:off x="2188396" y="458011"/>
            <a:ext cx="9554966" cy="5941977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 kern="1200" spc="-150">
                <a:solidFill>
                  <a:schemeClr val="accent2"/>
                </a:solidFill>
                <a:effectLst/>
                <a:uFillTx/>
                <a:latin typeface="Nunito"/>
                <a:ea typeface="+mj-ea"/>
                <a:cs typeface="+mj-cs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5pPr>
          </a:lstStyle>
          <a:p>
            <a:pPr marL="457200" indent="-457200">
              <a:buClr>
                <a:srgbClr val="63A537"/>
              </a:buClr>
              <a:buFont typeface="Courier New"/>
              <a:buChar char="o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Identification of 3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highly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resistant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accessions (DBW020, DBW118, DBW154) and 11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genotypes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with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partial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tolerance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/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resistance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against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WDV</a:t>
            </a:r>
          </a:p>
          <a:p>
            <a:pPr marL="457200" indent="-457200">
              <a:buClr>
                <a:srgbClr val="63A537"/>
              </a:buClr>
              <a:buFont typeface="Courier New"/>
              <a:buChar char="o"/>
            </a:pPr>
            <a:endParaRPr lang="fr-FR" sz="2000" dirty="0">
              <a:solidFill>
                <a:schemeClr val="tx2">
                  <a:lumMod val="75000"/>
                </a:schemeClr>
              </a:solidFill>
              <a:latin typeface="Nunito" pitchFamily="2" charset="0"/>
              <a:ea typeface="Aptos"/>
            </a:endParaRPr>
          </a:p>
          <a:p>
            <a:pPr marL="457200" indent="-457200">
              <a:buClr>
                <a:srgbClr val="63A537"/>
              </a:buClr>
              <a:buFont typeface="Courier New"/>
              <a:buChar char="o"/>
            </a:pP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QTLs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:</a:t>
            </a:r>
          </a:p>
          <a:p>
            <a:pPr marL="914400" lvl="1" indent="-457200">
              <a:buFont typeface="Courier New"/>
              <a:buChar char="o"/>
            </a:pP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Convergent identification of a major QTL for WDV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resistance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on chromosome 6A,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detected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both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under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natural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field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conditions and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under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controlled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inoculation conditions</a:t>
            </a:r>
          </a:p>
          <a:p>
            <a:pPr marL="914400" lvl="1" indent="-457200">
              <a:buFont typeface="Courier New"/>
              <a:buChar char="o"/>
            </a:pP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Additional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QTL on 4D and 6D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were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identified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. The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genetic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architecture of WDV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resistance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proved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to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be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complex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,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involving</a:t>
            </a:r>
            <a:r>
              <a:rPr lang="fr-FR" sz="18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multiple </a:t>
            </a:r>
            <a:r>
              <a:rPr lang="fr-FR" sz="18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QTLs</a:t>
            </a:r>
            <a:endParaRPr lang="fr-FR" sz="1800" dirty="0">
              <a:solidFill>
                <a:schemeClr val="tx2">
                  <a:lumMod val="75000"/>
                </a:schemeClr>
              </a:solidFill>
              <a:latin typeface="Nunito" pitchFamily="2" charset="0"/>
              <a:ea typeface="Aptos"/>
            </a:endParaRPr>
          </a:p>
          <a:p>
            <a:pPr marL="457200" indent="-457200">
              <a:buClr>
                <a:srgbClr val="63A537"/>
              </a:buClr>
              <a:buFont typeface="Courier New"/>
              <a:buChar char="o"/>
            </a:pPr>
            <a:endParaRPr lang="fr-FR" sz="2000" dirty="0">
              <a:solidFill>
                <a:schemeClr val="tx2">
                  <a:lumMod val="75000"/>
                </a:schemeClr>
              </a:solidFill>
              <a:latin typeface="Nunito" pitchFamily="2" charset="0"/>
              <a:ea typeface="Aptos"/>
            </a:endParaRPr>
          </a:p>
          <a:p>
            <a:pPr marL="457200" indent="-457200">
              <a:buClr>
                <a:srgbClr val="63A537"/>
              </a:buClr>
              <a:buFont typeface="Courier New"/>
              <a:buChar char="o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DH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were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produced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with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3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resistance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sources. Data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were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not conclusive and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require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additional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experiments</a:t>
            </a:r>
            <a:endParaRPr lang="fr-FR" sz="2000" dirty="0">
              <a:solidFill>
                <a:schemeClr val="tx2">
                  <a:lumMod val="75000"/>
                </a:schemeClr>
              </a:solidFill>
              <a:latin typeface="Nunito" pitchFamily="2" charset="0"/>
              <a:ea typeface="Aptos"/>
            </a:endParaRPr>
          </a:p>
          <a:p>
            <a:pPr marL="457200" indent="-457200">
              <a:buClr>
                <a:srgbClr val="63A537"/>
              </a:buClr>
              <a:buFont typeface="Courier New"/>
              <a:buChar char="o"/>
            </a:pPr>
            <a:endParaRPr lang="fr-FR" sz="2000" dirty="0">
              <a:solidFill>
                <a:schemeClr val="tx2">
                  <a:lumMod val="75000"/>
                </a:schemeClr>
              </a:solidFill>
              <a:latin typeface="Nunito" pitchFamily="2" charset="0"/>
              <a:ea typeface="Aptos"/>
            </a:endParaRPr>
          </a:p>
          <a:p>
            <a:pPr marL="457200" indent="-457200">
              <a:buClr>
                <a:srgbClr val="63A537"/>
              </a:buClr>
              <a:buFont typeface="Courier New"/>
              <a:buChar char="o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The identification of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genotypes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with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a high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level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of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resistance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and the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demonstration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by EPG technique of a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potential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mechanism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of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vector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resistance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that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has not been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observed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latin typeface="Nunito" pitchFamily="2" charset="0"/>
                <a:ea typeface="Aptos"/>
              </a:rPr>
              <a:t>before</a:t>
            </a:r>
            <a:endParaRPr lang="de-DE" sz="2000" dirty="0">
              <a:solidFill>
                <a:schemeClr val="tx2">
                  <a:lumMod val="75000"/>
                </a:schemeClr>
              </a:solidFill>
              <a:latin typeface="Nunit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D93E7B-CC7C-CDE8-F3E5-906B6A513D5C}"/>
              </a:ext>
            </a:extLst>
          </p:cNvPr>
          <p:cNvSpPr txBox="1"/>
          <p:nvPr/>
        </p:nvSpPr>
        <p:spPr>
          <a:xfrm>
            <a:off x="-82192" y="-675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r>
              <a:rPr lang="fr-FR" dirty="0"/>
              <a:t>21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en-US" sz="4000" b="1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Project </a:t>
            </a:r>
            <a:r>
              <a:rPr lang="en-US" dirty="0">
                <a:solidFill>
                  <a:srgbClr val="00B050"/>
                </a:solidFill>
              </a:rPr>
              <a:t>o</a:t>
            </a:r>
            <a:r>
              <a:rPr lang="en-US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bjectives</a:t>
            </a:r>
            <a:endParaRPr lang="fr-FR" sz="4000" b="0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/>
          </p:nvPr>
        </p:nvSpPr>
        <p:spPr>
          <a:xfrm>
            <a:off x="675000" y="1125000"/>
            <a:ext cx="10735200" cy="522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5pPr>
          </a:lstStyle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Phenotype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a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diversity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panel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under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natural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and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controlled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conditions</a:t>
            </a:r>
          </a:p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400" b="1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Identify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resistance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/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tolerance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QTLs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through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GWAS</a:t>
            </a:r>
          </a:p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400" b="1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Validate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regions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of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interest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in biparental populations</a:t>
            </a: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endParaRPr lang="fr-FR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Identification of the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resistance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target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through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vector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behavioural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analysis</a:t>
            </a:r>
            <a:endParaRPr lang="fr-FR" sz="2400" b="1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DD27556-92CE-4D70-9648-186BF9125191}" type="slidenum">
              <a:rPr>
                <a:solidFill>
                  <a:schemeClr val="tx2">
                    <a:lumMod val="75000"/>
                  </a:schemeClr>
                </a:solidFill>
              </a:rPr>
              <a:t>3</a:t>
            </a:fld>
            <a:endParaRPr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4000" b="1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>
                <a:solidFill>
                  <a:srgbClr val="00B050"/>
                </a:solidFill>
                <a:effectLst/>
                <a:uFillTx/>
                <a:latin typeface="Nunito"/>
              </a:rPr>
              <a:t>Plant Material - WDVWP Panel</a:t>
            </a:r>
            <a:endParaRPr lang="fr-FR" sz="4000" b="0" u="none" strike="noStrike" spc="-15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675000" y="1125000"/>
            <a:ext cx="10735200" cy="522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5pPr>
          </a:lstStyle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en-US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Panel Composition (Wheat Dwarf Virus Wheat Panel)</a:t>
            </a: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Breedwheat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diversity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Panel (WP3) – INRAE CRB Clermont Ferrand</a:t>
            </a: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Introgression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lines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with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related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wild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species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(</a:t>
            </a:r>
            <a:r>
              <a:rPr lang="fr-FR" sz="2000" b="0" i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A. </a:t>
            </a:r>
            <a:r>
              <a:rPr lang="fr-FR" sz="2000" b="0" i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muticum</a:t>
            </a:r>
            <a:r>
              <a:rPr lang="fr-FR" sz="2000" b="0" i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 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and </a:t>
            </a:r>
            <a:r>
              <a:rPr lang="fr-FR" sz="2000" b="0" i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T. </a:t>
            </a:r>
            <a:r>
              <a:rPr lang="fr-FR" sz="2000" b="0" i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urartu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) – King /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University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of Nottingham</a:t>
            </a: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Synthetic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wheat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derivatives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– NIAB</a:t>
            </a: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Checks (incl.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Fisht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as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resistant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control)</a:t>
            </a:r>
          </a:p>
          <a:p>
            <a:pPr marL="2286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r-FR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Panel Evolution</a:t>
            </a: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2021-2024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: 247 to 83 accessions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based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on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seed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availability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and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disease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resistance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levels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after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phenotyping</a:t>
            </a:r>
            <a:endParaRPr lang="fr-FR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159064C-C77F-48C7-8966-F30DC4952C8D}" type="slidenum">
              <a:rPr>
                <a:solidFill>
                  <a:schemeClr val="tx2">
                    <a:lumMod val="75000"/>
                  </a:schemeClr>
                </a:solidFill>
              </a:rPr>
              <a:t>4</a:t>
            </a:fld>
            <a:endParaRPr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4000" b="1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Phenotyping</a:t>
            </a: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 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protocol</a:t>
            </a:r>
            <a:endParaRPr lang="fr-FR" sz="4000" b="0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/>
          </p:nvPr>
        </p:nvSpPr>
        <p:spPr>
          <a:xfrm>
            <a:off x="675000" y="1125000"/>
            <a:ext cx="7642800" cy="522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2500" lnSpcReduction="9999"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5pPr>
          </a:lstStyle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6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Evaluation Sites</a:t>
            </a:r>
            <a:endParaRPr lang="fr-FR" sz="26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2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3 sites in France + 1 site in </a:t>
            </a:r>
            <a:r>
              <a:rPr lang="fr-FR" sz="22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Czech</a:t>
            </a:r>
            <a:r>
              <a:rPr lang="fr-FR" sz="22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Republic x 4 </a:t>
            </a:r>
            <a:r>
              <a:rPr lang="fr-FR" sz="22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years</a:t>
            </a:r>
            <a:endParaRPr lang="fr-FR" sz="22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2286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r-FR" sz="22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6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Experimental</a:t>
            </a:r>
            <a:r>
              <a:rPr lang="fr-FR" sz="26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Design</a:t>
            </a:r>
            <a:endParaRPr lang="fr-FR" sz="26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2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Micro-plots:</a:t>
            </a:r>
            <a:r>
              <a:rPr lang="fr-FR" sz="22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5 </a:t>
            </a:r>
            <a:r>
              <a:rPr lang="fr-FR" sz="22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rows</a:t>
            </a:r>
            <a:r>
              <a:rPr lang="fr-FR" sz="22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, ~1.5 m²</a:t>
            </a: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2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Randomized</a:t>
            </a:r>
            <a:r>
              <a:rPr lang="fr-FR" sz="22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2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complete</a:t>
            </a:r>
            <a:r>
              <a:rPr lang="fr-FR" sz="22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blocks</a:t>
            </a:r>
            <a:r>
              <a:rPr lang="fr-FR" sz="22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, 3 </a:t>
            </a:r>
            <a:r>
              <a:rPr lang="fr-FR" sz="22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replications</a:t>
            </a:r>
            <a:endParaRPr lang="fr-FR" sz="22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2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Early</a:t>
            </a:r>
            <a:r>
              <a:rPr lang="fr-FR" sz="22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2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sowing</a:t>
            </a:r>
            <a:r>
              <a:rPr lang="fr-FR" sz="22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:</a:t>
            </a:r>
            <a:r>
              <a:rPr lang="fr-FR" sz="22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2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September</a:t>
            </a:r>
            <a:endParaRPr lang="fr-FR" sz="22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6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6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Pest Monitoring: </a:t>
            </a:r>
            <a:endParaRPr lang="fr-FR" sz="26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2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Chromatic</a:t>
            </a:r>
            <a:r>
              <a:rPr lang="fr-FR" sz="22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traps </a:t>
            </a:r>
            <a:r>
              <a:rPr lang="fr-FR" sz="22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during</a:t>
            </a:r>
            <a:r>
              <a:rPr lang="fr-FR" sz="22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</a:t>
            </a:r>
            <a:r>
              <a:rPr lang="fr-FR" sz="22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autumn</a:t>
            </a:r>
            <a:r>
              <a:rPr lang="fr-FR" sz="22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(</a:t>
            </a:r>
            <a:r>
              <a:rPr lang="fr-FR" sz="22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weekly</a:t>
            </a:r>
            <a:r>
              <a:rPr lang="fr-FR" sz="22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) =&gt; ELISA test</a:t>
            </a: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2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Plant sampling </a:t>
            </a:r>
            <a:r>
              <a:rPr lang="fr-FR" sz="22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(March and April) =&gt; ELISA test</a:t>
            </a:r>
          </a:p>
          <a:p>
            <a:pPr marL="2286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r-FR" sz="22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6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Scoring</a:t>
            </a:r>
            <a:r>
              <a:rPr lang="fr-FR" sz="26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: </a:t>
            </a: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2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Scale</a:t>
            </a:r>
            <a:r>
              <a:rPr lang="fr-FR" sz="22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1-9</a:t>
            </a:r>
            <a:endParaRPr lang="fr-FR" sz="22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5F105E6-A8BF-4828-9625-369658532AF5}" type="slidenum">
              <a:rPr>
                <a:solidFill>
                  <a:schemeClr val="tx2">
                    <a:lumMod val="75000"/>
                  </a:schemeClr>
                </a:solidFill>
              </a:rPr>
              <a:t>5</a:t>
            </a:fld>
            <a:endParaRPr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4BAA26-E6D4-A48A-C0D0-57A9F52C5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97"/>
          <a:stretch>
            <a:fillRect/>
          </a:stretch>
        </p:blipFill>
        <p:spPr>
          <a:xfrm>
            <a:off x="8317800" y="2342508"/>
            <a:ext cx="3493843" cy="2599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9DFB7-25FE-0FA8-C9B8-92928B678594}"/>
              </a:ext>
            </a:extLst>
          </p:cNvPr>
          <p:cNvSpPr txBox="1"/>
          <p:nvPr/>
        </p:nvSpPr>
        <p:spPr>
          <a:xfrm>
            <a:off x="8985439" y="5066676"/>
            <a:ext cx="2158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Field trial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4000" b="1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Genotyping and GWAS 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Analysis</a:t>
            </a:r>
            <a:endParaRPr lang="fr-FR" sz="4000" b="0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675000" y="1125000"/>
            <a:ext cx="10735200" cy="522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5pPr>
          </a:lstStyle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Genotyping</a:t>
            </a: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Illumina </a:t>
            </a:r>
            <a:r>
              <a:rPr lang="fr-FR" sz="20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Infinium</a:t>
            </a:r>
            <a:r>
              <a:rPr lang="fr-FR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25K chip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 (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TraitGenetics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)</a:t>
            </a:r>
          </a:p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GWAS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Analysis</a:t>
            </a: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Model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: EMMA (Efficient Mixed Model Association)</a:t>
            </a: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Statistical</a:t>
            </a:r>
            <a:r>
              <a:rPr lang="fr-FR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correction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: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Bonferroni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(p &lt; 0.1)</a:t>
            </a: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  <a:tabLst>
                <a:tab pos="0" algn="l"/>
              </a:tabLst>
            </a:pPr>
            <a:r>
              <a:rPr lang="fr-FR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Reference </a:t>
            </a:r>
            <a:r>
              <a:rPr lang="fr-FR" sz="20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map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: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Chinese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Spring v2.1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6130C41-4B33-4356-AB25-D866F26096B4}" type="slidenum">
              <a:rPr>
                <a:solidFill>
                  <a:schemeClr val="tx2">
                    <a:lumMod val="75000"/>
                  </a:schemeClr>
                </a:solidFill>
              </a:rPr>
              <a:t>6</a:t>
            </a:fld>
            <a:endParaRPr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4000" b="1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Phenotyping</a:t>
            </a: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r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esults</a:t>
            </a: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 (2021-2024)</a:t>
            </a:r>
            <a:endParaRPr lang="fr-FR" sz="4000" b="0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/>
          </p:nvPr>
        </p:nvSpPr>
        <p:spPr>
          <a:xfrm>
            <a:off x="675000" y="1125000"/>
            <a:ext cx="10735200" cy="522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6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22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3pPr>
            <a:lvl4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4pPr>
            <a:lvl5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accent2"/>
                </a:solidFill>
                <a:effectLst/>
                <a:uFillTx/>
                <a:latin typeface="Nunito"/>
              </a:defRPr>
            </a:lvl5pPr>
          </a:lstStyle>
          <a:p>
            <a:pPr marL="342900" indent="-3429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en-US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Out of 16 site × year combinations</a:t>
            </a: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2 sites used for analysis</a:t>
            </a:r>
            <a:endParaRPr lang="fr-FR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428750" lvl="2" indent="-285750">
              <a:buFont typeface="Courier New" panose="02070309020205020404" pitchFamily="49" charset="0"/>
              <a:buChar char="o"/>
            </a:pPr>
            <a:r>
              <a:rPr lang="en-US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High pressure : </a:t>
            </a:r>
            <a:r>
              <a:rPr lang="en-US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Czech Republic, 2022</a:t>
            </a:r>
            <a:endParaRPr lang="fr-FR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428750" lvl="2" indent="-285750">
              <a:buFont typeface="Courier New" panose="02070309020205020404" pitchFamily="49" charset="0"/>
              <a:buChar char="o"/>
            </a:pPr>
            <a:r>
              <a:rPr lang="en-US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Medium pressure with strong co-infection with BYDV: </a:t>
            </a:r>
            <a:r>
              <a:rPr lang="en-US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France, 2024</a:t>
            </a:r>
            <a:endParaRPr lang="fr-FR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571500" indent="-342900" defTabSz="914400">
              <a:lnSpc>
                <a:spcPct val="90000"/>
              </a:lnSpc>
              <a:spcBef>
                <a:spcPts val="1001"/>
              </a:spcBef>
              <a:buFont typeface="Courier New" panose="02070309020205020404" pitchFamily="49" charset="0"/>
              <a:buChar char="o"/>
              <a:tabLst>
                <a:tab pos="0" algn="l"/>
              </a:tabLst>
            </a:pP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342900" indent="-3429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en-US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Major Challenges</a:t>
            </a:r>
            <a:endParaRPr lang="fr-FR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Low density of viruliferous leafhoppers</a:t>
            </a:r>
            <a:endParaRPr lang="fr-FR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20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Systematic WDV/BYDV co-infection </a:t>
            </a:r>
            <a:r>
              <a:rPr lang="en-US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with predominance of BYDV</a:t>
            </a:r>
            <a:endParaRPr lang="fr-FR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Nunit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2B6F853-F450-40F9-B8D1-40B597AD861C}" type="slidenum">
              <a:rPr>
                <a:solidFill>
                  <a:schemeClr val="tx2">
                    <a:lumMod val="75000"/>
                  </a:schemeClr>
                </a:solidFill>
              </a:rPr>
              <a:t>7</a:t>
            </a:fld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 hasCustomPrompt="1"/>
          </p:nvPr>
        </p:nvSpPr>
        <p:spPr>
          <a:xfrm>
            <a:off x="675000" y="55440"/>
            <a:ext cx="10735200" cy="6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fr-FR" sz="4000" b="1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GWAS 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Results</a:t>
            </a:r>
            <a:endParaRPr lang="fr-FR" sz="4000" b="0" u="none" strike="noStrike" spc="-150" dirty="0">
              <a:solidFill>
                <a:srgbClr val="00B050"/>
              </a:solidFill>
              <a:effectLst/>
              <a:uFillTx/>
              <a:latin typeface="Nunito"/>
            </a:endParaRPr>
          </a:p>
        </p:txBody>
      </p:sp>
      <p:pic>
        <p:nvPicPr>
          <p:cNvPr id="402" name="Content Placeholder 5"/>
          <p:cNvPicPr/>
          <p:nvPr/>
        </p:nvPicPr>
        <p:blipFill>
          <a:blip r:embed="rId3"/>
          <a:stretch/>
        </p:blipFill>
        <p:spPr>
          <a:xfrm>
            <a:off x="6522840" y="1085896"/>
            <a:ext cx="5031360" cy="3245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3" name="Picture 6"/>
          <p:cNvPicPr/>
          <p:nvPr/>
        </p:nvPicPr>
        <p:blipFill>
          <a:blip r:embed="rId4"/>
          <a:stretch/>
        </p:blipFill>
        <p:spPr>
          <a:xfrm>
            <a:off x="327960" y="1085896"/>
            <a:ext cx="5155560" cy="3245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4" name="Content Placeholder 2"/>
          <p:cNvSpPr/>
          <p:nvPr/>
        </p:nvSpPr>
        <p:spPr>
          <a:xfrm>
            <a:off x="675000" y="4592879"/>
            <a:ext cx="10735200" cy="20955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</a:pPr>
            <a:r>
              <a:rPr lang="en-US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Major QTL:</a:t>
            </a:r>
            <a:endParaRPr lang="de-DE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</a:pPr>
            <a:r>
              <a:rPr lang="en-US" sz="200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Chr 6A - 3 markers - 599-602 </a:t>
            </a:r>
            <a:r>
              <a:rPr lang="en-US" sz="200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Mbp</a:t>
            </a:r>
            <a:r>
              <a:rPr lang="en-US" sz="200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, R2 = 0,12 to 0,2 </a:t>
            </a:r>
          </a:p>
          <a:p>
            <a:pPr marL="1143000" lvl="2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</a:pPr>
            <a:r>
              <a:rPr lang="en-US" sz="2000" b="1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	=&gt; Confirm results from  </a:t>
            </a:r>
            <a:r>
              <a:rPr lang="fr-FR" sz="2000" b="1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Pfrieme</a:t>
            </a:r>
            <a:r>
              <a:rPr lang="fr-FR" sz="2000" b="1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 et al. (2022)</a:t>
            </a:r>
            <a:endParaRPr lang="de-DE" sz="2000" b="1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  <a:p>
            <a:pPr marL="457200" indent="-457200" defTabSz="9144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/>
              <a:buChar char="o"/>
            </a:pP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Minor </a:t>
            </a:r>
            <a:r>
              <a:rPr lang="fr-FR" sz="2400" b="1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QTLs</a:t>
            </a:r>
            <a:r>
              <a:rPr lang="fr-FR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:</a:t>
            </a:r>
            <a:endParaRPr lang="de-DE" sz="2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</a:pP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Chr 1B - 1 marker - 394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Mbp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, R2 = 0,1</a:t>
            </a:r>
            <a:endParaRPr lang="de-DE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  <a:p>
            <a:pPr marL="1143000" lvl="1" indent="-457200" defTabSz="914400">
              <a:lnSpc>
                <a:spcPct val="90000"/>
              </a:lnSpc>
              <a:spcBef>
                <a:spcPts val="499"/>
              </a:spcBef>
              <a:buClr>
                <a:srgbClr val="63A537"/>
              </a:buClr>
              <a:buFont typeface="Courier New"/>
              <a:buChar char="o"/>
            </a:pP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Chr 3A - 1 marker - 567 </a:t>
            </a:r>
            <a:r>
              <a:rPr lang="fr-FR" sz="2000" b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Mbp</a:t>
            </a:r>
            <a:r>
              <a:rPr lang="fr-FR" sz="2000" b="0" u="none" strike="noStrike" dirty="0">
                <a:solidFill>
                  <a:schemeClr val="tx2">
                    <a:lumMod val="75000"/>
                  </a:schemeClr>
                </a:solidFill>
                <a:effectLst/>
                <a:uFillTx/>
                <a:latin typeface="Nunito"/>
              </a:rPr>
              <a:t>, R2 = 0,05</a:t>
            </a:r>
            <a:endParaRPr lang="de-DE" sz="20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05" name="Oval 2"/>
          <p:cNvSpPr/>
          <p:nvPr/>
        </p:nvSpPr>
        <p:spPr>
          <a:xfrm>
            <a:off x="2088720" y="1404496"/>
            <a:ext cx="360360" cy="2923200"/>
          </a:xfrm>
          <a:prstGeom prst="ellipse">
            <a:avLst/>
          </a:prstGeom>
          <a:noFill/>
          <a:ln w="28575">
            <a:solidFill>
              <a:srgbClr val="63A5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06" name="Oval 7"/>
          <p:cNvSpPr/>
          <p:nvPr/>
        </p:nvSpPr>
        <p:spPr>
          <a:xfrm>
            <a:off x="983520" y="1411696"/>
            <a:ext cx="360360" cy="2923200"/>
          </a:xfrm>
          <a:prstGeom prst="ellipse">
            <a:avLst/>
          </a:prstGeom>
          <a:noFill/>
          <a:ln w="28575">
            <a:solidFill>
              <a:srgbClr val="63A5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07" name="Oval 9"/>
          <p:cNvSpPr/>
          <p:nvPr/>
        </p:nvSpPr>
        <p:spPr>
          <a:xfrm>
            <a:off x="10072080" y="1411696"/>
            <a:ext cx="398520" cy="2923200"/>
          </a:xfrm>
          <a:prstGeom prst="ellipse">
            <a:avLst/>
          </a:prstGeom>
          <a:noFill/>
          <a:ln w="28575">
            <a:solidFill>
              <a:srgbClr val="63A5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4AD4E9F-4325-43D3-B4F8-BD11E136EF37}" type="slidenum">
              <a:rPr>
                <a:solidFill>
                  <a:schemeClr val="tx2">
                    <a:lumMod val="75000"/>
                  </a:schemeClr>
                </a:solidFill>
              </a:rPr>
              <a:t>8</a:t>
            </a:fld>
            <a:endParaRPr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feld 2"/>
          <p:cNvSpPr/>
          <p:nvPr/>
        </p:nvSpPr>
        <p:spPr>
          <a:xfrm>
            <a:off x="109860" y="1507627"/>
            <a:ext cx="8181720" cy="47383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en-US" sz="2400" b="1" spc="-150" dirty="0">
                <a:solidFill>
                  <a:schemeClr val="tx2">
                    <a:lumMod val="75000"/>
                  </a:schemeClr>
                </a:solidFill>
                <a:latin typeface="Nunito"/>
                <a:ea typeface="+mj-ea"/>
                <a:cs typeface="+mj-cs"/>
              </a:rPr>
              <a:t>Method</a:t>
            </a:r>
            <a:endParaRPr lang="de-DE" sz="2400" b="1" spc="-150" dirty="0">
              <a:solidFill>
                <a:schemeClr val="tx2">
                  <a:lumMod val="75000"/>
                </a:schemeClr>
              </a:solidFill>
              <a:latin typeface="Nunito"/>
              <a:ea typeface="+mj-ea"/>
              <a:cs typeface="+mj-cs"/>
            </a:endParaRP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Vector-mediated inoculation with </a:t>
            </a:r>
            <a:r>
              <a:rPr lang="en-US" i="1" kern="0" dirty="0" err="1">
                <a:solidFill>
                  <a:schemeClr val="tx2">
                    <a:lumMod val="75000"/>
                  </a:schemeClr>
                </a:solidFill>
                <a:latin typeface="Nunito"/>
              </a:rPr>
              <a:t>Psammotettix</a:t>
            </a:r>
            <a:r>
              <a:rPr lang="en-US" i="1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 </a:t>
            </a:r>
            <a:r>
              <a:rPr lang="en-US" i="1" kern="0" dirty="0" err="1">
                <a:solidFill>
                  <a:schemeClr val="tx2">
                    <a:lumMod val="75000"/>
                  </a:schemeClr>
                </a:solidFill>
                <a:latin typeface="Nunito"/>
              </a:rPr>
              <a:t>alienus</a:t>
            </a:r>
            <a:endParaRPr lang="de-DE" i="1" kern="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342900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DE" kern="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de-DE" sz="2400" b="1" spc="-150" dirty="0">
                <a:solidFill>
                  <a:schemeClr val="tx2">
                    <a:lumMod val="75000"/>
                  </a:schemeClr>
                </a:solidFill>
                <a:latin typeface="Nunito"/>
                <a:ea typeface="+mj-ea"/>
                <a:cs typeface="+mj-cs"/>
              </a:rPr>
              <a:t>Greenhouse screening </a:t>
            </a: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243 genotypes (identical to field trials)</a:t>
            </a:r>
            <a:endParaRPr lang="de-DE" kern="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Randomized, 3 replicates, 10 plants per replicate</a:t>
            </a:r>
            <a:endParaRPr lang="de-DE" kern="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342900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DE" sz="2000" b="1" spc="-150" dirty="0">
              <a:solidFill>
                <a:schemeClr val="tx2">
                  <a:lumMod val="75000"/>
                </a:schemeClr>
              </a:solidFill>
              <a:latin typeface="Nunito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en-US" sz="2400" b="1" spc="-150" dirty="0">
                <a:solidFill>
                  <a:schemeClr val="tx2">
                    <a:lumMod val="75000"/>
                  </a:schemeClr>
                </a:solidFill>
                <a:latin typeface="Nunito"/>
                <a:ea typeface="+mj-ea"/>
                <a:cs typeface="+mj-cs"/>
              </a:rPr>
              <a:t>Gauze tent screening</a:t>
            </a:r>
            <a:endParaRPr lang="de-DE" sz="2400" b="1" spc="-150" dirty="0">
              <a:solidFill>
                <a:schemeClr val="tx2">
                  <a:lumMod val="75000"/>
                </a:schemeClr>
              </a:solidFill>
              <a:latin typeface="Nunito"/>
              <a:ea typeface="+mj-ea"/>
              <a:cs typeface="+mj-cs"/>
            </a:endParaRP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90 selected genotypes</a:t>
            </a:r>
            <a:endParaRPr lang="de-DE" kern="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Randomized, 3 replicates, infected vs. </a:t>
            </a:r>
          </a:p>
          <a:p>
            <a:pPr lvl="1">
              <a:buClr>
                <a:srgbClr val="63A537"/>
              </a:buClr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control variant per genotype</a:t>
            </a:r>
            <a:endParaRPr lang="de-DE" kern="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742950" lvl="1" indent="-285750">
              <a:buClr>
                <a:srgbClr val="63A537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Identification of WDV-resistant and</a:t>
            </a:r>
          </a:p>
          <a:p>
            <a:pPr lvl="1">
              <a:buClr>
                <a:srgbClr val="63A537"/>
              </a:buClr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tolerant genotypes with</a:t>
            </a:r>
            <a:r>
              <a:rPr lang="de-DE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 </a:t>
            </a:r>
          </a:p>
          <a:p>
            <a:pPr lvl="1">
              <a:buClr>
                <a:srgbClr val="63A537"/>
              </a:buClr>
              <a:tabLst>
                <a:tab pos="457200" algn="l"/>
              </a:tabLst>
            </a:pPr>
            <a:r>
              <a:rPr lang="en-US" kern="0" dirty="0">
                <a:solidFill>
                  <a:schemeClr val="tx2">
                    <a:lumMod val="75000"/>
                  </a:schemeClr>
                </a:solidFill>
                <a:latin typeface="Nunito"/>
              </a:rPr>
              <a:t>stable agronomic performance</a:t>
            </a:r>
            <a:endParaRPr lang="de-DE" kern="0" dirty="0">
              <a:solidFill>
                <a:schemeClr val="tx2">
                  <a:lumMod val="75000"/>
                </a:schemeClr>
              </a:solidFill>
              <a:latin typeface="Nunito"/>
            </a:endParaRPr>
          </a:p>
          <a:p>
            <a:pPr marL="285750" indent="-285750" defTabSz="9144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DE" sz="1400" b="0" u="none" strike="noStrike" dirty="0"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</a:endParaRPr>
          </a:p>
        </p:txBody>
      </p:sp>
      <p:pic>
        <p:nvPicPr>
          <p:cNvPr id="420" name="Grafik 4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517" t="18001" r="20837" b="13819"/>
          <a:stretch/>
        </p:blipFill>
        <p:spPr>
          <a:xfrm>
            <a:off x="4759440" y="4450320"/>
            <a:ext cx="4498200" cy="2407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1" name="Textfeld 5"/>
          <p:cNvSpPr/>
          <p:nvPr/>
        </p:nvSpPr>
        <p:spPr>
          <a:xfrm>
            <a:off x="4428720" y="6491520"/>
            <a:ext cx="1666440" cy="2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800" b="0" u="none" strike="noStrike" dirty="0">
                <a:solidFill>
                  <a:schemeClr val="lt1"/>
                </a:solidFill>
                <a:effectLst/>
                <a:uFillTx/>
                <a:latin typeface="Calibri"/>
              </a:rPr>
              <a:t>Infection hood (Pfrieme et al. 2024)</a:t>
            </a:r>
            <a:endParaRPr lang="de-DE" sz="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22" name="Grafik 6"/>
          <p:cNvPicPr/>
          <p:nvPr/>
        </p:nvPicPr>
        <p:blipFill>
          <a:blip r:embed="rId5"/>
          <a:stretch/>
        </p:blipFill>
        <p:spPr>
          <a:xfrm>
            <a:off x="7636920" y="750743"/>
            <a:ext cx="4498200" cy="2998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3" name="Grafik 12"/>
          <p:cNvPicPr/>
          <p:nvPr/>
        </p:nvPicPr>
        <p:blipFill>
          <a:blip r:embed="rId6"/>
          <a:stretch/>
        </p:blipFill>
        <p:spPr>
          <a:xfrm rot="5400000">
            <a:off x="9656520" y="4328023"/>
            <a:ext cx="2898000" cy="217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4" name="PlaceHolder 1"/>
          <p:cNvSpPr>
            <a:spLocks noGrp="1"/>
          </p:cNvSpPr>
          <p:nvPr>
            <p:ph type="title" hasCustomPrompt="1"/>
          </p:nvPr>
        </p:nvSpPr>
        <p:spPr>
          <a:xfrm>
            <a:off x="674640" y="109326"/>
            <a:ext cx="10736640" cy="5693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>
            <a:lvl1pPr indent="0" defTabSz="914400">
              <a:lnSpc>
                <a:spcPct val="90000"/>
              </a:lnSpc>
              <a:buNone/>
              <a:tabLst>
                <a:tab pos="0" algn="l"/>
              </a:tabLst>
              <a:defRPr lang="fr-FR" sz="4000" b="0" u="none" strike="noStrike" spc="-150">
                <a:solidFill>
                  <a:schemeClr val="accent2"/>
                </a:solidFill>
                <a:effectLst/>
                <a:uFillTx/>
                <a:latin typeface="Nunito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WDV trials 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under</a:t>
            </a: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 </a:t>
            </a:r>
            <a:r>
              <a:rPr lang="fr-FR" sz="4000" b="1" u="none" strike="noStrike" spc="-150" dirty="0" err="1">
                <a:solidFill>
                  <a:srgbClr val="00B050"/>
                </a:solidFill>
                <a:effectLst/>
                <a:uFillTx/>
                <a:latin typeface="Nunito"/>
              </a:rPr>
              <a:t>controlled</a:t>
            </a:r>
            <a:r>
              <a:rPr lang="fr-FR" sz="4000" b="1" u="none" strike="noStrike" spc="-150" dirty="0">
                <a:solidFill>
                  <a:srgbClr val="00B050"/>
                </a:solidFill>
                <a:effectLst/>
                <a:uFillTx/>
                <a:latin typeface="Nunito"/>
              </a:rPr>
              <a:t> conditions</a:t>
            </a:r>
          </a:p>
        </p:txBody>
      </p:sp>
      <p:cxnSp>
        <p:nvCxnSpPr>
          <p:cNvPr id="425" name="Verbinder: gewinkelt 13"/>
          <p:cNvCxnSpPr>
            <a:cxnSpLocks/>
          </p:cNvCxnSpPr>
          <p:nvPr/>
        </p:nvCxnSpPr>
        <p:spPr>
          <a:xfrm rot="10800000" flipV="1">
            <a:off x="6662160" y="2342370"/>
            <a:ext cx="974760" cy="2163697"/>
          </a:xfrm>
          <a:prstGeom prst="bentConnector2">
            <a:avLst/>
          </a:prstGeom>
          <a:ln w="19050">
            <a:solidFill>
              <a:srgbClr val="000000"/>
            </a:solidFill>
            <a:round/>
            <a:tailEnd type="triangle" w="lg" len="med"/>
          </a:ln>
        </p:spPr>
      </p:cxnSp>
      <p:cxnSp>
        <p:nvCxnSpPr>
          <p:cNvPr id="426" name="Verbinder: gewinkelt 14"/>
          <p:cNvCxnSpPr>
            <a:stCxn id="420" idx="3"/>
          </p:cNvCxnSpPr>
          <p:nvPr/>
        </p:nvCxnSpPr>
        <p:spPr>
          <a:xfrm>
            <a:off x="9257640" y="5654160"/>
            <a:ext cx="761400" cy="1440"/>
          </a:xfrm>
          <a:prstGeom prst="bentConnector3">
            <a:avLst>
              <a:gd name="adj1" fmla="val 100000"/>
            </a:avLst>
          </a:prstGeom>
          <a:ln w="19050">
            <a:solidFill>
              <a:srgbClr val="000000"/>
            </a:solidFill>
            <a:round/>
            <a:tailEnd type="triangle" w="lg" len="med"/>
          </a:ln>
        </p:spPr>
      </p:cxn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686A1BE-2A66-4A61-BED8-F869891718C6}" type="slidenum">
              <a:rPr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Vert jaun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292C5402649942AC04D74907293DAB" ma:contentTypeVersion="16" ma:contentTypeDescription="Crée un document." ma:contentTypeScope="" ma:versionID="15171cab309e5ecbb0b144f83cedee92">
  <xsd:schema xmlns:xsd="http://www.w3.org/2001/XMLSchema" xmlns:xs="http://www.w3.org/2001/XMLSchema" xmlns:p="http://schemas.microsoft.com/office/2006/metadata/properties" xmlns:ns2="c499480c-1540-4ffc-83c5-a433d9f1ccbc" xmlns:ns3="596623de-d8d1-48fb-b70d-7110ff29fdeb" targetNamespace="http://schemas.microsoft.com/office/2006/metadata/properties" ma:root="true" ma:fieldsID="e927efbf9f08ff5196b76bc46ea0ce3f" ns2:_="" ns3:_="">
    <xsd:import namespace="c499480c-1540-4ffc-83c5-a433d9f1ccbc"/>
    <xsd:import namespace="596623de-d8d1-48fb-b70d-7110ff29fd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9480c-1540-4ffc-83c5-a433d9f1cc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351e27fc-69cc-4f98-aa5d-b666aca75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623de-d8d1-48fb-b70d-7110ff29fd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c0814d59-edf0-412a-bb02-13f2c52fb4ae}" ma:internalName="TaxCatchAll" ma:showField="CatchAllData" ma:web="596623de-d8d1-48fb-b70d-7110ff29fd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6623de-d8d1-48fb-b70d-7110ff29fdeb" xsi:nil="true"/>
    <lcf76f155ced4ddcb4097134ff3c332f xmlns="c499480c-1540-4ffc-83c5-a433d9f1cc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5063A4C-4B04-4EB9-962A-901AD9AC42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934F60-E190-400E-90A5-122407B361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9480c-1540-4ffc-83c5-a433d9f1ccbc"/>
    <ds:schemaRef ds:uri="596623de-d8d1-48fb-b70d-7110ff29fd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4B5CC4-FA55-4045-84CC-97D946167121}">
  <ds:schemaRefs>
    <ds:schemaRef ds:uri="http://schemas.microsoft.com/office/2006/metadata/properties"/>
    <ds:schemaRef ds:uri="http://schemas.microsoft.com/office/infopath/2007/PartnerControls"/>
    <ds:schemaRef ds:uri="596623de-d8d1-48fb-b70d-7110ff29fdeb"/>
    <ds:schemaRef ds:uri="c499480c-1540-4ffc-83c5-a433d9f1ccbc"/>
  </ds:schemaRefs>
</ds:datastoreItem>
</file>

<file path=docMetadata/LabelInfo.xml><?xml version="1.0" encoding="utf-8"?>
<clbl:labelList xmlns:clbl="http://schemas.microsoft.com/office/2020/mipLabelMetadata">
  <clbl:label id="{ed006307-e4a9-430f-af16-eea280431306}" enabled="1" method="Standard" siteId="{06219a4a-a835-44d5-afaf-3926343bfb8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1371</Words>
  <Application>Microsoft Office PowerPoint</Application>
  <PresentationFormat>Grand écran</PresentationFormat>
  <Paragraphs>250</Paragraphs>
  <Slides>21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Nunito</vt:lpstr>
      <vt:lpstr>Symbol</vt:lpstr>
      <vt:lpstr>Wingdings</vt:lpstr>
      <vt:lpstr>Courier New</vt:lpstr>
      <vt:lpstr>Calibri</vt:lpstr>
      <vt:lpstr>Arial</vt:lpstr>
      <vt:lpstr>Thème Office</vt:lpstr>
      <vt:lpstr>CICABO Étude de la résistance génétique au virus des pieds chétifs chez l’orge et le blé tendre d’hiver</vt:lpstr>
      <vt:lpstr>Introduction</vt:lpstr>
      <vt:lpstr>Project objectives</vt:lpstr>
      <vt:lpstr>Plant Material - WDVWP Panel</vt:lpstr>
      <vt:lpstr>Phenotyping protocol</vt:lpstr>
      <vt:lpstr>Genotyping and GWAS Analysis</vt:lpstr>
      <vt:lpstr>Phenotyping results (2021-2024)</vt:lpstr>
      <vt:lpstr>GWAS Results</vt:lpstr>
      <vt:lpstr>WDV trials under controlled conditions</vt:lpstr>
      <vt:lpstr>WDV trials under controlled conditions</vt:lpstr>
      <vt:lpstr>WDV trials under controlled conditions</vt:lpstr>
      <vt:lpstr>WDV trials under controlled conditions</vt:lpstr>
      <vt:lpstr>Conclusions</vt:lpstr>
      <vt:lpstr>Identification of the resistance target</vt:lpstr>
      <vt:lpstr>Identification of the resistance target</vt:lpstr>
      <vt:lpstr>Genotype-insect interaction</vt:lpstr>
      <vt:lpstr>Genotype-insect interaction</vt:lpstr>
      <vt:lpstr>Genotype-insect interaction</vt:lpstr>
      <vt:lpstr>Conclusions</vt:lpstr>
      <vt:lpstr>Outcomes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Virginie Biard</dc:creator>
  <dc:description/>
  <cp:lastModifiedBy>Emeline TEISSIER FREMERY</cp:lastModifiedBy>
  <cp:revision>84</cp:revision>
  <dcterms:created xsi:type="dcterms:W3CDTF">2021-01-18T09:15:26Z</dcterms:created>
  <dcterms:modified xsi:type="dcterms:W3CDTF">2026-03-25T08:25:20Z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0x010100A2292C5402649942AC04D74907293DAB</vt:lpwstr>
  </property>
  <property fmtid="{D5CDD505-2E9C-101B-9397-08002B2CF9AE}" pid="3" name="MediaServiceImageTags">
    <vt:lpwstr/>
  </property>
  <property fmtid="{D5CDD505-2E9C-101B-9397-08002B2CF9AE}" pid="4" name="Notes">
    <vt:i4>9</vt:i4>
  </property>
  <property fmtid="{D5CDD505-2E9C-101B-9397-08002B2CF9AE}" pid="5" name="PresentationFormat">
    <vt:lpwstr>Breitbild</vt:lpwstr>
  </property>
  <property fmtid="{D5CDD505-2E9C-101B-9397-08002B2CF9AE}" pid="6" name="Slides">
    <vt:i4>22</vt:i4>
  </property>
</Properties>
</file>