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8D_BECE0243.xml" ContentType="application/vnd.ms-powerpoint.comment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B8_4EBCC10D.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4"/>
  </p:notesMasterIdLst>
  <p:handoutMasterIdLst>
    <p:handoutMasterId r:id="rId25"/>
  </p:handoutMasterIdLst>
  <p:sldIdLst>
    <p:sldId id="258" r:id="rId5"/>
    <p:sldId id="451" r:id="rId6"/>
    <p:sldId id="300" r:id="rId7"/>
    <p:sldId id="450" r:id="rId8"/>
    <p:sldId id="390" r:id="rId9"/>
    <p:sldId id="397" r:id="rId10"/>
    <p:sldId id="452" r:id="rId11"/>
    <p:sldId id="442" r:id="rId12"/>
    <p:sldId id="444" r:id="rId13"/>
    <p:sldId id="446" r:id="rId14"/>
    <p:sldId id="445" r:id="rId15"/>
    <p:sldId id="453" r:id="rId16"/>
    <p:sldId id="443" r:id="rId17"/>
    <p:sldId id="438" r:id="rId18"/>
    <p:sldId id="440" r:id="rId19"/>
    <p:sldId id="439" r:id="rId20"/>
    <p:sldId id="441" r:id="rId21"/>
    <p:sldId id="449" r:id="rId22"/>
    <p:sldId id="411" r:id="rId23"/>
  </p:sldIdLst>
  <p:sldSz cx="12192000" cy="6858000"/>
  <p:notesSz cx="6858000" cy="9144000"/>
  <p:embeddedFontLst>
    <p:embeddedFont>
      <p:font typeface="Abadi" panose="020B0604020104020204" pitchFamily="34" charset="0"/>
      <p:regular r:id="rId26"/>
      <p:bold r:id="rId27"/>
      <p:italic r:id="rId28"/>
      <p:boldItalic r:id="rId29"/>
    </p:embeddedFont>
    <p:embeddedFont>
      <p:font typeface="Cambria Math" panose="02040503050406030204" pitchFamily="18" charset="0"/>
      <p:regular r:id="rId30"/>
    </p:embeddedFont>
    <p:embeddedFont>
      <p:font typeface="Nunito" pitchFamily="2"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5C7A98-78AD-4610-2FCC-8851DAD3B5D0}" name="DEGAN Francesca" initials="DF" userId="S::F.DEGAN@arvalis.fr::5f28d2c1-2f0e-429d-bdc1-51e52f52589a" providerId="AD"/>
  <p188:author id="{CE701FDE-384A-8C97-A0D4-073C0B749D59}" name="CREZE Alexia" initials="CA" userId="S::a.creze@arvalis.fr::fbce97eb-2387-440f-a850-bc5f970d8b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4D"/>
    <a:srgbClr val="FF33CC"/>
    <a:srgbClr val="E32A7E"/>
    <a:srgbClr val="FF6600"/>
    <a:srgbClr val="FAB615"/>
    <a:srgbClr val="00CCFF"/>
    <a:srgbClr val="00FFFF"/>
    <a:srgbClr val="D70A78"/>
    <a:srgbClr val="D1DAB0"/>
    <a:srgbClr val="6754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94712" autoAdjust="0"/>
  </p:normalViewPr>
  <p:slideViewPr>
    <p:cSldViewPr snapToGrid="0">
      <p:cViewPr varScale="1">
        <p:scale>
          <a:sx n="59" d="100"/>
          <a:sy n="59" d="100"/>
        </p:scale>
        <p:origin x="1232" y="52"/>
      </p:cViewPr>
      <p:guideLst/>
    </p:cSldViewPr>
  </p:slideViewPr>
  <p:notesTextViewPr>
    <p:cViewPr>
      <p:scale>
        <a:sx n="3" d="2"/>
        <a:sy n="3" d="2"/>
      </p:scale>
      <p:origin x="0" y="0"/>
    </p:cViewPr>
  </p:notesTextViewPr>
  <p:notesViewPr>
    <p:cSldViewPr snapToGrid="0">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eline TEISSIER FREMERY" userId="e845b7b7-6694-4150-8a2f-e0c930f2233e" providerId="ADAL" clId="{B234804B-9385-4D1C-B29D-8C4035B349C6}"/>
    <pc:docChg chg="custSel delSld modSld delMainMaster">
      <pc:chgData name="Emeline TEISSIER FREMERY" userId="e845b7b7-6694-4150-8a2f-e0c930f2233e" providerId="ADAL" clId="{B234804B-9385-4D1C-B29D-8C4035B349C6}" dt="2026-03-25T08:39:28.285" v="97" actId="478"/>
      <pc:docMkLst>
        <pc:docMk/>
      </pc:docMkLst>
      <pc:sldChg chg="del">
        <pc:chgData name="Emeline TEISSIER FREMERY" userId="e845b7b7-6694-4150-8a2f-e0c930f2233e" providerId="ADAL" clId="{B234804B-9385-4D1C-B29D-8C4035B349C6}" dt="2026-03-25T08:38:44.525" v="93" actId="47"/>
        <pc:sldMkLst>
          <pc:docMk/>
          <pc:sldMk cId="3843542876" sldId="304"/>
        </pc:sldMkLst>
      </pc:sldChg>
      <pc:sldChg chg="del">
        <pc:chgData name="Emeline TEISSIER FREMERY" userId="e845b7b7-6694-4150-8a2f-e0c930f2233e" providerId="ADAL" clId="{B234804B-9385-4D1C-B29D-8C4035B349C6}" dt="2026-03-25T08:38:44.525" v="93" actId="47"/>
        <pc:sldMkLst>
          <pc:docMk/>
          <pc:sldMk cId="387603134" sldId="316"/>
        </pc:sldMkLst>
      </pc:sldChg>
      <pc:sldChg chg="del">
        <pc:chgData name="Emeline TEISSIER FREMERY" userId="e845b7b7-6694-4150-8a2f-e0c930f2233e" providerId="ADAL" clId="{B234804B-9385-4D1C-B29D-8C4035B349C6}" dt="2026-03-25T08:38:44.525" v="93" actId="47"/>
        <pc:sldMkLst>
          <pc:docMk/>
          <pc:sldMk cId="2526362826" sldId="320"/>
        </pc:sldMkLst>
      </pc:sldChg>
      <pc:sldChg chg="del">
        <pc:chgData name="Emeline TEISSIER FREMERY" userId="e845b7b7-6694-4150-8a2f-e0c930f2233e" providerId="ADAL" clId="{B234804B-9385-4D1C-B29D-8C4035B349C6}" dt="2026-03-25T08:38:44.525" v="93" actId="47"/>
        <pc:sldMkLst>
          <pc:docMk/>
          <pc:sldMk cId="2592441055" sldId="321"/>
        </pc:sldMkLst>
      </pc:sldChg>
      <pc:sldChg chg="del">
        <pc:chgData name="Emeline TEISSIER FREMERY" userId="e845b7b7-6694-4150-8a2f-e0c930f2233e" providerId="ADAL" clId="{B234804B-9385-4D1C-B29D-8C4035B349C6}" dt="2026-03-25T08:38:44.525" v="93" actId="47"/>
        <pc:sldMkLst>
          <pc:docMk/>
          <pc:sldMk cId="2185611470" sldId="322"/>
        </pc:sldMkLst>
      </pc:sldChg>
      <pc:sldChg chg="del">
        <pc:chgData name="Emeline TEISSIER FREMERY" userId="e845b7b7-6694-4150-8a2f-e0c930f2233e" providerId="ADAL" clId="{B234804B-9385-4D1C-B29D-8C4035B349C6}" dt="2026-03-25T08:38:44.525" v="93" actId="47"/>
        <pc:sldMkLst>
          <pc:docMk/>
          <pc:sldMk cId="236926826" sldId="323"/>
        </pc:sldMkLst>
      </pc:sldChg>
      <pc:sldChg chg="del">
        <pc:chgData name="Emeline TEISSIER FREMERY" userId="e845b7b7-6694-4150-8a2f-e0c930f2233e" providerId="ADAL" clId="{B234804B-9385-4D1C-B29D-8C4035B349C6}" dt="2026-03-25T08:38:44.525" v="93" actId="47"/>
        <pc:sldMkLst>
          <pc:docMk/>
          <pc:sldMk cId="2212351768" sldId="324"/>
        </pc:sldMkLst>
      </pc:sldChg>
      <pc:sldChg chg="del">
        <pc:chgData name="Emeline TEISSIER FREMERY" userId="e845b7b7-6694-4150-8a2f-e0c930f2233e" providerId="ADAL" clId="{B234804B-9385-4D1C-B29D-8C4035B349C6}" dt="2026-03-25T08:38:44.525" v="93" actId="47"/>
        <pc:sldMkLst>
          <pc:docMk/>
          <pc:sldMk cId="247127697" sldId="325"/>
        </pc:sldMkLst>
      </pc:sldChg>
      <pc:sldChg chg="del">
        <pc:chgData name="Emeline TEISSIER FREMERY" userId="e845b7b7-6694-4150-8a2f-e0c930f2233e" providerId="ADAL" clId="{B234804B-9385-4D1C-B29D-8C4035B349C6}" dt="2026-03-25T08:38:44.525" v="93" actId="47"/>
        <pc:sldMkLst>
          <pc:docMk/>
          <pc:sldMk cId="2633443349" sldId="326"/>
        </pc:sldMkLst>
      </pc:sldChg>
      <pc:sldChg chg="del">
        <pc:chgData name="Emeline TEISSIER FREMERY" userId="e845b7b7-6694-4150-8a2f-e0c930f2233e" providerId="ADAL" clId="{B234804B-9385-4D1C-B29D-8C4035B349C6}" dt="2026-03-25T08:38:44.525" v="93" actId="47"/>
        <pc:sldMkLst>
          <pc:docMk/>
          <pc:sldMk cId="449271368" sldId="327"/>
        </pc:sldMkLst>
      </pc:sldChg>
      <pc:sldChg chg="del">
        <pc:chgData name="Emeline TEISSIER FREMERY" userId="e845b7b7-6694-4150-8a2f-e0c930f2233e" providerId="ADAL" clId="{B234804B-9385-4D1C-B29D-8C4035B349C6}" dt="2026-03-25T08:38:44.525" v="93" actId="47"/>
        <pc:sldMkLst>
          <pc:docMk/>
          <pc:sldMk cId="3062882475" sldId="328"/>
        </pc:sldMkLst>
      </pc:sldChg>
      <pc:sldChg chg="del">
        <pc:chgData name="Emeline TEISSIER FREMERY" userId="e845b7b7-6694-4150-8a2f-e0c930f2233e" providerId="ADAL" clId="{B234804B-9385-4D1C-B29D-8C4035B349C6}" dt="2026-03-25T08:38:44.525" v="93" actId="47"/>
        <pc:sldMkLst>
          <pc:docMk/>
          <pc:sldMk cId="3346597989" sldId="329"/>
        </pc:sldMkLst>
      </pc:sldChg>
      <pc:sldChg chg="del">
        <pc:chgData name="Emeline TEISSIER FREMERY" userId="e845b7b7-6694-4150-8a2f-e0c930f2233e" providerId="ADAL" clId="{B234804B-9385-4D1C-B29D-8C4035B349C6}" dt="2026-03-25T08:38:44.525" v="93" actId="47"/>
        <pc:sldMkLst>
          <pc:docMk/>
          <pc:sldMk cId="4092043130" sldId="330"/>
        </pc:sldMkLst>
      </pc:sldChg>
      <pc:sldChg chg="del">
        <pc:chgData name="Emeline TEISSIER FREMERY" userId="e845b7b7-6694-4150-8a2f-e0c930f2233e" providerId="ADAL" clId="{B234804B-9385-4D1C-B29D-8C4035B349C6}" dt="2026-03-25T08:38:44.525" v="93" actId="47"/>
        <pc:sldMkLst>
          <pc:docMk/>
          <pc:sldMk cId="271861635" sldId="331"/>
        </pc:sldMkLst>
      </pc:sldChg>
      <pc:sldChg chg="del">
        <pc:chgData name="Emeline TEISSIER FREMERY" userId="e845b7b7-6694-4150-8a2f-e0c930f2233e" providerId="ADAL" clId="{B234804B-9385-4D1C-B29D-8C4035B349C6}" dt="2026-03-25T08:38:44.525" v="93" actId="47"/>
        <pc:sldMkLst>
          <pc:docMk/>
          <pc:sldMk cId="3690204967" sldId="332"/>
        </pc:sldMkLst>
      </pc:sldChg>
      <pc:sldChg chg="del">
        <pc:chgData name="Emeline TEISSIER FREMERY" userId="e845b7b7-6694-4150-8a2f-e0c930f2233e" providerId="ADAL" clId="{B234804B-9385-4D1C-B29D-8C4035B349C6}" dt="2026-03-25T08:38:44.525" v="93" actId="47"/>
        <pc:sldMkLst>
          <pc:docMk/>
          <pc:sldMk cId="2459751261" sldId="333"/>
        </pc:sldMkLst>
      </pc:sldChg>
      <pc:sldChg chg="del">
        <pc:chgData name="Emeline TEISSIER FREMERY" userId="e845b7b7-6694-4150-8a2f-e0c930f2233e" providerId="ADAL" clId="{B234804B-9385-4D1C-B29D-8C4035B349C6}" dt="2026-03-25T08:38:44.525" v="93" actId="47"/>
        <pc:sldMkLst>
          <pc:docMk/>
          <pc:sldMk cId="3627493879" sldId="334"/>
        </pc:sldMkLst>
      </pc:sldChg>
      <pc:sldChg chg="del">
        <pc:chgData name="Emeline TEISSIER FREMERY" userId="e845b7b7-6694-4150-8a2f-e0c930f2233e" providerId="ADAL" clId="{B234804B-9385-4D1C-B29D-8C4035B349C6}" dt="2026-03-25T08:38:44.525" v="93" actId="47"/>
        <pc:sldMkLst>
          <pc:docMk/>
          <pc:sldMk cId="3963453083" sldId="335"/>
        </pc:sldMkLst>
      </pc:sldChg>
      <pc:sldChg chg="del">
        <pc:chgData name="Emeline TEISSIER FREMERY" userId="e845b7b7-6694-4150-8a2f-e0c930f2233e" providerId="ADAL" clId="{B234804B-9385-4D1C-B29D-8C4035B349C6}" dt="2026-03-25T08:38:44.525" v="93" actId="47"/>
        <pc:sldMkLst>
          <pc:docMk/>
          <pc:sldMk cId="816462188" sldId="336"/>
        </pc:sldMkLst>
      </pc:sldChg>
      <pc:sldChg chg="del">
        <pc:chgData name="Emeline TEISSIER FREMERY" userId="e845b7b7-6694-4150-8a2f-e0c930f2233e" providerId="ADAL" clId="{B234804B-9385-4D1C-B29D-8C4035B349C6}" dt="2026-03-25T08:38:44.525" v="93" actId="47"/>
        <pc:sldMkLst>
          <pc:docMk/>
          <pc:sldMk cId="1265236893" sldId="337"/>
        </pc:sldMkLst>
      </pc:sldChg>
      <pc:sldChg chg="del">
        <pc:chgData name="Emeline TEISSIER FREMERY" userId="e845b7b7-6694-4150-8a2f-e0c930f2233e" providerId="ADAL" clId="{B234804B-9385-4D1C-B29D-8C4035B349C6}" dt="2026-03-25T08:38:44.525" v="93" actId="47"/>
        <pc:sldMkLst>
          <pc:docMk/>
          <pc:sldMk cId="3222850893" sldId="338"/>
        </pc:sldMkLst>
      </pc:sldChg>
      <pc:sldChg chg="del">
        <pc:chgData name="Emeline TEISSIER FREMERY" userId="e845b7b7-6694-4150-8a2f-e0c930f2233e" providerId="ADAL" clId="{B234804B-9385-4D1C-B29D-8C4035B349C6}" dt="2026-03-25T08:38:44.525" v="93" actId="47"/>
        <pc:sldMkLst>
          <pc:docMk/>
          <pc:sldMk cId="1933258640" sldId="339"/>
        </pc:sldMkLst>
      </pc:sldChg>
      <pc:sldChg chg="del">
        <pc:chgData name="Emeline TEISSIER FREMERY" userId="e845b7b7-6694-4150-8a2f-e0c930f2233e" providerId="ADAL" clId="{B234804B-9385-4D1C-B29D-8C4035B349C6}" dt="2026-03-25T08:38:44.525" v="93" actId="47"/>
        <pc:sldMkLst>
          <pc:docMk/>
          <pc:sldMk cId="3493268243" sldId="340"/>
        </pc:sldMkLst>
      </pc:sldChg>
      <pc:sldChg chg="del">
        <pc:chgData name="Emeline TEISSIER FREMERY" userId="e845b7b7-6694-4150-8a2f-e0c930f2233e" providerId="ADAL" clId="{B234804B-9385-4D1C-B29D-8C4035B349C6}" dt="2026-03-25T08:38:44.525" v="93" actId="47"/>
        <pc:sldMkLst>
          <pc:docMk/>
          <pc:sldMk cId="1923988576" sldId="341"/>
        </pc:sldMkLst>
      </pc:sldChg>
      <pc:sldChg chg="del">
        <pc:chgData name="Emeline TEISSIER FREMERY" userId="e845b7b7-6694-4150-8a2f-e0c930f2233e" providerId="ADAL" clId="{B234804B-9385-4D1C-B29D-8C4035B349C6}" dt="2026-03-25T08:38:44.525" v="93" actId="47"/>
        <pc:sldMkLst>
          <pc:docMk/>
          <pc:sldMk cId="4042085715" sldId="342"/>
        </pc:sldMkLst>
      </pc:sldChg>
      <pc:sldChg chg="del">
        <pc:chgData name="Emeline TEISSIER FREMERY" userId="e845b7b7-6694-4150-8a2f-e0c930f2233e" providerId="ADAL" clId="{B234804B-9385-4D1C-B29D-8C4035B349C6}" dt="2026-03-25T08:38:44.525" v="93" actId="47"/>
        <pc:sldMkLst>
          <pc:docMk/>
          <pc:sldMk cId="2128917726" sldId="344"/>
        </pc:sldMkLst>
      </pc:sldChg>
      <pc:sldChg chg="del">
        <pc:chgData name="Emeline TEISSIER FREMERY" userId="e845b7b7-6694-4150-8a2f-e0c930f2233e" providerId="ADAL" clId="{B234804B-9385-4D1C-B29D-8C4035B349C6}" dt="2026-03-25T08:38:44.525" v="93" actId="47"/>
        <pc:sldMkLst>
          <pc:docMk/>
          <pc:sldMk cId="3499358515" sldId="345"/>
        </pc:sldMkLst>
      </pc:sldChg>
      <pc:sldChg chg="del">
        <pc:chgData name="Emeline TEISSIER FREMERY" userId="e845b7b7-6694-4150-8a2f-e0c930f2233e" providerId="ADAL" clId="{B234804B-9385-4D1C-B29D-8C4035B349C6}" dt="2026-03-25T08:38:44.525" v="93" actId="47"/>
        <pc:sldMkLst>
          <pc:docMk/>
          <pc:sldMk cId="3004268891" sldId="346"/>
        </pc:sldMkLst>
      </pc:sldChg>
      <pc:sldChg chg="del">
        <pc:chgData name="Emeline TEISSIER FREMERY" userId="e845b7b7-6694-4150-8a2f-e0c930f2233e" providerId="ADAL" clId="{B234804B-9385-4D1C-B29D-8C4035B349C6}" dt="2026-03-25T08:38:44.525" v="93" actId="47"/>
        <pc:sldMkLst>
          <pc:docMk/>
          <pc:sldMk cId="3291249174" sldId="348"/>
        </pc:sldMkLst>
      </pc:sldChg>
      <pc:sldChg chg="del">
        <pc:chgData name="Emeline TEISSIER FREMERY" userId="e845b7b7-6694-4150-8a2f-e0c930f2233e" providerId="ADAL" clId="{B234804B-9385-4D1C-B29D-8C4035B349C6}" dt="2026-03-25T08:38:44.525" v="93" actId="47"/>
        <pc:sldMkLst>
          <pc:docMk/>
          <pc:sldMk cId="1695262865" sldId="349"/>
        </pc:sldMkLst>
      </pc:sldChg>
      <pc:sldChg chg="del">
        <pc:chgData name="Emeline TEISSIER FREMERY" userId="e845b7b7-6694-4150-8a2f-e0c930f2233e" providerId="ADAL" clId="{B234804B-9385-4D1C-B29D-8C4035B349C6}" dt="2026-03-25T08:38:44.525" v="93" actId="47"/>
        <pc:sldMkLst>
          <pc:docMk/>
          <pc:sldMk cId="4170392446" sldId="350"/>
        </pc:sldMkLst>
      </pc:sldChg>
      <pc:sldChg chg="del">
        <pc:chgData name="Emeline TEISSIER FREMERY" userId="e845b7b7-6694-4150-8a2f-e0c930f2233e" providerId="ADAL" clId="{B234804B-9385-4D1C-B29D-8C4035B349C6}" dt="2026-03-25T08:38:44.525" v="93" actId="47"/>
        <pc:sldMkLst>
          <pc:docMk/>
          <pc:sldMk cId="1126161858" sldId="351"/>
        </pc:sldMkLst>
      </pc:sldChg>
      <pc:sldChg chg="del">
        <pc:chgData name="Emeline TEISSIER FREMERY" userId="e845b7b7-6694-4150-8a2f-e0c930f2233e" providerId="ADAL" clId="{B234804B-9385-4D1C-B29D-8C4035B349C6}" dt="2026-03-25T08:38:44.525" v="93" actId="47"/>
        <pc:sldMkLst>
          <pc:docMk/>
          <pc:sldMk cId="328121208" sldId="352"/>
        </pc:sldMkLst>
      </pc:sldChg>
      <pc:sldChg chg="del">
        <pc:chgData name="Emeline TEISSIER FREMERY" userId="e845b7b7-6694-4150-8a2f-e0c930f2233e" providerId="ADAL" clId="{B234804B-9385-4D1C-B29D-8C4035B349C6}" dt="2026-03-25T08:38:44.525" v="93" actId="47"/>
        <pc:sldMkLst>
          <pc:docMk/>
          <pc:sldMk cId="3300380893" sldId="353"/>
        </pc:sldMkLst>
      </pc:sldChg>
      <pc:sldChg chg="delSp mod">
        <pc:chgData name="Emeline TEISSIER FREMERY" userId="e845b7b7-6694-4150-8a2f-e0c930f2233e" providerId="ADAL" clId="{B234804B-9385-4D1C-B29D-8C4035B349C6}" dt="2026-03-25T08:39:11.101" v="95" actId="478"/>
        <pc:sldMkLst>
          <pc:docMk/>
          <pc:sldMk cId="2468301610" sldId="442"/>
        </pc:sldMkLst>
        <pc:spChg chg="del">
          <ac:chgData name="Emeline TEISSIER FREMERY" userId="e845b7b7-6694-4150-8a2f-e0c930f2233e" providerId="ADAL" clId="{B234804B-9385-4D1C-B29D-8C4035B349C6}" dt="2026-03-25T08:39:11.101" v="95" actId="478"/>
          <ac:spMkLst>
            <pc:docMk/>
            <pc:sldMk cId="2468301610" sldId="442"/>
            <ac:spMk id="3" creationId="{C9DD9FD7-F217-D762-D729-521CE676EA79}"/>
          </ac:spMkLst>
        </pc:spChg>
      </pc:sldChg>
      <pc:sldChg chg="delSp mod">
        <pc:chgData name="Emeline TEISSIER FREMERY" userId="e845b7b7-6694-4150-8a2f-e0c930f2233e" providerId="ADAL" clId="{B234804B-9385-4D1C-B29D-8C4035B349C6}" dt="2026-03-25T08:39:07.708" v="94" actId="478"/>
        <pc:sldMkLst>
          <pc:docMk/>
          <pc:sldMk cId="1812191017" sldId="445"/>
        </pc:sldMkLst>
        <pc:spChg chg="del">
          <ac:chgData name="Emeline TEISSIER FREMERY" userId="e845b7b7-6694-4150-8a2f-e0c930f2233e" providerId="ADAL" clId="{B234804B-9385-4D1C-B29D-8C4035B349C6}" dt="2026-03-25T08:39:07.708" v="94" actId="478"/>
          <ac:spMkLst>
            <pc:docMk/>
            <pc:sldMk cId="1812191017" sldId="445"/>
            <ac:spMk id="4" creationId="{5A49B836-4DCD-1FE2-C899-41FCA0E59890}"/>
          </ac:spMkLst>
        </pc:spChg>
      </pc:sldChg>
      <pc:sldChg chg="delSp mod">
        <pc:chgData name="Emeline TEISSIER FREMERY" userId="e845b7b7-6694-4150-8a2f-e0c930f2233e" providerId="ADAL" clId="{B234804B-9385-4D1C-B29D-8C4035B349C6}" dt="2026-03-25T08:39:28.285" v="97" actId="478"/>
        <pc:sldMkLst>
          <pc:docMk/>
          <pc:sldMk cId="736919100" sldId="449"/>
        </pc:sldMkLst>
        <pc:spChg chg="del">
          <ac:chgData name="Emeline TEISSIER FREMERY" userId="e845b7b7-6694-4150-8a2f-e0c930f2233e" providerId="ADAL" clId="{B234804B-9385-4D1C-B29D-8C4035B349C6}" dt="2026-03-25T08:39:28.285" v="97" actId="478"/>
          <ac:spMkLst>
            <pc:docMk/>
            <pc:sldMk cId="736919100" sldId="449"/>
            <ac:spMk id="4" creationId="{AD967634-B388-D1F9-746C-B8A10B2951AA}"/>
          </ac:spMkLst>
        </pc:spChg>
      </pc:sldChg>
      <pc:sldChg chg="delSp mod">
        <pc:chgData name="Emeline TEISSIER FREMERY" userId="e845b7b7-6694-4150-8a2f-e0c930f2233e" providerId="ADAL" clId="{B234804B-9385-4D1C-B29D-8C4035B349C6}" dt="2026-03-25T08:39:21.442" v="96" actId="478"/>
        <pc:sldMkLst>
          <pc:docMk/>
          <pc:sldMk cId="1537976360" sldId="453"/>
        </pc:sldMkLst>
        <pc:spChg chg="del">
          <ac:chgData name="Emeline TEISSIER FREMERY" userId="e845b7b7-6694-4150-8a2f-e0c930f2233e" providerId="ADAL" clId="{B234804B-9385-4D1C-B29D-8C4035B349C6}" dt="2026-03-25T08:39:21.442" v="96" actId="478"/>
          <ac:spMkLst>
            <pc:docMk/>
            <pc:sldMk cId="1537976360" sldId="453"/>
            <ac:spMk id="4" creationId="{C443E922-E981-D6AF-E8C8-5D5CA0E03579}"/>
          </ac:spMkLst>
        </pc:spChg>
      </pc:sldChg>
      <pc:sldChg chg="del">
        <pc:chgData name="Emeline TEISSIER FREMERY" userId="e845b7b7-6694-4150-8a2f-e0c930f2233e" providerId="ADAL" clId="{B234804B-9385-4D1C-B29D-8C4035B349C6}" dt="2026-03-25T08:37:20.676" v="0" actId="47"/>
        <pc:sldMkLst>
          <pc:docMk/>
          <pc:sldMk cId="2669306501" sldId="600"/>
        </pc:sldMkLst>
      </pc:sldChg>
      <pc:sldChg chg="del">
        <pc:chgData name="Emeline TEISSIER FREMERY" userId="e845b7b7-6694-4150-8a2f-e0c930f2233e" providerId="ADAL" clId="{B234804B-9385-4D1C-B29D-8C4035B349C6}" dt="2026-03-25T08:38:44.525" v="93" actId="47"/>
        <pc:sldMkLst>
          <pc:docMk/>
          <pc:sldMk cId="835340291" sldId="601"/>
        </pc:sldMkLst>
      </pc:sldChg>
      <pc:sldChg chg="del">
        <pc:chgData name="Emeline TEISSIER FREMERY" userId="e845b7b7-6694-4150-8a2f-e0c930f2233e" providerId="ADAL" clId="{B234804B-9385-4D1C-B29D-8C4035B349C6}" dt="2026-03-25T08:38:44.525" v="93" actId="47"/>
        <pc:sldMkLst>
          <pc:docMk/>
          <pc:sldMk cId="2711673487" sldId="602"/>
        </pc:sldMkLst>
      </pc:sldChg>
      <pc:sldChg chg="del">
        <pc:chgData name="Emeline TEISSIER FREMERY" userId="e845b7b7-6694-4150-8a2f-e0c930f2233e" providerId="ADAL" clId="{B234804B-9385-4D1C-B29D-8C4035B349C6}" dt="2026-03-25T08:38:44.525" v="93" actId="47"/>
        <pc:sldMkLst>
          <pc:docMk/>
          <pc:sldMk cId="1497357500" sldId="603"/>
        </pc:sldMkLst>
      </pc:sldChg>
      <pc:sldChg chg="del">
        <pc:chgData name="Emeline TEISSIER FREMERY" userId="e845b7b7-6694-4150-8a2f-e0c930f2233e" providerId="ADAL" clId="{B234804B-9385-4D1C-B29D-8C4035B349C6}" dt="2026-03-25T08:38:44.525" v="93" actId="47"/>
        <pc:sldMkLst>
          <pc:docMk/>
          <pc:sldMk cId="393295477" sldId="604"/>
        </pc:sldMkLst>
      </pc:sldChg>
      <pc:sldChg chg="del">
        <pc:chgData name="Emeline TEISSIER FREMERY" userId="e845b7b7-6694-4150-8a2f-e0c930f2233e" providerId="ADAL" clId="{B234804B-9385-4D1C-B29D-8C4035B349C6}" dt="2026-03-25T08:38:44.525" v="93" actId="47"/>
        <pc:sldMkLst>
          <pc:docMk/>
          <pc:sldMk cId="895197027" sldId="605"/>
        </pc:sldMkLst>
      </pc:sldChg>
      <pc:sldChg chg="del">
        <pc:chgData name="Emeline TEISSIER FREMERY" userId="e845b7b7-6694-4150-8a2f-e0c930f2233e" providerId="ADAL" clId="{B234804B-9385-4D1C-B29D-8C4035B349C6}" dt="2026-03-25T08:38:44.525" v="93" actId="47"/>
        <pc:sldMkLst>
          <pc:docMk/>
          <pc:sldMk cId="3378783610" sldId="606"/>
        </pc:sldMkLst>
      </pc:sldChg>
      <pc:sldChg chg="del">
        <pc:chgData name="Emeline TEISSIER FREMERY" userId="e845b7b7-6694-4150-8a2f-e0c930f2233e" providerId="ADAL" clId="{B234804B-9385-4D1C-B29D-8C4035B349C6}" dt="2026-03-25T08:38:44.525" v="93" actId="47"/>
        <pc:sldMkLst>
          <pc:docMk/>
          <pc:sldMk cId="3576430735" sldId="607"/>
        </pc:sldMkLst>
      </pc:sldChg>
      <pc:sldChg chg="del">
        <pc:chgData name="Emeline TEISSIER FREMERY" userId="e845b7b7-6694-4150-8a2f-e0c930f2233e" providerId="ADAL" clId="{B234804B-9385-4D1C-B29D-8C4035B349C6}" dt="2026-03-25T08:38:44.525" v="93" actId="47"/>
        <pc:sldMkLst>
          <pc:docMk/>
          <pc:sldMk cId="179841828" sldId="608"/>
        </pc:sldMkLst>
      </pc:sldChg>
      <pc:sldChg chg="del">
        <pc:chgData name="Emeline TEISSIER FREMERY" userId="e845b7b7-6694-4150-8a2f-e0c930f2233e" providerId="ADAL" clId="{B234804B-9385-4D1C-B29D-8C4035B349C6}" dt="2026-03-25T08:38:44.525" v="93" actId="47"/>
        <pc:sldMkLst>
          <pc:docMk/>
          <pc:sldMk cId="56237629" sldId="609"/>
        </pc:sldMkLst>
      </pc:sldChg>
      <pc:sldChg chg="del">
        <pc:chgData name="Emeline TEISSIER FREMERY" userId="e845b7b7-6694-4150-8a2f-e0c930f2233e" providerId="ADAL" clId="{B234804B-9385-4D1C-B29D-8C4035B349C6}" dt="2026-03-25T08:38:44.525" v="93" actId="47"/>
        <pc:sldMkLst>
          <pc:docMk/>
          <pc:sldMk cId="2411504927" sldId="610"/>
        </pc:sldMkLst>
      </pc:sldChg>
      <pc:sldChg chg="del">
        <pc:chgData name="Emeline TEISSIER FREMERY" userId="e845b7b7-6694-4150-8a2f-e0c930f2233e" providerId="ADAL" clId="{B234804B-9385-4D1C-B29D-8C4035B349C6}" dt="2026-03-25T08:38:44.525" v="93" actId="47"/>
        <pc:sldMkLst>
          <pc:docMk/>
          <pc:sldMk cId="707614388" sldId="611"/>
        </pc:sldMkLst>
      </pc:sldChg>
      <pc:sldChg chg="del">
        <pc:chgData name="Emeline TEISSIER FREMERY" userId="e845b7b7-6694-4150-8a2f-e0c930f2233e" providerId="ADAL" clId="{B234804B-9385-4D1C-B29D-8C4035B349C6}" dt="2026-03-25T08:38:44.525" v="93" actId="47"/>
        <pc:sldMkLst>
          <pc:docMk/>
          <pc:sldMk cId="2513209713" sldId="612"/>
        </pc:sldMkLst>
      </pc:sldChg>
      <pc:sldChg chg="del">
        <pc:chgData name="Emeline TEISSIER FREMERY" userId="e845b7b7-6694-4150-8a2f-e0c930f2233e" providerId="ADAL" clId="{B234804B-9385-4D1C-B29D-8C4035B349C6}" dt="2026-03-25T08:38:44.525" v="93" actId="47"/>
        <pc:sldMkLst>
          <pc:docMk/>
          <pc:sldMk cId="4148046969" sldId="613"/>
        </pc:sldMkLst>
      </pc:sldChg>
      <pc:sldChg chg="del">
        <pc:chgData name="Emeline TEISSIER FREMERY" userId="e845b7b7-6694-4150-8a2f-e0c930f2233e" providerId="ADAL" clId="{B234804B-9385-4D1C-B29D-8C4035B349C6}" dt="2026-03-25T08:38:44.525" v="93" actId="47"/>
        <pc:sldMkLst>
          <pc:docMk/>
          <pc:sldMk cId="2210023271" sldId="614"/>
        </pc:sldMkLst>
      </pc:sldChg>
      <pc:sldChg chg="del">
        <pc:chgData name="Emeline TEISSIER FREMERY" userId="e845b7b7-6694-4150-8a2f-e0c930f2233e" providerId="ADAL" clId="{B234804B-9385-4D1C-B29D-8C4035B349C6}" dt="2026-03-25T08:38:44.525" v="93" actId="47"/>
        <pc:sldMkLst>
          <pc:docMk/>
          <pc:sldMk cId="1419397604" sldId="615"/>
        </pc:sldMkLst>
      </pc:sldChg>
      <pc:sldChg chg="del">
        <pc:chgData name="Emeline TEISSIER FREMERY" userId="e845b7b7-6694-4150-8a2f-e0c930f2233e" providerId="ADAL" clId="{B234804B-9385-4D1C-B29D-8C4035B349C6}" dt="2026-03-25T08:38:44.525" v="93" actId="47"/>
        <pc:sldMkLst>
          <pc:docMk/>
          <pc:sldMk cId="4134969763" sldId="616"/>
        </pc:sldMkLst>
      </pc:sldChg>
      <pc:sldChg chg="del">
        <pc:chgData name="Emeline TEISSIER FREMERY" userId="e845b7b7-6694-4150-8a2f-e0c930f2233e" providerId="ADAL" clId="{B234804B-9385-4D1C-B29D-8C4035B349C6}" dt="2026-03-25T08:38:44.525" v="93" actId="47"/>
        <pc:sldMkLst>
          <pc:docMk/>
          <pc:sldMk cId="2602546945" sldId="617"/>
        </pc:sldMkLst>
      </pc:sldChg>
      <pc:sldChg chg="del">
        <pc:chgData name="Emeline TEISSIER FREMERY" userId="e845b7b7-6694-4150-8a2f-e0c930f2233e" providerId="ADAL" clId="{B234804B-9385-4D1C-B29D-8C4035B349C6}" dt="2026-03-25T08:38:34.409" v="86" actId="47"/>
        <pc:sldMkLst>
          <pc:docMk/>
          <pc:sldMk cId="1790819902" sldId="618"/>
        </pc:sldMkLst>
      </pc:sldChg>
      <pc:sldChg chg="del">
        <pc:chgData name="Emeline TEISSIER FREMERY" userId="e845b7b7-6694-4150-8a2f-e0c930f2233e" providerId="ADAL" clId="{B234804B-9385-4D1C-B29D-8C4035B349C6}" dt="2026-03-25T08:38:34.834" v="87" actId="47"/>
        <pc:sldMkLst>
          <pc:docMk/>
          <pc:sldMk cId="3310518106" sldId="619"/>
        </pc:sldMkLst>
      </pc:sldChg>
      <pc:sldChg chg="del">
        <pc:chgData name="Emeline TEISSIER FREMERY" userId="e845b7b7-6694-4150-8a2f-e0c930f2233e" providerId="ADAL" clId="{B234804B-9385-4D1C-B29D-8C4035B349C6}" dt="2026-03-25T08:38:35.293" v="88" actId="47"/>
        <pc:sldMkLst>
          <pc:docMk/>
          <pc:sldMk cId="2242996942" sldId="620"/>
        </pc:sldMkLst>
      </pc:sldChg>
      <pc:sldChg chg="del">
        <pc:chgData name="Emeline TEISSIER FREMERY" userId="e845b7b7-6694-4150-8a2f-e0c930f2233e" providerId="ADAL" clId="{B234804B-9385-4D1C-B29D-8C4035B349C6}" dt="2026-03-25T08:38:35.777" v="89" actId="47"/>
        <pc:sldMkLst>
          <pc:docMk/>
          <pc:sldMk cId="3197999234" sldId="621"/>
        </pc:sldMkLst>
      </pc:sldChg>
      <pc:sldChg chg="del">
        <pc:chgData name="Emeline TEISSIER FREMERY" userId="e845b7b7-6694-4150-8a2f-e0c930f2233e" providerId="ADAL" clId="{B234804B-9385-4D1C-B29D-8C4035B349C6}" dt="2026-03-25T08:38:36.513" v="90" actId="47"/>
        <pc:sldMkLst>
          <pc:docMk/>
          <pc:sldMk cId="992046468" sldId="622"/>
        </pc:sldMkLst>
      </pc:sldChg>
      <pc:sldChg chg="del">
        <pc:chgData name="Emeline TEISSIER FREMERY" userId="e845b7b7-6694-4150-8a2f-e0c930f2233e" providerId="ADAL" clId="{B234804B-9385-4D1C-B29D-8C4035B349C6}" dt="2026-03-25T08:38:36.946" v="91" actId="47"/>
        <pc:sldMkLst>
          <pc:docMk/>
          <pc:sldMk cId="337710145" sldId="623"/>
        </pc:sldMkLst>
      </pc:sldChg>
      <pc:sldChg chg="del">
        <pc:chgData name="Emeline TEISSIER FREMERY" userId="e845b7b7-6694-4150-8a2f-e0c930f2233e" providerId="ADAL" clId="{B234804B-9385-4D1C-B29D-8C4035B349C6}" dt="2026-03-25T08:38:37.483" v="92" actId="47"/>
        <pc:sldMkLst>
          <pc:docMk/>
          <pc:sldMk cId="1078530633" sldId="624"/>
        </pc:sldMkLst>
      </pc:sldChg>
      <pc:sldChg chg="del">
        <pc:chgData name="Emeline TEISSIER FREMERY" userId="e845b7b7-6694-4150-8a2f-e0c930f2233e" providerId="ADAL" clId="{B234804B-9385-4D1C-B29D-8C4035B349C6}" dt="2026-03-25T08:38:44.525" v="93" actId="47"/>
        <pc:sldMkLst>
          <pc:docMk/>
          <pc:sldMk cId="1779694034" sldId="625"/>
        </pc:sldMkLst>
      </pc:sldChg>
      <pc:sldChg chg="del">
        <pc:chgData name="Emeline TEISSIER FREMERY" userId="e845b7b7-6694-4150-8a2f-e0c930f2233e" providerId="ADAL" clId="{B234804B-9385-4D1C-B29D-8C4035B349C6}" dt="2026-03-25T08:38:44.525" v="93" actId="47"/>
        <pc:sldMkLst>
          <pc:docMk/>
          <pc:sldMk cId="4259238387" sldId="626"/>
        </pc:sldMkLst>
      </pc:sldChg>
      <pc:sldChg chg="del">
        <pc:chgData name="Emeline TEISSIER FREMERY" userId="e845b7b7-6694-4150-8a2f-e0c930f2233e" providerId="ADAL" clId="{B234804B-9385-4D1C-B29D-8C4035B349C6}" dt="2026-03-25T08:38:44.525" v="93" actId="47"/>
        <pc:sldMkLst>
          <pc:docMk/>
          <pc:sldMk cId="2391478395" sldId="627"/>
        </pc:sldMkLst>
      </pc:sldChg>
      <pc:sldChg chg="del">
        <pc:chgData name="Emeline TEISSIER FREMERY" userId="e845b7b7-6694-4150-8a2f-e0c930f2233e" providerId="ADAL" clId="{B234804B-9385-4D1C-B29D-8C4035B349C6}" dt="2026-03-25T08:38:44.525" v="93" actId="47"/>
        <pc:sldMkLst>
          <pc:docMk/>
          <pc:sldMk cId="2271835435" sldId="628"/>
        </pc:sldMkLst>
      </pc:sldChg>
      <pc:sldChg chg="del">
        <pc:chgData name="Emeline TEISSIER FREMERY" userId="e845b7b7-6694-4150-8a2f-e0c930f2233e" providerId="ADAL" clId="{B234804B-9385-4D1C-B29D-8C4035B349C6}" dt="2026-03-25T08:38:44.525" v="93" actId="47"/>
        <pc:sldMkLst>
          <pc:docMk/>
          <pc:sldMk cId="1885345958" sldId="629"/>
        </pc:sldMkLst>
      </pc:sldChg>
      <pc:sldChg chg="del">
        <pc:chgData name="Emeline TEISSIER FREMERY" userId="e845b7b7-6694-4150-8a2f-e0c930f2233e" providerId="ADAL" clId="{B234804B-9385-4D1C-B29D-8C4035B349C6}" dt="2026-03-25T08:37:23.019" v="1" actId="47"/>
        <pc:sldMkLst>
          <pc:docMk/>
          <pc:sldMk cId="2293705205" sldId="630"/>
        </pc:sldMkLst>
      </pc:sldChg>
      <pc:sldChg chg="del">
        <pc:chgData name="Emeline TEISSIER FREMERY" userId="e845b7b7-6694-4150-8a2f-e0c930f2233e" providerId="ADAL" clId="{B234804B-9385-4D1C-B29D-8C4035B349C6}" dt="2026-03-25T08:37:23.857" v="2" actId="47"/>
        <pc:sldMkLst>
          <pc:docMk/>
          <pc:sldMk cId="3001838645" sldId="631"/>
        </pc:sldMkLst>
      </pc:sldChg>
      <pc:sldChg chg="del">
        <pc:chgData name="Emeline TEISSIER FREMERY" userId="e845b7b7-6694-4150-8a2f-e0c930f2233e" providerId="ADAL" clId="{B234804B-9385-4D1C-B29D-8C4035B349C6}" dt="2026-03-25T08:37:24.724" v="3" actId="47"/>
        <pc:sldMkLst>
          <pc:docMk/>
          <pc:sldMk cId="145802105" sldId="632"/>
        </pc:sldMkLst>
      </pc:sldChg>
      <pc:sldChg chg="del">
        <pc:chgData name="Emeline TEISSIER FREMERY" userId="e845b7b7-6694-4150-8a2f-e0c930f2233e" providerId="ADAL" clId="{B234804B-9385-4D1C-B29D-8C4035B349C6}" dt="2026-03-25T08:37:25.443" v="4" actId="47"/>
        <pc:sldMkLst>
          <pc:docMk/>
          <pc:sldMk cId="1338831565" sldId="633"/>
        </pc:sldMkLst>
      </pc:sldChg>
      <pc:sldChg chg="del">
        <pc:chgData name="Emeline TEISSIER FREMERY" userId="e845b7b7-6694-4150-8a2f-e0c930f2233e" providerId="ADAL" clId="{B234804B-9385-4D1C-B29D-8C4035B349C6}" dt="2026-03-25T08:37:26.041" v="5" actId="47"/>
        <pc:sldMkLst>
          <pc:docMk/>
          <pc:sldMk cId="1076791547" sldId="634"/>
        </pc:sldMkLst>
      </pc:sldChg>
      <pc:sldChg chg="del">
        <pc:chgData name="Emeline TEISSIER FREMERY" userId="e845b7b7-6694-4150-8a2f-e0c930f2233e" providerId="ADAL" clId="{B234804B-9385-4D1C-B29D-8C4035B349C6}" dt="2026-03-25T08:37:26.538" v="6" actId="47"/>
        <pc:sldMkLst>
          <pc:docMk/>
          <pc:sldMk cId="683325376" sldId="635"/>
        </pc:sldMkLst>
      </pc:sldChg>
      <pc:sldChg chg="del">
        <pc:chgData name="Emeline TEISSIER FREMERY" userId="e845b7b7-6694-4150-8a2f-e0c930f2233e" providerId="ADAL" clId="{B234804B-9385-4D1C-B29D-8C4035B349C6}" dt="2026-03-25T08:37:27.022" v="7" actId="47"/>
        <pc:sldMkLst>
          <pc:docMk/>
          <pc:sldMk cId="534273323" sldId="636"/>
        </pc:sldMkLst>
      </pc:sldChg>
      <pc:sldChg chg="del">
        <pc:chgData name="Emeline TEISSIER FREMERY" userId="e845b7b7-6694-4150-8a2f-e0c930f2233e" providerId="ADAL" clId="{B234804B-9385-4D1C-B29D-8C4035B349C6}" dt="2026-03-25T08:37:27.472" v="8" actId="47"/>
        <pc:sldMkLst>
          <pc:docMk/>
          <pc:sldMk cId="788705241" sldId="637"/>
        </pc:sldMkLst>
      </pc:sldChg>
      <pc:sldChg chg="del">
        <pc:chgData name="Emeline TEISSIER FREMERY" userId="e845b7b7-6694-4150-8a2f-e0c930f2233e" providerId="ADAL" clId="{B234804B-9385-4D1C-B29D-8C4035B349C6}" dt="2026-03-25T08:37:29.236" v="9" actId="47"/>
        <pc:sldMkLst>
          <pc:docMk/>
          <pc:sldMk cId="1700661494" sldId="638"/>
        </pc:sldMkLst>
      </pc:sldChg>
      <pc:sldChg chg="del">
        <pc:chgData name="Emeline TEISSIER FREMERY" userId="e845b7b7-6694-4150-8a2f-e0c930f2233e" providerId="ADAL" clId="{B234804B-9385-4D1C-B29D-8C4035B349C6}" dt="2026-03-25T08:37:29.867" v="10" actId="47"/>
        <pc:sldMkLst>
          <pc:docMk/>
          <pc:sldMk cId="340693807" sldId="639"/>
        </pc:sldMkLst>
      </pc:sldChg>
      <pc:sldChg chg="del">
        <pc:chgData name="Emeline TEISSIER FREMERY" userId="e845b7b7-6694-4150-8a2f-e0c930f2233e" providerId="ADAL" clId="{B234804B-9385-4D1C-B29D-8C4035B349C6}" dt="2026-03-25T08:37:30.452" v="11" actId="47"/>
        <pc:sldMkLst>
          <pc:docMk/>
          <pc:sldMk cId="2346990962" sldId="640"/>
        </pc:sldMkLst>
      </pc:sldChg>
      <pc:sldChg chg="del">
        <pc:chgData name="Emeline TEISSIER FREMERY" userId="e845b7b7-6694-4150-8a2f-e0c930f2233e" providerId="ADAL" clId="{B234804B-9385-4D1C-B29D-8C4035B349C6}" dt="2026-03-25T08:37:31.134" v="12" actId="47"/>
        <pc:sldMkLst>
          <pc:docMk/>
          <pc:sldMk cId="607130004" sldId="641"/>
        </pc:sldMkLst>
      </pc:sldChg>
      <pc:sldChg chg="del">
        <pc:chgData name="Emeline TEISSIER FREMERY" userId="e845b7b7-6694-4150-8a2f-e0c930f2233e" providerId="ADAL" clId="{B234804B-9385-4D1C-B29D-8C4035B349C6}" dt="2026-03-25T08:37:31.892" v="13" actId="47"/>
        <pc:sldMkLst>
          <pc:docMk/>
          <pc:sldMk cId="3698462197" sldId="642"/>
        </pc:sldMkLst>
      </pc:sldChg>
      <pc:sldChg chg="del">
        <pc:chgData name="Emeline TEISSIER FREMERY" userId="e845b7b7-6694-4150-8a2f-e0c930f2233e" providerId="ADAL" clId="{B234804B-9385-4D1C-B29D-8C4035B349C6}" dt="2026-03-25T08:37:32.531" v="14" actId="47"/>
        <pc:sldMkLst>
          <pc:docMk/>
          <pc:sldMk cId="3684993766" sldId="643"/>
        </pc:sldMkLst>
      </pc:sldChg>
      <pc:sldChg chg="del">
        <pc:chgData name="Emeline TEISSIER FREMERY" userId="e845b7b7-6694-4150-8a2f-e0c930f2233e" providerId="ADAL" clId="{B234804B-9385-4D1C-B29D-8C4035B349C6}" dt="2026-03-25T08:37:33.115" v="15" actId="47"/>
        <pc:sldMkLst>
          <pc:docMk/>
          <pc:sldMk cId="4188182807" sldId="644"/>
        </pc:sldMkLst>
      </pc:sldChg>
      <pc:sldChg chg="del">
        <pc:chgData name="Emeline TEISSIER FREMERY" userId="e845b7b7-6694-4150-8a2f-e0c930f2233e" providerId="ADAL" clId="{B234804B-9385-4D1C-B29D-8C4035B349C6}" dt="2026-03-25T08:37:33.754" v="16" actId="47"/>
        <pc:sldMkLst>
          <pc:docMk/>
          <pc:sldMk cId="4273682760" sldId="645"/>
        </pc:sldMkLst>
      </pc:sldChg>
      <pc:sldChg chg="del">
        <pc:chgData name="Emeline TEISSIER FREMERY" userId="e845b7b7-6694-4150-8a2f-e0c930f2233e" providerId="ADAL" clId="{B234804B-9385-4D1C-B29D-8C4035B349C6}" dt="2026-03-25T08:37:34.331" v="17" actId="47"/>
        <pc:sldMkLst>
          <pc:docMk/>
          <pc:sldMk cId="311297383" sldId="646"/>
        </pc:sldMkLst>
      </pc:sldChg>
      <pc:sldChg chg="del">
        <pc:chgData name="Emeline TEISSIER FREMERY" userId="e845b7b7-6694-4150-8a2f-e0c930f2233e" providerId="ADAL" clId="{B234804B-9385-4D1C-B29D-8C4035B349C6}" dt="2026-03-25T08:37:34.966" v="18" actId="47"/>
        <pc:sldMkLst>
          <pc:docMk/>
          <pc:sldMk cId="2169991420" sldId="647"/>
        </pc:sldMkLst>
      </pc:sldChg>
      <pc:sldChg chg="del">
        <pc:chgData name="Emeline TEISSIER FREMERY" userId="e845b7b7-6694-4150-8a2f-e0c930f2233e" providerId="ADAL" clId="{B234804B-9385-4D1C-B29D-8C4035B349C6}" dt="2026-03-25T08:37:35.656" v="19" actId="47"/>
        <pc:sldMkLst>
          <pc:docMk/>
          <pc:sldMk cId="3729783807" sldId="648"/>
        </pc:sldMkLst>
      </pc:sldChg>
      <pc:sldChg chg="del">
        <pc:chgData name="Emeline TEISSIER FREMERY" userId="e845b7b7-6694-4150-8a2f-e0c930f2233e" providerId="ADAL" clId="{B234804B-9385-4D1C-B29D-8C4035B349C6}" dt="2026-03-25T08:37:36.325" v="20" actId="47"/>
        <pc:sldMkLst>
          <pc:docMk/>
          <pc:sldMk cId="1529109680" sldId="649"/>
        </pc:sldMkLst>
      </pc:sldChg>
      <pc:sldChg chg="del">
        <pc:chgData name="Emeline TEISSIER FREMERY" userId="e845b7b7-6694-4150-8a2f-e0c930f2233e" providerId="ADAL" clId="{B234804B-9385-4D1C-B29D-8C4035B349C6}" dt="2026-03-25T08:37:40.725" v="21" actId="47"/>
        <pc:sldMkLst>
          <pc:docMk/>
          <pc:sldMk cId="3743880690" sldId="755"/>
        </pc:sldMkLst>
      </pc:sldChg>
      <pc:sldChg chg="del">
        <pc:chgData name="Emeline TEISSIER FREMERY" userId="e845b7b7-6694-4150-8a2f-e0c930f2233e" providerId="ADAL" clId="{B234804B-9385-4D1C-B29D-8C4035B349C6}" dt="2026-03-25T08:37:41.955" v="22" actId="47"/>
        <pc:sldMkLst>
          <pc:docMk/>
          <pc:sldMk cId="145108311" sldId="756"/>
        </pc:sldMkLst>
      </pc:sldChg>
      <pc:sldChg chg="del">
        <pc:chgData name="Emeline TEISSIER FREMERY" userId="e845b7b7-6694-4150-8a2f-e0c930f2233e" providerId="ADAL" clId="{B234804B-9385-4D1C-B29D-8C4035B349C6}" dt="2026-03-25T08:37:42.696" v="23" actId="47"/>
        <pc:sldMkLst>
          <pc:docMk/>
          <pc:sldMk cId="2170278395" sldId="757"/>
        </pc:sldMkLst>
      </pc:sldChg>
      <pc:sldChg chg="del">
        <pc:chgData name="Emeline TEISSIER FREMERY" userId="e845b7b7-6694-4150-8a2f-e0c930f2233e" providerId="ADAL" clId="{B234804B-9385-4D1C-B29D-8C4035B349C6}" dt="2026-03-25T08:37:43.227" v="24" actId="47"/>
        <pc:sldMkLst>
          <pc:docMk/>
          <pc:sldMk cId="962553990" sldId="758"/>
        </pc:sldMkLst>
      </pc:sldChg>
      <pc:sldChg chg="del">
        <pc:chgData name="Emeline TEISSIER FREMERY" userId="e845b7b7-6694-4150-8a2f-e0c930f2233e" providerId="ADAL" clId="{B234804B-9385-4D1C-B29D-8C4035B349C6}" dt="2026-03-25T08:37:43.820" v="25" actId="47"/>
        <pc:sldMkLst>
          <pc:docMk/>
          <pc:sldMk cId="3185221689" sldId="759"/>
        </pc:sldMkLst>
      </pc:sldChg>
      <pc:sldChg chg="del">
        <pc:chgData name="Emeline TEISSIER FREMERY" userId="e845b7b7-6694-4150-8a2f-e0c930f2233e" providerId="ADAL" clId="{B234804B-9385-4D1C-B29D-8C4035B349C6}" dt="2026-03-25T08:37:44.400" v="26" actId="47"/>
        <pc:sldMkLst>
          <pc:docMk/>
          <pc:sldMk cId="1673729053" sldId="760"/>
        </pc:sldMkLst>
      </pc:sldChg>
      <pc:sldChg chg="del">
        <pc:chgData name="Emeline TEISSIER FREMERY" userId="e845b7b7-6694-4150-8a2f-e0c930f2233e" providerId="ADAL" clId="{B234804B-9385-4D1C-B29D-8C4035B349C6}" dt="2026-03-25T08:37:44.888" v="27" actId="47"/>
        <pc:sldMkLst>
          <pc:docMk/>
          <pc:sldMk cId="429172412" sldId="761"/>
        </pc:sldMkLst>
      </pc:sldChg>
      <pc:sldChg chg="del">
        <pc:chgData name="Emeline TEISSIER FREMERY" userId="e845b7b7-6694-4150-8a2f-e0c930f2233e" providerId="ADAL" clId="{B234804B-9385-4D1C-B29D-8C4035B349C6}" dt="2026-03-25T08:37:45.355" v="28" actId="47"/>
        <pc:sldMkLst>
          <pc:docMk/>
          <pc:sldMk cId="3924267730" sldId="762"/>
        </pc:sldMkLst>
      </pc:sldChg>
      <pc:sldChg chg="del">
        <pc:chgData name="Emeline TEISSIER FREMERY" userId="e845b7b7-6694-4150-8a2f-e0c930f2233e" providerId="ADAL" clId="{B234804B-9385-4D1C-B29D-8C4035B349C6}" dt="2026-03-25T08:37:45.853" v="29" actId="47"/>
        <pc:sldMkLst>
          <pc:docMk/>
          <pc:sldMk cId="71639340" sldId="763"/>
        </pc:sldMkLst>
      </pc:sldChg>
      <pc:sldChg chg="del">
        <pc:chgData name="Emeline TEISSIER FREMERY" userId="e845b7b7-6694-4150-8a2f-e0c930f2233e" providerId="ADAL" clId="{B234804B-9385-4D1C-B29D-8C4035B349C6}" dt="2026-03-25T08:37:46.492" v="30" actId="47"/>
        <pc:sldMkLst>
          <pc:docMk/>
          <pc:sldMk cId="4238929605" sldId="764"/>
        </pc:sldMkLst>
      </pc:sldChg>
      <pc:sldChg chg="del">
        <pc:chgData name="Emeline TEISSIER FREMERY" userId="e845b7b7-6694-4150-8a2f-e0c930f2233e" providerId="ADAL" clId="{B234804B-9385-4D1C-B29D-8C4035B349C6}" dt="2026-03-25T08:37:47.002" v="31" actId="47"/>
        <pc:sldMkLst>
          <pc:docMk/>
          <pc:sldMk cId="3790311440" sldId="765"/>
        </pc:sldMkLst>
      </pc:sldChg>
      <pc:sldChg chg="del">
        <pc:chgData name="Emeline TEISSIER FREMERY" userId="e845b7b7-6694-4150-8a2f-e0c930f2233e" providerId="ADAL" clId="{B234804B-9385-4D1C-B29D-8C4035B349C6}" dt="2026-03-25T08:37:47.466" v="32" actId="47"/>
        <pc:sldMkLst>
          <pc:docMk/>
          <pc:sldMk cId="4292227737" sldId="766"/>
        </pc:sldMkLst>
      </pc:sldChg>
      <pc:sldChg chg="del">
        <pc:chgData name="Emeline TEISSIER FREMERY" userId="e845b7b7-6694-4150-8a2f-e0c930f2233e" providerId="ADAL" clId="{B234804B-9385-4D1C-B29D-8C4035B349C6}" dt="2026-03-25T08:37:48.063" v="33" actId="47"/>
        <pc:sldMkLst>
          <pc:docMk/>
          <pc:sldMk cId="2406856101" sldId="767"/>
        </pc:sldMkLst>
      </pc:sldChg>
      <pc:sldChg chg="del">
        <pc:chgData name="Emeline TEISSIER FREMERY" userId="e845b7b7-6694-4150-8a2f-e0c930f2233e" providerId="ADAL" clId="{B234804B-9385-4D1C-B29D-8C4035B349C6}" dt="2026-03-25T08:37:48.579" v="34" actId="47"/>
        <pc:sldMkLst>
          <pc:docMk/>
          <pc:sldMk cId="3374500806" sldId="768"/>
        </pc:sldMkLst>
      </pc:sldChg>
      <pc:sldChg chg="del">
        <pc:chgData name="Emeline TEISSIER FREMERY" userId="e845b7b7-6694-4150-8a2f-e0c930f2233e" providerId="ADAL" clId="{B234804B-9385-4D1C-B29D-8C4035B349C6}" dt="2026-03-25T08:37:49.116" v="35" actId="47"/>
        <pc:sldMkLst>
          <pc:docMk/>
          <pc:sldMk cId="2690920485" sldId="769"/>
        </pc:sldMkLst>
      </pc:sldChg>
      <pc:sldChg chg="del">
        <pc:chgData name="Emeline TEISSIER FREMERY" userId="e845b7b7-6694-4150-8a2f-e0c930f2233e" providerId="ADAL" clId="{B234804B-9385-4D1C-B29D-8C4035B349C6}" dt="2026-03-25T08:37:49.779" v="36" actId="47"/>
        <pc:sldMkLst>
          <pc:docMk/>
          <pc:sldMk cId="1143595514" sldId="770"/>
        </pc:sldMkLst>
      </pc:sldChg>
      <pc:sldChg chg="del">
        <pc:chgData name="Emeline TEISSIER FREMERY" userId="e845b7b7-6694-4150-8a2f-e0c930f2233e" providerId="ADAL" clId="{B234804B-9385-4D1C-B29D-8C4035B349C6}" dt="2026-03-25T08:37:50.286" v="37" actId="47"/>
        <pc:sldMkLst>
          <pc:docMk/>
          <pc:sldMk cId="1731468521" sldId="771"/>
        </pc:sldMkLst>
      </pc:sldChg>
      <pc:sldChg chg="del">
        <pc:chgData name="Emeline TEISSIER FREMERY" userId="e845b7b7-6694-4150-8a2f-e0c930f2233e" providerId="ADAL" clId="{B234804B-9385-4D1C-B29D-8C4035B349C6}" dt="2026-03-25T08:37:50.753" v="38" actId="47"/>
        <pc:sldMkLst>
          <pc:docMk/>
          <pc:sldMk cId="1774733681" sldId="772"/>
        </pc:sldMkLst>
      </pc:sldChg>
      <pc:sldChg chg="del">
        <pc:chgData name="Emeline TEISSIER FREMERY" userId="e845b7b7-6694-4150-8a2f-e0c930f2233e" providerId="ADAL" clId="{B234804B-9385-4D1C-B29D-8C4035B349C6}" dt="2026-03-25T08:37:51.267" v="39" actId="47"/>
        <pc:sldMkLst>
          <pc:docMk/>
          <pc:sldMk cId="1187987780" sldId="773"/>
        </pc:sldMkLst>
      </pc:sldChg>
      <pc:sldChg chg="del">
        <pc:chgData name="Emeline TEISSIER FREMERY" userId="e845b7b7-6694-4150-8a2f-e0c930f2233e" providerId="ADAL" clId="{B234804B-9385-4D1C-B29D-8C4035B349C6}" dt="2026-03-25T08:37:51.923" v="40" actId="47"/>
        <pc:sldMkLst>
          <pc:docMk/>
          <pc:sldMk cId="1381348100" sldId="774"/>
        </pc:sldMkLst>
      </pc:sldChg>
      <pc:sldChg chg="del">
        <pc:chgData name="Emeline TEISSIER FREMERY" userId="e845b7b7-6694-4150-8a2f-e0c930f2233e" providerId="ADAL" clId="{B234804B-9385-4D1C-B29D-8C4035B349C6}" dt="2026-03-25T08:37:52.412" v="41" actId="47"/>
        <pc:sldMkLst>
          <pc:docMk/>
          <pc:sldMk cId="705292093" sldId="775"/>
        </pc:sldMkLst>
      </pc:sldChg>
      <pc:sldChg chg="del">
        <pc:chgData name="Emeline TEISSIER FREMERY" userId="e845b7b7-6694-4150-8a2f-e0c930f2233e" providerId="ADAL" clId="{B234804B-9385-4D1C-B29D-8C4035B349C6}" dt="2026-03-25T08:37:52.939" v="42" actId="47"/>
        <pc:sldMkLst>
          <pc:docMk/>
          <pc:sldMk cId="979113237" sldId="776"/>
        </pc:sldMkLst>
      </pc:sldChg>
      <pc:sldChg chg="del">
        <pc:chgData name="Emeline TEISSIER FREMERY" userId="e845b7b7-6694-4150-8a2f-e0c930f2233e" providerId="ADAL" clId="{B234804B-9385-4D1C-B29D-8C4035B349C6}" dt="2026-03-25T08:37:53.373" v="43" actId="47"/>
        <pc:sldMkLst>
          <pc:docMk/>
          <pc:sldMk cId="1195895785" sldId="777"/>
        </pc:sldMkLst>
      </pc:sldChg>
      <pc:sldChg chg="del">
        <pc:chgData name="Emeline TEISSIER FREMERY" userId="e845b7b7-6694-4150-8a2f-e0c930f2233e" providerId="ADAL" clId="{B234804B-9385-4D1C-B29D-8C4035B349C6}" dt="2026-03-25T08:37:53.772" v="44" actId="47"/>
        <pc:sldMkLst>
          <pc:docMk/>
          <pc:sldMk cId="3334841336" sldId="778"/>
        </pc:sldMkLst>
      </pc:sldChg>
      <pc:sldChg chg="del">
        <pc:chgData name="Emeline TEISSIER FREMERY" userId="e845b7b7-6694-4150-8a2f-e0c930f2233e" providerId="ADAL" clId="{B234804B-9385-4D1C-B29D-8C4035B349C6}" dt="2026-03-25T08:37:54.187" v="45" actId="47"/>
        <pc:sldMkLst>
          <pc:docMk/>
          <pc:sldMk cId="1925207291" sldId="779"/>
        </pc:sldMkLst>
      </pc:sldChg>
      <pc:sldChg chg="del">
        <pc:chgData name="Emeline TEISSIER FREMERY" userId="e845b7b7-6694-4150-8a2f-e0c930f2233e" providerId="ADAL" clId="{B234804B-9385-4D1C-B29D-8C4035B349C6}" dt="2026-03-25T08:37:54.546" v="46" actId="47"/>
        <pc:sldMkLst>
          <pc:docMk/>
          <pc:sldMk cId="3616349796" sldId="780"/>
        </pc:sldMkLst>
      </pc:sldChg>
      <pc:sldChg chg="del">
        <pc:chgData name="Emeline TEISSIER FREMERY" userId="e845b7b7-6694-4150-8a2f-e0c930f2233e" providerId="ADAL" clId="{B234804B-9385-4D1C-B29D-8C4035B349C6}" dt="2026-03-25T08:37:54.950" v="47" actId="47"/>
        <pc:sldMkLst>
          <pc:docMk/>
          <pc:sldMk cId="3384309788" sldId="781"/>
        </pc:sldMkLst>
      </pc:sldChg>
      <pc:sldChg chg="del">
        <pc:chgData name="Emeline TEISSIER FREMERY" userId="e845b7b7-6694-4150-8a2f-e0c930f2233e" providerId="ADAL" clId="{B234804B-9385-4D1C-B29D-8C4035B349C6}" dt="2026-03-25T08:37:55.348" v="48" actId="47"/>
        <pc:sldMkLst>
          <pc:docMk/>
          <pc:sldMk cId="1741443606" sldId="782"/>
        </pc:sldMkLst>
      </pc:sldChg>
      <pc:sldChg chg="del">
        <pc:chgData name="Emeline TEISSIER FREMERY" userId="e845b7b7-6694-4150-8a2f-e0c930f2233e" providerId="ADAL" clId="{B234804B-9385-4D1C-B29D-8C4035B349C6}" dt="2026-03-25T08:37:55.695" v="49" actId="47"/>
        <pc:sldMkLst>
          <pc:docMk/>
          <pc:sldMk cId="790550696" sldId="783"/>
        </pc:sldMkLst>
      </pc:sldChg>
      <pc:sldChg chg="del">
        <pc:chgData name="Emeline TEISSIER FREMERY" userId="e845b7b7-6694-4150-8a2f-e0c930f2233e" providerId="ADAL" clId="{B234804B-9385-4D1C-B29D-8C4035B349C6}" dt="2026-03-25T08:37:56.087" v="50" actId="47"/>
        <pc:sldMkLst>
          <pc:docMk/>
          <pc:sldMk cId="3424223241" sldId="784"/>
        </pc:sldMkLst>
      </pc:sldChg>
      <pc:sldChg chg="del">
        <pc:chgData name="Emeline TEISSIER FREMERY" userId="e845b7b7-6694-4150-8a2f-e0c930f2233e" providerId="ADAL" clId="{B234804B-9385-4D1C-B29D-8C4035B349C6}" dt="2026-03-25T08:37:56.442" v="51" actId="47"/>
        <pc:sldMkLst>
          <pc:docMk/>
          <pc:sldMk cId="549555721" sldId="785"/>
        </pc:sldMkLst>
      </pc:sldChg>
      <pc:sldChg chg="del">
        <pc:chgData name="Emeline TEISSIER FREMERY" userId="e845b7b7-6694-4150-8a2f-e0c930f2233e" providerId="ADAL" clId="{B234804B-9385-4D1C-B29D-8C4035B349C6}" dt="2026-03-25T08:37:56.870" v="52" actId="47"/>
        <pc:sldMkLst>
          <pc:docMk/>
          <pc:sldMk cId="2944773756" sldId="786"/>
        </pc:sldMkLst>
      </pc:sldChg>
      <pc:sldChg chg="del">
        <pc:chgData name="Emeline TEISSIER FREMERY" userId="e845b7b7-6694-4150-8a2f-e0c930f2233e" providerId="ADAL" clId="{B234804B-9385-4D1C-B29D-8C4035B349C6}" dt="2026-03-25T08:37:57.295" v="53" actId="47"/>
        <pc:sldMkLst>
          <pc:docMk/>
          <pc:sldMk cId="841706813" sldId="787"/>
        </pc:sldMkLst>
      </pc:sldChg>
      <pc:sldChg chg="del">
        <pc:chgData name="Emeline TEISSIER FREMERY" userId="e845b7b7-6694-4150-8a2f-e0c930f2233e" providerId="ADAL" clId="{B234804B-9385-4D1C-B29D-8C4035B349C6}" dt="2026-03-25T08:37:57.705" v="54" actId="47"/>
        <pc:sldMkLst>
          <pc:docMk/>
          <pc:sldMk cId="3305603794" sldId="788"/>
        </pc:sldMkLst>
      </pc:sldChg>
      <pc:sldChg chg="del">
        <pc:chgData name="Emeline TEISSIER FREMERY" userId="e845b7b7-6694-4150-8a2f-e0c930f2233e" providerId="ADAL" clId="{B234804B-9385-4D1C-B29D-8C4035B349C6}" dt="2026-03-25T08:37:58.094" v="55" actId="47"/>
        <pc:sldMkLst>
          <pc:docMk/>
          <pc:sldMk cId="4054406426" sldId="789"/>
        </pc:sldMkLst>
      </pc:sldChg>
      <pc:sldChg chg="del">
        <pc:chgData name="Emeline TEISSIER FREMERY" userId="e845b7b7-6694-4150-8a2f-e0c930f2233e" providerId="ADAL" clId="{B234804B-9385-4D1C-B29D-8C4035B349C6}" dt="2026-03-25T08:37:58.486" v="56" actId="47"/>
        <pc:sldMkLst>
          <pc:docMk/>
          <pc:sldMk cId="1188526788" sldId="790"/>
        </pc:sldMkLst>
      </pc:sldChg>
      <pc:sldChg chg="del">
        <pc:chgData name="Emeline TEISSIER FREMERY" userId="e845b7b7-6694-4150-8a2f-e0c930f2233e" providerId="ADAL" clId="{B234804B-9385-4D1C-B29D-8C4035B349C6}" dt="2026-03-25T08:37:58.864" v="57" actId="47"/>
        <pc:sldMkLst>
          <pc:docMk/>
          <pc:sldMk cId="1671367496" sldId="791"/>
        </pc:sldMkLst>
      </pc:sldChg>
      <pc:sldChg chg="del">
        <pc:chgData name="Emeline TEISSIER FREMERY" userId="e845b7b7-6694-4150-8a2f-e0c930f2233e" providerId="ADAL" clId="{B234804B-9385-4D1C-B29D-8C4035B349C6}" dt="2026-03-25T08:37:59.201" v="58" actId="47"/>
        <pc:sldMkLst>
          <pc:docMk/>
          <pc:sldMk cId="2621555430" sldId="792"/>
        </pc:sldMkLst>
      </pc:sldChg>
      <pc:sldChg chg="del">
        <pc:chgData name="Emeline TEISSIER FREMERY" userId="e845b7b7-6694-4150-8a2f-e0c930f2233e" providerId="ADAL" clId="{B234804B-9385-4D1C-B29D-8C4035B349C6}" dt="2026-03-25T08:37:59.560" v="59" actId="47"/>
        <pc:sldMkLst>
          <pc:docMk/>
          <pc:sldMk cId="792588238" sldId="793"/>
        </pc:sldMkLst>
      </pc:sldChg>
      <pc:sldChg chg="del">
        <pc:chgData name="Emeline TEISSIER FREMERY" userId="e845b7b7-6694-4150-8a2f-e0c930f2233e" providerId="ADAL" clId="{B234804B-9385-4D1C-B29D-8C4035B349C6}" dt="2026-03-25T08:38:00.063" v="60" actId="47"/>
        <pc:sldMkLst>
          <pc:docMk/>
          <pc:sldMk cId="1171947196" sldId="794"/>
        </pc:sldMkLst>
      </pc:sldChg>
      <pc:sldChg chg="del">
        <pc:chgData name="Emeline TEISSIER FREMERY" userId="e845b7b7-6694-4150-8a2f-e0c930f2233e" providerId="ADAL" clId="{B234804B-9385-4D1C-B29D-8C4035B349C6}" dt="2026-03-25T08:38:00.523" v="61" actId="47"/>
        <pc:sldMkLst>
          <pc:docMk/>
          <pc:sldMk cId="2213311449" sldId="795"/>
        </pc:sldMkLst>
      </pc:sldChg>
      <pc:sldChg chg="del">
        <pc:chgData name="Emeline TEISSIER FREMERY" userId="e845b7b7-6694-4150-8a2f-e0c930f2233e" providerId="ADAL" clId="{B234804B-9385-4D1C-B29D-8C4035B349C6}" dt="2026-03-25T08:38:00.982" v="62" actId="47"/>
        <pc:sldMkLst>
          <pc:docMk/>
          <pc:sldMk cId="1446691493" sldId="796"/>
        </pc:sldMkLst>
      </pc:sldChg>
      <pc:sldChg chg="del">
        <pc:chgData name="Emeline TEISSIER FREMERY" userId="e845b7b7-6694-4150-8a2f-e0c930f2233e" providerId="ADAL" clId="{B234804B-9385-4D1C-B29D-8C4035B349C6}" dt="2026-03-25T08:38:01.463" v="63" actId="47"/>
        <pc:sldMkLst>
          <pc:docMk/>
          <pc:sldMk cId="2613959300" sldId="797"/>
        </pc:sldMkLst>
      </pc:sldChg>
      <pc:sldChg chg="del">
        <pc:chgData name="Emeline TEISSIER FREMERY" userId="e845b7b7-6694-4150-8a2f-e0c930f2233e" providerId="ADAL" clId="{B234804B-9385-4D1C-B29D-8C4035B349C6}" dt="2026-03-25T08:38:01.889" v="64" actId="47"/>
        <pc:sldMkLst>
          <pc:docMk/>
          <pc:sldMk cId="3243157751" sldId="798"/>
        </pc:sldMkLst>
      </pc:sldChg>
      <pc:sldChg chg="del">
        <pc:chgData name="Emeline TEISSIER FREMERY" userId="e845b7b7-6694-4150-8a2f-e0c930f2233e" providerId="ADAL" clId="{B234804B-9385-4D1C-B29D-8C4035B349C6}" dt="2026-03-25T08:38:02.335" v="65" actId="47"/>
        <pc:sldMkLst>
          <pc:docMk/>
          <pc:sldMk cId="501920549" sldId="799"/>
        </pc:sldMkLst>
      </pc:sldChg>
      <pc:sldChg chg="del">
        <pc:chgData name="Emeline TEISSIER FREMERY" userId="e845b7b7-6694-4150-8a2f-e0c930f2233e" providerId="ADAL" clId="{B234804B-9385-4D1C-B29D-8C4035B349C6}" dt="2026-03-25T08:38:02.920" v="66" actId="47"/>
        <pc:sldMkLst>
          <pc:docMk/>
          <pc:sldMk cId="2003406770" sldId="800"/>
        </pc:sldMkLst>
      </pc:sldChg>
      <pc:sldChg chg="del">
        <pc:chgData name="Emeline TEISSIER FREMERY" userId="e845b7b7-6694-4150-8a2f-e0c930f2233e" providerId="ADAL" clId="{B234804B-9385-4D1C-B29D-8C4035B349C6}" dt="2026-03-25T08:38:03.445" v="67" actId="47"/>
        <pc:sldMkLst>
          <pc:docMk/>
          <pc:sldMk cId="694736353" sldId="801"/>
        </pc:sldMkLst>
      </pc:sldChg>
      <pc:sldChg chg="del">
        <pc:chgData name="Emeline TEISSIER FREMERY" userId="e845b7b7-6694-4150-8a2f-e0c930f2233e" providerId="ADAL" clId="{B234804B-9385-4D1C-B29D-8C4035B349C6}" dt="2026-03-25T08:38:03.922" v="68" actId="47"/>
        <pc:sldMkLst>
          <pc:docMk/>
          <pc:sldMk cId="77137059" sldId="802"/>
        </pc:sldMkLst>
      </pc:sldChg>
      <pc:sldChg chg="del">
        <pc:chgData name="Emeline TEISSIER FREMERY" userId="e845b7b7-6694-4150-8a2f-e0c930f2233e" providerId="ADAL" clId="{B234804B-9385-4D1C-B29D-8C4035B349C6}" dt="2026-03-25T08:38:04.493" v="69" actId="47"/>
        <pc:sldMkLst>
          <pc:docMk/>
          <pc:sldMk cId="3547802156" sldId="803"/>
        </pc:sldMkLst>
      </pc:sldChg>
      <pc:sldChg chg="del">
        <pc:chgData name="Emeline TEISSIER FREMERY" userId="e845b7b7-6694-4150-8a2f-e0c930f2233e" providerId="ADAL" clId="{B234804B-9385-4D1C-B29D-8C4035B349C6}" dt="2026-03-25T08:38:04.970" v="70" actId="47"/>
        <pc:sldMkLst>
          <pc:docMk/>
          <pc:sldMk cId="668584272" sldId="804"/>
        </pc:sldMkLst>
      </pc:sldChg>
      <pc:sldChg chg="del">
        <pc:chgData name="Emeline TEISSIER FREMERY" userId="e845b7b7-6694-4150-8a2f-e0c930f2233e" providerId="ADAL" clId="{B234804B-9385-4D1C-B29D-8C4035B349C6}" dt="2026-03-25T08:38:05.532" v="71" actId="47"/>
        <pc:sldMkLst>
          <pc:docMk/>
          <pc:sldMk cId="3710894099" sldId="805"/>
        </pc:sldMkLst>
      </pc:sldChg>
      <pc:sldChg chg="del">
        <pc:chgData name="Emeline TEISSIER FREMERY" userId="e845b7b7-6694-4150-8a2f-e0c930f2233e" providerId="ADAL" clId="{B234804B-9385-4D1C-B29D-8C4035B349C6}" dt="2026-03-25T08:38:06.004" v="72" actId="47"/>
        <pc:sldMkLst>
          <pc:docMk/>
          <pc:sldMk cId="2629214659" sldId="806"/>
        </pc:sldMkLst>
      </pc:sldChg>
      <pc:sldChg chg="del">
        <pc:chgData name="Emeline TEISSIER FREMERY" userId="e845b7b7-6694-4150-8a2f-e0c930f2233e" providerId="ADAL" clId="{B234804B-9385-4D1C-B29D-8C4035B349C6}" dt="2026-03-25T08:38:06.433" v="73" actId="47"/>
        <pc:sldMkLst>
          <pc:docMk/>
          <pc:sldMk cId="510079359" sldId="807"/>
        </pc:sldMkLst>
      </pc:sldChg>
      <pc:sldChg chg="del">
        <pc:chgData name="Emeline TEISSIER FREMERY" userId="e845b7b7-6694-4150-8a2f-e0c930f2233e" providerId="ADAL" clId="{B234804B-9385-4D1C-B29D-8C4035B349C6}" dt="2026-03-25T08:38:06.884" v="74" actId="47"/>
        <pc:sldMkLst>
          <pc:docMk/>
          <pc:sldMk cId="2970424384" sldId="808"/>
        </pc:sldMkLst>
      </pc:sldChg>
      <pc:sldChg chg="del">
        <pc:chgData name="Emeline TEISSIER FREMERY" userId="e845b7b7-6694-4150-8a2f-e0c930f2233e" providerId="ADAL" clId="{B234804B-9385-4D1C-B29D-8C4035B349C6}" dt="2026-03-25T08:38:07.547" v="75" actId="47"/>
        <pc:sldMkLst>
          <pc:docMk/>
          <pc:sldMk cId="1321704898" sldId="809"/>
        </pc:sldMkLst>
      </pc:sldChg>
      <pc:sldChg chg="del">
        <pc:chgData name="Emeline TEISSIER FREMERY" userId="e845b7b7-6694-4150-8a2f-e0c930f2233e" providerId="ADAL" clId="{B234804B-9385-4D1C-B29D-8C4035B349C6}" dt="2026-03-25T08:38:08.100" v="76" actId="47"/>
        <pc:sldMkLst>
          <pc:docMk/>
          <pc:sldMk cId="1114431139" sldId="810"/>
        </pc:sldMkLst>
      </pc:sldChg>
      <pc:sldChg chg="del">
        <pc:chgData name="Emeline TEISSIER FREMERY" userId="e845b7b7-6694-4150-8a2f-e0c930f2233e" providerId="ADAL" clId="{B234804B-9385-4D1C-B29D-8C4035B349C6}" dt="2026-03-25T08:38:08.633" v="77" actId="47"/>
        <pc:sldMkLst>
          <pc:docMk/>
          <pc:sldMk cId="1910269502" sldId="811"/>
        </pc:sldMkLst>
      </pc:sldChg>
      <pc:sldChg chg="del">
        <pc:chgData name="Emeline TEISSIER FREMERY" userId="e845b7b7-6694-4150-8a2f-e0c930f2233e" providerId="ADAL" clId="{B234804B-9385-4D1C-B29D-8C4035B349C6}" dt="2026-03-25T08:38:09.211" v="78" actId="47"/>
        <pc:sldMkLst>
          <pc:docMk/>
          <pc:sldMk cId="2390576495" sldId="812"/>
        </pc:sldMkLst>
      </pc:sldChg>
      <pc:sldChg chg="del">
        <pc:chgData name="Emeline TEISSIER FREMERY" userId="e845b7b7-6694-4150-8a2f-e0c930f2233e" providerId="ADAL" clId="{B234804B-9385-4D1C-B29D-8C4035B349C6}" dt="2026-03-25T08:38:09.656" v="79" actId="47"/>
        <pc:sldMkLst>
          <pc:docMk/>
          <pc:sldMk cId="528788049" sldId="813"/>
        </pc:sldMkLst>
      </pc:sldChg>
      <pc:sldChg chg="del">
        <pc:chgData name="Emeline TEISSIER FREMERY" userId="e845b7b7-6694-4150-8a2f-e0c930f2233e" providerId="ADAL" clId="{B234804B-9385-4D1C-B29D-8C4035B349C6}" dt="2026-03-25T08:38:10.218" v="80" actId="47"/>
        <pc:sldMkLst>
          <pc:docMk/>
          <pc:sldMk cId="1773435505" sldId="814"/>
        </pc:sldMkLst>
      </pc:sldChg>
      <pc:sldChg chg="del">
        <pc:chgData name="Emeline TEISSIER FREMERY" userId="e845b7b7-6694-4150-8a2f-e0c930f2233e" providerId="ADAL" clId="{B234804B-9385-4D1C-B29D-8C4035B349C6}" dt="2026-03-25T08:38:10.955" v="81" actId="47"/>
        <pc:sldMkLst>
          <pc:docMk/>
          <pc:sldMk cId="2834061905" sldId="815"/>
        </pc:sldMkLst>
      </pc:sldChg>
      <pc:sldChg chg="del">
        <pc:chgData name="Emeline TEISSIER FREMERY" userId="e845b7b7-6694-4150-8a2f-e0c930f2233e" providerId="ADAL" clId="{B234804B-9385-4D1C-B29D-8C4035B349C6}" dt="2026-03-25T08:38:11.695" v="82" actId="47"/>
        <pc:sldMkLst>
          <pc:docMk/>
          <pc:sldMk cId="350291420" sldId="816"/>
        </pc:sldMkLst>
      </pc:sldChg>
      <pc:sldChg chg="del">
        <pc:chgData name="Emeline TEISSIER FREMERY" userId="e845b7b7-6694-4150-8a2f-e0c930f2233e" providerId="ADAL" clId="{B234804B-9385-4D1C-B29D-8C4035B349C6}" dt="2026-03-25T08:38:12.105" v="83" actId="47"/>
        <pc:sldMkLst>
          <pc:docMk/>
          <pc:sldMk cId="999127853" sldId="817"/>
        </pc:sldMkLst>
      </pc:sldChg>
      <pc:sldChg chg="del">
        <pc:chgData name="Emeline TEISSIER FREMERY" userId="e845b7b7-6694-4150-8a2f-e0c930f2233e" providerId="ADAL" clId="{B234804B-9385-4D1C-B29D-8C4035B349C6}" dt="2026-03-25T08:38:12.696" v="84" actId="47"/>
        <pc:sldMkLst>
          <pc:docMk/>
          <pc:sldMk cId="1550103218" sldId="818"/>
        </pc:sldMkLst>
      </pc:sldChg>
      <pc:sldChg chg="del">
        <pc:chgData name="Emeline TEISSIER FREMERY" userId="e845b7b7-6694-4150-8a2f-e0c930f2233e" providerId="ADAL" clId="{B234804B-9385-4D1C-B29D-8C4035B349C6}" dt="2026-03-25T08:38:13.418" v="85" actId="47"/>
        <pc:sldMkLst>
          <pc:docMk/>
          <pc:sldMk cId="2754836908" sldId="819"/>
        </pc:sldMkLst>
      </pc:sldChg>
      <pc:sldMasterChg chg="del delSldLayout">
        <pc:chgData name="Emeline TEISSIER FREMERY" userId="e845b7b7-6694-4150-8a2f-e0c930f2233e" providerId="ADAL" clId="{B234804B-9385-4D1C-B29D-8C4035B349C6}" dt="2026-03-25T08:38:13.418" v="85" actId="47"/>
        <pc:sldMasterMkLst>
          <pc:docMk/>
          <pc:sldMasterMk cId="938031242" sldId="2147483733"/>
        </pc:sldMasterMkLst>
        <pc:sldLayoutChg chg="del">
          <pc:chgData name="Emeline TEISSIER FREMERY" userId="e845b7b7-6694-4150-8a2f-e0c930f2233e" providerId="ADAL" clId="{B234804B-9385-4D1C-B29D-8C4035B349C6}" dt="2026-03-25T08:38:13.418" v="85" actId="47"/>
          <pc:sldLayoutMkLst>
            <pc:docMk/>
            <pc:sldMasterMk cId="938031242" sldId="2147483733"/>
            <pc:sldLayoutMk cId="563165360" sldId="2147483734"/>
          </pc:sldLayoutMkLst>
        </pc:sldLayoutChg>
        <pc:sldLayoutChg chg="del">
          <pc:chgData name="Emeline TEISSIER FREMERY" userId="e845b7b7-6694-4150-8a2f-e0c930f2233e" providerId="ADAL" clId="{B234804B-9385-4D1C-B29D-8C4035B349C6}" dt="2026-03-25T08:37:40.725" v="21" actId="47"/>
          <pc:sldLayoutMkLst>
            <pc:docMk/>
            <pc:sldMasterMk cId="938031242" sldId="2147483733"/>
            <pc:sldLayoutMk cId="1225156318" sldId="2147483735"/>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034419634" sldId="2147483736"/>
          </pc:sldLayoutMkLst>
        </pc:sldLayoutChg>
        <pc:sldLayoutChg chg="del">
          <pc:chgData name="Emeline TEISSIER FREMERY" userId="e845b7b7-6694-4150-8a2f-e0c930f2233e" providerId="ADAL" clId="{B234804B-9385-4D1C-B29D-8C4035B349C6}" dt="2026-03-25T08:38:10.955" v="81" actId="47"/>
          <pc:sldLayoutMkLst>
            <pc:docMk/>
            <pc:sldMasterMk cId="938031242" sldId="2147483733"/>
            <pc:sldLayoutMk cId="1021140704" sldId="2147483737"/>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4152148477" sldId="2147483738"/>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518125792" sldId="2147483739"/>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93831557" sldId="2147483740"/>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748066460" sldId="2147483741"/>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519034811" sldId="2147483742"/>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398834042" sldId="2147483743"/>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03465439" sldId="2147483744"/>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317586737" sldId="2147483745"/>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653520378" sldId="2147483746"/>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4161503467" sldId="2147483747"/>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585949550" sldId="2147483748"/>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175018255" sldId="2147483749"/>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702759421" sldId="2147483750"/>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356227051" sldId="2147483751"/>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820716749" sldId="2147483752"/>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314909914" sldId="2147483753"/>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3932450204" sldId="2147483754"/>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214336310" sldId="2147483755"/>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202111263" sldId="2147483756"/>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698239694" sldId="2147483757"/>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6023893" sldId="2147483758"/>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540960183" sldId="2147483759"/>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934347773" sldId="2147483760"/>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394393444" sldId="2147483761"/>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3364530202" sldId="2147483762"/>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730302794" sldId="2147483763"/>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740284073" sldId="2147483764"/>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276343673" sldId="2147483765"/>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3150443292" sldId="2147483766"/>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3888998328" sldId="2147483767"/>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380033465" sldId="2147483768"/>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365788508" sldId="2147483769"/>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545472007" sldId="2147483770"/>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870683325" sldId="2147483771"/>
          </pc:sldLayoutMkLst>
        </pc:sldLayoutChg>
        <pc:sldLayoutChg chg="del">
          <pc:chgData name="Emeline TEISSIER FREMERY" userId="e845b7b7-6694-4150-8a2f-e0c930f2233e" providerId="ADAL" clId="{B234804B-9385-4D1C-B29D-8C4035B349C6}" dt="2026-03-25T08:38:13.418" v="85" actId="47"/>
          <pc:sldLayoutMkLst>
            <pc:docMk/>
            <pc:sldMasterMk cId="938031242" sldId="2147483733"/>
            <pc:sldLayoutMk cId="1075875719" sldId="2147483772"/>
          </pc:sldLayoutMkLst>
        </pc:sldLayoutChg>
      </pc:sldMasterChg>
    </pc:docChg>
  </pc:docChgLst>
</pc:chgInfo>
</file>

<file path=ppt/comments/modernComment_18D_BECE0243.xml><?xml version="1.0" encoding="utf-8"?>
<p188:cmLst xmlns:a="http://schemas.openxmlformats.org/drawingml/2006/main" xmlns:r="http://schemas.openxmlformats.org/officeDocument/2006/relationships" xmlns:p188="http://schemas.microsoft.com/office/powerpoint/2018/8/main">
  <p188:cm id="{BDA71D04-03F2-4F53-A8E9-55F39C2EB0EF}" authorId="{F85C7A98-78AD-4610-2FCC-8851DAD3B5D0}" created="2024-09-18T15:08:39.234">
    <pc:sldMkLst xmlns:pc="http://schemas.microsoft.com/office/powerpoint/2013/main/command">
      <pc:docMk/>
      <pc:sldMk cId="3201172035" sldId="397"/>
    </pc:sldMkLst>
    <p188:replyLst>
      <p188:reply id="{37C99218-CB1D-4B0E-AD2F-45A01FA0BCF5}" authorId="{F85C7A98-78AD-4610-2FCC-8851DAD3B5D0}" created="2026-03-09T15:22:45.735">
        <p188:txBody>
          <a:bodyPr/>
          <a:lstStyle/>
          <a:p>
            <a:r>
              <a:rPr lang="fr-FR"/>
              <a:t>Mettre plus d’info modele mixte plurainnuel</a:t>
            </a:r>
          </a:p>
        </p188:txBody>
      </p188:reply>
    </p188:replyLst>
    <p188:txBody>
      <a:bodyPr/>
      <a:lstStyle/>
      <a:p>
        <a:r>
          <a:rPr lang="en-GB"/>
          <a:t>À faire</a:t>
        </a:r>
      </a:p>
    </p188:txBody>
  </p188:cm>
</p188:cmLst>
</file>

<file path=ppt/comments/modernComment_1B8_4EBCC10D.xml><?xml version="1.0" encoding="utf-8"?>
<p188:cmLst xmlns:a="http://schemas.openxmlformats.org/drawingml/2006/main" xmlns:r="http://schemas.openxmlformats.org/officeDocument/2006/relationships" xmlns:p188="http://schemas.microsoft.com/office/powerpoint/2018/8/main">
  <p188:cm id="{A2E81CBE-5090-4400-B906-BF90061CD19F}" authorId="{CE701FDE-384A-8C97-A0D4-073C0B749D59}" created="2024-09-23T09:47:45.875">
    <ac:txMkLst xmlns:ac="http://schemas.microsoft.com/office/drawing/2013/main/command">
      <pc:docMk xmlns:pc="http://schemas.microsoft.com/office/powerpoint/2013/main/command"/>
      <pc:sldMk xmlns:pc="http://schemas.microsoft.com/office/powerpoint/2013/main/command" cId="1320993037" sldId="440"/>
      <ac:graphicFrameMk id="14" creationId="{B2C28E92-3643-50CB-9929-55C282955329}"/>
      <ac:tblMk/>
      <ac:tcMk rowId="3070799972" colId="529226650"/>
      <ac:txMk cp="0" len="3">
        <ac:context len="4" hash="2641597"/>
      </ac:txMk>
    </ac:txMkLst>
    <p188:pos x="623454" y="1302327"/>
    <p188:txBody>
      <a:bodyPr/>
      <a:lstStyle/>
      <a:p>
        <a:r>
          <a:rPr lang="fr-FR"/>
          <a:t>Pgrain renommé GPY dans le poster.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1876094-EB41-46B1-BB90-DF7233DC4C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982ECD8-163C-486F-8985-812B964D63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737773-93BB-4599-A303-A0A1CA9300FD}" type="datetimeFigureOut">
              <a:rPr lang="fr-FR" smtClean="0"/>
              <a:t>25/03/2026</a:t>
            </a:fld>
            <a:endParaRPr lang="fr-FR"/>
          </a:p>
        </p:txBody>
      </p:sp>
      <p:sp>
        <p:nvSpPr>
          <p:cNvPr id="4" name="Espace réservé du pied de page 3">
            <a:extLst>
              <a:ext uri="{FF2B5EF4-FFF2-40B4-BE49-F238E27FC236}">
                <a16:creationId xmlns:a16="http://schemas.microsoft.com/office/drawing/2014/main" id="{8B8221F8-24DA-4216-9ADC-E3806C049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6FD25B4-6E72-47A7-A0C7-0BF2CB8827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75E0F7-3AA9-40D9-97B9-47C20D426B3D}" type="slidenum">
              <a:rPr lang="fr-FR" smtClean="0"/>
              <a:t>‹N°›</a:t>
            </a:fld>
            <a:endParaRPr lang="fr-FR"/>
          </a:p>
        </p:txBody>
      </p:sp>
    </p:spTree>
    <p:extLst>
      <p:ext uri="{BB962C8B-B14F-4D97-AF65-F5344CB8AC3E}">
        <p14:creationId xmlns:p14="http://schemas.microsoft.com/office/powerpoint/2010/main" val="461765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6771D-5040-45B1-8E7F-A2FB4CC0ED7C}" type="datetimeFigureOut">
              <a:rPr lang="fr-FR" smtClean="0"/>
              <a:t>25/03/2026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9F99D-AAFB-464F-8734-E07AE50A36C9}" type="slidenum">
              <a:rPr lang="fr-FR" smtClean="0"/>
              <a:t>‹N°›</a:t>
            </a:fld>
            <a:endParaRPr lang="fr-FR"/>
          </a:p>
        </p:txBody>
      </p:sp>
    </p:spTree>
    <p:extLst>
      <p:ext uri="{BB962C8B-B14F-4D97-AF65-F5344CB8AC3E}">
        <p14:creationId xmlns:p14="http://schemas.microsoft.com/office/powerpoint/2010/main" val="416827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Good morning everyone, and thank you for being here today. My name is Francesca Degan from Arvalis – </a:t>
            </a:r>
            <a:r>
              <a:rPr lang="en-US" err="1"/>
              <a:t>Institut</a:t>
            </a:r>
            <a:r>
              <a:rPr lang="en-US"/>
              <a:t> du </a:t>
            </a:r>
            <a:r>
              <a:rPr lang="en-US" err="1"/>
              <a:t>Végétal</a:t>
            </a:r>
            <a:r>
              <a:rPr lang="en-US"/>
              <a:t>, and I will be presenting our research on Phosphorus Use Efficiency (PUE) in bread wheat, part of the FSOV PGEN-BW project, in collaboration with my colleagues from various Arvalis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Introduction:</a:t>
            </a:r>
            <a:r>
              <a:rPr lang="en-US"/>
              <a:t> Phosphorus (P) is an essential nutrient for plant growth and development. However, its availability in soils is often limited due to low mobility and high fixation by soil particles. The challenge of phosphorus deficiency in agriculture is exacerbated by environmental concerns over phosphorus mining and runoff, necessitating more sustainable approaches.</a:t>
            </a:r>
          </a:p>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32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les anciennes variétés avec des rendements plus faibles ont une concentration en P plus importante.</a:t>
            </a:r>
          </a:p>
          <a:p>
            <a:r>
              <a:rPr lang="fr-FR"/>
              <a:t>Et même avec des valeurs élevées de P du sol, les nouvelles variétés ont des concentrations en P plus faibles et donc en exporte moins pour le même rendement. </a:t>
            </a:r>
          </a:p>
          <a:p>
            <a:endParaRPr lang="fr-FR"/>
          </a:p>
          <a:p>
            <a:r>
              <a:rPr lang="fr-FR"/>
              <a:t>Nous avons observé une </a:t>
            </a:r>
            <a:r>
              <a:rPr lang="fr-FR" err="1"/>
              <a:t>corr</a:t>
            </a:r>
            <a:r>
              <a:rPr lang="fr-FR"/>
              <a:t> + nette entre </a:t>
            </a:r>
            <a:r>
              <a:rPr lang="fr-FR" err="1"/>
              <a:t>redement</a:t>
            </a:r>
            <a:r>
              <a:rPr lang="fr-FR"/>
              <a:t> et P du grain. On peut noter la variété </a:t>
            </a:r>
            <a:r>
              <a:rPr lang="fr-FR" err="1"/>
              <a:t>Siskin</a:t>
            </a:r>
            <a:r>
              <a:rPr lang="fr-FR"/>
              <a:t> qui est </a:t>
            </a:r>
            <a:r>
              <a:rPr lang="fr-FR" err="1"/>
              <a:t>interéssante</a:t>
            </a:r>
            <a:r>
              <a:rPr lang="fr-FR"/>
              <a:t> en condition de faible P qui limite l’export. </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plateforme 4PMI de l’INRAE Dijon, utilisant des </a:t>
            </a:r>
            <a:r>
              <a:rPr lang="fr-FR" sz="1200" kern="1200" dirty="0" err="1">
                <a:solidFill>
                  <a:schemeClr val="tx1"/>
                </a:solidFill>
                <a:effectLst/>
                <a:latin typeface="+mn-lt"/>
                <a:ea typeface="+mn-ea"/>
                <a:cs typeface="+mn-cs"/>
              </a:rPr>
              <a:t>RhizoTubes</a:t>
            </a:r>
            <a:r>
              <a:rPr lang="fr-FR" sz="1200" kern="1200" dirty="0">
                <a:solidFill>
                  <a:schemeClr val="tx1"/>
                </a:solidFill>
                <a:effectLst/>
                <a:latin typeface="+mn-lt"/>
                <a:ea typeface="+mn-ea"/>
                <a:cs typeface="+mn-cs"/>
              </a:rPr>
              <a:t>® à membrane semi-perméable permettant une observation externe du système racinaire sous solution nutritive contrôlée ; et la plateforme ALSIA à </a:t>
            </a:r>
            <a:r>
              <a:rPr lang="fr-FR" sz="1200" kern="1200" dirty="0" err="1">
                <a:solidFill>
                  <a:schemeClr val="tx1"/>
                </a:solidFill>
                <a:effectLst/>
                <a:latin typeface="+mn-lt"/>
                <a:ea typeface="+mn-ea"/>
                <a:cs typeface="+mn-cs"/>
              </a:rPr>
              <a:t>Metaponto</a:t>
            </a:r>
            <a:r>
              <a:rPr lang="fr-FR" sz="1200" kern="1200" dirty="0">
                <a:solidFill>
                  <a:schemeClr val="tx1"/>
                </a:solidFill>
                <a:effectLst/>
                <a:latin typeface="+mn-lt"/>
                <a:ea typeface="+mn-ea"/>
                <a:cs typeface="+mn-cs"/>
              </a:rPr>
              <a:t> (Italie), équipée de tubes cylindriques transparents de 60 cm × 10 cm remplis de sol naturel pauvre en phosphore. Ces deux environnements permettaient de comparer la croissance racinaire dans des contextes contrôlés mais contrastés en termes de substrat, de climat et de durée d’expérimentation.</a:t>
            </a:r>
          </a:p>
          <a:p>
            <a:r>
              <a:rPr lang="fr-FR" sz="1200" kern="1200" dirty="0">
                <a:solidFill>
                  <a:schemeClr val="tx1"/>
                </a:solidFill>
                <a:effectLst/>
                <a:latin typeface="+mn-lt"/>
                <a:ea typeface="+mn-ea"/>
                <a:cs typeface="+mn-cs"/>
              </a:rPr>
              <a:t>Deux niveaux de disponibilité en phosphore ont été appliqués : une modalité P+ correspondant à une solution nutritive contenant 0,3 mM NH₄H₂PO₄ (équivalent d’environ 162 kg P/ha), et une modalité P− fixée à 0,0032 mM NH₄H₂PO₄ (environ 1,7 kg P/ha). Les autres éléments nutritifs ont été ajustés pour garantir l’homogénéité des conditions d’alimentation entre modalités.</a:t>
            </a:r>
          </a:p>
          <a:p>
            <a:r>
              <a:rPr lang="fr-FR" sz="1200" kern="1200" dirty="0">
                <a:solidFill>
                  <a:schemeClr val="tx1"/>
                </a:solidFill>
                <a:effectLst/>
                <a:latin typeface="+mn-lt"/>
                <a:ea typeface="+mn-ea"/>
                <a:cs typeface="+mn-cs"/>
              </a:rPr>
              <a:t>Les conditions climatiques étaient contrôlées à 4PMI, avec des températures de 23,3 °C le jour et 19,3 °C la nuit, une humidité relative de 65 % et un éclairage artificiel de 355 </a:t>
            </a:r>
            <a:r>
              <a:rPr lang="fr-FR" sz="1200" kern="1200" dirty="0" err="1">
                <a:solidFill>
                  <a:schemeClr val="tx1"/>
                </a:solidFill>
                <a:effectLst/>
                <a:latin typeface="+mn-lt"/>
                <a:ea typeface="+mn-ea"/>
                <a:cs typeface="+mn-cs"/>
              </a:rPr>
              <a:t>μmol</a:t>
            </a:r>
            <a:r>
              <a:rPr lang="fr-FR" sz="1200" kern="1200" dirty="0">
                <a:solidFill>
                  <a:schemeClr val="tx1"/>
                </a:solidFill>
                <a:effectLst/>
                <a:latin typeface="+mn-lt"/>
                <a:ea typeface="+mn-ea"/>
                <a:cs typeface="+mn-cs"/>
              </a:rPr>
              <a:t> m⁻² s⁻¹. À ALSIA, les plantes étaient cultivées à 19 °C le jour et 15 °C la nuit, dans une atmosphère à 80 % d’humidité relative, sous lumière naturelle. Chaque génotype était répété entre quatre et six fois selon la plateforme et la modalité.</a:t>
            </a:r>
          </a:p>
          <a:p>
            <a:r>
              <a:rPr lang="fr-FR" sz="1200" kern="1200" dirty="0">
                <a:solidFill>
                  <a:schemeClr val="tx1"/>
                </a:solidFill>
                <a:effectLst/>
                <a:latin typeface="+mn-lt"/>
                <a:ea typeface="+mn-ea"/>
                <a:cs typeface="+mn-cs"/>
              </a:rPr>
              <a:t>À 4PMI, les images étaient acquises trois fois par semaine avec une résolution de 12 000 × 12 000 pixels via le système </a:t>
            </a:r>
            <a:r>
              <a:rPr lang="fr-FR" sz="1200" kern="1200" dirty="0" err="1">
                <a:solidFill>
                  <a:schemeClr val="tx1"/>
                </a:solidFill>
                <a:effectLst/>
                <a:latin typeface="+mn-lt"/>
                <a:ea typeface="+mn-ea"/>
                <a:cs typeface="+mn-cs"/>
              </a:rPr>
              <a:t>RhizoCab</a:t>
            </a:r>
            <a:r>
              <a:rPr lang="fr-FR" sz="1200" kern="1200" dirty="0">
                <a:solidFill>
                  <a:schemeClr val="tx1"/>
                </a:solidFill>
                <a:effectLst/>
                <a:latin typeface="+mn-lt"/>
                <a:ea typeface="+mn-ea"/>
                <a:cs typeface="+mn-cs"/>
              </a:rPr>
              <a:t> HD, puis segmentées à l’aide d’algorithmes de </a:t>
            </a:r>
            <a:r>
              <a:rPr lang="fr-FR" sz="1200" kern="1200" dirty="0" err="1">
                <a:solidFill>
                  <a:schemeClr val="tx1"/>
                </a:solidFill>
                <a:effectLst/>
                <a:latin typeface="+mn-lt"/>
                <a:ea typeface="+mn-ea"/>
                <a:cs typeface="+mn-cs"/>
              </a:rPr>
              <a:t>deep</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learning</a:t>
            </a:r>
            <a:r>
              <a:rPr lang="fr-FR" sz="1200" kern="1200" dirty="0">
                <a:solidFill>
                  <a:schemeClr val="tx1"/>
                </a:solidFill>
                <a:effectLst/>
                <a:latin typeface="+mn-lt"/>
                <a:ea typeface="+mn-ea"/>
                <a:cs typeface="+mn-cs"/>
              </a:rPr>
              <a:t> développés par l’INRAE afin d’extraire les surfaces et longueurs racinaires ainsi que les cinétiques de croissance. À ALSIA, six images étaient prises à 60° d’intervalle, puis assemblées en un panorama 360°. La segmentation reposait sur un filtrage multi‑échelle (</a:t>
            </a:r>
            <a:r>
              <a:rPr lang="fr-FR" sz="1200" kern="1200" dirty="0" err="1">
                <a:solidFill>
                  <a:schemeClr val="tx1"/>
                </a:solidFill>
                <a:effectLst/>
                <a:latin typeface="+mn-lt"/>
                <a:ea typeface="+mn-ea"/>
                <a:cs typeface="+mn-cs"/>
              </a:rPr>
              <a:t>LoG</a:t>
            </a:r>
            <a:r>
              <a:rPr lang="fr-FR" sz="1200" kern="1200" dirty="0">
                <a:solidFill>
                  <a:schemeClr val="tx1"/>
                </a:solidFill>
                <a:effectLst/>
                <a:latin typeface="+mn-lt"/>
                <a:ea typeface="+mn-ea"/>
                <a:cs typeface="+mn-cs"/>
              </a:rPr>
              <a:t>) et une réduction de bruit par décomposition en valeurs singulières (SVD). Les mesures permettaient d’estimer la surface racinaire cumulée et sa dynamique temporelle.</a:t>
            </a:r>
          </a:p>
          <a:p>
            <a:r>
              <a:rPr lang="fr-FR" sz="1200" kern="1200" dirty="0">
                <a:solidFill>
                  <a:schemeClr val="tx1"/>
                </a:solidFill>
                <a:effectLst/>
                <a:latin typeface="+mn-lt"/>
                <a:ea typeface="+mn-ea"/>
                <a:cs typeface="+mn-cs"/>
              </a:rPr>
              <a:t>En fin d’essai, après 28 jours à 4PMI et 96 jours à ALSIA, les plantes étaient récoltées. Les racines et les parties aériennes étaient séparées, pesées fraîches puis séchées, avant analyse des biomasses respectives, du nombre de tiges, de la hauteur, et des teneurs en phosphore des tissus par ICP‑OES ou ICP‑MS. Le phosphore du sol était également analysé à ALSIA.</a:t>
            </a:r>
          </a:p>
          <a:p>
            <a:r>
              <a:rPr lang="fr-FR" sz="1200" kern="1200" dirty="0">
                <a:solidFill>
                  <a:schemeClr val="tx1"/>
                </a:solidFill>
                <a:effectLst/>
                <a:latin typeface="+mn-lt"/>
                <a:ea typeface="+mn-ea"/>
                <a:cs typeface="+mn-cs"/>
              </a:rPr>
              <a:t>Cinq indicateurs racinaires ou physiologiques d’efficience du phosphore ont été calculés : la </a:t>
            </a:r>
            <a:r>
              <a:rPr lang="fr-FR" sz="1200" kern="1200" dirty="0" err="1">
                <a:solidFill>
                  <a:schemeClr val="tx1"/>
                </a:solidFill>
                <a:effectLst/>
                <a:latin typeface="+mn-lt"/>
                <a:ea typeface="+mn-ea"/>
                <a:cs typeface="+mn-cs"/>
              </a:rPr>
              <a:t>Phosphorus</a:t>
            </a:r>
            <a:r>
              <a:rPr lang="fr-FR" sz="1200" kern="1200" dirty="0">
                <a:solidFill>
                  <a:schemeClr val="tx1"/>
                </a:solidFill>
                <a:effectLst/>
                <a:latin typeface="+mn-lt"/>
                <a:ea typeface="+mn-ea"/>
                <a:cs typeface="+mn-cs"/>
              </a:rPr>
              <a:t> Acquisition </a:t>
            </a:r>
            <a:r>
              <a:rPr lang="fr-FR" sz="1200" kern="1200" dirty="0" err="1">
                <a:solidFill>
                  <a:schemeClr val="tx1"/>
                </a:solidFill>
                <a:effectLst/>
                <a:latin typeface="+mn-lt"/>
                <a:ea typeface="+mn-ea"/>
                <a:cs typeface="+mn-cs"/>
              </a:rPr>
              <a:t>Efficiency</a:t>
            </a:r>
            <a:r>
              <a:rPr lang="fr-FR" sz="1200" kern="1200" dirty="0">
                <a:solidFill>
                  <a:schemeClr val="tx1"/>
                </a:solidFill>
                <a:effectLst/>
                <a:latin typeface="+mn-lt"/>
                <a:ea typeface="+mn-ea"/>
                <a:cs typeface="+mn-cs"/>
              </a:rPr>
              <a:t> (PAE), la </a:t>
            </a:r>
            <a:r>
              <a:rPr lang="fr-FR" sz="1200" kern="1200" dirty="0" err="1">
                <a:solidFill>
                  <a:schemeClr val="tx1"/>
                </a:solidFill>
                <a:effectLst/>
                <a:latin typeface="+mn-lt"/>
                <a:ea typeface="+mn-ea"/>
                <a:cs typeface="+mn-cs"/>
              </a:rPr>
              <a:t>Phosphorus</a:t>
            </a:r>
            <a:r>
              <a:rPr lang="fr-FR" sz="1200" kern="1200" dirty="0">
                <a:solidFill>
                  <a:schemeClr val="tx1"/>
                </a:solidFill>
                <a:effectLst/>
                <a:latin typeface="+mn-lt"/>
                <a:ea typeface="+mn-ea"/>
                <a:cs typeface="+mn-cs"/>
              </a:rPr>
              <a:t> Use </a:t>
            </a:r>
            <a:r>
              <a:rPr lang="fr-FR" sz="1200" kern="1200" dirty="0" err="1">
                <a:solidFill>
                  <a:schemeClr val="tx1"/>
                </a:solidFill>
                <a:effectLst/>
                <a:latin typeface="+mn-lt"/>
                <a:ea typeface="+mn-ea"/>
                <a:cs typeface="+mn-cs"/>
              </a:rPr>
              <a:t>Efficiency</a:t>
            </a:r>
            <a:r>
              <a:rPr lang="fr-FR" sz="1200" kern="1200" dirty="0">
                <a:solidFill>
                  <a:schemeClr val="tx1"/>
                </a:solidFill>
                <a:effectLst/>
                <a:latin typeface="+mn-lt"/>
                <a:ea typeface="+mn-ea"/>
                <a:cs typeface="+mn-cs"/>
              </a:rPr>
              <a:t> (PUE), la Root P Relative Acquisition </a:t>
            </a:r>
            <a:r>
              <a:rPr lang="fr-FR" sz="1200" kern="1200" dirty="0" err="1">
                <a:solidFill>
                  <a:schemeClr val="tx1"/>
                </a:solidFill>
                <a:effectLst/>
                <a:latin typeface="+mn-lt"/>
                <a:ea typeface="+mn-ea"/>
                <a:cs typeface="+mn-cs"/>
              </a:rPr>
              <a:t>Efficiency</a:t>
            </a:r>
            <a:r>
              <a:rPr lang="fr-FR" sz="1200" kern="1200" dirty="0">
                <a:solidFill>
                  <a:schemeClr val="tx1"/>
                </a:solidFill>
                <a:effectLst/>
                <a:latin typeface="+mn-lt"/>
                <a:ea typeface="+mn-ea"/>
                <a:cs typeface="+mn-cs"/>
              </a:rPr>
              <a:t> (PRAE), l’</a:t>
            </a:r>
            <a:r>
              <a:rPr lang="fr-FR" sz="1200" kern="1200" dirty="0" err="1">
                <a:solidFill>
                  <a:schemeClr val="tx1"/>
                </a:solidFill>
                <a:effectLst/>
                <a:latin typeface="+mn-lt"/>
                <a:ea typeface="+mn-ea"/>
                <a:cs typeface="+mn-cs"/>
              </a:rPr>
              <a:t>Agronomic</a:t>
            </a:r>
            <a:r>
              <a:rPr lang="fr-FR" sz="1200" kern="1200" dirty="0">
                <a:solidFill>
                  <a:schemeClr val="tx1"/>
                </a:solidFill>
                <a:effectLst/>
                <a:latin typeface="+mn-lt"/>
                <a:ea typeface="+mn-ea"/>
                <a:cs typeface="+mn-cs"/>
              </a:rPr>
              <a:t> P Use </a:t>
            </a:r>
            <a:r>
              <a:rPr lang="fr-FR" sz="1200" kern="1200" dirty="0" err="1">
                <a:solidFill>
                  <a:schemeClr val="tx1"/>
                </a:solidFill>
                <a:effectLst/>
                <a:latin typeface="+mn-lt"/>
                <a:ea typeface="+mn-ea"/>
                <a:cs typeface="+mn-cs"/>
              </a:rPr>
              <a:t>Efficiency</a:t>
            </a:r>
            <a:r>
              <a:rPr lang="fr-FR" sz="1200" kern="1200" dirty="0">
                <a:solidFill>
                  <a:schemeClr val="tx1"/>
                </a:solidFill>
                <a:effectLst/>
                <a:latin typeface="+mn-lt"/>
                <a:ea typeface="+mn-ea"/>
                <a:cs typeface="+mn-cs"/>
              </a:rPr>
              <a:t> (APUE) et la P Relative </a:t>
            </a:r>
            <a:r>
              <a:rPr lang="fr-FR" sz="1200" kern="1200" dirty="0" err="1">
                <a:solidFill>
                  <a:schemeClr val="tx1"/>
                </a:solidFill>
                <a:effectLst/>
                <a:latin typeface="+mn-lt"/>
                <a:ea typeface="+mn-ea"/>
                <a:cs typeface="+mn-cs"/>
              </a:rPr>
              <a:t>Efficiency</a:t>
            </a:r>
            <a:r>
              <a:rPr lang="fr-FR" sz="1200" kern="1200" dirty="0">
                <a:solidFill>
                  <a:schemeClr val="tx1"/>
                </a:solidFill>
                <a:effectLst/>
                <a:latin typeface="+mn-lt"/>
                <a:ea typeface="+mn-ea"/>
                <a:cs typeface="+mn-cs"/>
              </a:rPr>
              <a:t> (PRE). Un indicateur composite, appelé « P </a:t>
            </a:r>
            <a:r>
              <a:rPr lang="fr-FR" sz="1200" kern="1200" dirty="0" err="1">
                <a:solidFill>
                  <a:schemeClr val="tx1"/>
                </a:solidFill>
                <a:effectLst/>
                <a:latin typeface="+mn-lt"/>
                <a:ea typeface="+mn-ea"/>
                <a:cs typeface="+mn-cs"/>
              </a:rPr>
              <a:t>indicator</a:t>
            </a:r>
            <a:r>
              <a:rPr lang="fr-FR" sz="1200" kern="1200" dirty="0">
                <a:solidFill>
                  <a:schemeClr val="tx1"/>
                </a:solidFill>
                <a:effectLst/>
                <a:latin typeface="+mn-lt"/>
                <a:ea typeface="+mn-ea"/>
                <a:cs typeface="+mn-cs"/>
              </a:rPr>
              <a:t> », a été construit en normalisant et combinant ces cinq mesures pour chaque génotype </a:t>
            </a:r>
          </a:p>
          <a:p>
            <a:endParaRPr lang="fr-FR" sz="1200" kern="1200" dirty="0">
              <a:solidFill>
                <a:schemeClr val="tx1"/>
              </a:solidFill>
              <a:effectLst/>
              <a:latin typeface="+mn-lt"/>
              <a:ea typeface="+mn-ea"/>
              <a:cs typeface="+mn-cs"/>
            </a:endParaRPr>
          </a:p>
          <a:p>
            <a:pPr fontAlgn="t"/>
            <a:r>
              <a:rPr lang="fr-FR" sz="1200" b="1" i="0" kern="1200" dirty="0">
                <a:solidFill>
                  <a:schemeClr val="tx1"/>
                </a:solidFill>
                <a:effectLst/>
                <a:latin typeface="+mn-lt"/>
                <a:ea typeface="+mn-ea"/>
                <a:cs typeface="+mn-cs"/>
              </a:rPr>
              <a:t>162 kg P/ha</a:t>
            </a:r>
            <a:r>
              <a:rPr lang="fr-FR" sz="1200" b="0" i="0" kern="1200" dirty="0">
                <a:solidFill>
                  <a:schemeClr val="tx1"/>
                </a:solidFill>
                <a:effectLst/>
                <a:latin typeface="+mn-lt"/>
                <a:ea typeface="+mn-ea"/>
                <a:cs typeface="+mn-cs"/>
              </a:rPr>
              <a:t> → </a:t>
            </a:r>
            <a:r>
              <a:rPr lang="fr-FR" sz="1200" b="1" i="0" kern="1200" dirty="0">
                <a:solidFill>
                  <a:schemeClr val="tx1"/>
                </a:solidFill>
                <a:effectLst/>
                <a:latin typeface="+mn-lt"/>
                <a:ea typeface="+mn-ea"/>
                <a:cs typeface="+mn-cs"/>
              </a:rPr>
              <a:t>371 kg P₂O₅/ha</a:t>
            </a:r>
            <a:endParaRPr lang="fr-FR" sz="1200" b="0" i="0" kern="1200" dirty="0">
              <a:solidFill>
                <a:schemeClr val="tx1"/>
              </a:solidFill>
              <a:effectLst/>
              <a:latin typeface="+mn-lt"/>
              <a:ea typeface="+mn-ea"/>
              <a:cs typeface="+mn-cs"/>
            </a:endParaRPr>
          </a:p>
          <a:p>
            <a:pPr fontAlgn="t"/>
            <a:r>
              <a:rPr lang="fr-FR" sz="1200" b="1" i="0" kern="1200" dirty="0">
                <a:solidFill>
                  <a:schemeClr val="tx1"/>
                </a:solidFill>
                <a:effectLst/>
                <a:latin typeface="+mn-lt"/>
                <a:ea typeface="+mn-ea"/>
                <a:cs typeface="+mn-cs"/>
              </a:rPr>
              <a:t>1,7 kg P/ha</a:t>
            </a:r>
            <a:r>
              <a:rPr lang="fr-FR" sz="1200" b="0" i="0" kern="1200" dirty="0">
                <a:solidFill>
                  <a:schemeClr val="tx1"/>
                </a:solidFill>
                <a:effectLst/>
                <a:latin typeface="+mn-lt"/>
                <a:ea typeface="+mn-ea"/>
                <a:cs typeface="+mn-cs"/>
              </a:rPr>
              <a:t> → </a:t>
            </a:r>
            <a:r>
              <a:rPr lang="fr-FR" sz="1200" b="1" i="0" kern="1200" dirty="0">
                <a:solidFill>
                  <a:schemeClr val="tx1"/>
                </a:solidFill>
                <a:effectLst/>
                <a:latin typeface="+mn-lt"/>
                <a:ea typeface="+mn-ea"/>
                <a:cs typeface="+mn-cs"/>
              </a:rPr>
              <a:t>3,9 kg P₂O₅/ha</a:t>
            </a:r>
            <a:endParaRPr lang="fr-FR" sz="1200" b="0" i="0" kern="1200" dirty="0">
              <a:solidFill>
                <a:schemeClr val="tx1"/>
              </a:solidFill>
              <a:effectLst/>
              <a:latin typeface="+mn-lt"/>
              <a:ea typeface="+mn-ea"/>
              <a:cs typeface="+mn-cs"/>
            </a:endParaRPr>
          </a:p>
          <a:p>
            <a:pPr fontAlgn="t"/>
            <a:r>
              <a:rPr lang="fr-FR" sz="1200" b="1" i="0" kern="1200" dirty="0">
                <a:solidFill>
                  <a:schemeClr val="tx1"/>
                </a:solidFill>
                <a:effectLst/>
                <a:latin typeface="+mn-lt"/>
                <a:ea typeface="+mn-ea"/>
                <a:cs typeface="+mn-cs"/>
              </a:rPr>
              <a:t>P+</a:t>
            </a:r>
            <a:r>
              <a:rPr lang="fr-FR" sz="1200" b="0" i="0" kern="1200" dirty="0">
                <a:solidFill>
                  <a:schemeClr val="tx1"/>
                </a:solidFill>
                <a:effectLst/>
                <a:latin typeface="+mn-lt"/>
                <a:ea typeface="+mn-ea"/>
                <a:cs typeface="+mn-cs"/>
              </a:rPr>
              <a:t> : 0,3 mM NH₄H₂PO₄ (</a:t>
            </a:r>
            <a:r>
              <a:rPr lang="fr-FR" sz="1200" b="1" i="0" kern="1200" dirty="0">
                <a:solidFill>
                  <a:schemeClr val="tx1"/>
                </a:solidFill>
                <a:effectLst/>
                <a:latin typeface="+mn-lt"/>
                <a:ea typeface="+mn-ea"/>
                <a:cs typeface="+mn-cs"/>
              </a:rPr>
              <a:t>371 kg P₂O₅/ha</a:t>
            </a:r>
            <a:r>
              <a:rPr lang="fr-FR" sz="1200" b="0" i="0" kern="1200" dirty="0">
                <a:solidFill>
                  <a:schemeClr val="tx1"/>
                </a:solidFill>
                <a:effectLst/>
                <a:latin typeface="+mn-lt"/>
                <a:ea typeface="+mn-ea"/>
                <a:cs typeface="+mn-cs"/>
              </a:rPr>
              <a:t>)</a:t>
            </a:r>
          </a:p>
          <a:p>
            <a:pPr fontAlgn="t"/>
            <a:r>
              <a:rPr lang="fr-FR" sz="1200" b="1" i="0" kern="1200" dirty="0">
                <a:solidFill>
                  <a:schemeClr val="tx1"/>
                </a:solidFill>
                <a:effectLst/>
                <a:latin typeface="+mn-lt"/>
                <a:ea typeface="+mn-ea"/>
                <a:cs typeface="+mn-cs"/>
              </a:rPr>
              <a:t>P−</a:t>
            </a:r>
            <a:r>
              <a:rPr lang="fr-FR" sz="1200" b="0" i="0" kern="1200" dirty="0">
                <a:solidFill>
                  <a:schemeClr val="tx1"/>
                </a:solidFill>
                <a:effectLst/>
                <a:latin typeface="+mn-lt"/>
                <a:ea typeface="+mn-ea"/>
                <a:cs typeface="+mn-cs"/>
              </a:rPr>
              <a:t> : 0,0032 mM NH₄H₂PO</a:t>
            </a:r>
            <a:r>
              <a:rPr lang="fr-FR" sz="1200" b="0" i="0" kern="1200">
                <a:solidFill>
                  <a:schemeClr val="tx1"/>
                </a:solidFill>
                <a:effectLst/>
                <a:latin typeface="+mn-lt"/>
                <a:ea typeface="+mn-ea"/>
                <a:cs typeface="+mn-cs"/>
              </a:rPr>
              <a:t>₄ (</a:t>
            </a:r>
            <a:r>
              <a:rPr lang="fr-FR" sz="1200" b="1" i="0" kern="1200">
                <a:solidFill>
                  <a:schemeClr val="tx1"/>
                </a:solidFill>
                <a:effectLst/>
                <a:latin typeface="+mn-lt"/>
                <a:ea typeface="+mn-ea"/>
                <a:cs typeface="+mn-cs"/>
              </a:rPr>
              <a:t>3,9 </a:t>
            </a:r>
            <a:r>
              <a:rPr lang="fr-FR" sz="1200" b="1" i="0" kern="1200" dirty="0">
                <a:solidFill>
                  <a:schemeClr val="tx1"/>
                </a:solidFill>
                <a:effectLst/>
                <a:latin typeface="+mn-lt"/>
                <a:ea typeface="+mn-ea"/>
                <a:cs typeface="+mn-cs"/>
              </a:rPr>
              <a:t>kg P₂O₅/ha</a:t>
            </a:r>
            <a:r>
              <a:rPr lang="fr-FR" sz="1200" b="0" i="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729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a:solidFill>
                  <a:schemeClr val="tx1"/>
                </a:solidFill>
                <a:effectLst/>
                <a:latin typeface="+mn-lt"/>
                <a:ea typeface="+mn-ea"/>
                <a:cs typeface="+mn-cs"/>
              </a:rPr>
              <a:t>Différences de protocole entre plateformes</a:t>
            </a:r>
            <a:r>
              <a:rPr lang="fr-FR" sz="1200" b="0" i="0" kern="1200">
                <a:solidFill>
                  <a:schemeClr val="tx1"/>
                </a:solidFill>
                <a:effectLst/>
                <a:latin typeface="+mn-lt"/>
                <a:ea typeface="+mn-ea"/>
                <a:cs typeface="+mn-cs"/>
              </a:rPr>
              <a:t> : durée d’essai beaucoup plus longue à ALSIA (96 jours) qu’à 4PMI (28 jours), substrat naturel P‑free à ALSIA versus substrat inerte homogène à 4PMI, et modalités d’apport en P différentes (dose unique vs apport continu), ce qui explique les écarts de croissance, de PAE et de PUE observés.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a:solidFill>
                  <a:schemeClr val="tx1"/>
                </a:solidFill>
                <a:effectLst/>
                <a:latin typeface="+mn-lt"/>
                <a:ea typeface="+mn-ea"/>
                <a:cs typeface="+mn-cs"/>
              </a:rPr>
              <a:t>Conséquences physiologiques</a:t>
            </a:r>
            <a:r>
              <a:rPr lang="fr-FR" sz="1200" b="0" i="0" kern="1200">
                <a:solidFill>
                  <a:schemeClr val="tx1"/>
                </a:solidFill>
                <a:effectLst/>
                <a:latin typeface="+mn-lt"/>
                <a:ea typeface="+mn-ea"/>
                <a:cs typeface="+mn-cs"/>
              </a:rPr>
              <a:t> : une période de croissance plus longue et un sol réel favorisent un développement racinaire plus étendu, une dynamique d’acquisition du P plus complexe et une évolution temporelle de l’architecture racinaire et de la PUE, contrairement au système limité du </a:t>
            </a:r>
            <a:r>
              <a:rPr lang="fr-FR" sz="1200" b="0" i="0" kern="1200" err="1">
                <a:solidFill>
                  <a:schemeClr val="tx1"/>
                </a:solidFill>
                <a:effectLst/>
                <a:latin typeface="+mn-lt"/>
                <a:ea typeface="+mn-ea"/>
                <a:cs typeface="+mn-cs"/>
              </a:rPr>
              <a:t>RhizoTube</a:t>
            </a:r>
            <a:r>
              <a:rPr lang="fr-FR" sz="1200" b="0" i="0" kern="1200">
                <a:solidFill>
                  <a:schemeClr val="tx1"/>
                </a:solidFill>
                <a:effectLst/>
                <a:latin typeface="+mn-lt"/>
                <a:ea typeface="+mn-ea"/>
                <a:cs typeface="+mn-cs"/>
              </a:rPr>
              <a:t> où l’analyse devient impossible après enracinement profond.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kern="1200">
                <a:solidFill>
                  <a:schemeClr val="tx1"/>
                </a:solidFill>
                <a:effectLst/>
                <a:latin typeface="+mn-lt"/>
                <a:ea typeface="+mn-ea"/>
                <a:cs typeface="+mn-cs"/>
              </a:rPr>
              <a:t>Cohérence inter‑plateformes et utilité de l’indicateur P</a:t>
            </a:r>
            <a:r>
              <a:rPr lang="fr-FR" sz="1200" b="0" i="0" kern="1200">
                <a:solidFill>
                  <a:schemeClr val="tx1"/>
                </a:solidFill>
                <a:effectLst/>
                <a:latin typeface="+mn-lt"/>
                <a:ea typeface="+mn-ea"/>
                <a:cs typeface="+mn-cs"/>
              </a:rPr>
              <a:t> : malgré des classements partiellement divergents, ~30 % des génotypes montrent un rang similaire, avec une forte cohérence des indicateurs (corrélation de Pearson, CCC, </a:t>
            </a:r>
            <a:r>
              <a:rPr lang="fr-FR" sz="1200" b="0" i="0" kern="1200" err="1">
                <a:solidFill>
                  <a:schemeClr val="tx1"/>
                </a:solidFill>
                <a:effectLst/>
                <a:latin typeface="+mn-lt"/>
                <a:ea typeface="+mn-ea"/>
                <a:cs typeface="+mn-cs"/>
              </a:rPr>
              <a:t>Bland</a:t>
            </a:r>
            <a:r>
              <a:rPr lang="fr-FR" sz="1200" b="0" i="0" kern="1200">
                <a:solidFill>
                  <a:schemeClr val="tx1"/>
                </a:solidFill>
                <a:effectLst/>
                <a:latin typeface="+mn-lt"/>
                <a:ea typeface="+mn-ea"/>
                <a:cs typeface="+mn-cs"/>
              </a:rPr>
              <a:t>‑Altman). L’indicateur synthétique de PUE/PAE constitue donc un outil robuste pour comparer et sélectionner des génotypes tolérants à la carence en P dans différents environnements.</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12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Slide 7: Genetic Determinants of Phosphorus Efficiency</a:t>
            </a:r>
            <a:r>
              <a:rPr lang="en-US"/>
              <a:t> Our research also aimed to identify genetic regions that contribute to phosphorus deficiency tolerance. Using a genome-wide association study (GWAS), we identified 85 SNP markers associated with key traits, clustered in 16 regions of the wheat genome. These results help us pinpoint specific genetic determinants for improving PUE and GPY.</a:t>
            </a:r>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39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Conclusion</a:t>
            </a:r>
            <a:r>
              <a:rPr lang="en-US"/>
              <a:t> To conclude, our preliminary results show that genetic control over phosphorus deficiency tolerance is feasible, with identified QTLs and genomic prediction models that demonstrate promising accuracy for PUE prediction. We are optimistic that this research will lead to significant advancements in breeding wheat varieties that are more resilient to phosphorus-limited environments.</a:t>
            </a:r>
          </a:p>
          <a:p>
            <a:r>
              <a:rPr lang="en-US"/>
              <a:t>Thank you for your attention, and I look forward to your questions.</a:t>
            </a:r>
          </a:p>
          <a:p>
            <a:endParaRPr lang="en-US"/>
          </a:p>
          <a:p>
            <a:endParaRPr lang="en-US"/>
          </a:p>
          <a:p>
            <a:r>
              <a:rPr lang="en-US" b="1"/>
              <a:t>Yield</a:t>
            </a:r>
            <a:r>
              <a:rPr lang="en-US"/>
              <a:t>: Genotype and the interaction between management and genotype are highly significant contributors to yield variance, with management having a marginal effect.</a:t>
            </a:r>
          </a:p>
          <a:p>
            <a:r>
              <a:rPr lang="en-US" b="1"/>
              <a:t>PUE</a:t>
            </a:r>
            <a:r>
              <a:rPr lang="en-US"/>
              <a:t>: Management plays a much larger role in phosphorus use efficiency, while both genotype and the interaction are also highly significant.</a:t>
            </a:r>
          </a:p>
          <a:p>
            <a:r>
              <a:rPr lang="en-US" b="1"/>
              <a:t>GPY</a:t>
            </a:r>
            <a:r>
              <a:rPr lang="en-US"/>
              <a:t>: The interaction is again a highly significant contributor, with genotype showing a significant effect, and management is marginally significant.</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a:solidFill>
                  <a:schemeClr val="tx1"/>
                </a:solidFill>
                <a:effectLst/>
                <a:latin typeface="+mn-lt"/>
                <a:ea typeface="+mn-ea"/>
                <a:cs typeface="+mn-cs"/>
              </a:rPr>
              <a:t>Sélection variétale possible pour </a:t>
            </a:r>
            <a:r>
              <a:rPr lang="fr-FR" sz="1200" b="1" i="0" kern="1200">
                <a:solidFill>
                  <a:schemeClr val="tx1"/>
                </a:solidFill>
                <a:effectLst/>
                <a:latin typeface="+mn-lt"/>
                <a:ea typeface="+mn-ea"/>
                <a:cs typeface="+mn-cs"/>
              </a:rPr>
              <a:t>optimiser le rendement sous faible P</a:t>
            </a:r>
            <a:r>
              <a:rPr lang="fr-FR" sz="1200" b="0" i="0" kern="1200">
                <a:solidFill>
                  <a:schemeClr val="tx1"/>
                </a:solidFill>
                <a:effectLst/>
                <a:latin typeface="+mn-lt"/>
                <a:ea typeface="+mn-ea"/>
                <a:cs typeface="+mn-cs"/>
              </a:rPr>
              <a:t>. Potentiel pour réduire l’export de P via des variétés </a:t>
            </a:r>
            <a:r>
              <a:rPr lang="fr-FR" sz="1200" b="1" i="0" kern="1200">
                <a:solidFill>
                  <a:schemeClr val="tx1"/>
                </a:solidFill>
                <a:effectLst/>
                <a:latin typeface="+mn-lt"/>
                <a:ea typeface="+mn-ea"/>
                <a:cs typeface="+mn-cs"/>
              </a:rPr>
              <a:t>à faible P du grain</a:t>
            </a:r>
            <a:r>
              <a:rPr lang="fr-FR" sz="1200" b="0" i="0" kern="1200">
                <a:solidFill>
                  <a:schemeClr val="tx1"/>
                </a:solidFill>
                <a:effectLst/>
                <a:latin typeface="+mn-lt"/>
                <a:ea typeface="+mn-ea"/>
                <a:cs typeface="+mn-cs"/>
              </a:rPr>
              <a:t> sans pénaliser la production. Approche utile pour améliorer la </a:t>
            </a:r>
            <a:r>
              <a:rPr lang="fr-FR" sz="1200" b="1" i="0" kern="1200">
                <a:solidFill>
                  <a:schemeClr val="tx1"/>
                </a:solidFill>
                <a:effectLst/>
                <a:latin typeface="+mn-lt"/>
                <a:ea typeface="+mn-ea"/>
                <a:cs typeface="+mn-cs"/>
              </a:rPr>
              <a:t>PUE (efficience d’utilisation du P)</a:t>
            </a:r>
            <a:r>
              <a:rPr lang="fr-FR" sz="1200" b="0" i="0" kern="1200">
                <a:solidFill>
                  <a:schemeClr val="tx1"/>
                </a:solidFill>
                <a:effectLst/>
                <a:latin typeface="+mn-lt"/>
                <a:ea typeface="+mn-ea"/>
                <a:cs typeface="+mn-cs"/>
              </a:rPr>
              <a:t> à l’échelle du système.</a:t>
            </a:r>
          </a:p>
          <a:p>
            <a:endParaRPr lang="en-US"/>
          </a:p>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54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a:solidFill>
                  <a:schemeClr val="tx1"/>
                </a:solidFill>
                <a:effectLst/>
                <a:latin typeface="+mn-lt"/>
                <a:ea typeface="+mn-ea"/>
                <a:cs typeface="+mn-cs"/>
              </a:rPr>
              <a:t>Ce pipeline : Les techniques de phénotypage racinaire → GWAS → prédiction génomique → validation champ sur sols ≤ 15 ppm → indices de végétation PHD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0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i="0" kern="1200">
                <a:solidFill>
                  <a:schemeClr val="tx1"/>
                </a:solidFill>
                <a:effectLst/>
                <a:latin typeface="+mn-lt"/>
                <a:ea typeface="+mn-ea"/>
                <a:cs typeface="+mn-cs"/>
              </a:rPr>
              <a:t>Figure à gauche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i="0" kern="1200">
                <a:solidFill>
                  <a:schemeClr val="tx1"/>
                </a:solidFill>
                <a:effectLst/>
                <a:latin typeface="+mn-lt"/>
                <a:ea typeface="+mn-ea"/>
                <a:cs typeface="+mn-cs"/>
              </a:rPr>
              <a:t>Le phosphate est une ressource limitée et non substituable, dont l’Europe dépend largement par le biais des importations.</a:t>
            </a:r>
            <a:br>
              <a:rPr lang="fr-FR" sz="1200" b="0" i="0" kern="1200">
                <a:solidFill>
                  <a:schemeClr val="tx1"/>
                </a:solidFill>
                <a:effectLst/>
                <a:latin typeface="+mn-lt"/>
                <a:ea typeface="+mn-ea"/>
                <a:cs typeface="+mn-cs"/>
              </a:rPr>
            </a:br>
            <a:r>
              <a:rPr lang="fr-FR" sz="1200" b="0" i="0" kern="1200">
                <a:solidFill>
                  <a:schemeClr val="tx1"/>
                </a:solidFill>
                <a:effectLst/>
                <a:latin typeface="+mn-lt"/>
                <a:ea typeface="+mn-ea"/>
                <a:cs typeface="+mn-cs"/>
              </a:rPr>
              <a:t>La figure entourée en orange indique que la production d’engrais à partir de roche phosphatée atteindra un pic dans les prochaines décennies, avant de diminuer.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0" i="0" kern="1200">
                <a:solidFill>
                  <a:schemeClr val="tx1"/>
                </a:solidFill>
                <a:effectLst/>
                <a:latin typeface="+mn-lt"/>
                <a:ea typeface="+mn-ea"/>
                <a:cs typeface="+mn-cs"/>
              </a:rPr>
              <a:t>Figure à droite : </a:t>
            </a:r>
            <a:br>
              <a:rPr lang="fr-FR" sz="1200" b="0" i="0" kern="1200">
                <a:solidFill>
                  <a:schemeClr val="tx1"/>
                </a:solidFill>
                <a:effectLst/>
                <a:latin typeface="+mn-lt"/>
                <a:ea typeface="+mn-ea"/>
                <a:cs typeface="+mn-cs"/>
              </a:rPr>
            </a:br>
            <a:r>
              <a:rPr lang="fr-FR" sz="1200" b="0" i="0" kern="1200">
                <a:solidFill>
                  <a:schemeClr val="tx1"/>
                </a:solidFill>
                <a:effectLst/>
                <a:latin typeface="+mn-lt"/>
                <a:ea typeface="+mn-ea"/>
                <a:cs typeface="+mn-cs"/>
              </a:rPr>
              <a:t>Il est nécessaire d’identifier et de comparer les mesures susceptibles de produire des résultats garantissant la sécurité en phosphore.</a:t>
            </a:r>
            <a:br>
              <a:rPr lang="fr-FR" sz="1200" b="0" i="0" kern="1200">
                <a:solidFill>
                  <a:schemeClr val="tx1"/>
                </a:solidFill>
                <a:effectLst/>
                <a:latin typeface="+mn-lt"/>
                <a:ea typeface="+mn-ea"/>
                <a:cs typeface="+mn-cs"/>
              </a:rPr>
            </a:br>
            <a:r>
              <a:rPr lang="fr-FR" sz="1200" b="0" i="0" kern="1200">
                <a:solidFill>
                  <a:schemeClr val="tx1"/>
                </a:solidFill>
                <a:effectLst/>
                <a:latin typeface="+mn-lt"/>
                <a:ea typeface="+mn-ea"/>
                <a:cs typeface="+mn-cs"/>
              </a:rPr>
              <a:t>La figure présente les principales combinaisons de mesures agissant sur l’offre et la demande, qui peuvent ensemble répondre à la demande mondiale en phosphore à long terme.</a:t>
            </a: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fr-FR" sz="1200" b="0" i="0" kern="1200">
                <a:solidFill>
                  <a:schemeClr val="tx1"/>
                </a:solidFill>
                <a:effectLst/>
                <a:latin typeface="+mn-lt"/>
                <a:ea typeface="+mn-ea"/>
                <a:cs typeface="+mn-cs"/>
              </a:rPr>
            </a:br>
            <a:r>
              <a:rPr lang="fr-FR" sz="1200" b="0" i="0" kern="1200">
                <a:solidFill>
                  <a:schemeClr val="tx1"/>
                </a:solidFill>
                <a:effectLst/>
                <a:latin typeface="+mn-lt"/>
                <a:ea typeface="+mn-ea"/>
                <a:cs typeface="+mn-cs"/>
              </a:rPr>
              <a:t>Le secteur agricole joue un rôle crucial dans l’adaptation de la demande en P ainsi que dans l’amélioration de l’utilisation et du recyclage du P.</a:t>
            </a: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fr-FR" sz="1200" b="0" i="0" kern="1200">
                <a:solidFill>
                  <a:schemeClr val="tx1"/>
                </a:solidFill>
                <a:effectLst/>
                <a:latin typeface="+mn-lt"/>
                <a:ea typeface="+mn-ea"/>
                <a:cs typeface="+mn-cs"/>
              </a:rPr>
            </a:br>
            <a:r>
              <a:rPr lang="fr-FR" sz="1200" b="0" i="0" kern="1200">
                <a:solidFill>
                  <a:schemeClr val="tx1"/>
                </a:solidFill>
                <a:effectLst/>
                <a:latin typeface="+mn-lt"/>
                <a:ea typeface="+mn-ea"/>
                <a:cs typeface="+mn-cs"/>
              </a:rPr>
              <a:t>À l’échelle de l’exploitation agricole, plusieurs leviers sont disponibles, entouré en jaune. Les combinaisons de facteurs génétiques, environnementaux et de gestion (G×E×M) peuvent offrir des opportunités pour améliorer l’efficacité d’utilisation du phosphore.</a:t>
            </a:r>
            <a:br>
              <a:rPr lang="fr-FR" sz="1200" b="0" i="0" kern="1200">
                <a:solidFill>
                  <a:schemeClr val="tx1"/>
                </a:solidFill>
                <a:effectLst/>
                <a:latin typeface="+mn-lt"/>
                <a:ea typeface="+mn-ea"/>
                <a:cs typeface="+mn-cs"/>
              </a:rPr>
            </a:br>
            <a:endParaRPr lang="fr-FR" sz="1200" b="0" i="0" kern="1200">
              <a:solidFill>
                <a:schemeClr val="tx1"/>
              </a:solidFill>
              <a:effectLst/>
              <a:latin typeface="+mn-lt"/>
              <a:ea typeface="+mn-ea"/>
              <a:cs typeface="+mn-cs"/>
            </a:endParaRP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84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t"/>
            <a:r>
              <a:rPr lang="fr-FR" sz="1200" b="0" i="0" kern="1200">
                <a:solidFill>
                  <a:schemeClr val="tx1"/>
                </a:solidFill>
                <a:effectLst/>
                <a:latin typeface="+mn-lt"/>
                <a:ea typeface="+mn-ea"/>
                <a:cs typeface="+mn-cs"/>
              </a:rPr>
              <a:t>Le phosphore (P) est un élément indispensable à la croissance des plantes, mais sa disponibilité dans les sols reste souvent limitée en raison de sa faible mobilité et de sa forte fixation sur les particules du sol. Dans un contexte de raréfaction des ressources phosphatées et de préoccupations environnementales liées aux pertes de phosphore, il devient essentiel de développer des solutions durables.</a:t>
            </a:r>
          </a:p>
          <a:p>
            <a:pPr fontAlgn="t"/>
            <a:r>
              <a:rPr lang="fr-FR" sz="1200" b="0" i="0" kern="1200">
                <a:solidFill>
                  <a:schemeClr val="tx1"/>
                </a:solidFill>
                <a:effectLst/>
                <a:latin typeface="+mn-lt"/>
                <a:ea typeface="+mn-ea"/>
                <a:cs typeface="+mn-cs"/>
              </a:rPr>
              <a:t>L’un des principaux leviers pour améliorer l’efficacité d’utilisation du phosphore est une meilleure valorisation des réserves du sol, en tenant compte de la sensibilité des cultures. Toutefois, l’évaluation du phosphore disponible n’est pas aisée. Contrairement à l’azote, les ions phosphate interagissent fortement avec les constituants du sol, sont retenus par la phase solide et se déplacent principalement par diffusion. Ainsi, la vitesse à laquelle le phosphore devient disponible constitue un facteur limitant majeur pour l’alimentation de la plante.</a:t>
            </a:r>
          </a:p>
          <a:p>
            <a:pPr fontAlgn="t"/>
            <a:endParaRPr lang="fr-FR" sz="1200" b="0" i="0" kern="1200">
              <a:solidFill>
                <a:schemeClr val="tx1"/>
              </a:solidFill>
              <a:effectLst/>
              <a:latin typeface="+mn-lt"/>
              <a:ea typeface="+mn-ea"/>
              <a:cs typeface="+mn-cs"/>
            </a:endParaRPr>
          </a:p>
          <a:p>
            <a:pPr fontAlgn="t"/>
            <a:r>
              <a:rPr lang="fr-FR" sz="1200" b="0" i="0" kern="1200">
                <a:solidFill>
                  <a:schemeClr val="tx1"/>
                </a:solidFill>
                <a:effectLst/>
                <a:latin typeface="+mn-lt"/>
                <a:ea typeface="+mn-ea"/>
                <a:cs typeface="+mn-cs"/>
              </a:rPr>
              <a:t>Le graphique de gauche montre une courbe de réponse au phosphore modélisée avec 22 essais, avec 2 niveaux de fertilisation en P. Le modèle montre que plus de 50 % du rendement n’est pas expliqué par le P-Olsen.</a:t>
            </a:r>
          </a:p>
          <a:p>
            <a:pPr fontAlgn="t"/>
            <a:endParaRPr lang="fr-FR" sz="1200" b="0" i="0" kern="1200">
              <a:solidFill>
                <a:schemeClr val="tx1"/>
              </a:solidFill>
              <a:effectLst/>
              <a:latin typeface="+mn-lt"/>
              <a:ea typeface="+mn-ea"/>
              <a:cs typeface="+mn-cs"/>
            </a:endParaRPr>
          </a:p>
          <a:p>
            <a:pPr fontAlgn="t"/>
            <a:r>
              <a:rPr lang="fr-FR" sz="1200" b="0" i="0" kern="1200">
                <a:solidFill>
                  <a:schemeClr val="tx1"/>
                </a:solidFill>
                <a:effectLst/>
                <a:latin typeface="+mn-lt"/>
                <a:ea typeface="+mn-ea"/>
                <a:cs typeface="+mn-cs"/>
              </a:rPr>
              <a:t>Ainsi, la disponibilité du phosphore dépend non seulement de la quantité de phosphore dans le sol, mais aussi de la capacité des plantes à explorer le sol et à mobiliser les ressources en P.</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C69B7-7BB7-4F01-8D61-23A995762E8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34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Déterminer des nouvelles méthodes expérimentales pour évaluer la PUE :</a:t>
            </a:r>
          </a:p>
          <a:p>
            <a:pPr lvl="1"/>
            <a:r>
              <a:rPr lang="fr-FR" b="1"/>
              <a:t>traits phénotypiques et méthodes de phénotypage : </a:t>
            </a:r>
            <a:r>
              <a:rPr lang="fr-FR"/>
              <a:t>méthodes et indicateurs pour le phénotypage haut-débit au champ et phénotypage racinaire en CC</a:t>
            </a:r>
          </a:p>
          <a:p>
            <a:r>
              <a:rPr lang="fr-FR"/>
              <a:t>Évaluer la génétique récente du blé tendre européen vis-à-vis de la PUE dans des plates-formes expérimentales dédiées </a:t>
            </a:r>
            <a:endParaRPr lang="fr-FR" i="1"/>
          </a:p>
          <a:p>
            <a:pPr lvl="1"/>
            <a:r>
              <a:rPr lang="fr-FR" b="1"/>
              <a:t>quantification des traits phénotypiques</a:t>
            </a:r>
          </a:p>
          <a:p>
            <a:r>
              <a:rPr lang="fr-FR"/>
              <a:t>Préparer l’intégration dans les programmes de sélection européen d’une nouvelle source de variabilité génétique venant d’Amérique du Sud et du </a:t>
            </a:r>
            <a:r>
              <a:rPr lang="fr-FR" err="1"/>
              <a:t>germoplasme</a:t>
            </a:r>
            <a:r>
              <a:rPr lang="fr-FR"/>
              <a:t> du CIMMYT</a:t>
            </a:r>
          </a:p>
          <a:p>
            <a:pPr lvl="1"/>
            <a:r>
              <a:rPr lang="fr-FR" b="1"/>
              <a:t>matériel végétal caractérisé </a:t>
            </a:r>
            <a:r>
              <a:rPr lang="fr-FR" i="1"/>
              <a:t>: ~30 variétés blé de printemps caractérisées au champ et en CC</a:t>
            </a:r>
            <a:endParaRPr lang="fr-FR"/>
          </a:p>
          <a:p>
            <a:r>
              <a:rPr lang="fr-FR"/>
              <a:t>Conduire des analyses génétiques sur nos résultats pour produire des premières informations sur des QTL/</a:t>
            </a:r>
            <a:r>
              <a:rPr lang="fr-FR" err="1"/>
              <a:t>loci</a:t>
            </a:r>
            <a:r>
              <a:rPr lang="fr-FR"/>
              <a:t> liés à des variations de PUE, en vue de leur utilisation dans des programmes de sélection et dans les procédures d’évaluation des variétés inscrites :</a:t>
            </a:r>
          </a:p>
          <a:p>
            <a:pPr lvl="1"/>
            <a:r>
              <a:rPr lang="fr-FR" b="1"/>
              <a:t>marqueurs de QTL/</a:t>
            </a:r>
            <a:r>
              <a:rPr lang="fr-FR" b="1" err="1"/>
              <a:t>loci</a:t>
            </a:r>
            <a:endParaRPr lang="fr-FR" b="1"/>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84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3: Improving Phosphorus Use Efficiency</a:t>
            </a:r>
            <a:r>
              <a:rPr lang="en-US"/>
              <a:t> The aim of our research is to enhance genetic tolerance to phosphorus deficiency in wheat. By identifying varieties that perform well in low phosphorus conditions, we can improve PUE and reduce phosphorus fertilization reliance. This would contribute significantly to sustainable agriculture.</a:t>
            </a:r>
          </a:p>
          <a:p>
            <a:r>
              <a:rPr lang="en-US"/>
              <a:t>We are selecting varieties that can efficiently use phosphorus in soils with limited availability and that minimize phosphorus export from the field. However, breeding for this trait is challenging due to difficulties in setting up trials with phosphorus deficiency and the lack of proxies for PUE.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675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Slide 5: PUE Indicators</a:t>
            </a:r>
            <a:r>
              <a:rPr lang="en-US"/>
              <a:t> We developed several indicators to measure phosphorus efficiency, such as Grain Phosphorus Yield (GPY) and Phosphorus Use Efficiency (PUE). These indicators help us quantify the crop’s ability to utilize phosphorus and identify varieties that are more resilient to phosphorus deficiency.</a:t>
            </a:r>
          </a:p>
          <a:p>
            <a:endParaRPr lang="en-US"/>
          </a:p>
          <a:p>
            <a:r>
              <a:rPr lang="en-US"/>
              <a:t>GY : </a:t>
            </a:r>
          </a:p>
          <a:p>
            <a:pPr marL="171450" indent="-171450">
              <a:buFont typeface="Arial" panose="020B0604020202020204" pitchFamily="34" charset="0"/>
              <a:buChar char="•"/>
            </a:pPr>
            <a:r>
              <a:rPr lang="en-US"/>
              <a:t>The </a:t>
            </a:r>
            <a:r>
              <a:rPr lang="en-US" b="1"/>
              <a:t>variety</a:t>
            </a:r>
            <a:r>
              <a:rPr lang="en-US"/>
              <a:t> has a strong influence on grain yield, with a highly significant result.</a:t>
            </a:r>
          </a:p>
          <a:p>
            <a:pPr marL="171450" indent="-171450">
              <a:buFont typeface="Arial" panose="020B0604020202020204" pitchFamily="34" charset="0"/>
              <a:buChar char="•"/>
            </a:pPr>
            <a:r>
              <a:rPr lang="en-US"/>
              <a:t>The interaction between </a:t>
            </a:r>
            <a:r>
              <a:rPr lang="en-US" b="1"/>
              <a:t>management and variety</a:t>
            </a:r>
            <a:r>
              <a:rPr lang="en-US"/>
              <a:t> also has a significant effect, suggesting that the variety responds differently under different management practices</a:t>
            </a:r>
          </a:p>
          <a:p>
            <a:pPr marL="171450" indent="-171450">
              <a:buFont typeface="Arial" panose="020B0604020202020204" pitchFamily="34" charset="0"/>
              <a:buChar char="•"/>
            </a:pPr>
            <a:r>
              <a:rPr lang="en-US"/>
              <a:t>The </a:t>
            </a:r>
            <a:r>
              <a:rPr lang="en-US" b="1"/>
              <a:t>management (</a:t>
            </a:r>
            <a:r>
              <a:rPr lang="en-US" b="1" err="1"/>
              <a:t>conduite</a:t>
            </a:r>
            <a:r>
              <a:rPr lang="en-US" b="1"/>
              <a:t>)</a:t>
            </a:r>
            <a:r>
              <a:rPr lang="en-US"/>
              <a:t> alone shows a trend towards significance but does not meet the typical threshold (p &lt; 0.05).</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PUE : </a:t>
            </a:r>
          </a:p>
          <a:p>
            <a:pPr marL="171450" indent="-171450">
              <a:buFont typeface="Arial" panose="020B0604020202020204" pitchFamily="34" charset="0"/>
              <a:buChar char="•"/>
            </a:pPr>
            <a:r>
              <a:rPr lang="en-US"/>
              <a:t>Both </a:t>
            </a:r>
            <a:r>
              <a:rPr lang="en-US" b="1"/>
              <a:t>management</a:t>
            </a:r>
            <a:r>
              <a:rPr lang="en-US"/>
              <a:t> and </a:t>
            </a:r>
            <a:r>
              <a:rPr lang="en-US" b="1"/>
              <a:t>variety</a:t>
            </a:r>
            <a:r>
              <a:rPr lang="en-US"/>
              <a:t> significantly influence phosphorus use efficiency.</a:t>
            </a:r>
          </a:p>
          <a:p>
            <a:pPr marL="171450" indent="-171450">
              <a:buFont typeface="Arial" panose="020B0604020202020204" pitchFamily="34" charset="0"/>
              <a:buChar char="•"/>
            </a:pPr>
            <a:r>
              <a:rPr lang="en-US"/>
              <a:t>The </a:t>
            </a:r>
            <a:r>
              <a:rPr lang="en-US" b="1"/>
              <a:t>interaction between management and variety</a:t>
            </a:r>
            <a:r>
              <a:rPr lang="en-US"/>
              <a:t> is very significant, indicating that the phosphorus use efficiency of different varieties responds to management practices in a complex way.</a:t>
            </a:r>
          </a:p>
          <a:p>
            <a:pPr marL="171450" indent="-171450">
              <a:buFont typeface="Arial" panose="020B0604020202020204" pitchFamily="34" charset="0"/>
              <a:buChar char="•"/>
            </a:pPr>
            <a:r>
              <a:rPr lang="en-US"/>
              <a:t>These results suggest that optimizing PUE requires considering both management strategies and selecting the right variety under specific conditions.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GPY :</a:t>
            </a:r>
          </a:p>
          <a:p>
            <a:pPr marL="171450" indent="-171450">
              <a:buFont typeface="Arial" panose="020B0604020202020204" pitchFamily="34" charset="0"/>
              <a:buChar char="•"/>
            </a:pPr>
            <a:r>
              <a:rPr lang="en-US" b="1"/>
              <a:t>Variety</a:t>
            </a:r>
            <a:r>
              <a:rPr lang="en-US"/>
              <a:t> significantly influences Grain Phosphorus Yield, suggesting that selecting the right variety plays a crucial role in Phosphorus accumulation.</a:t>
            </a:r>
          </a:p>
          <a:p>
            <a:pPr marL="171450" indent="-171450">
              <a:buFont typeface="Arial" panose="020B0604020202020204" pitchFamily="34" charset="0"/>
              <a:buChar char="•"/>
            </a:pPr>
            <a:r>
              <a:rPr lang="en-US" b="1"/>
              <a:t>Management practices</a:t>
            </a:r>
            <a:r>
              <a:rPr lang="en-US"/>
              <a:t> (</a:t>
            </a:r>
            <a:r>
              <a:rPr lang="en-US" err="1"/>
              <a:t>Conduite</a:t>
            </a:r>
            <a:r>
              <a:rPr lang="en-US"/>
              <a:t>) show some influence, though not statistically significant at the 0.05 level.</a:t>
            </a:r>
          </a:p>
          <a:p>
            <a:pPr marL="171450" indent="-171450">
              <a:buFont typeface="Arial" panose="020B0604020202020204" pitchFamily="34" charset="0"/>
              <a:buChar char="•"/>
            </a:pPr>
            <a:r>
              <a:rPr lang="en-US"/>
              <a:t>The </a:t>
            </a:r>
            <a:r>
              <a:rPr lang="en-US" b="1"/>
              <a:t>interaction between management and variety</a:t>
            </a:r>
            <a:r>
              <a:rPr lang="en-US"/>
              <a:t> is highly significant, indicating that the relationship between the two must be carefully considered for optimal grain Phosphorus yield.</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a:buFont typeface="Arial" panose="020B0604020202020204" pitchFamily="34" charset="0"/>
              <a:buNone/>
            </a:pPr>
            <a:r>
              <a:rPr lang="en-US" b="1"/>
              <a:t>Significance levels</a:t>
            </a:r>
            <a:r>
              <a:rPr lang="en-US"/>
              <a:t>:</a:t>
            </a:r>
          </a:p>
          <a:p>
            <a:pPr>
              <a:buFont typeface="Arial" panose="020B0604020202020204" pitchFamily="34" charset="0"/>
              <a:buNone/>
            </a:pPr>
            <a:r>
              <a:rPr lang="en-US"/>
              <a:t>*** = highly significant (p &lt; 0.001)</a:t>
            </a:r>
          </a:p>
          <a:p>
            <a:pPr>
              <a:buFont typeface="Arial" panose="020B0604020202020204" pitchFamily="34" charset="0"/>
              <a:buNone/>
            </a:pPr>
            <a:r>
              <a:rPr lang="en-US"/>
              <a:t>** = significant (p &lt; 0.01)</a:t>
            </a:r>
          </a:p>
          <a:p>
            <a:pPr>
              <a:buFont typeface="Arial" panose="020B0604020202020204" pitchFamily="34" charset="0"/>
              <a:buNone/>
            </a:pPr>
            <a:r>
              <a:rPr lang="en-US"/>
              <a:t>*= significant (p &lt; 0.05)</a:t>
            </a:r>
          </a:p>
          <a:p>
            <a:pPr>
              <a:buFont typeface="Arial" panose="020B0604020202020204" pitchFamily="34" charset="0"/>
              <a:buNone/>
            </a:pPr>
            <a:r>
              <a:rPr lang="en-US"/>
              <a:t>• = marginally significant (p &lt; 0.1)</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26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7C13-439E-8F42-6C88-58AE24FFFE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0A0B96-AA89-EE49-7489-953C5C52B5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5DB3B7-51FF-191D-A67B-975F6A5C5D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Nous </a:t>
            </a:r>
            <a:r>
              <a:rPr lang="en-US" b="0" err="1"/>
              <a:t>avons</a:t>
            </a:r>
            <a:r>
              <a:rPr lang="en-US" b="0"/>
              <a:t> </a:t>
            </a:r>
            <a:r>
              <a:rPr lang="en-US" b="0" err="1"/>
              <a:t>utilisé</a:t>
            </a:r>
            <a:r>
              <a:rPr lang="en-US" b="0"/>
              <a:t> divers indices de </a:t>
            </a:r>
            <a:r>
              <a:rPr lang="en-US" b="0" err="1"/>
              <a:t>végétations</a:t>
            </a:r>
            <a:r>
              <a:rPr lang="en-US" b="0"/>
              <a:t> </a:t>
            </a:r>
            <a:r>
              <a:rPr lang="en-US" b="0" err="1"/>
              <a:t>liés</a:t>
            </a:r>
            <a:r>
              <a:rPr lang="en-US" b="0"/>
              <a:t> à </a:t>
            </a:r>
            <a:r>
              <a:rPr lang="en-US" b="0" err="1"/>
              <a:t>l’azote</a:t>
            </a:r>
            <a:r>
              <a:rPr lang="en-US" b="0"/>
              <a:t> </a:t>
            </a:r>
            <a:r>
              <a:rPr lang="en-US" b="0" err="1"/>
              <a:t>ou</a:t>
            </a:r>
            <a:r>
              <a:rPr lang="en-US" b="0"/>
              <a:t> à la </a:t>
            </a:r>
            <a:r>
              <a:rPr lang="en-US" b="0" err="1"/>
              <a:t>biomasse</a:t>
            </a:r>
            <a:r>
              <a:rPr lang="en-US" b="0"/>
              <a:t> tells que le CI </a:t>
            </a:r>
            <a:r>
              <a:rPr lang="en-US" b="0" err="1"/>
              <a:t>RedEdge</a:t>
            </a:r>
            <a:r>
              <a:rPr lang="en-US" b="0"/>
              <a:t> </a:t>
            </a:r>
            <a:r>
              <a:rPr lang="en-US" b="0" err="1"/>
              <a:t>ou</a:t>
            </a:r>
            <a:r>
              <a:rPr lang="en-US" b="0"/>
              <a:t> NDVI.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Nous </a:t>
            </a:r>
            <a:r>
              <a:rPr lang="en-US" b="0" err="1"/>
              <a:t>avons</a:t>
            </a:r>
            <a:r>
              <a:rPr lang="en-US" b="0"/>
              <a:t> </a:t>
            </a:r>
            <a:r>
              <a:rPr lang="en-US" b="0" err="1"/>
              <a:t>d’abord</a:t>
            </a:r>
            <a:r>
              <a:rPr lang="en-US" b="0"/>
              <a:t> </a:t>
            </a:r>
            <a:r>
              <a:rPr lang="en-US" b="0" err="1"/>
              <a:t>calculé</a:t>
            </a:r>
            <a:r>
              <a:rPr lang="en-US" b="0"/>
              <a:t> des </a:t>
            </a:r>
            <a:r>
              <a:rPr lang="en-US" b="0" err="1"/>
              <a:t>moyennes</a:t>
            </a:r>
            <a:r>
              <a:rPr lang="en-US" b="0"/>
              <a:t> </a:t>
            </a:r>
            <a:r>
              <a:rPr lang="en-US" b="0" err="1"/>
              <a:t>ajustées</a:t>
            </a:r>
            <a:r>
              <a:rPr lang="en-US" b="0"/>
              <a:t> par </a:t>
            </a:r>
            <a:r>
              <a:rPr lang="en-US" b="0" err="1"/>
              <a:t>essai</a:t>
            </a:r>
            <a:r>
              <a:rPr lang="en-US" b="0"/>
              <a:t> et date pour </a:t>
            </a:r>
            <a:r>
              <a:rPr lang="en-US" b="0" err="1"/>
              <a:t>ces</a:t>
            </a:r>
            <a:r>
              <a:rPr lang="en-US" b="0"/>
              <a:t> indices </a:t>
            </a:r>
            <a:r>
              <a:rPr lang="en-US" b="0" err="1"/>
              <a:t>puis</a:t>
            </a:r>
            <a:r>
              <a:rPr lang="en-US" b="0"/>
              <a:t> trace </a:t>
            </a:r>
            <a:r>
              <a:rPr lang="en-US" b="0" err="1"/>
              <a:t>leur</a:t>
            </a:r>
            <a:r>
              <a:rPr lang="en-US" b="0"/>
              <a:t> </a:t>
            </a:r>
            <a:r>
              <a:rPr lang="en-US" b="0" err="1"/>
              <a:t>évolution</a:t>
            </a:r>
            <a:r>
              <a:rPr lang="en-US" b="0"/>
              <a:t> au </a:t>
            </a:r>
            <a:r>
              <a:rPr lang="en-US" b="0" err="1"/>
              <a:t>cours</a:t>
            </a:r>
            <a:r>
              <a:rPr lang="en-US" b="0"/>
              <a:t> du temps </a:t>
            </a:r>
            <a:r>
              <a:rPr lang="en-US" b="0" err="1"/>
              <a:t>thermique</a:t>
            </a:r>
            <a:r>
              <a:rPr lang="en-US" b="0"/>
              <a:t>. Nous </a:t>
            </a:r>
            <a:r>
              <a:rPr lang="en-US" b="0" err="1"/>
              <a:t>avons</a:t>
            </a:r>
            <a:r>
              <a:rPr lang="en-US" b="0"/>
              <a:t> </a:t>
            </a:r>
            <a:r>
              <a:rPr lang="en-US" b="0" err="1"/>
              <a:t>ainsi</a:t>
            </a:r>
            <a:r>
              <a:rPr lang="en-US" b="0"/>
              <a:t> </a:t>
            </a:r>
            <a:r>
              <a:rPr lang="en-US" b="0" err="1"/>
              <a:t>pu</a:t>
            </a:r>
            <a:r>
              <a:rPr lang="en-US" b="0"/>
              <a:t> </a:t>
            </a:r>
            <a:r>
              <a:rPr lang="en-US" b="0" err="1"/>
              <a:t>calculer</a:t>
            </a:r>
            <a:r>
              <a:rPr lang="en-US" b="0"/>
              <a:t> </a:t>
            </a:r>
            <a:r>
              <a:rPr lang="en-US" b="0" err="1"/>
              <a:t>une</a:t>
            </a:r>
            <a:r>
              <a:rPr lang="en-US" b="0"/>
              <a:t> difference </a:t>
            </a:r>
            <a:r>
              <a:rPr lang="en-US" b="0" err="1"/>
              <a:t>d’AUC</a:t>
            </a:r>
            <a:r>
              <a:rPr lang="en-US" b="0"/>
              <a:t> entre les conditions AP et NP.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err="1"/>
              <a:t>Enfin</a:t>
            </a:r>
            <a:r>
              <a:rPr lang="en-US" b="0"/>
              <a:t> nous </a:t>
            </a:r>
            <a:r>
              <a:rPr lang="en-US" b="0" err="1"/>
              <a:t>avons</a:t>
            </a:r>
            <a:r>
              <a:rPr lang="en-US" b="0"/>
              <a:t> </a:t>
            </a:r>
            <a:r>
              <a:rPr lang="en-US" b="0" err="1"/>
              <a:t>corrélé</a:t>
            </a:r>
            <a:r>
              <a:rPr lang="en-US" b="0"/>
              <a:t> </a:t>
            </a:r>
            <a:r>
              <a:rPr lang="en-US" b="0" err="1"/>
              <a:t>ces</a:t>
            </a:r>
            <a:r>
              <a:rPr lang="en-US" b="0"/>
              <a:t> delta </a:t>
            </a:r>
            <a:r>
              <a:rPr lang="en-US" b="0" err="1"/>
              <a:t>d’AUC</a:t>
            </a:r>
            <a:r>
              <a:rPr lang="en-US" b="0"/>
              <a:t> au </a:t>
            </a:r>
            <a:r>
              <a:rPr lang="en-US" b="0" err="1"/>
              <a:t>rendement</a:t>
            </a:r>
            <a:r>
              <a:rPr lang="en-US" b="0"/>
              <a:t> </a:t>
            </a:r>
            <a:r>
              <a:rPr lang="en-US" b="0" err="1"/>
              <a:t>en</a:t>
            </a:r>
            <a:r>
              <a:rPr lang="en-US" b="0"/>
              <a:t> grain. Cela nous a </a:t>
            </a:r>
            <a:r>
              <a:rPr lang="en-US" b="0" err="1"/>
              <a:t>permis</a:t>
            </a:r>
            <a:r>
              <a:rPr lang="en-US" b="0"/>
              <a:t> de tester </a:t>
            </a:r>
            <a:r>
              <a:rPr lang="en-US" b="0" err="1"/>
              <a:t>l’effet</a:t>
            </a:r>
            <a:r>
              <a:rPr lang="en-US" b="0"/>
              <a:t> du </a:t>
            </a:r>
            <a:r>
              <a:rPr lang="en-US" b="0" err="1"/>
              <a:t>traitement</a:t>
            </a:r>
            <a:r>
              <a:rPr lang="en-US" b="0"/>
              <a:t> </a:t>
            </a:r>
            <a:r>
              <a:rPr lang="en-US" b="0" err="1"/>
              <a:t>en</a:t>
            </a:r>
            <a:r>
              <a:rPr lang="en-US" b="0"/>
              <a:t> P sur des variables issues de </a:t>
            </a:r>
            <a:r>
              <a:rPr lang="en-US" b="0" err="1"/>
              <a:t>capteurs</a:t>
            </a:r>
            <a:r>
              <a:rPr lang="en-US" b="0"/>
              <a:t> </a:t>
            </a:r>
            <a:r>
              <a:rPr lang="en-US" b="0" err="1"/>
              <a:t>en</a:t>
            </a:r>
            <a:r>
              <a:rPr lang="en-US" b="0"/>
              <a:t> function du temps </a:t>
            </a:r>
            <a:r>
              <a:rPr lang="en-US" b="0" err="1"/>
              <a:t>thermique</a:t>
            </a:r>
            <a:r>
              <a:rPr lang="en-US" b="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err="1"/>
              <a:t>Néanmoins</a:t>
            </a:r>
            <a:r>
              <a:rPr lang="en-US" b="0"/>
              <a:t>, </a:t>
            </a:r>
            <a:r>
              <a:rPr lang="en-US" b="0" err="1"/>
              <a:t>toutes</a:t>
            </a:r>
            <a:r>
              <a:rPr lang="en-US" b="0"/>
              <a:t> </a:t>
            </a:r>
            <a:r>
              <a:rPr lang="en-US" b="0" err="1"/>
              <a:t>ces</a:t>
            </a:r>
            <a:r>
              <a:rPr lang="en-US" b="0"/>
              <a:t> variables </a:t>
            </a:r>
            <a:r>
              <a:rPr lang="en-US" b="0" err="1"/>
              <a:t>était</a:t>
            </a:r>
            <a:r>
              <a:rPr lang="en-US" b="0"/>
              <a:t> </a:t>
            </a:r>
            <a:r>
              <a:rPr lang="en-US" b="0" err="1"/>
              <a:t>fortement</a:t>
            </a:r>
            <a:r>
              <a:rPr lang="en-US" b="0"/>
              <a:t> influences par </a:t>
            </a:r>
            <a:r>
              <a:rPr lang="en-US" b="0" err="1"/>
              <a:t>l’interaction</a:t>
            </a:r>
            <a:r>
              <a:rPr lang="en-US" b="0"/>
              <a:t> cultivar X </a:t>
            </a:r>
            <a:r>
              <a:rPr lang="en-US" b="0" err="1"/>
              <a:t>essai</a:t>
            </a:r>
            <a:r>
              <a:rPr lang="en-US" b="0"/>
              <a:t>. </a:t>
            </a:r>
          </a:p>
          <a:p>
            <a:pPr algn="l"/>
            <a:r>
              <a:rPr lang="en-US" sz="1200" b="0" i="0" u="none" strike="noStrike" baseline="0">
                <a:latin typeface="STIX-Regular"/>
              </a:rPr>
              <a:t>Un </a:t>
            </a:r>
            <a:r>
              <a:rPr lang="en-US" sz="1200" b="0" i="0" u="none" strike="noStrike" baseline="0" err="1">
                <a:latin typeface="STIX-Regular"/>
              </a:rPr>
              <a:t>indice</a:t>
            </a:r>
            <a:r>
              <a:rPr lang="en-US" sz="1200" b="0" i="0" u="none" strike="noStrike" baseline="0">
                <a:latin typeface="STIX-Regular"/>
              </a:rPr>
              <a:t> de </a:t>
            </a:r>
            <a:r>
              <a:rPr lang="en-US" sz="1200" b="0" i="0" u="none" strike="noStrike" baseline="0" err="1">
                <a:latin typeface="STIX-Regular"/>
              </a:rPr>
              <a:t>sensibilité</a:t>
            </a:r>
            <a:r>
              <a:rPr lang="en-US" sz="1200" b="0" i="0" u="none" strike="noStrike" baseline="0">
                <a:latin typeface="STIX-Regular"/>
              </a:rPr>
              <a:t> à la </a:t>
            </a:r>
            <a:r>
              <a:rPr lang="en-US" sz="1200" b="0" i="0" u="none" strike="noStrike" baseline="0" err="1">
                <a:latin typeface="STIX-Regular"/>
              </a:rPr>
              <a:t>carence</a:t>
            </a:r>
            <a:r>
              <a:rPr lang="en-US" sz="1200" b="0" i="0" u="none" strike="noStrike" baseline="0">
                <a:latin typeface="STIX-Regular"/>
              </a:rPr>
              <a:t> </a:t>
            </a:r>
            <a:r>
              <a:rPr lang="en-US" sz="1200" b="0" i="0" u="none" strike="noStrike" baseline="0" err="1">
                <a:latin typeface="STIX-Regular"/>
              </a:rPr>
              <a:t>en</a:t>
            </a:r>
            <a:r>
              <a:rPr lang="en-US" sz="1200" b="0" i="0" u="none" strike="noStrike" baseline="0">
                <a:latin typeface="STIX-Regular"/>
              </a:rPr>
              <a:t> P noté </a:t>
            </a:r>
            <a:r>
              <a:rPr lang="en-US" sz="1200" b="0" i="0" u="none" strike="noStrike" baseline="0" err="1">
                <a:latin typeface="STIX-Regular"/>
              </a:rPr>
              <a:t>deltaP</a:t>
            </a:r>
            <a:r>
              <a:rPr lang="en-US" sz="1200" b="0" i="0" u="none" strike="noStrike" baseline="0">
                <a:latin typeface="STIX-Regular"/>
              </a:rPr>
              <a:t> a </a:t>
            </a:r>
            <a:r>
              <a:rPr lang="en-US" sz="1200" b="0" i="0" u="none" strike="noStrike" baseline="0" err="1">
                <a:latin typeface="STIX-Regular"/>
              </a:rPr>
              <a:t>aussi</a:t>
            </a:r>
            <a:r>
              <a:rPr lang="en-US" sz="1200" b="0" i="0" u="none" strike="noStrike" baseline="0">
                <a:latin typeface="STIX-Regular"/>
              </a:rPr>
              <a:t> </a:t>
            </a:r>
            <a:r>
              <a:rPr lang="en-US" sz="1200" b="0" i="0" u="none" strike="noStrike" baseline="0" err="1">
                <a:latin typeface="STIX-Regular"/>
              </a:rPr>
              <a:t>été</a:t>
            </a:r>
            <a:r>
              <a:rPr lang="en-US" sz="1200" b="0" i="0" u="none" strike="noStrike" baseline="0">
                <a:latin typeface="STIX-Regular"/>
              </a:rPr>
              <a:t> </a:t>
            </a:r>
            <a:r>
              <a:rPr lang="en-US" sz="1200" b="0" i="0" u="none" strike="noStrike" baseline="0" err="1">
                <a:latin typeface="STIX-Regular"/>
              </a:rPr>
              <a:t>calculé</a:t>
            </a:r>
            <a:r>
              <a:rPr lang="en-US" sz="1200" b="0" i="0" u="none" strike="noStrike" baseline="0">
                <a:latin typeface="STIX-Regular"/>
              </a:rPr>
              <a:t> à </a:t>
            </a:r>
            <a:r>
              <a:rPr lang="en-US" sz="1200" b="0" i="0" u="none" strike="noStrike" baseline="0" err="1">
                <a:latin typeface="STIX-Regular"/>
              </a:rPr>
              <a:t>partir</a:t>
            </a:r>
            <a:r>
              <a:rPr lang="en-US" sz="1200" b="0" i="0" u="none" strike="noStrike" baseline="0">
                <a:latin typeface="STIX-Regular"/>
              </a:rPr>
              <a:t> du </a:t>
            </a:r>
            <a:r>
              <a:rPr lang="en-US" sz="1200" b="0" i="0" u="none" strike="noStrike" baseline="0" err="1">
                <a:latin typeface="STIX-Regular"/>
              </a:rPr>
              <a:t>rendement</a:t>
            </a:r>
            <a:r>
              <a:rPr lang="en-US" sz="1200" b="0" i="0" u="none" strike="noStrike" baseline="0">
                <a:latin typeface="STIX-Regular"/>
              </a:rPr>
              <a:t> dans les deux conditions de </a:t>
            </a:r>
            <a:r>
              <a:rPr lang="en-US" sz="1200" b="0" i="0" u="none" strike="noStrike" baseline="0" err="1">
                <a:latin typeface="STIX-Regular"/>
              </a:rPr>
              <a:t>fertilisation</a:t>
            </a:r>
            <a:r>
              <a:rPr lang="en-US" sz="1200" b="0" i="0" u="none" strike="noStrike" baseline="0">
                <a:latin typeface="STIX-Regular"/>
              </a:rPr>
              <a:t> </a:t>
            </a:r>
            <a:r>
              <a:rPr lang="en-US" sz="1200" b="0" i="0" u="none" strike="noStrike" baseline="0" err="1">
                <a:latin typeface="STIX-Regular"/>
              </a:rPr>
              <a:t>phosphatée</a:t>
            </a:r>
            <a:endParaRPr lang="en-US" sz="1200" b="0" i="0" u="none" strike="noStrike" baseline="0">
              <a:latin typeface="STIX-Regular"/>
            </a:endParaRPr>
          </a:p>
          <a:p>
            <a:pPr algn="l"/>
            <a:endParaRPr lang="en-US" sz="1200" b="0" i="0" u="none" strike="noStrike" baseline="0">
              <a:latin typeface="STIX-Regular"/>
            </a:endParaRPr>
          </a:p>
          <a:p>
            <a:r>
              <a:rPr lang="en-US" sz="1200" b="1">
                <a:solidFill>
                  <a:srgbClr val="000000"/>
                </a:solidFill>
                <a:ea typeface="Calibri" panose="020F0502020204030204" pitchFamily="34" charset="0"/>
              </a:rPr>
              <a:t>S</a:t>
            </a:r>
            <a:r>
              <a:rPr lang="en-US" sz="1200" b="1" i="0" u="none" strike="noStrike" baseline="0">
                <a:solidFill>
                  <a:srgbClr val="000000"/>
                </a:solidFill>
                <a:ea typeface="Calibri" panose="020F0502020204030204" pitchFamily="34" charset="0"/>
              </a:rPr>
              <a:t>ensitivity index to P deficiency (</a:t>
            </a:r>
            <a:r>
              <a:rPr lang="en-US" sz="1200" b="1" i="0" u="none" strike="noStrike" baseline="0" err="1">
                <a:solidFill>
                  <a:srgbClr val="000000"/>
                </a:solidFill>
                <a:ea typeface="Calibri" panose="020F0502020204030204" pitchFamily="34" charset="0"/>
              </a:rPr>
              <a:t>DeltaP</a:t>
            </a:r>
            <a:r>
              <a:rPr lang="en-US" sz="1200" b="1" i="0" u="none" strike="noStrike" baseline="0">
                <a:solidFill>
                  <a:srgbClr val="000000"/>
                </a:solidFill>
                <a:ea typeface="Calibri" panose="020F0502020204030204" pitchFamily="34" charset="0"/>
              </a:rPr>
              <a:t>) </a:t>
            </a:r>
          </a:p>
          <a:p>
            <a:pPr marL="0" indent="0">
              <a:buNone/>
            </a:pPr>
            <a:r>
              <a:rPr lang="en-US" sz="1200">
                <a:ea typeface="Calibri" panose="020F0502020204030204" pitchFamily="34" charset="0"/>
              </a:rPr>
              <a:t>100 *(GY</a:t>
            </a:r>
            <a:r>
              <a:rPr lang="en-US" sz="1200" i="1" baseline="-25000">
                <a:ea typeface="Calibri" panose="020F0502020204030204" pitchFamily="34" charset="0"/>
              </a:rPr>
              <a:t>AP </a:t>
            </a:r>
            <a:r>
              <a:rPr lang="en-US" sz="1200">
                <a:ea typeface="Calibri" panose="020F0502020204030204" pitchFamily="34" charset="0"/>
              </a:rPr>
              <a:t>– GY</a:t>
            </a:r>
            <a:r>
              <a:rPr lang="en-US" sz="1200" i="1" baseline="-25000">
                <a:ea typeface="Calibri" panose="020F0502020204030204" pitchFamily="34" charset="0"/>
              </a:rPr>
              <a:t>NP </a:t>
            </a:r>
            <a:r>
              <a:rPr lang="en-US" sz="1200">
                <a:ea typeface="Calibri" panose="020F0502020204030204" pitchFamily="34" charset="0"/>
              </a:rPr>
              <a:t>)/ GY</a:t>
            </a:r>
            <a:r>
              <a:rPr lang="en-US" sz="1200" i="1" baseline="-25000">
                <a:ea typeface="Calibri" panose="020F0502020204030204" pitchFamily="34" charset="0"/>
              </a:rPr>
              <a:t>AP </a:t>
            </a:r>
            <a:endParaRPr lang="en-US" sz="1200" b="0" i="0" u="none" strike="noStrike" baseline="0">
              <a:solidFill>
                <a:srgbClr val="000000"/>
              </a:solidFill>
              <a:ea typeface="Calibri" panose="020F0502020204030204" pitchFamily="34" charset="0"/>
            </a:endParaRPr>
          </a:p>
          <a:p>
            <a:pPr algn="l"/>
            <a:endParaRPr lang="en-GB" sz="1200"/>
          </a:p>
          <a:p>
            <a:pPr algn="l"/>
            <a:endParaRPr lang="en-GB" sz="1200"/>
          </a:p>
          <a:p>
            <a:pPr algn="l"/>
            <a:endParaRPr lang="en-GB" sz="1200"/>
          </a:p>
          <a:p>
            <a:pPr algn="l"/>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t>Slide 6: Vegetation Index Traits</a:t>
            </a:r>
            <a:r>
              <a:rPr lang="en-US" sz="900"/>
              <a:t> We used various vegetation indexes such as NDVI, CI </a:t>
            </a:r>
            <a:r>
              <a:rPr lang="en-US" sz="900" err="1"/>
              <a:t>RedEdge</a:t>
            </a:r>
            <a:r>
              <a:rPr lang="en-US" sz="900"/>
              <a:t>, and others to correlate with grain yield and understand the plants' responses to phosphorus stress. This method allowed us to calculate areas under the curve (AUC) for proximal sensing variables, which revealed important insights into the genetic and phenotypic variability in response to phosphorus treatments.</a:t>
            </a:r>
            <a:endParaRPr lang="en-US" sz="900" b="0" i="0" u="none" strike="noStrike" baseline="0">
              <a:latin typeface="STIX-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1. This method consisted in first calculate the adjusted means per genotype per trial and per date of these vegetation indexes; which after I plotted against the date (first graph) and the calculated growing degree days (second graph) to explore the kinetic curves per genotype.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2. The second step consisted in calculate the area under the curve (AUC) per treatment of the kinetics derived from the VI, to later calculate the deviation between them to lastly correlate these deviations with the already calculated deviations of the grain yield </a:t>
            </a:r>
            <a:endParaRPr lang="en-US" sz="900" b="0" i="0" u="none" strike="noStrike" baseline="0">
              <a:latin typeface="STIX-Regular"/>
            </a:endParaRPr>
          </a:p>
          <a:p>
            <a:pPr algn="l"/>
            <a:endParaRPr lang="en-US" sz="900" b="0" i="0" u="none" strike="noStrike" baseline="0">
              <a:latin typeface="STIX-Regular"/>
            </a:endParaRPr>
          </a:p>
          <a:p>
            <a:pPr algn="l"/>
            <a:r>
              <a:rPr lang="en-US" sz="900" b="0" i="0" u="none" strike="noStrike" baseline="0">
                <a:latin typeface="STIX-Regular"/>
              </a:rPr>
              <a:t>By calculating the area under the curve (AUC) for all proximal sensing variables, we were able to test the effect of treatments on sensor variables integrated </a:t>
            </a:r>
            <a:r>
              <a:rPr lang="en-GB" sz="900" b="0" i="0" u="none" strike="noStrike" baseline="0">
                <a:latin typeface="STIX-Regular"/>
              </a:rPr>
              <a:t>across thermal time.</a:t>
            </a:r>
          </a:p>
          <a:p>
            <a:pPr algn="l"/>
            <a:endParaRPr lang="en-GB" sz="900" b="0" i="0" u="none" strike="noStrike" baseline="0">
              <a:latin typeface="STIX-Regular"/>
            </a:endParaRPr>
          </a:p>
          <a:p>
            <a:pPr algn="l"/>
            <a:r>
              <a:rPr lang="en-GB" sz="900" b="0" i="0" u="none" strike="noStrike" baseline="0">
                <a:latin typeface="STIX-Regular"/>
              </a:rPr>
              <a:t>Nevertheless, all integrated sensor </a:t>
            </a:r>
            <a:r>
              <a:rPr lang="en-US" sz="900" b="0" i="0" u="none" strike="noStrike" baseline="0">
                <a:latin typeface="STIX-Regular"/>
              </a:rPr>
              <a:t>variables were strongly influenced by the cultivar × trial interaction</a:t>
            </a:r>
          </a:p>
          <a:p>
            <a:pPr algn="l"/>
            <a:endParaRPr lang="en-GB" sz="1200"/>
          </a:p>
        </p:txBody>
      </p:sp>
      <p:sp>
        <p:nvSpPr>
          <p:cNvPr id="4" name="Espace réservé du numéro de diapositive 3">
            <a:extLst>
              <a:ext uri="{FF2B5EF4-FFF2-40B4-BE49-F238E27FC236}">
                <a16:creationId xmlns:a16="http://schemas.microsoft.com/office/drawing/2014/main" id="{8A10B1B1-BBD1-C819-F313-82DCB830D9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50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GB" sz="1200"/>
              <a:t>Les plus </a:t>
            </a:r>
            <a:r>
              <a:rPr lang="en-GB" sz="1200" err="1"/>
              <a:t>hautes</a:t>
            </a:r>
            <a:r>
              <a:rPr lang="en-GB" sz="1200"/>
              <a:t> </a:t>
            </a:r>
            <a:r>
              <a:rPr lang="en-GB" sz="1200" err="1"/>
              <a:t>corr</a:t>
            </a:r>
            <a:r>
              <a:rPr lang="en-GB" sz="1200"/>
              <a:t> </a:t>
            </a:r>
            <a:r>
              <a:rPr lang="en-GB" sz="1200" err="1"/>
              <a:t>ont</a:t>
            </a:r>
            <a:r>
              <a:rPr lang="en-GB" sz="1200"/>
              <a:t> </a:t>
            </a:r>
            <a:r>
              <a:rPr lang="en-GB" sz="1200" err="1"/>
              <a:t>été</a:t>
            </a:r>
            <a:r>
              <a:rPr lang="en-GB" sz="1200"/>
              <a:t> </a:t>
            </a:r>
            <a:r>
              <a:rPr lang="en-GB" sz="1200" err="1"/>
              <a:t>obtenues</a:t>
            </a:r>
            <a:r>
              <a:rPr lang="en-GB" sz="1200"/>
              <a:t> entre </a:t>
            </a:r>
            <a:r>
              <a:rPr lang="en-GB" sz="1200" err="1"/>
              <a:t>deltaP</a:t>
            </a:r>
            <a:r>
              <a:rPr lang="en-GB" sz="1200"/>
              <a:t> et les indices de vegetation </a:t>
            </a:r>
            <a:r>
              <a:rPr lang="en-GB" sz="1200" err="1"/>
              <a:t>liés</a:t>
            </a:r>
            <a:r>
              <a:rPr lang="en-GB" sz="1200"/>
              <a:t> à </a:t>
            </a:r>
            <a:r>
              <a:rPr lang="en-GB" sz="1200" err="1"/>
              <a:t>l’azote</a:t>
            </a:r>
            <a:r>
              <a:rPr lang="en-GB" sz="120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60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Plusieurs essais ont eu lieu au RU dont des essais de courbes de réponse à la PUE.</a:t>
            </a:r>
          </a:p>
          <a:p>
            <a:r>
              <a:rPr lang="fr-FR"/>
              <a:t>La PUE est stable après 15 à 20ppm de P.</a:t>
            </a:r>
          </a:p>
          <a:p>
            <a:endParaRPr lang="fr-FR"/>
          </a:p>
          <a:p>
            <a:r>
              <a:rPr lang="fr-FR"/>
              <a:t>3 var anciennes et 3 récentes ont été testées et la PUE des var récentes est plus importante, cela s’explique surtout par l’efficience d’absorption.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AE70-5EFE-491A-AF5F-2D401A891BA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228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descr="Une image contenant tissu&#10;&#10;Description générée automatiquement">
            <a:extLst>
              <a:ext uri="{FF2B5EF4-FFF2-40B4-BE49-F238E27FC236}">
                <a16:creationId xmlns:a16="http://schemas.microsoft.com/office/drawing/2014/main" id="{67BB2641-1011-46E9-881F-6C11B7144E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ce réservé de la date 3">
            <a:extLst>
              <a:ext uri="{FF2B5EF4-FFF2-40B4-BE49-F238E27FC236}">
                <a16:creationId xmlns:a16="http://schemas.microsoft.com/office/drawing/2014/main" id="{569A97D5-1ACA-40DE-A4FB-A6C90355BC67}"/>
              </a:ext>
            </a:extLst>
          </p:cNvPr>
          <p:cNvSpPr>
            <a:spLocks noGrp="1"/>
          </p:cNvSpPr>
          <p:nvPr>
            <p:ph type="dt" sz="half" idx="10"/>
          </p:nvPr>
        </p:nvSpPr>
        <p:spPr/>
        <p:txBody>
          <a:bodyPr/>
          <a:lstStyle/>
          <a:p>
            <a:fld id="{C2BF3527-E891-4CCF-991A-0349F40C5763}"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7572C0D4-607B-430A-8DF3-DF4629B4AC7D}"/>
              </a:ext>
            </a:extLst>
          </p:cNvPr>
          <p:cNvSpPr>
            <a:spLocks noGrp="1"/>
          </p:cNvSpPr>
          <p:nvPr>
            <p:ph type="ftr" sz="quarter" idx="11"/>
          </p:nvPr>
        </p:nvSpPr>
        <p:spPr/>
        <p:txBody>
          <a:bodyPr/>
          <a:lstStyle>
            <a:lvl1pPr>
              <a:defRPr>
                <a:latin typeface="Nunito" panose="020B0604020202020204" charset="0"/>
              </a:defRPr>
            </a:lvl1pPr>
          </a:lstStyle>
          <a:p>
            <a:endParaRPr lang="fr-FR" dirty="0"/>
          </a:p>
        </p:txBody>
      </p:sp>
      <p:sp>
        <p:nvSpPr>
          <p:cNvPr id="6" name="Espace réservé du numéro de diapositive 5">
            <a:extLst>
              <a:ext uri="{FF2B5EF4-FFF2-40B4-BE49-F238E27FC236}">
                <a16:creationId xmlns:a16="http://schemas.microsoft.com/office/drawing/2014/main" id="{1FA903E7-D4CA-400D-8A83-7C6BE282E1F1}"/>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15" name="Image 14">
            <a:extLst>
              <a:ext uri="{FF2B5EF4-FFF2-40B4-BE49-F238E27FC236}">
                <a16:creationId xmlns:a16="http://schemas.microsoft.com/office/drawing/2014/main" id="{A52DB83A-CCC6-4417-BFF8-F6344FD3E3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5813276" y="4684854"/>
            <a:ext cx="5594647" cy="1446322"/>
          </a:xfrm>
          <a:prstGeom prst="rect">
            <a:avLst/>
          </a:prstGeom>
        </p:spPr>
      </p:pic>
      <p:sp>
        <p:nvSpPr>
          <p:cNvPr id="16" name="Titre 1">
            <a:extLst>
              <a:ext uri="{FF2B5EF4-FFF2-40B4-BE49-F238E27FC236}">
                <a16:creationId xmlns:a16="http://schemas.microsoft.com/office/drawing/2014/main" id="{A2B2B39A-7B83-4637-B449-59FA274C64DC}"/>
              </a:ext>
            </a:extLst>
          </p:cNvPr>
          <p:cNvSpPr>
            <a:spLocks noGrp="1"/>
          </p:cNvSpPr>
          <p:nvPr>
            <p:ph type="ctrTitle" hasCustomPrompt="1"/>
          </p:nvPr>
        </p:nvSpPr>
        <p:spPr>
          <a:xfrm>
            <a:off x="5813276" y="4684854"/>
            <a:ext cx="5594647" cy="1020440"/>
          </a:xfrm>
          <a:prstGeom prst="rect">
            <a:avLst/>
          </a:prstGeom>
        </p:spPr>
        <p:txBody>
          <a:bodyPr anchor="b"/>
          <a:lstStyle>
            <a:lvl1pPr algn="ctr">
              <a:defRPr sz="2800" b="1" spc="-150">
                <a:solidFill>
                  <a:srgbClr val="645043"/>
                </a:solidFill>
                <a:latin typeface="Nunito" pitchFamily="2" charset="0"/>
              </a:defRPr>
            </a:lvl1pPr>
          </a:lstStyle>
          <a:p>
            <a:r>
              <a:rPr lang="fr-FR" dirty="0"/>
              <a:t>MODIFIEZ LE STYLE DU TITRE</a:t>
            </a:r>
          </a:p>
        </p:txBody>
      </p:sp>
      <p:sp>
        <p:nvSpPr>
          <p:cNvPr id="17" name="Sous-titre 2">
            <a:extLst>
              <a:ext uri="{FF2B5EF4-FFF2-40B4-BE49-F238E27FC236}">
                <a16:creationId xmlns:a16="http://schemas.microsoft.com/office/drawing/2014/main" id="{A778723B-CF79-49B3-882E-A69D62531A82}"/>
              </a:ext>
            </a:extLst>
          </p:cNvPr>
          <p:cNvSpPr>
            <a:spLocks noGrp="1"/>
          </p:cNvSpPr>
          <p:nvPr>
            <p:ph type="subTitle" idx="1"/>
          </p:nvPr>
        </p:nvSpPr>
        <p:spPr>
          <a:xfrm>
            <a:off x="5813276" y="5797369"/>
            <a:ext cx="5594647" cy="990704"/>
          </a:xfrm>
          <a:prstGeom prst="rect">
            <a:avLst/>
          </a:prstGeom>
        </p:spPr>
        <p:txBody>
          <a:bodyPr/>
          <a:lstStyle>
            <a:lvl1pPr marL="0" indent="0" algn="ctr">
              <a:buNone/>
              <a:defRPr sz="1600" b="0">
                <a:solidFill>
                  <a:srgbClr val="6450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pic>
        <p:nvPicPr>
          <p:cNvPr id="18" name="Image 17">
            <a:extLst>
              <a:ext uri="{FF2B5EF4-FFF2-40B4-BE49-F238E27FC236}">
                <a16:creationId xmlns:a16="http://schemas.microsoft.com/office/drawing/2014/main" id="{36AF1F49-2DF1-4591-B6F4-76E47A595B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6158" y="238708"/>
            <a:ext cx="1705377" cy="1664243"/>
          </a:xfrm>
          <a:prstGeom prst="rect">
            <a:avLst/>
          </a:prstGeom>
        </p:spPr>
      </p:pic>
    </p:spTree>
    <p:extLst>
      <p:ext uri="{BB962C8B-B14F-4D97-AF65-F5344CB8AC3E}">
        <p14:creationId xmlns:p14="http://schemas.microsoft.com/office/powerpoint/2010/main" val="2663160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de section">
    <p:bg>
      <p:bgPr>
        <a:solidFill>
          <a:srgbClr val="D70A78"/>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028D8FC3-02A5-4A1E-BF3A-3923006228D5}"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7" name="Image" descr="Image">
            <a:extLst>
              <a:ext uri="{FF2B5EF4-FFF2-40B4-BE49-F238E27FC236}">
                <a16:creationId xmlns:a16="http://schemas.microsoft.com/office/drawing/2014/main" id="{F0299923-F220-4E52-AF8D-82D37C5CDB2A}"/>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spTree>
    <p:extLst>
      <p:ext uri="{BB962C8B-B14F-4D97-AF65-F5344CB8AC3E}">
        <p14:creationId xmlns:p14="http://schemas.microsoft.com/office/powerpoint/2010/main" val="80647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EA8000-913F-41A6-9C58-BFD5F3EF0E26}"/>
              </a:ext>
            </a:extLst>
          </p:cNvPr>
          <p:cNvSpPr/>
          <p:nvPr userDrawn="1"/>
        </p:nvSpPr>
        <p:spPr>
          <a:xfrm>
            <a:off x="842400" y="1042587"/>
            <a:ext cx="10497600" cy="5134376"/>
          </a:xfrm>
          <a:prstGeom prst="rect">
            <a:avLst/>
          </a:prstGeom>
          <a:noFill/>
          <a:ln>
            <a:solidFill>
              <a:srgbClr val="D70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a:extLst>
              <a:ext uri="{FF2B5EF4-FFF2-40B4-BE49-F238E27FC236}">
                <a16:creationId xmlns:a16="http://schemas.microsoft.com/office/drawing/2014/main" id="{235E28C6-E75C-4F9A-98F5-2382F83EE4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31652" y="365125"/>
            <a:ext cx="10422147"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31652" y="1825625"/>
            <a:ext cx="10422147"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A95A5C13-0B38-479E-BC96-25FC16813249}"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3B6A6713-1865-4A8E-9E4A-FC36DA5548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3558946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2951544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a:solidFill>
                  <a:srgbClr val="D70A78"/>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01806F46-651C-4B3B-9A7C-BF109253FB56}"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5FB12B0A-E274-47F6-9E38-075DCC9E72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77E4C464-9B74-43A8-B379-E14341E5F26F}"/>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224167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a:solidFill>
                  <a:srgbClr val="D70A78"/>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1482089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re de section">
    <p:bg>
      <p:bgPr>
        <a:solidFill>
          <a:srgbClr val="D70A78"/>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pic>
        <p:nvPicPr>
          <p:cNvPr id="9" name="Image 8">
            <a:extLst>
              <a:ext uri="{FF2B5EF4-FFF2-40B4-BE49-F238E27FC236}">
                <a16:creationId xmlns:a16="http://schemas.microsoft.com/office/drawing/2014/main" id="{52E5FC5C-FBA9-40FD-85F9-84B8F23A7E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Tree>
    <p:extLst>
      <p:ext uri="{BB962C8B-B14F-4D97-AF65-F5344CB8AC3E}">
        <p14:creationId xmlns:p14="http://schemas.microsoft.com/office/powerpoint/2010/main" val="2144047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re de section">
    <p:bg>
      <p:bgPr>
        <a:solidFill>
          <a:srgbClr val="7C388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209320C9-1659-45C6-9B5D-7EC0F204AA24}"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7" name="Image" descr="Image">
            <a:extLst>
              <a:ext uri="{FF2B5EF4-FFF2-40B4-BE49-F238E27FC236}">
                <a16:creationId xmlns:a16="http://schemas.microsoft.com/office/drawing/2014/main" id="{99229919-093F-4306-B43A-C7F2CF1A0223}"/>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spTree>
    <p:extLst>
      <p:ext uri="{BB962C8B-B14F-4D97-AF65-F5344CB8AC3E}">
        <p14:creationId xmlns:p14="http://schemas.microsoft.com/office/powerpoint/2010/main" val="1948874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84C281-D1B9-4196-90CA-258DA8877E01}"/>
              </a:ext>
            </a:extLst>
          </p:cNvPr>
          <p:cNvSpPr/>
          <p:nvPr userDrawn="1"/>
        </p:nvSpPr>
        <p:spPr>
          <a:xfrm>
            <a:off x="842400" y="1042587"/>
            <a:ext cx="10497600" cy="5134376"/>
          </a:xfrm>
          <a:prstGeom prst="rect">
            <a:avLst/>
          </a:prstGeom>
          <a:noFill/>
          <a:ln>
            <a:solidFill>
              <a:srgbClr val="7C3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a:extLst>
              <a:ext uri="{FF2B5EF4-FFF2-40B4-BE49-F238E27FC236}">
                <a16:creationId xmlns:a16="http://schemas.microsoft.com/office/drawing/2014/main" id="{7DA0101C-D82E-47D9-9A25-6AF675EF7E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1AD7CC42-11A7-4E35-A837-B9FE29F4B346}"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97617E9-0D47-4924-985E-A587736EFE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4105477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3499174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a:solidFill>
                  <a:srgbClr val="7C388D"/>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1192FE79-C937-4928-B708-0058D09EEF7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C31DF36A-907D-4A01-A33C-ACD78495DB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3206C1F2-8F29-4C79-8B22-A9845AEA6344}"/>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261990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pic>
        <p:nvPicPr>
          <p:cNvPr id="7" name="Image 6" descr="Une image contenant plante, feuille, pois, légume&#10;&#10;Description générée automatiquement">
            <a:extLst>
              <a:ext uri="{FF2B5EF4-FFF2-40B4-BE49-F238E27FC236}">
                <a16:creationId xmlns:a16="http://schemas.microsoft.com/office/drawing/2014/main" id="{C0DC59E7-A471-442D-A701-6E6B760DE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ce réservé de la date 3">
            <a:extLst>
              <a:ext uri="{FF2B5EF4-FFF2-40B4-BE49-F238E27FC236}">
                <a16:creationId xmlns:a16="http://schemas.microsoft.com/office/drawing/2014/main" id="{569A97D5-1ACA-40DE-A4FB-A6C90355BC67}"/>
              </a:ext>
            </a:extLst>
          </p:cNvPr>
          <p:cNvSpPr>
            <a:spLocks noGrp="1"/>
          </p:cNvSpPr>
          <p:nvPr>
            <p:ph type="dt" sz="half" idx="10"/>
          </p:nvPr>
        </p:nvSpPr>
        <p:spPr/>
        <p:txBody>
          <a:bodyPr/>
          <a:lstStyle/>
          <a:p>
            <a:fld id="{C2BF3527-E891-4CCF-991A-0349F40C5763}"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7572C0D4-607B-430A-8DF3-DF4629B4AC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A903E7-D4CA-400D-8A83-7C6BE282E1F1}"/>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11" name="Image 10">
            <a:extLst>
              <a:ext uri="{FF2B5EF4-FFF2-40B4-BE49-F238E27FC236}">
                <a16:creationId xmlns:a16="http://schemas.microsoft.com/office/drawing/2014/main" id="{237E5480-472E-465B-ACFE-5C2F30955F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158" y="238708"/>
            <a:ext cx="1705377" cy="1664243"/>
          </a:xfrm>
          <a:prstGeom prst="rect">
            <a:avLst/>
          </a:prstGeom>
        </p:spPr>
      </p:pic>
      <p:pic>
        <p:nvPicPr>
          <p:cNvPr id="20" name="Image 19">
            <a:extLst>
              <a:ext uri="{FF2B5EF4-FFF2-40B4-BE49-F238E27FC236}">
                <a16:creationId xmlns:a16="http://schemas.microsoft.com/office/drawing/2014/main" id="{A2CD0BCC-AA05-493C-A409-994694C31D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5813276" y="4684854"/>
            <a:ext cx="5594647" cy="1446322"/>
          </a:xfrm>
          <a:prstGeom prst="rect">
            <a:avLst/>
          </a:prstGeom>
        </p:spPr>
      </p:pic>
      <p:sp>
        <p:nvSpPr>
          <p:cNvPr id="21" name="Titre 1">
            <a:extLst>
              <a:ext uri="{FF2B5EF4-FFF2-40B4-BE49-F238E27FC236}">
                <a16:creationId xmlns:a16="http://schemas.microsoft.com/office/drawing/2014/main" id="{D0E0124D-5066-4475-92AF-761DAFDF6937}"/>
              </a:ext>
            </a:extLst>
          </p:cNvPr>
          <p:cNvSpPr>
            <a:spLocks noGrp="1"/>
          </p:cNvSpPr>
          <p:nvPr>
            <p:ph type="ctrTitle" hasCustomPrompt="1"/>
          </p:nvPr>
        </p:nvSpPr>
        <p:spPr>
          <a:xfrm>
            <a:off x="5813276" y="4684854"/>
            <a:ext cx="5594647" cy="1020440"/>
          </a:xfrm>
          <a:prstGeom prst="rect">
            <a:avLst/>
          </a:prstGeom>
        </p:spPr>
        <p:txBody>
          <a:bodyPr anchor="b"/>
          <a:lstStyle>
            <a:lvl1pPr algn="ctr">
              <a:defRPr sz="2800" b="1" spc="-150">
                <a:solidFill>
                  <a:srgbClr val="645043"/>
                </a:solidFill>
                <a:latin typeface="Nunito" pitchFamily="2" charset="0"/>
              </a:defRPr>
            </a:lvl1pPr>
          </a:lstStyle>
          <a:p>
            <a:r>
              <a:rPr lang="fr-FR" dirty="0"/>
              <a:t>MODIFIEZ LE STYLE DU TITRE</a:t>
            </a:r>
          </a:p>
        </p:txBody>
      </p:sp>
      <p:sp>
        <p:nvSpPr>
          <p:cNvPr id="22" name="Sous-titre 2">
            <a:extLst>
              <a:ext uri="{FF2B5EF4-FFF2-40B4-BE49-F238E27FC236}">
                <a16:creationId xmlns:a16="http://schemas.microsoft.com/office/drawing/2014/main" id="{2BC34BFD-258B-4CD5-9BAB-F0EBAA04609F}"/>
              </a:ext>
            </a:extLst>
          </p:cNvPr>
          <p:cNvSpPr>
            <a:spLocks noGrp="1"/>
          </p:cNvSpPr>
          <p:nvPr>
            <p:ph type="subTitle" idx="1"/>
          </p:nvPr>
        </p:nvSpPr>
        <p:spPr>
          <a:xfrm>
            <a:off x="5813276" y="5797369"/>
            <a:ext cx="5594647" cy="990704"/>
          </a:xfrm>
          <a:prstGeom prst="rect">
            <a:avLst/>
          </a:prstGeom>
        </p:spPr>
        <p:txBody>
          <a:bodyPr/>
          <a:lstStyle>
            <a:lvl1pPr marL="0" indent="0" algn="ctr">
              <a:buNone/>
              <a:defRPr sz="1600">
                <a:solidFill>
                  <a:srgbClr val="6450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1020554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a:solidFill>
                  <a:srgbClr val="7C388D"/>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3349092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re de section">
    <p:bg>
      <p:bgPr>
        <a:solidFill>
          <a:srgbClr val="7C388D"/>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pic>
        <p:nvPicPr>
          <p:cNvPr id="9" name="Image 8">
            <a:extLst>
              <a:ext uri="{FF2B5EF4-FFF2-40B4-BE49-F238E27FC236}">
                <a16:creationId xmlns:a16="http://schemas.microsoft.com/office/drawing/2014/main" id="{265425FE-C697-4214-8641-764FBF989F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Tree>
    <p:extLst>
      <p:ext uri="{BB962C8B-B14F-4D97-AF65-F5344CB8AC3E}">
        <p14:creationId xmlns:p14="http://schemas.microsoft.com/office/powerpoint/2010/main" val="464488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re de section">
    <p:bg>
      <p:bgPr>
        <a:solidFill>
          <a:srgbClr val="244896"/>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F4B02699-FB33-4FEE-AC35-7C1EF433879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7" name="Image" descr="Image">
            <a:extLst>
              <a:ext uri="{FF2B5EF4-FFF2-40B4-BE49-F238E27FC236}">
                <a16:creationId xmlns:a16="http://schemas.microsoft.com/office/drawing/2014/main" id="{EAD02ECD-3700-44B4-BFDC-AA352E7547F2}"/>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spTree>
    <p:extLst>
      <p:ext uri="{BB962C8B-B14F-4D97-AF65-F5344CB8AC3E}">
        <p14:creationId xmlns:p14="http://schemas.microsoft.com/office/powerpoint/2010/main" val="3545140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5EA403-E507-4303-86E1-38A26DA04741}"/>
              </a:ext>
            </a:extLst>
          </p:cNvPr>
          <p:cNvSpPr/>
          <p:nvPr userDrawn="1"/>
        </p:nvSpPr>
        <p:spPr>
          <a:xfrm>
            <a:off x="842400" y="1042587"/>
            <a:ext cx="10497600" cy="5134376"/>
          </a:xfrm>
          <a:prstGeom prst="rect">
            <a:avLst/>
          </a:prstGeom>
          <a:noFill/>
          <a:ln>
            <a:solidFill>
              <a:srgbClr val="2448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a:extLst>
              <a:ext uri="{FF2B5EF4-FFF2-40B4-BE49-F238E27FC236}">
                <a16:creationId xmlns:a16="http://schemas.microsoft.com/office/drawing/2014/main" id="{1C0D451B-D9BE-49A9-873F-267EF10B9C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06686C8B-C038-418D-9F0C-69B4459423D7}"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64A7ED62-BA4E-4AAA-A4BF-0248639EA6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4137210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3012116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a:solidFill>
                  <a:srgbClr val="244896"/>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CE85A3A-6F1E-4702-A9E7-96241466EDA8}"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BC41939-5F25-428A-9C7A-DCBACECA4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60AC6468-B534-4386-AD58-3EC9D9642C32}"/>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21091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a:solidFill>
                  <a:srgbClr val="244896"/>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2457543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re de section">
    <p:bg>
      <p:bgPr>
        <a:solidFill>
          <a:srgbClr val="244896"/>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pic>
        <p:nvPicPr>
          <p:cNvPr id="9" name="Image 8">
            <a:extLst>
              <a:ext uri="{FF2B5EF4-FFF2-40B4-BE49-F238E27FC236}">
                <a16:creationId xmlns:a16="http://schemas.microsoft.com/office/drawing/2014/main" id="{4AB83F38-EB4F-4D2B-BE2E-4E162CA90F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Tree>
    <p:extLst>
      <p:ext uri="{BB962C8B-B14F-4D97-AF65-F5344CB8AC3E}">
        <p14:creationId xmlns:p14="http://schemas.microsoft.com/office/powerpoint/2010/main" val="3088222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re de section">
    <p:bg>
      <p:bgPr>
        <a:solidFill>
          <a:srgbClr val="C3301A"/>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795192C5-62D2-4551-B281-FF2765F3C72F}"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7" name="Image" descr="Image">
            <a:extLst>
              <a:ext uri="{FF2B5EF4-FFF2-40B4-BE49-F238E27FC236}">
                <a16:creationId xmlns:a16="http://schemas.microsoft.com/office/drawing/2014/main" id="{A5E053B0-5144-48E9-83C1-8C041D91B6D4}"/>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spTree>
    <p:extLst>
      <p:ext uri="{BB962C8B-B14F-4D97-AF65-F5344CB8AC3E}">
        <p14:creationId xmlns:p14="http://schemas.microsoft.com/office/powerpoint/2010/main" val="3695018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_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767353-F3E4-4042-A78E-984D7C15AB9D}"/>
              </a:ext>
            </a:extLst>
          </p:cNvPr>
          <p:cNvSpPr/>
          <p:nvPr userDrawn="1"/>
        </p:nvSpPr>
        <p:spPr>
          <a:xfrm>
            <a:off x="842400" y="1042587"/>
            <a:ext cx="10497600" cy="5134376"/>
          </a:xfrm>
          <a:prstGeom prst="rect">
            <a:avLst/>
          </a:prstGeom>
          <a:noFill/>
          <a:ln>
            <a:solidFill>
              <a:srgbClr val="C33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a:extLst>
              <a:ext uri="{FF2B5EF4-FFF2-40B4-BE49-F238E27FC236}">
                <a16:creationId xmlns:a16="http://schemas.microsoft.com/office/drawing/2014/main" id="{6C3AF00A-7368-48A0-9D60-C94A2CA123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A6B38290-CFDC-43C0-96B4-8D558FBCB759}"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9A8B1B67-15F3-4958-B81A-8A668E5043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320541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pic>
        <p:nvPicPr>
          <p:cNvPr id="7" name="Image 6" descr="Une image contenant terrain, chocolat, fermer&#10;&#10;Description générée automatiquement">
            <a:extLst>
              <a:ext uri="{FF2B5EF4-FFF2-40B4-BE49-F238E27FC236}">
                <a16:creationId xmlns:a16="http://schemas.microsoft.com/office/drawing/2014/main" id="{2E6F5DA5-F52B-4221-807F-B56A101FCB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ce réservé de la date 3">
            <a:extLst>
              <a:ext uri="{FF2B5EF4-FFF2-40B4-BE49-F238E27FC236}">
                <a16:creationId xmlns:a16="http://schemas.microsoft.com/office/drawing/2014/main" id="{569A97D5-1ACA-40DE-A4FB-A6C90355BC67}"/>
              </a:ext>
            </a:extLst>
          </p:cNvPr>
          <p:cNvSpPr>
            <a:spLocks noGrp="1"/>
          </p:cNvSpPr>
          <p:nvPr>
            <p:ph type="dt" sz="half" idx="10"/>
          </p:nvPr>
        </p:nvSpPr>
        <p:spPr/>
        <p:txBody>
          <a:bodyPr/>
          <a:lstStyle/>
          <a:p>
            <a:fld id="{C2BF3527-E891-4CCF-991A-0349F40C5763}"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7572C0D4-607B-430A-8DF3-DF4629B4AC7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A903E7-D4CA-400D-8A83-7C6BE282E1F1}"/>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11" name="Image 10">
            <a:extLst>
              <a:ext uri="{FF2B5EF4-FFF2-40B4-BE49-F238E27FC236}">
                <a16:creationId xmlns:a16="http://schemas.microsoft.com/office/drawing/2014/main" id="{237E5480-472E-465B-ACFE-5C2F30955F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158" y="238708"/>
            <a:ext cx="1705377" cy="1664243"/>
          </a:xfrm>
          <a:prstGeom prst="rect">
            <a:avLst/>
          </a:prstGeom>
        </p:spPr>
      </p:pic>
      <p:pic>
        <p:nvPicPr>
          <p:cNvPr id="20" name="Image 19">
            <a:extLst>
              <a:ext uri="{FF2B5EF4-FFF2-40B4-BE49-F238E27FC236}">
                <a16:creationId xmlns:a16="http://schemas.microsoft.com/office/drawing/2014/main" id="{A2CD0BCC-AA05-493C-A409-994694C31D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5813276" y="4684854"/>
            <a:ext cx="5594647" cy="1446322"/>
          </a:xfrm>
          <a:prstGeom prst="rect">
            <a:avLst/>
          </a:prstGeom>
        </p:spPr>
      </p:pic>
      <p:sp>
        <p:nvSpPr>
          <p:cNvPr id="21" name="Titre 1">
            <a:extLst>
              <a:ext uri="{FF2B5EF4-FFF2-40B4-BE49-F238E27FC236}">
                <a16:creationId xmlns:a16="http://schemas.microsoft.com/office/drawing/2014/main" id="{D0E0124D-5066-4475-92AF-761DAFDF6937}"/>
              </a:ext>
            </a:extLst>
          </p:cNvPr>
          <p:cNvSpPr>
            <a:spLocks noGrp="1"/>
          </p:cNvSpPr>
          <p:nvPr>
            <p:ph type="ctrTitle" hasCustomPrompt="1"/>
          </p:nvPr>
        </p:nvSpPr>
        <p:spPr>
          <a:xfrm>
            <a:off x="5813276" y="4684854"/>
            <a:ext cx="5594647" cy="1020440"/>
          </a:xfrm>
          <a:prstGeom prst="rect">
            <a:avLst/>
          </a:prstGeom>
        </p:spPr>
        <p:txBody>
          <a:bodyPr anchor="b"/>
          <a:lstStyle>
            <a:lvl1pPr algn="ctr">
              <a:defRPr sz="2800" b="1" spc="-150">
                <a:solidFill>
                  <a:srgbClr val="645043"/>
                </a:solidFill>
                <a:latin typeface="Nunito" pitchFamily="2" charset="0"/>
              </a:defRPr>
            </a:lvl1pPr>
          </a:lstStyle>
          <a:p>
            <a:r>
              <a:rPr lang="fr-FR" dirty="0"/>
              <a:t>MODIFIEZ LE STYLE DU TITRE</a:t>
            </a:r>
          </a:p>
        </p:txBody>
      </p:sp>
      <p:sp>
        <p:nvSpPr>
          <p:cNvPr id="22" name="Sous-titre 2">
            <a:extLst>
              <a:ext uri="{FF2B5EF4-FFF2-40B4-BE49-F238E27FC236}">
                <a16:creationId xmlns:a16="http://schemas.microsoft.com/office/drawing/2014/main" id="{2BC34BFD-258B-4CD5-9BAB-F0EBAA04609F}"/>
              </a:ext>
            </a:extLst>
          </p:cNvPr>
          <p:cNvSpPr>
            <a:spLocks noGrp="1"/>
          </p:cNvSpPr>
          <p:nvPr>
            <p:ph type="subTitle" idx="1"/>
          </p:nvPr>
        </p:nvSpPr>
        <p:spPr>
          <a:xfrm>
            <a:off x="5813276" y="5797369"/>
            <a:ext cx="5594647" cy="990704"/>
          </a:xfrm>
          <a:prstGeom prst="rect">
            <a:avLst/>
          </a:prstGeom>
        </p:spPr>
        <p:txBody>
          <a:bodyPr/>
          <a:lstStyle>
            <a:lvl1pPr marL="0" indent="0" algn="ctr">
              <a:buNone/>
              <a:defRPr sz="1600">
                <a:solidFill>
                  <a:srgbClr val="6450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2434200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547099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a:solidFill>
                  <a:srgbClr val="C3301A"/>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006D32AF-B5B7-4239-8442-4B7BB88221E1}"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CCCD22F6-420B-4FC1-9A95-A7D68EF2C3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4A5B54B8-42BD-4DBE-AAAC-1F599970353E}"/>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421490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a:solidFill>
                  <a:srgbClr val="C3301A"/>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1723979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re de section">
    <p:bg>
      <p:bgPr>
        <a:solidFill>
          <a:srgbClr val="C3301A"/>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pic>
        <p:nvPicPr>
          <p:cNvPr id="9" name="Image 8">
            <a:extLst>
              <a:ext uri="{FF2B5EF4-FFF2-40B4-BE49-F238E27FC236}">
                <a16:creationId xmlns:a16="http://schemas.microsoft.com/office/drawing/2014/main" id="{A3449AFB-E1DA-49A3-A245-05009EEF4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Tree>
    <p:extLst>
      <p:ext uri="{BB962C8B-B14F-4D97-AF65-F5344CB8AC3E}">
        <p14:creationId xmlns:p14="http://schemas.microsoft.com/office/powerpoint/2010/main" val="2836707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re de section">
    <p:bg>
      <p:bgPr>
        <a:solidFill>
          <a:srgbClr val="EF792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C950FC5F-D693-49F7-BFDF-C457B7FE5747}"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7" name="Image" descr="Image">
            <a:extLst>
              <a:ext uri="{FF2B5EF4-FFF2-40B4-BE49-F238E27FC236}">
                <a16:creationId xmlns:a16="http://schemas.microsoft.com/office/drawing/2014/main" id="{706DB6C9-78B2-424A-9945-67769BEB952A}"/>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spTree>
    <p:extLst>
      <p:ext uri="{BB962C8B-B14F-4D97-AF65-F5344CB8AC3E}">
        <p14:creationId xmlns:p14="http://schemas.microsoft.com/office/powerpoint/2010/main" val="3390548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6_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417ECD-0B42-4A38-918E-964227AE646B}"/>
              </a:ext>
            </a:extLst>
          </p:cNvPr>
          <p:cNvSpPr/>
          <p:nvPr userDrawn="1"/>
        </p:nvSpPr>
        <p:spPr>
          <a:xfrm>
            <a:off x="842400" y="1042587"/>
            <a:ext cx="10497600" cy="5134376"/>
          </a:xfrm>
          <a:prstGeom prst="rect">
            <a:avLst/>
          </a:prstGeom>
          <a:noFill/>
          <a:ln>
            <a:solidFill>
              <a:srgbClr val="EF79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a:extLst>
              <a:ext uri="{FF2B5EF4-FFF2-40B4-BE49-F238E27FC236}">
                <a16:creationId xmlns:a16="http://schemas.microsoft.com/office/drawing/2014/main" id="{4BB2759E-D7DE-4C8E-BAC8-996DBD709F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EB197711-3538-4CD5-A533-0BF2FC383881}"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204FFB5F-45EE-49CD-8487-4F394468DC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232640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1196446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0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a:solidFill>
                  <a:srgbClr val="EF7920"/>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10C487F-0A3A-4957-A0F6-C8B19FFFD62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4403978D-6FAD-4EAF-BE39-445CEA97A9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0F2408F3-91FD-4229-B9FA-1719D590C16A}"/>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2747071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a:solidFill>
                  <a:srgbClr val="EF7920"/>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2715515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re de section">
    <p:bg>
      <p:bgPr>
        <a:solidFill>
          <a:srgbClr val="EF7920"/>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pic>
        <p:nvPicPr>
          <p:cNvPr id="12" name="Image 11">
            <a:extLst>
              <a:ext uri="{FF2B5EF4-FFF2-40B4-BE49-F238E27FC236}">
                <a16:creationId xmlns:a16="http://schemas.microsoft.com/office/drawing/2014/main" id="{B974D56A-E57C-4579-BEFE-98D993AD3C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Tree>
    <p:extLst>
      <p:ext uri="{BB962C8B-B14F-4D97-AF65-F5344CB8AC3E}">
        <p14:creationId xmlns:p14="http://schemas.microsoft.com/office/powerpoint/2010/main" val="1204278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bg>
      <p:bgPr>
        <a:solidFill>
          <a:srgbClr val="FAB61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tabLst/>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8" name="Image" descr="Image">
            <a:extLst>
              <a:ext uri="{FF2B5EF4-FFF2-40B4-BE49-F238E27FC236}">
                <a16:creationId xmlns:a16="http://schemas.microsoft.com/office/drawing/2014/main" id="{BAACBE01-DE02-4F37-9756-5D0FDF250CD2}"/>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spTree>
    <p:extLst>
      <p:ext uri="{BB962C8B-B14F-4D97-AF65-F5344CB8AC3E}">
        <p14:creationId xmlns:p14="http://schemas.microsoft.com/office/powerpoint/2010/main" val="2855583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re de section">
    <p:bg>
      <p:bgPr>
        <a:solidFill>
          <a:srgbClr val="75952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516DE131-354A-4276-B3C2-99B3105C0579}"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7" name="Image" descr="Image">
            <a:extLst>
              <a:ext uri="{FF2B5EF4-FFF2-40B4-BE49-F238E27FC236}">
                <a16:creationId xmlns:a16="http://schemas.microsoft.com/office/drawing/2014/main" id="{527B300F-C6FD-4FE7-AAA1-2E62AE51ABB4}"/>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pic>
        <p:nvPicPr>
          <p:cNvPr id="8" name="Picture 6" descr="logo-fsov">
            <a:extLst>
              <a:ext uri="{FF2B5EF4-FFF2-40B4-BE49-F238E27FC236}">
                <a16:creationId xmlns:a16="http://schemas.microsoft.com/office/drawing/2014/main" id="{C01F80B2-29B3-46FD-9525-FAF0D8A7757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958" y="119857"/>
            <a:ext cx="1109662" cy="5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3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811821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9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a:solidFill>
                  <a:srgbClr val="75952B"/>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CF7F7553-2BA4-47FD-9B73-9988C61964D9}"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DA36D716-0E8D-4F13-B1B0-C1A49D309D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5B1B4021-75E7-48AC-8537-F9EE9A877D56}"/>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3338191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a:solidFill>
                  <a:srgbClr val="75952B"/>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1034708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re de section">
    <p:bg>
      <p:bgPr>
        <a:solidFill>
          <a:srgbClr val="75952B"/>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pic>
        <p:nvPicPr>
          <p:cNvPr id="9" name="Image 8">
            <a:extLst>
              <a:ext uri="{FF2B5EF4-FFF2-40B4-BE49-F238E27FC236}">
                <a16:creationId xmlns:a16="http://schemas.microsoft.com/office/drawing/2014/main" id="{2A4CC643-6889-4312-9FE8-F3A022A5B8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Tree>
    <p:extLst>
      <p:ext uri="{BB962C8B-B14F-4D97-AF65-F5344CB8AC3E}">
        <p14:creationId xmlns:p14="http://schemas.microsoft.com/office/powerpoint/2010/main" val="598499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re de section">
    <p:bg>
      <p:bgPr>
        <a:solidFill>
          <a:srgbClr val="01683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A7E78-CD90-48D3-93BA-F5B9A4585557}"/>
              </a:ext>
            </a:extLst>
          </p:cNvPr>
          <p:cNvSpPr>
            <a:spLocks noGrp="1"/>
          </p:cNvSpPr>
          <p:nvPr>
            <p:ph type="title"/>
          </p:nvPr>
        </p:nvSpPr>
        <p:spPr>
          <a:xfrm>
            <a:off x="2362200" y="2062163"/>
            <a:ext cx="9829800" cy="2852737"/>
          </a:xfrm>
          <a:prstGeom prst="rect">
            <a:avLst/>
          </a:prstGeom>
        </p:spPr>
        <p:txBody>
          <a:bodyPr anchor="ctr"/>
          <a:lstStyle>
            <a:lvl1pPr marL="1438275" indent="-1352550">
              <a:defRPr sz="6000" b="1" spc="-150">
                <a:solidFill>
                  <a:schemeClr val="bg1"/>
                </a:solidFill>
                <a:latin typeface="Nunito" pitchFamily="2" charset="0"/>
              </a:defRPr>
            </a:lvl1pPr>
          </a:lstStyle>
          <a:p>
            <a:r>
              <a:rPr lang="fr-FR" dirty="0"/>
              <a:t>Modifiez le style du titre</a:t>
            </a:r>
          </a:p>
        </p:txBody>
      </p:sp>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0CD572CE-B618-4FDA-9C29-8ED2F9C544B5}"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pic>
        <p:nvPicPr>
          <p:cNvPr id="7" name="Image" descr="Image">
            <a:extLst>
              <a:ext uri="{FF2B5EF4-FFF2-40B4-BE49-F238E27FC236}">
                <a16:creationId xmlns:a16="http://schemas.microsoft.com/office/drawing/2014/main" id="{96D259BD-7737-46D4-A697-DF91368C9BB1}"/>
              </a:ext>
            </a:extLst>
          </p:cNvPr>
          <p:cNvPicPr>
            <a:picLocks noChangeAspect="1"/>
          </p:cNvPicPr>
          <p:nvPr userDrawn="1"/>
        </p:nvPicPr>
        <p:blipFill>
          <a:blip r:embed="rId2"/>
          <a:stretch>
            <a:fillRect/>
          </a:stretch>
        </p:blipFill>
        <p:spPr>
          <a:xfrm>
            <a:off x="1938131" y="2690340"/>
            <a:ext cx="1477320" cy="1477320"/>
          </a:xfrm>
          <a:prstGeom prst="rect">
            <a:avLst/>
          </a:prstGeom>
          <a:ln w="12700">
            <a:miter lim="400000"/>
          </a:ln>
        </p:spPr>
      </p:pic>
    </p:spTree>
    <p:extLst>
      <p:ext uri="{BB962C8B-B14F-4D97-AF65-F5344CB8AC3E}">
        <p14:creationId xmlns:p14="http://schemas.microsoft.com/office/powerpoint/2010/main" val="27379428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re et conten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CE96BB-A812-45D5-B48B-79ABD7B8BE71}"/>
              </a:ext>
            </a:extLst>
          </p:cNvPr>
          <p:cNvSpPr/>
          <p:nvPr userDrawn="1"/>
        </p:nvSpPr>
        <p:spPr>
          <a:xfrm>
            <a:off x="842400" y="1042587"/>
            <a:ext cx="10497600" cy="5134376"/>
          </a:xfrm>
          <a:prstGeom prst="rect">
            <a:avLst/>
          </a:prstGeom>
          <a:noFill/>
          <a:ln>
            <a:solidFill>
              <a:srgbClr val="016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Graphique 7">
            <a:extLst>
              <a:ext uri="{FF2B5EF4-FFF2-40B4-BE49-F238E27FC236}">
                <a16:creationId xmlns:a16="http://schemas.microsoft.com/office/drawing/2014/main" id="{65228778-2665-44E2-BF41-37774C04FE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B22035FF-A805-4D01-8B55-DB5D1C76E5A2}"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E11CE1F2-672C-4321-9500-4DF9FB711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2297685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a:solidFill>
                  <a:schemeClr val="bg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3755618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a:solidFill>
                  <a:srgbClr val="01683B"/>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9E0796F9-5F33-4948-AFCD-1715037A5F2E}"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C40BBAA7-3EC2-48C7-8D80-8C5BCDAD04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CAA5FBA6-2D3A-4E07-8B48-F68F2740F25D}"/>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2633247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a:solidFill>
                  <a:srgbClr val="01683B"/>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410512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18" name="Rectangle 17">
            <a:extLst>
              <a:ext uri="{FF2B5EF4-FFF2-40B4-BE49-F238E27FC236}">
                <a16:creationId xmlns:a16="http://schemas.microsoft.com/office/drawing/2014/main" id="{FE728AFE-4991-484D-8F24-1D78E3653305}"/>
              </a:ext>
            </a:extLst>
          </p:cNvPr>
          <p:cNvSpPr/>
          <p:nvPr userDrawn="1"/>
        </p:nvSpPr>
        <p:spPr>
          <a:xfrm>
            <a:off x="842400" y="1042587"/>
            <a:ext cx="10497600" cy="5134376"/>
          </a:xfrm>
          <a:prstGeom prst="rect">
            <a:avLst/>
          </a:prstGeom>
          <a:noFill/>
          <a:ln>
            <a:solidFill>
              <a:srgbClr val="FAB6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spc="-150">
                <a:solidFill>
                  <a:schemeClr val="bg1"/>
                </a:solidFill>
                <a:latin typeface="Nunito" pitchFamily="2"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atin typeface="Nunito" pitchFamily="2" charset="0"/>
              </a:defRPr>
            </a:lvl1pPr>
            <a:lvl2pPr>
              <a:defRPr>
                <a:latin typeface="Nunito" pitchFamily="2" charset="0"/>
              </a:defRPr>
            </a:lvl2pPr>
            <a:lvl3pPr>
              <a:defRPr>
                <a:latin typeface="Nunito" pitchFamily="2" charset="0"/>
              </a:defRPr>
            </a:lvl3pPr>
            <a:lvl4pPr>
              <a:defRPr>
                <a:latin typeface="Nunito" pitchFamily="2" charset="0"/>
              </a:defRPr>
            </a:lvl4pPr>
            <a:lvl5pPr>
              <a:defRPr>
                <a:latin typeface="Nunito" pitchFamily="2"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29054591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itre de section">
    <p:bg>
      <p:bgPr>
        <a:solidFill>
          <a:srgbClr val="01683B"/>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pic>
        <p:nvPicPr>
          <p:cNvPr id="9" name="Image 8">
            <a:extLst>
              <a:ext uri="{FF2B5EF4-FFF2-40B4-BE49-F238E27FC236}">
                <a16:creationId xmlns:a16="http://schemas.microsoft.com/office/drawing/2014/main" id="{3134C87C-7DEB-4FD7-9032-875F2E0BFF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Tree>
    <p:extLst>
      <p:ext uri="{BB962C8B-B14F-4D97-AF65-F5344CB8AC3E}">
        <p14:creationId xmlns:p14="http://schemas.microsoft.com/office/powerpoint/2010/main" val="3420564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94B2207-96F2-40BD-B9DD-42E21B14E228}"/>
              </a:ext>
            </a:extLst>
          </p:cNvPr>
          <p:cNvSpPr>
            <a:spLocks noGrp="1"/>
          </p:cNvSpPr>
          <p:nvPr>
            <p:ph type="sldNum" sz="quarter" idx="12"/>
          </p:nvPr>
        </p:nvSpPr>
        <p:spPr>
          <a:xfrm>
            <a:off x="11064875" y="6356350"/>
            <a:ext cx="623888" cy="365125"/>
          </a:xfrm>
        </p:spPr>
        <p:txBody>
          <a:bodyPr/>
          <a:lstStyle/>
          <a:p>
            <a:fld id="{BD8347EA-771E-4B9C-AFFD-EC95E4E4BBA1}" type="slidenum">
              <a:rPr lang="fr-FR" smtClean="0"/>
              <a:t>‹N°›</a:t>
            </a:fld>
            <a:endParaRPr lang="fr-FR"/>
          </a:p>
        </p:txBody>
      </p:sp>
      <p:pic>
        <p:nvPicPr>
          <p:cNvPr id="5" name="Graphique 4">
            <a:extLst>
              <a:ext uri="{FF2B5EF4-FFF2-40B4-BE49-F238E27FC236}">
                <a16:creationId xmlns:a16="http://schemas.microsoft.com/office/drawing/2014/main" id="{EE2EF026-8335-4E4A-B57C-8CDDDB27A1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0" y="6315075"/>
            <a:ext cx="381000" cy="381000"/>
          </a:xfrm>
          <a:prstGeom prst="rect">
            <a:avLst/>
          </a:prstGeom>
        </p:spPr>
      </p:pic>
      <p:sp>
        <p:nvSpPr>
          <p:cNvPr id="51" name="Connecteur droit 50">
            <a:extLst>
              <a:ext uri="{FF2B5EF4-FFF2-40B4-BE49-F238E27FC236}">
                <a16:creationId xmlns:a16="http://schemas.microsoft.com/office/drawing/2014/main" id="{CECDDD96-4FAD-45BB-97AE-5369C8D49F0C}"/>
              </a:ext>
            </a:extLst>
          </p:cNvPr>
          <p:cNvSpPr>
            <a:spLocks noChangeShapeType="1"/>
          </p:cNvSpPr>
          <p:nvPr userDrawn="1"/>
        </p:nvSpPr>
        <p:spPr bwMode="auto">
          <a:xfrm>
            <a:off x="11811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52" name="Connecteur droit 51">
            <a:extLst>
              <a:ext uri="{FF2B5EF4-FFF2-40B4-BE49-F238E27FC236}">
                <a16:creationId xmlns:a16="http://schemas.microsoft.com/office/drawing/2014/main" id="{A7D799D5-B309-47F6-9E53-E9BFFE13F191}"/>
              </a:ext>
            </a:extLst>
          </p:cNvPr>
          <p:cNvSpPr>
            <a:spLocks noChangeShapeType="1"/>
          </p:cNvSpPr>
          <p:nvPr userDrawn="1"/>
        </p:nvSpPr>
        <p:spPr bwMode="auto">
          <a:xfrm>
            <a:off x="12039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3" name="Rectangle 52">
            <a:extLst>
              <a:ext uri="{FF2B5EF4-FFF2-40B4-BE49-F238E27FC236}">
                <a16:creationId xmlns:a16="http://schemas.microsoft.com/office/drawing/2014/main" id="{10452832-B063-4CAF-BB13-AB362C4753FA}"/>
              </a:ext>
            </a:extLst>
          </p:cNvPr>
          <p:cNvSpPr/>
          <p:nvPr userDrawn="1"/>
        </p:nvSpPr>
        <p:spPr bwMode="auto">
          <a:xfrm>
            <a:off x="11887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Connecteur droit 53">
            <a:extLst>
              <a:ext uri="{FF2B5EF4-FFF2-40B4-BE49-F238E27FC236}">
                <a16:creationId xmlns:a16="http://schemas.microsoft.com/office/drawing/2014/main" id="{6B634CFB-B239-4D24-9B8F-97760349B661}"/>
              </a:ext>
            </a:extLst>
          </p:cNvPr>
          <p:cNvSpPr>
            <a:spLocks noChangeShapeType="1"/>
          </p:cNvSpPr>
          <p:nvPr userDrawn="1"/>
        </p:nvSpPr>
        <p:spPr bwMode="auto">
          <a:xfrm>
            <a:off x="11963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5" name="Connecteur droit 54">
            <a:extLst>
              <a:ext uri="{FF2B5EF4-FFF2-40B4-BE49-F238E27FC236}">
                <a16:creationId xmlns:a16="http://schemas.microsoft.com/office/drawing/2014/main" id="{F8F7A8BA-81CF-4838-80E5-7F63C255A1A7}"/>
              </a:ext>
            </a:extLst>
          </p:cNvPr>
          <p:cNvSpPr>
            <a:spLocks noChangeShapeType="1"/>
          </p:cNvSpPr>
          <p:nvPr userDrawn="1"/>
        </p:nvSpPr>
        <p:spPr bwMode="auto">
          <a:xfrm>
            <a:off x="12161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6" name="Titre 7">
            <a:extLst>
              <a:ext uri="{FF2B5EF4-FFF2-40B4-BE49-F238E27FC236}">
                <a16:creationId xmlns:a16="http://schemas.microsoft.com/office/drawing/2014/main" id="{074DE2D2-E5D7-4191-A746-EB8DC931C7B9}"/>
              </a:ext>
            </a:extLst>
          </p:cNvPr>
          <p:cNvSpPr>
            <a:spLocks noGrp="1"/>
          </p:cNvSpPr>
          <p:nvPr>
            <p:ph type="ctrTitle"/>
          </p:nvPr>
        </p:nvSpPr>
        <p:spPr>
          <a:xfrm>
            <a:off x="3492778" y="1734663"/>
            <a:ext cx="6578044" cy="1894362"/>
          </a:xfrm>
        </p:spPr>
        <p:txBody>
          <a:bodyPr/>
          <a:lstStyle>
            <a:lvl1pPr algn="ctr">
              <a:defRPr b="1" baseline="0">
                <a:solidFill>
                  <a:schemeClr val="accent1"/>
                </a:solidFill>
              </a:defRPr>
            </a:lvl1pPr>
          </a:lstStyle>
          <a:p>
            <a:r>
              <a:rPr lang="fr-FR" dirty="0"/>
              <a:t>Modifiez le style du titre</a:t>
            </a:r>
            <a:endParaRPr lang="en-US" dirty="0"/>
          </a:p>
        </p:txBody>
      </p:sp>
      <p:sp>
        <p:nvSpPr>
          <p:cNvPr id="57" name="Sous-titre 8">
            <a:extLst>
              <a:ext uri="{FF2B5EF4-FFF2-40B4-BE49-F238E27FC236}">
                <a16:creationId xmlns:a16="http://schemas.microsoft.com/office/drawing/2014/main" id="{96FAC14E-DEE6-49DA-AD1D-3E21E39D3FF8}"/>
              </a:ext>
            </a:extLst>
          </p:cNvPr>
          <p:cNvSpPr>
            <a:spLocks noGrp="1"/>
          </p:cNvSpPr>
          <p:nvPr>
            <p:ph type="subTitle" idx="1"/>
          </p:nvPr>
        </p:nvSpPr>
        <p:spPr>
          <a:xfrm>
            <a:off x="3695700" y="3892165"/>
            <a:ext cx="6172200" cy="1371600"/>
          </a:xfrm>
        </p:spPr>
        <p:txBody>
          <a:bodyPr/>
          <a:lstStyle>
            <a:lvl1pPr marL="0" indent="0" algn="ctr">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dirty="0"/>
              <a:t>Modifiez le style des sous-titres du masque</a:t>
            </a:r>
            <a:endParaRPr lang="en-US" dirty="0"/>
          </a:p>
        </p:txBody>
      </p:sp>
    </p:spTree>
    <p:extLst>
      <p:ext uri="{BB962C8B-B14F-4D97-AF65-F5344CB8AC3E}">
        <p14:creationId xmlns:p14="http://schemas.microsoft.com/office/powerpoint/2010/main" val="4267929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7_Titre et contenu">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D6723CC9-A7B4-4E86-BEB1-34A3AE0B73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960" y="38917"/>
            <a:ext cx="10768655" cy="696022"/>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675121" y="55616"/>
            <a:ext cx="10738500" cy="679323"/>
          </a:xfrm>
          <a:prstGeom prst="rect">
            <a:avLst/>
          </a:prstGeom>
        </p:spPr>
        <p:txBody>
          <a:bodyPr/>
          <a:lstStyle>
            <a:lvl1pPr>
              <a:defRPr sz="4000">
                <a:solidFill>
                  <a:schemeClr val="accent2"/>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675121" y="1124869"/>
            <a:ext cx="10738500" cy="5224656"/>
          </a:xfrm>
          <a:prstGeom prst="rect">
            <a:avLst/>
          </a:prstGeom>
        </p:spPr>
        <p:txBody>
          <a:bodyPr/>
          <a:lstStyle>
            <a:lvl1pPr>
              <a:defRPr sz="2600">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a:xfrm>
            <a:off x="743481" y="6474061"/>
            <a:ext cx="2743200" cy="365125"/>
          </a:xfrm>
        </p:spPr>
        <p:txBody>
          <a:bodyPr/>
          <a:lstStyle/>
          <a:p>
            <a:r>
              <a:rPr lang="fr-FR" dirty="0"/>
              <a:t>17/05/2022</a:t>
            </a:r>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a:xfrm>
            <a:off x="4038600" y="6446702"/>
            <a:ext cx="4114800" cy="365125"/>
          </a:xfrm>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a:xfrm>
            <a:off x="8670421" y="6446703"/>
            <a:ext cx="2743200" cy="365125"/>
          </a:xfrm>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505CD053-811B-4013-BB15-5CAA2BCAAE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450356"/>
            <a:ext cx="381000" cy="381000"/>
          </a:xfrm>
          <a:prstGeom prst="rect">
            <a:avLst/>
          </a:prstGeom>
        </p:spPr>
      </p:pic>
      <p:sp>
        <p:nvSpPr>
          <p:cNvPr id="21" name="Connecteur droit 20">
            <a:extLst>
              <a:ext uri="{FF2B5EF4-FFF2-40B4-BE49-F238E27FC236}">
                <a16:creationId xmlns:a16="http://schemas.microsoft.com/office/drawing/2014/main" id="{220AA2DC-3CDD-4553-AE6C-28C065A54966}"/>
              </a:ext>
            </a:extLst>
          </p:cNvPr>
          <p:cNvSpPr>
            <a:spLocks noChangeShapeType="1"/>
          </p:cNvSpPr>
          <p:nvPr userDrawn="1"/>
        </p:nvSpPr>
        <p:spPr bwMode="auto">
          <a:xfrm>
            <a:off x="11811000" y="0"/>
            <a:ext cx="0" cy="6857999"/>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2" name="Connecteur droit 21">
            <a:extLst>
              <a:ext uri="{FF2B5EF4-FFF2-40B4-BE49-F238E27FC236}">
                <a16:creationId xmlns:a16="http://schemas.microsoft.com/office/drawing/2014/main" id="{786478A1-EA1B-4552-BB4A-FA2E2EA6B5C7}"/>
              </a:ext>
            </a:extLst>
          </p:cNvPr>
          <p:cNvSpPr>
            <a:spLocks noChangeShapeType="1"/>
          </p:cNvSpPr>
          <p:nvPr userDrawn="1"/>
        </p:nvSpPr>
        <p:spPr bwMode="auto">
          <a:xfrm>
            <a:off x="12039600" y="0"/>
            <a:ext cx="0" cy="6857999"/>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3" name="Rectangle 22">
            <a:extLst>
              <a:ext uri="{FF2B5EF4-FFF2-40B4-BE49-F238E27FC236}">
                <a16:creationId xmlns:a16="http://schemas.microsoft.com/office/drawing/2014/main" id="{805C53AB-FD0D-4B95-A0F2-8D7D08CE0C47}"/>
              </a:ext>
            </a:extLst>
          </p:cNvPr>
          <p:cNvSpPr/>
          <p:nvPr userDrawn="1"/>
        </p:nvSpPr>
        <p:spPr bwMode="auto">
          <a:xfrm>
            <a:off x="11887200" y="0"/>
            <a:ext cx="304800" cy="6857999"/>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Connecteur droit 23">
            <a:extLst>
              <a:ext uri="{FF2B5EF4-FFF2-40B4-BE49-F238E27FC236}">
                <a16:creationId xmlns:a16="http://schemas.microsoft.com/office/drawing/2014/main" id="{5D2031B3-8201-4D3A-8302-7D1F0CDD2DC5}"/>
              </a:ext>
            </a:extLst>
          </p:cNvPr>
          <p:cNvSpPr>
            <a:spLocks noChangeShapeType="1"/>
          </p:cNvSpPr>
          <p:nvPr userDrawn="1"/>
        </p:nvSpPr>
        <p:spPr bwMode="auto">
          <a:xfrm>
            <a:off x="11963400" y="0"/>
            <a:ext cx="0" cy="6857999"/>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5" name="Connecteur droit 24">
            <a:extLst>
              <a:ext uri="{FF2B5EF4-FFF2-40B4-BE49-F238E27FC236}">
                <a16:creationId xmlns:a16="http://schemas.microsoft.com/office/drawing/2014/main" id="{3AF2A714-18E7-4AEF-ABE2-5BAFFBCFDC0A}"/>
              </a:ext>
            </a:extLst>
          </p:cNvPr>
          <p:cNvSpPr>
            <a:spLocks noChangeShapeType="1"/>
          </p:cNvSpPr>
          <p:nvPr userDrawn="1"/>
        </p:nvSpPr>
        <p:spPr bwMode="auto">
          <a:xfrm>
            <a:off x="12161838" y="0"/>
            <a:ext cx="0" cy="6857999"/>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101806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Titre de section">
    <p:bg>
      <p:bgPr>
        <a:solidFill>
          <a:schemeClr val="bg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rgbClr val="675449"/>
                </a:solidFill>
              </a:defRPr>
            </a:lvl1pPr>
          </a:lstStyle>
          <a:p>
            <a:fld id="{92A5DF60-4952-4968-85C1-447D039EF35B}" type="datetime1">
              <a:rPr lang="fr-FR" smtClean="0"/>
              <a:pPr/>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rgbClr val="675449"/>
                </a:solidFill>
              </a:defRPr>
            </a:lvl1pPr>
          </a:lstStyle>
          <a:p>
            <a:endParaRPr lang="fr-FR">
              <a:solidFill>
                <a:srgbClr val="675449"/>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rgbClr val="675449"/>
                </a:solidFill>
              </a:defRPr>
            </a:lvl1pPr>
          </a:lstStyle>
          <a:p>
            <a:fld id="{BD8347EA-771E-4B9C-AFFD-EC95E4E4BBA1}" type="slidenum">
              <a:rPr lang="fr-FR" smtClean="0"/>
              <a:pPr/>
              <a:t>‹N°›</a:t>
            </a:fld>
            <a:endParaRPr lang="fr-FR"/>
          </a:p>
        </p:txBody>
      </p:sp>
      <p:pic>
        <p:nvPicPr>
          <p:cNvPr id="8" name="Image" descr="Image">
            <a:extLst>
              <a:ext uri="{FF2B5EF4-FFF2-40B4-BE49-F238E27FC236}">
                <a16:creationId xmlns:a16="http://schemas.microsoft.com/office/drawing/2014/main" id="{BAACBE01-DE02-4F37-9756-5D0FDF250CD2}"/>
              </a:ext>
            </a:extLst>
          </p:cNvPr>
          <p:cNvPicPr>
            <a:picLocks noChangeAspect="1"/>
          </p:cNvPicPr>
          <p:nvPr userDrawn="1"/>
        </p:nvPicPr>
        <p:blipFill>
          <a:blip r:embed="rId2"/>
          <a:stretch>
            <a:fillRect/>
          </a:stretch>
        </p:blipFill>
        <p:spPr>
          <a:xfrm>
            <a:off x="5357339" y="2908931"/>
            <a:ext cx="1477320" cy="1477320"/>
          </a:xfrm>
          <a:prstGeom prst="rect">
            <a:avLst/>
          </a:prstGeom>
          <a:ln w="12700">
            <a:miter lim="400000"/>
          </a:ln>
        </p:spPr>
      </p:pic>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accent2"/>
                </a:solidFill>
                <a:latin typeface="Nunito" pitchFamily="2" charset="0"/>
              </a:rPr>
              <a:t>merci</a:t>
            </a:r>
          </a:p>
        </p:txBody>
      </p:sp>
      <p:sp>
        <p:nvSpPr>
          <p:cNvPr id="10" name="Connecteur droit 9">
            <a:extLst>
              <a:ext uri="{FF2B5EF4-FFF2-40B4-BE49-F238E27FC236}">
                <a16:creationId xmlns:a16="http://schemas.microsoft.com/office/drawing/2014/main" id="{56083C20-6A7A-43ED-9A5A-C426E9F6FD36}"/>
              </a:ext>
            </a:extLst>
          </p:cNvPr>
          <p:cNvSpPr>
            <a:spLocks noChangeShapeType="1"/>
          </p:cNvSpPr>
          <p:nvPr userDrawn="1"/>
        </p:nvSpPr>
        <p:spPr bwMode="auto">
          <a:xfrm>
            <a:off x="11811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1" name="Connecteur droit 10">
            <a:extLst>
              <a:ext uri="{FF2B5EF4-FFF2-40B4-BE49-F238E27FC236}">
                <a16:creationId xmlns:a16="http://schemas.microsoft.com/office/drawing/2014/main" id="{622ADEFE-C796-44CF-B805-BF3736D37B34}"/>
              </a:ext>
            </a:extLst>
          </p:cNvPr>
          <p:cNvSpPr>
            <a:spLocks noChangeShapeType="1"/>
          </p:cNvSpPr>
          <p:nvPr userDrawn="1"/>
        </p:nvSpPr>
        <p:spPr bwMode="auto">
          <a:xfrm>
            <a:off x="12039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Rectangle 11">
            <a:extLst>
              <a:ext uri="{FF2B5EF4-FFF2-40B4-BE49-F238E27FC236}">
                <a16:creationId xmlns:a16="http://schemas.microsoft.com/office/drawing/2014/main" id="{A56A1D28-4F70-4933-98FC-05EFCAE58D49}"/>
              </a:ext>
            </a:extLst>
          </p:cNvPr>
          <p:cNvSpPr/>
          <p:nvPr userDrawn="1"/>
        </p:nvSpPr>
        <p:spPr bwMode="auto">
          <a:xfrm>
            <a:off x="11887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Connecteur droit 12">
            <a:extLst>
              <a:ext uri="{FF2B5EF4-FFF2-40B4-BE49-F238E27FC236}">
                <a16:creationId xmlns:a16="http://schemas.microsoft.com/office/drawing/2014/main" id="{58996ADF-0C85-49E8-BFE5-BE58F3220BC7}"/>
              </a:ext>
            </a:extLst>
          </p:cNvPr>
          <p:cNvSpPr>
            <a:spLocks noChangeShapeType="1"/>
          </p:cNvSpPr>
          <p:nvPr userDrawn="1"/>
        </p:nvSpPr>
        <p:spPr bwMode="auto">
          <a:xfrm>
            <a:off x="11963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Connecteur droit 13">
            <a:extLst>
              <a:ext uri="{FF2B5EF4-FFF2-40B4-BE49-F238E27FC236}">
                <a16:creationId xmlns:a16="http://schemas.microsoft.com/office/drawing/2014/main" id="{3FBB597D-4C0E-46E6-92DB-6E75A77F5F3C}"/>
              </a:ext>
            </a:extLst>
          </p:cNvPr>
          <p:cNvSpPr>
            <a:spLocks noChangeShapeType="1"/>
          </p:cNvSpPr>
          <p:nvPr userDrawn="1"/>
        </p:nvSpPr>
        <p:spPr bwMode="auto">
          <a:xfrm>
            <a:off x="12161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nvGrpSpPr>
          <p:cNvPr id="16" name="Groupe 15">
            <a:extLst>
              <a:ext uri="{FF2B5EF4-FFF2-40B4-BE49-F238E27FC236}">
                <a16:creationId xmlns:a16="http://schemas.microsoft.com/office/drawing/2014/main" id="{57CD69B2-6A9E-4D9D-8630-35606D514C26}"/>
              </a:ext>
            </a:extLst>
          </p:cNvPr>
          <p:cNvGrpSpPr/>
          <p:nvPr userDrawn="1"/>
        </p:nvGrpSpPr>
        <p:grpSpPr>
          <a:xfrm>
            <a:off x="10239750" y="129744"/>
            <a:ext cx="1373474" cy="1356972"/>
            <a:chOff x="11303540" y="438101"/>
            <a:chExt cx="641350" cy="641350"/>
          </a:xfrm>
        </p:grpSpPr>
        <p:sp>
          <p:nvSpPr>
            <p:cNvPr id="17" name="Ellipse 16">
              <a:extLst>
                <a:ext uri="{FF2B5EF4-FFF2-40B4-BE49-F238E27FC236}">
                  <a16:creationId xmlns:a16="http://schemas.microsoft.com/office/drawing/2014/main" id="{D0563124-A3A7-42DB-8F9C-A6BF1EB59634}"/>
                </a:ext>
              </a:extLst>
            </p:cNvPr>
            <p:cNvSpPr/>
            <p:nvPr userDrawn="1"/>
          </p:nvSpPr>
          <p:spPr bwMode="auto">
            <a:xfrm>
              <a:off x="11303540" y="438101"/>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8" name="Picture 6" descr="logo-fsov">
              <a:extLst>
                <a:ext uri="{FF2B5EF4-FFF2-40B4-BE49-F238E27FC236}">
                  <a16:creationId xmlns:a16="http://schemas.microsoft.com/office/drawing/2014/main" id="{AE7A4BB2-EE56-4CF9-A4E4-32C231C4B6E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124434">
              <a:off x="11341960" y="600746"/>
              <a:ext cx="588406" cy="2752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e 18">
            <a:extLst>
              <a:ext uri="{FF2B5EF4-FFF2-40B4-BE49-F238E27FC236}">
                <a16:creationId xmlns:a16="http://schemas.microsoft.com/office/drawing/2014/main" id="{0E93D851-F65F-4AE7-9EE7-2A6626A47B31}"/>
              </a:ext>
            </a:extLst>
          </p:cNvPr>
          <p:cNvGrpSpPr/>
          <p:nvPr userDrawn="1"/>
        </p:nvGrpSpPr>
        <p:grpSpPr>
          <a:xfrm>
            <a:off x="11150371" y="1503697"/>
            <a:ext cx="684366" cy="672826"/>
            <a:chOff x="11663902" y="1157239"/>
            <a:chExt cx="274638" cy="274637"/>
          </a:xfrm>
        </p:grpSpPr>
        <p:sp>
          <p:nvSpPr>
            <p:cNvPr id="20" name="Ellipse 19">
              <a:extLst>
                <a:ext uri="{FF2B5EF4-FFF2-40B4-BE49-F238E27FC236}">
                  <a16:creationId xmlns:a16="http://schemas.microsoft.com/office/drawing/2014/main" id="{473A5189-ECE3-4C93-9625-7B8E24338774}"/>
                </a:ext>
              </a:extLst>
            </p:cNvPr>
            <p:cNvSpPr/>
            <p:nvPr userDrawn="1"/>
          </p:nvSpPr>
          <p:spPr bwMode="auto">
            <a:xfrm>
              <a:off x="11663902" y="1157239"/>
              <a:ext cx="274638" cy="27463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1" name="Picture 6" descr="logo-fsov">
              <a:extLst>
                <a:ext uri="{FF2B5EF4-FFF2-40B4-BE49-F238E27FC236}">
                  <a16:creationId xmlns:a16="http://schemas.microsoft.com/office/drawing/2014/main" id="{DC6873A3-DB9F-4466-9872-C9F8C7797D8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854853">
              <a:off x="11673137" y="1233523"/>
              <a:ext cx="260932" cy="1220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e 1">
            <a:extLst>
              <a:ext uri="{FF2B5EF4-FFF2-40B4-BE49-F238E27FC236}">
                <a16:creationId xmlns:a16="http://schemas.microsoft.com/office/drawing/2014/main" id="{7D1D7838-7EE5-4561-B6CE-23CB6B33ED9F}"/>
              </a:ext>
            </a:extLst>
          </p:cNvPr>
          <p:cNvGrpSpPr/>
          <p:nvPr userDrawn="1"/>
        </p:nvGrpSpPr>
        <p:grpSpPr>
          <a:xfrm>
            <a:off x="11735461" y="1110435"/>
            <a:ext cx="342900" cy="376281"/>
            <a:chOff x="11849100" y="1400397"/>
            <a:chExt cx="136525" cy="138112"/>
          </a:xfrm>
        </p:grpSpPr>
        <p:sp>
          <p:nvSpPr>
            <p:cNvPr id="15" name="Ellipse 14">
              <a:extLst>
                <a:ext uri="{FF2B5EF4-FFF2-40B4-BE49-F238E27FC236}">
                  <a16:creationId xmlns:a16="http://schemas.microsoft.com/office/drawing/2014/main" id="{A3B8257F-FE65-402B-A5A8-79DED7109C99}"/>
                </a:ext>
              </a:extLst>
            </p:cNvPr>
            <p:cNvSpPr/>
            <p:nvPr userDrawn="1"/>
          </p:nvSpPr>
          <p:spPr bwMode="auto">
            <a:xfrm>
              <a:off x="11849100" y="1400397"/>
              <a:ext cx="136525" cy="138112"/>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2" name="Picture 6" descr="logo-fsov">
              <a:extLst>
                <a:ext uri="{FF2B5EF4-FFF2-40B4-BE49-F238E27FC236}">
                  <a16:creationId xmlns:a16="http://schemas.microsoft.com/office/drawing/2014/main" id="{95A3F021-DB60-40CA-B841-B4B77C0146D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858131" y="1436894"/>
              <a:ext cx="115286" cy="5937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Graphique 23">
            <a:extLst>
              <a:ext uri="{FF2B5EF4-FFF2-40B4-BE49-F238E27FC236}">
                <a16:creationId xmlns:a16="http://schemas.microsoft.com/office/drawing/2014/main" id="{813D9E86-008D-41D6-A2AA-2EF883C7EA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15094" y="2775303"/>
            <a:ext cx="1561810" cy="1561810"/>
          </a:xfrm>
          <a:prstGeom prst="rect">
            <a:avLst/>
          </a:prstGeom>
        </p:spPr>
      </p:pic>
    </p:spTree>
    <p:extLst>
      <p:ext uri="{BB962C8B-B14F-4D97-AF65-F5344CB8AC3E}">
        <p14:creationId xmlns:p14="http://schemas.microsoft.com/office/powerpoint/2010/main" val="413612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re et contenu">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336E4B9-D135-4885-B0F9-87E6BE79F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390390"/>
            <a:ext cx="10515600" cy="1300298"/>
          </a:xfrm>
          <a:prstGeom prst="rect">
            <a:avLst/>
          </a:prstGeom>
        </p:spPr>
      </p:pic>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914400" y="365125"/>
            <a:ext cx="10439400" cy="1325563"/>
          </a:xfrm>
          <a:prstGeom prst="rect">
            <a:avLst/>
          </a:prstGeom>
        </p:spPr>
        <p:txBody>
          <a:bodyPr/>
          <a:lstStyle>
            <a:lvl1pPr>
              <a:defRPr sz="4000" spc="-150">
                <a:solidFill>
                  <a:schemeClr val="bg1"/>
                </a:solidFill>
                <a:latin typeface="Nunito" pitchFamily="2"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914400" y="1825625"/>
            <a:ext cx="10439400" cy="4351338"/>
          </a:xfrm>
          <a:prstGeom prst="rect">
            <a:avLst/>
          </a:prstGeom>
          <a:ln>
            <a:noFill/>
          </a:ln>
        </p:spPr>
        <p:txBody>
          <a:bodyPr/>
          <a:lstStyle>
            <a:lvl1pPr>
              <a:defRPr sz="2600">
                <a:latin typeface="Nunito" pitchFamily="2" charset="0"/>
              </a:defRPr>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62723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1" y="365125"/>
            <a:ext cx="4904574" cy="1325563"/>
          </a:xfrm>
          <a:prstGeom prst="rect">
            <a:avLst/>
          </a:prstGeom>
        </p:spPr>
        <p:txBody>
          <a:bodyPr/>
          <a:lstStyle>
            <a:lvl1pPr>
              <a:defRPr sz="4000" spc="-150">
                <a:solidFill>
                  <a:srgbClr val="FAB615"/>
                </a:solidFill>
                <a:latin typeface="Nunito" pitchFamily="2"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4904574" cy="4351338"/>
          </a:xfrm>
          <a:prstGeom prst="rect">
            <a:avLst/>
          </a:prstGeom>
        </p:spPr>
        <p:txBody>
          <a:bodyPr/>
          <a:lstStyle>
            <a:lvl1pPr>
              <a:defRPr sz="2600">
                <a:latin typeface="Nunito" pitchFamily="2" charset="0"/>
              </a:defRPr>
            </a:lvl1pPr>
            <a:lvl2pPr>
              <a:defRPr>
                <a:latin typeface="Nunito" pitchFamily="2" charset="0"/>
              </a:defRPr>
            </a:lvl2pPr>
            <a:lvl3pPr>
              <a:defRPr>
                <a:latin typeface="Nunito" pitchFamily="2" charset="0"/>
              </a:defRPr>
            </a:lvl3pPr>
            <a:lvl4pPr>
              <a:defRPr>
                <a:latin typeface="Nunito" pitchFamily="2" charset="0"/>
              </a:defRPr>
            </a:lvl4pPr>
            <a:lvl5pPr>
              <a:defRPr>
                <a:latin typeface="Nunito" pitchFamily="2"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1239F57A-77E7-460A-819F-58565E9586A3}"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F086F2D0-449E-4600-B203-E3D3C0A0E9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
        <p:nvSpPr>
          <p:cNvPr id="8" name="Graphique 8">
            <a:extLst>
              <a:ext uri="{FF2B5EF4-FFF2-40B4-BE49-F238E27FC236}">
                <a16:creationId xmlns:a16="http://schemas.microsoft.com/office/drawing/2014/main" id="{FB129E05-F115-4F27-898D-69ED02D53C61}"/>
              </a:ext>
            </a:extLst>
          </p:cNvPr>
          <p:cNvSpPr/>
          <p:nvPr userDrawn="1"/>
        </p:nvSpPr>
        <p:spPr>
          <a:xfrm>
            <a:off x="5959267" y="365125"/>
            <a:ext cx="5900513" cy="5812361"/>
          </a:xfrm>
          <a:custGeom>
            <a:avLst/>
            <a:gdLst>
              <a:gd name="connsiteX0" fmla="*/ 375107 w 4347367"/>
              <a:gd name="connsiteY0" fmla="*/ 4351740 h 4351861"/>
              <a:gd name="connsiteX1" fmla="*/ 12 w 4347367"/>
              <a:gd name="connsiteY1" fmla="*/ 3976646 h 4351861"/>
              <a:gd name="connsiteX2" fmla="*/ 0 w 4347367"/>
              <a:gd name="connsiteY2" fmla="*/ 0 h 4351861"/>
              <a:gd name="connsiteX3" fmla="*/ 3972273 w 4347367"/>
              <a:gd name="connsiteY3" fmla="*/ 37 h 4351861"/>
              <a:gd name="connsiteX4" fmla="*/ 4347368 w 4347367"/>
              <a:gd name="connsiteY4" fmla="*/ 375131 h 4351861"/>
              <a:gd name="connsiteX5" fmla="*/ 4347294 w 4347367"/>
              <a:gd name="connsiteY5" fmla="*/ 4351862 h 4351861"/>
              <a:gd name="connsiteX6" fmla="*/ 375107 w 4347367"/>
              <a:gd name="connsiteY6" fmla="*/ 4351740 h 43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367" h="4351861">
                <a:moveTo>
                  <a:pt x="375107" y="4351740"/>
                </a:moveTo>
                <a:cubicBezTo>
                  <a:pt x="167952" y="4351740"/>
                  <a:pt x="12" y="4183800"/>
                  <a:pt x="12" y="3976646"/>
                </a:cubicBezTo>
                <a:lnTo>
                  <a:pt x="0" y="0"/>
                </a:lnTo>
                <a:lnTo>
                  <a:pt x="3972273" y="37"/>
                </a:lnTo>
                <a:cubicBezTo>
                  <a:pt x="4179428" y="37"/>
                  <a:pt x="4347368" y="167977"/>
                  <a:pt x="4347368" y="375131"/>
                </a:cubicBezTo>
                <a:lnTo>
                  <a:pt x="4347294" y="4351862"/>
                </a:lnTo>
                <a:lnTo>
                  <a:pt x="375107" y="4351740"/>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17" cap="flat">
            <a:noFill/>
            <a:prstDash val="solid"/>
            <a:miter/>
          </a:ln>
        </p:spPr>
        <p:txBody>
          <a:bodyPr rtlCol="0" anchor="ctr"/>
          <a:lstStyle/>
          <a:p>
            <a:endParaRPr lang="fr-FR" dirty="0"/>
          </a:p>
        </p:txBody>
      </p:sp>
    </p:spTree>
    <p:extLst>
      <p:ext uri="{BB962C8B-B14F-4D97-AF65-F5344CB8AC3E}">
        <p14:creationId xmlns:p14="http://schemas.microsoft.com/office/powerpoint/2010/main" val="72088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4779A-5AE0-44F9-A96A-5F59CC26B475}"/>
              </a:ext>
            </a:extLst>
          </p:cNvPr>
          <p:cNvSpPr>
            <a:spLocks noGrp="1"/>
          </p:cNvSpPr>
          <p:nvPr>
            <p:ph type="title" hasCustomPrompt="1"/>
          </p:nvPr>
        </p:nvSpPr>
        <p:spPr>
          <a:xfrm>
            <a:off x="838200" y="365125"/>
            <a:ext cx="10515600" cy="1325563"/>
          </a:xfrm>
          <a:prstGeom prst="rect">
            <a:avLst/>
          </a:prstGeom>
        </p:spPr>
        <p:txBody>
          <a:bodyPr/>
          <a:lstStyle>
            <a:lvl1pPr>
              <a:defRPr sz="4000" spc="-150">
                <a:solidFill>
                  <a:srgbClr val="FAB615"/>
                </a:solidFill>
                <a:latin typeface="Nunito" pitchFamily="2"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ECEE12-DC28-4511-8900-9D64844F700E}"/>
              </a:ext>
            </a:extLst>
          </p:cNvPr>
          <p:cNvSpPr>
            <a:spLocks noGrp="1"/>
          </p:cNvSpPr>
          <p:nvPr>
            <p:ph idx="1"/>
          </p:nvPr>
        </p:nvSpPr>
        <p:spPr>
          <a:xfrm>
            <a:off x="838200" y="1825625"/>
            <a:ext cx="10515600" cy="4351338"/>
          </a:xfrm>
          <a:prstGeom prst="rect">
            <a:avLst/>
          </a:prstGeom>
          <a:ln>
            <a:noFill/>
          </a:ln>
        </p:spPr>
        <p:txBody>
          <a:bodyPr/>
          <a:lstStyle>
            <a:lvl1pPr>
              <a:defRPr sz="2600">
                <a:latin typeface="Nunito" pitchFamily="2" charset="0"/>
              </a:defRPr>
            </a:lvl1pPr>
          </a:lstStyle>
          <a:p>
            <a:pPr lvl="0"/>
            <a:endParaRPr lang="fr-FR" dirty="0"/>
          </a:p>
        </p:txBody>
      </p:sp>
      <p:sp>
        <p:nvSpPr>
          <p:cNvPr id="4" name="Espace réservé de la date 3">
            <a:extLst>
              <a:ext uri="{FF2B5EF4-FFF2-40B4-BE49-F238E27FC236}">
                <a16:creationId xmlns:a16="http://schemas.microsoft.com/office/drawing/2014/main" id="{55A741E1-AEAD-43F4-A7D6-E8894598E96A}"/>
              </a:ext>
            </a:extLst>
          </p:cNvPr>
          <p:cNvSpPr>
            <a:spLocks noGrp="1"/>
          </p:cNvSpPr>
          <p:nvPr>
            <p:ph type="dt" sz="half" idx="10"/>
          </p:nvPr>
        </p:nvSpPr>
        <p:spPr/>
        <p:txBody>
          <a:bodyPr/>
          <a:lstStyle/>
          <a:p>
            <a:fld id="{7BB5ED22-90CE-43D0-A6E5-46DDB337FB1C}"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9FAA025E-AA98-4E27-9030-BB905ECCA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AD06A3-5A0D-4A9E-A9E2-57CCCD5630DD}"/>
              </a:ext>
            </a:extLst>
          </p:cNvPr>
          <p:cNvSpPr>
            <a:spLocks noGrp="1"/>
          </p:cNvSpPr>
          <p:nvPr>
            <p:ph type="sldNum" sz="quarter" idx="12"/>
          </p:nvPr>
        </p:nvSpPr>
        <p:spPr/>
        <p:txBody>
          <a:bodyPr/>
          <a:lstStyle/>
          <a:p>
            <a:fld id="{BD8347EA-771E-4B9C-AFFD-EC95E4E4BBA1}" type="slidenum">
              <a:rPr lang="fr-FR" smtClean="0"/>
              <a:t>‹N°›</a:t>
            </a:fld>
            <a:endParaRPr lang="fr-FR"/>
          </a:p>
        </p:txBody>
      </p:sp>
      <p:pic>
        <p:nvPicPr>
          <p:cNvPr id="7" name="Graphique 6">
            <a:extLst>
              <a:ext uri="{FF2B5EF4-FFF2-40B4-BE49-F238E27FC236}">
                <a16:creationId xmlns:a16="http://schemas.microsoft.com/office/drawing/2014/main" id="{853BC36C-E70A-4ED4-8832-6B7FD7FE00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05500" y="6347804"/>
            <a:ext cx="381000" cy="381000"/>
          </a:xfrm>
          <a:prstGeom prst="rect">
            <a:avLst/>
          </a:prstGeom>
        </p:spPr>
      </p:pic>
    </p:spTree>
    <p:extLst>
      <p:ext uri="{BB962C8B-B14F-4D97-AF65-F5344CB8AC3E}">
        <p14:creationId xmlns:p14="http://schemas.microsoft.com/office/powerpoint/2010/main" val="7876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re de section">
    <p:bg>
      <p:bgPr>
        <a:solidFill>
          <a:srgbClr val="FAB615"/>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EA92CD-6A46-4B1D-BCE8-46EEC0F990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9405" y="3240157"/>
            <a:ext cx="1153190" cy="1146094"/>
          </a:xfrm>
          <a:prstGeom prst="rect">
            <a:avLst/>
          </a:prstGeom>
        </p:spPr>
      </p:pic>
      <p:sp>
        <p:nvSpPr>
          <p:cNvPr id="4" name="Espace réservé de la date 3">
            <a:extLst>
              <a:ext uri="{FF2B5EF4-FFF2-40B4-BE49-F238E27FC236}">
                <a16:creationId xmlns:a16="http://schemas.microsoft.com/office/drawing/2014/main" id="{00EE93DF-0E8E-40C9-912E-332326BB2875}"/>
              </a:ext>
            </a:extLst>
          </p:cNvPr>
          <p:cNvSpPr>
            <a:spLocks noGrp="1"/>
          </p:cNvSpPr>
          <p:nvPr>
            <p:ph type="dt" sz="half" idx="10"/>
          </p:nvPr>
        </p:nvSpPr>
        <p:spPr/>
        <p:txBody>
          <a:bodyPr/>
          <a:lstStyle>
            <a:lvl1pPr>
              <a:defRPr>
                <a:solidFill>
                  <a:schemeClr val="bg1"/>
                </a:solidFill>
              </a:defRPr>
            </a:lvl1pPr>
          </a:lstStyle>
          <a:p>
            <a:fld id="{92A5DF60-4952-4968-85C1-447D039EF35B}" type="datetime1">
              <a:rPr lang="fr-FR" smtClean="0"/>
              <a:t>25/03/2026</a:t>
            </a:fld>
            <a:endParaRPr lang="fr-FR" dirty="0"/>
          </a:p>
        </p:txBody>
      </p:sp>
      <p:sp>
        <p:nvSpPr>
          <p:cNvPr id="5" name="Espace réservé du pied de page 4">
            <a:extLst>
              <a:ext uri="{FF2B5EF4-FFF2-40B4-BE49-F238E27FC236}">
                <a16:creationId xmlns:a16="http://schemas.microsoft.com/office/drawing/2014/main" id="{3A810CD7-56B0-474A-A019-FAFC3B4E613F}"/>
              </a:ext>
            </a:extLst>
          </p:cNvPr>
          <p:cNvSpPr>
            <a:spLocks noGrp="1"/>
          </p:cNvSpPr>
          <p:nvPr>
            <p:ph type="ftr" sz="quarter" idx="11"/>
          </p:nvPr>
        </p:nvSpPr>
        <p:spPr/>
        <p:txBody>
          <a:bodyPr/>
          <a:lstStyle>
            <a:lvl1pPr>
              <a:defRPr>
                <a:solidFill>
                  <a:schemeClr val="bg1"/>
                </a:solidFill>
              </a:defRPr>
            </a:lvl1pPr>
          </a:lstStyle>
          <a:p>
            <a:endParaRPr lang="fr-FR">
              <a:solidFill>
                <a:schemeClr val="bg1"/>
              </a:solidFill>
            </a:endParaRPr>
          </a:p>
        </p:txBody>
      </p:sp>
      <p:sp>
        <p:nvSpPr>
          <p:cNvPr id="6" name="Espace réservé du numéro de diapositive 5">
            <a:extLst>
              <a:ext uri="{FF2B5EF4-FFF2-40B4-BE49-F238E27FC236}">
                <a16:creationId xmlns:a16="http://schemas.microsoft.com/office/drawing/2014/main" id="{EB5831AE-B510-4934-937A-812290AD6369}"/>
              </a:ext>
            </a:extLst>
          </p:cNvPr>
          <p:cNvSpPr>
            <a:spLocks noGrp="1"/>
          </p:cNvSpPr>
          <p:nvPr>
            <p:ph type="sldNum" sz="quarter" idx="12"/>
          </p:nvPr>
        </p:nvSpPr>
        <p:spPr/>
        <p:txBody>
          <a:bodyPr/>
          <a:lstStyle>
            <a:lvl1pPr>
              <a:defRPr>
                <a:solidFill>
                  <a:schemeClr val="bg1"/>
                </a:solidFill>
              </a:defRPr>
            </a:lvl1pPr>
          </a:lstStyle>
          <a:p>
            <a:fld id="{BD8347EA-771E-4B9C-AFFD-EC95E4E4BBA1}" type="slidenum">
              <a:rPr lang="fr-FR" smtClean="0"/>
              <a:pPr/>
              <a:t>‹N°›</a:t>
            </a:fld>
            <a:endParaRPr lang="fr-FR"/>
          </a:p>
        </p:txBody>
      </p:sp>
      <p:sp>
        <p:nvSpPr>
          <p:cNvPr id="3" name="ZoneTexte 2">
            <a:extLst>
              <a:ext uri="{FF2B5EF4-FFF2-40B4-BE49-F238E27FC236}">
                <a16:creationId xmlns:a16="http://schemas.microsoft.com/office/drawing/2014/main" id="{19A6A1F0-FCF6-438D-A07D-C1988FD87C1A}"/>
              </a:ext>
            </a:extLst>
          </p:cNvPr>
          <p:cNvSpPr txBox="1"/>
          <p:nvPr userDrawn="1"/>
        </p:nvSpPr>
        <p:spPr>
          <a:xfrm>
            <a:off x="4016879" y="4371417"/>
            <a:ext cx="4158241" cy="1015663"/>
          </a:xfrm>
          <a:prstGeom prst="rect">
            <a:avLst/>
          </a:prstGeom>
          <a:noFill/>
        </p:spPr>
        <p:txBody>
          <a:bodyPr wrap="square" rtlCol="0">
            <a:spAutoFit/>
          </a:bodyPr>
          <a:lstStyle/>
          <a:p>
            <a:pPr algn="ctr"/>
            <a:r>
              <a:rPr lang="fr-FR" sz="6000" b="1" spc="-150" dirty="0">
                <a:solidFill>
                  <a:schemeClr val="bg1"/>
                </a:solidFill>
                <a:latin typeface="Nunito" pitchFamily="2" charset="0"/>
              </a:rPr>
              <a:t>merci</a:t>
            </a:r>
          </a:p>
        </p:txBody>
      </p:sp>
    </p:spTree>
    <p:extLst>
      <p:ext uri="{BB962C8B-B14F-4D97-AF65-F5344CB8AC3E}">
        <p14:creationId xmlns:p14="http://schemas.microsoft.com/office/powerpoint/2010/main" val="17551534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60F208-0701-49C8-A179-E6CDA4F40460}"/>
              </a:ext>
            </a:extLst>
          </p:cNvPr>
          <p:cNvSpPr>
            <a:spLocks noGrp="1"/>
          </p:cNvSpPr>
          <p:nvPr>
            <p:ph type="title"/>
          </p:nvPr>
        </p:nvSpPr>
        <p:spPr>
          <a:xfrm>
            <a:off x="923026" y="365125"/>
            <a:ext cx="10430774" cy="1325563"/>
          </a:xfrm>
          <a:prstGeom prst="rect">
            <a:avLst/>
          </a:prstGeom>
        </p:spPr>
        <p:txBody>
          <a:bodyPr vert="horz" lIns="91440" tIns="45720" rIns="91440" bIns="45720" rtlCol="0" anchor="ctr">
            <a:noAutofit/>
          </a:bodyPr>
          <a:lstStyle/>
          <a:p>
            <a:r>
              <a:rPr lang="fr-FR" dirty="0"/>
              <a:t>MODIFIEZ LE STYLE DU TITRE</a:t>
            </a:r>
          </a:p>
        </p:txBody>
      </p:sp>
      <p:sp>
        <p:nvSpPr>
          <p:cNvPr id="3" name="Espace réservé du texte 2">
            <a:extLst>
              <a:ext uri="{FF2B5EF4-FFF2-40B4-BE49-F238E27FC236}">
                <a16:creationId xmlns:a16="http://schemas.microsoft.com/office/drawing/2014/main" id="{E16C8928-098C-4A1B-BAFD-57E998504871}"/>
              </a:ext>
            </a:extLst>
          </p:cNvPr>
          <p:cNvSpPr>
            <a:spLocks noGrp="1"/>
          </p:cNvSpPr>
          <p:nvPr>
            <p:ph type="body" idx="1"/>
          </p:nvPr>
        </p:nvSpPr>
        <p:spPr>
          <a:xfrm>
            <a:off x="923026" y="1825625"/>
            <a:ext cx="10430774"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5C74C22-78CE-4B57-A9A3-76C6817217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rgbClr val="645043"/>
                </a:solidFill>
                <a:latin typeface="Nunito" pitchFamily="2" charset="0"/>
              </a:defRPr>
            </a:lvl1pPr>
          </a:lstStyle>
          <a:p>
            <a:fld id="{19C6D445-D440-4878-BB6B-50F1F102D09E}" type="datetime1">
              <a:rPr lang="fr-FR" smtClean="0"/>
              <a:pPr/>
              <a:t>25/03/2026</a:t>
            </a:fld>
            <a:endParaRPr lang="fr-FR" dirty="0">
              <a:latin typeface="Nunito" pitchFamily="2" charset="0"/>
            </a:endParaRPr>
          </a:p>
        </p:txBody>
      </p:sp>
      <p:sp>
        <p:nvSpPr>
          <p:cNvPr id="5" name="Espace réservé du pied de page 4">
            <a:extLst>
              <a:ext uri="{FF2B5EF4-FFF2-40B4-BE49-F238E27FC236}">
                <a16:creationId xmlns:a16="http://schemas.microsoft.com/office/drawing/2014/main" id="{B5025FB8-30B3-4204-BBF7-24836A98E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45043"/>
                </a:solidFill>
                <a:latin typeface="Nunito" panose="020B0604020202020204" charset="0"/>
              </a:defRPr>
            </a:lvl1pPr>
          </a:lstStyle>
          <a:p>
            <a:endParaRPr lang="fr-FR" dirty="0"/>
          </a:p>
        </p:txBody>
      </p:sp>
      <p:sp>
        <p:nvSpPr>
          <p:cNvPr id="6" name="Espace réservé du numéro de diapositive 5">
            <a:extLst>
              <a:ext uri="{FF2B5EF4-FFF2-40B4-BE49-F238E27FC236}">
                <a16:creationId xmlns:a16="http://schemas.microsoft.com/office/drawing/2014/main" id="{7F09B0D4-2634-4F15-9EF5-E41D2E1F5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rgbClr val="645043"/>
                </a:solidFill>
                <a:latin typeface="Nunito" pitchFamily="2" charset="0"/>
              </a:defRPr>
            </a:lvl1pPr>
          </a:lstStyle>
          <a:p>
            <a:fld id="{BD8347EA-771E-4B9C-AFFD-EC95E4E4BBA1}" type="slidenum">
              <a:rPr lang="fr-FR" smtClean="0"/>
              <a:pPr/>
              <a:t>‹N°›</a:t>
            </a:fld>
            <a:endParaRPr lang="fr-FR" dirty="0">
              <a:latin typeface="Nunito" pitchFamily="2" charset="0"/>
            </a:endParaRPr>
          </a:p>
        </p:txBody>
      </p:sp>
    </p:spTree>
    <p:extLst>
      <p:ext uri="{BB962C8B-B14F-4D97-AF65-F5344CB8AC3E}">
        <p14:creationId xmlns:p14="http://schemas.microsoft.com/office/powerpoint/2010/main" val="1727218795"/>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5" r:id="rId3"/>
    <p:sldLayoutId id="2147483651" r:id="rId4"/>
    <p:sldLayoutId id="2147483650" r:id="rId5"/>
    <p:sldLayoutId id="2147483686" r:id="rId6"/>
    <p:sldLayoutId id="2147483678" r:id="rId7"/>
    <p:sldLayoutId id="2147483687" r:id="rId8"/>
    <p:sldLayoutId id="2147483709" r:id="rId9"/>
    <p:sldLayoutId id="2147483656" r:id="rId10"/>
    <p:sldLayoutId id="2147483665" r:id="rId11"/>
    <p:sldLayoutId id="2147483688" r:id="rId12"/>
    <p:sldLayoutId id="2147483677" r:id="rId13"/>
    <p:sldLayoutId id="2147483695" r:id="rId14"/>
    <p:sldLayoutId id="2147483708" r:id="rId15"/>
    <p:sldLayoutId id="2147483657" r:id="rId16"/>
    <p:sldLayoutId id="2147483666" r:id="rId17"/>
    <p:sldLayoutId id="2147483689" r:id="rId18"/>
    <p:sldLayoutId id="2147483676" r:id="rId19"/>
    <p:sldLayoutId id="2147483696" r:id="rId20"/>
    <p:sldLayoutId id="2147483707" r:id="rId21"/>
    <p:sldLayoutId id="2147483658" r:id="rId22"/>
    <p:sldLayoutId id="2147483667" r:id="rId23"/>
    <p:sldLayoutId id="2147483690" r:id="rId24"/>
    <p:sldLayoutId id="2147483675" r:id="rId25"/>
    <p:sldLayoutId id="2147483697" r:id="rId26"/>
    <p:sldLayoutId id="2147483706" r:id="rId27"/>
    <p:sldLayoutId id="2147483659" r:id="rId28"/>
    <p:sldLayoutId id="2147483668" r:id="rId29"/>
    <p:sldLayoutId id="2147483691" r:id="rId30"/>
    <p:sldLayoutId id="2147483674" r:id="rId31"/>
    <p:sldLayoutId id="2147483698" r:id="rId32"/>
    <p:sldLayoutId id="2147483705" r:id="rId33"/>
    <p:sldLayoutId id="2147483660" r:id="rId34"/>
    <p:sldLayoutId id="2147483669" r:id="rId35"/>
    <p:sldLayoutId id="2147483693" r:id="rId36"/>
    <p:sldLayoutId id="2147483673" r:id="rId37"/>
    <p:sldLayoutId id="2147483699" r:id="rId38"/>
    <p:sldLayoutId id="2147483704" r:id="rId39"/>
    <p:sldLayoutId id="2147483661" r:id="rId40"/>
    <p:sldLayoutId id="2147483692" r:id="rId41"/>
    <p:sldLayoutId id="2147483672" r:id="rId42"/>
    <p:sldLayoutId id="2147483700" r:id="rId43"/>
    <p:sldLayoutId id="2147483703" r:id="rId44"/>
    <p:sldLayoutId id="2147483662" r:id="rId45"/>
    <p:sldLayoutId id="2147483671" r:id="rId46"/>
    <p:sldLayoutId id="2147483694" r:id="rId47"/>
    <p:sldLayoutId id="2147483664" r:id="rId48"/>
    <p:sldLayoutId id="2147483701" r:id="rId49"/>
    <p:sldLayoutId id="2147483702" r:id="rId50"/>
    <p:sldLayoutId id="2147483655" r:id="rId51"/>
    <p:sldLayoutId id="2147483670" r:id="rId52"/>
    <p:sldLayoutId id="2147483710" r:id="rId53"/>
  </p:sldLayoutIdLst>
  <p:hf hdr="0" ftr="0"/>
  <p:txStyles>
    <p:titleStyle>
      <a:lvl1pPr algn="l" defTabSz="914400" rtl="0" eaLnBrk="1" latinLnBrk="0" hangingPunct="1">
        <a:lnSpc>
          <a:spcPct val="90000"/>
        </a:lnSpc>
        <a:spcBef>
          <a:spcPct val="0"/>
        </a:spcBef>
        <a:buNone/>
        <a:defRPr sz="4000" kern="1200" spc="-150">
          <a:solidFill>
            <a:srgbClr val="645043"/>
          </a:solidFill>
          <a:latin typeface="Nunito" pitchFamily="2"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645043"/>
          </a:solidFill>
          <a:latin typeface="Nunit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645043"/>
          </a:solidFill>
          <a:latin typeface="Nunit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645043"/>
          </a:solidFill>
          <a:latin typeface="Nunit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5043"/>
          </a:solidFill>
          <a:latin typeface="Nunit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5043"/>
          </a:solidFill>
          <a:latin typeface="Nunit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33.jpeg"/><Relationship Id="rId11" Type="http://schemas.openxmlformats.org/officeDocument/2006/relationships/hyperlink" Target="https://jobs.workable.com/view/wBnZLy18sF7h7Lk4vuwQ5L/m25145-asistente-de-laboratorio-in-texcoco-at-cimmyt" TargetMode="External"/><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hyperlink" Target="https://www.rothamsted.ac.uk/history-rothamsted-research" TargetMode="External"/><Relationship Id="rId5" Type="http://schemas.openxmlformats.org/officeDocument/2006/relationships/image" Target="../media/image55.png"/><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hyperlink" Target="https://www.rothamsted.ac.uk/history-rothamsted-research" TargetMode="External"/><Relationship Id="rId3" Type="http://schemas.openxmlformats.org/officeDocument/2006/relationships/image" Target="../media/image46.svg"/><Relationship Id="rId7"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5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hyperlink" Target="https://svgsilh.com/fr/image/2029756.html" TargetMode="External"/><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8.svg"/><Relationship Id="rId3" Type="http://schemas.openxmlformats.org/officeDocument/2006/relationships/notesSlide" Target="../notesSlides/notesSlide11.xml"/><Relationship Id="rId7" Type="http://schemas.openxmlformats.org/officeDocument/2006/relationships/image" Target="../media/image62.png"/><Relationship Id="rId12" Type="http://schemas.openxmlformats.org/officeDocument/2006/relationships/image" Target="../media/image47.png"/><Relationship Id="rId2" Type="http://schemas.openxmlformats.org/officeDocument/2006/relationships/slideLayout" Target="../slideLayouts/slideLayout52.xml"/><Relationship Id="rId1" Type="http://schemas.openxmlformats.org/officeDocument/2006/relationships/tags" Target="../tags/tag6.xml"/><Relationship Id="rId6" Type="http://schemas.openxmlformats.org/officeDocument/2006/relationships/image" Target="../media/image61.png"/><Relationship Id="rId11" Type="http://schemas.openxmlformats.org/officeDocument/2006/relationships/hyperlink" Target="https://svgsilh.com/fr/image/2029756.html" TargetMode="External"/><Relationship Id="rId5" Type="http://schemas.openxmlformats.org/officeDocument/2006/relationships/image" Target="../media/image60.png"/><Relationship Id="rId10" Type="http://schemas.openxmlformats.org/officeDocument/2006/relationships/image" Target="../media/image46.svg"/><Relationship Id="rId4" Type="http://schemas.openxmlformats.org/officeDocument/2006/relationships/image" Target="../media/image59.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4.png"/><Relationship Id="rId7" Type="http://schemas.openxmlformats.org/officeDocument/2006/relationships/image" Target="../media/image50.sv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49.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hyperlink" Target="https://vectorified.com/globe-icon-pn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3.svg"/><Relationship Id="rId2" Type="http://schemas.microsoft.com/office/2018/10/relationships/comments" Target="../comments/modernComment_1B8_4EBCC10D.xml"/><Relationship Id="rId1" Type="http://schemas.openxmlformats.org/officeDocument/2006/relationships/slideLayout" Target="../slideLayouts/slideLayout52.xml"/><Relationship Id="rId6" Type="http://schemas.openxmlformats.org/officeDocument/2006/relationships/image" Target="../media/image42.png"/><Relationship Id="rId5" Type="http://schemas.openxmlformats.org/officeDocument/2006/relationships/image" Target="../media/image67.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2.xml"/><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0.sv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hyperlink" Target="https://vectorified.com/globe-icon-png" TargetMode="External"/><Relationship Id="rId11" Type="http://schemas.openxmlformats.org/officeDocument/2006/relationships/image" Target="../media/image48.sv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svg"/><Relationship Id="rId9" Type="http://schemas.openxmlformats.org/officeDocument/2006/relationships/hyperlink" Target="https://svgsilh.com/fr/image/2029756.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0.sv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hyperlink" Target="https://vectorified.com/globe-icon-png" TargetMode="External"/><Relationship Id="rId11" Type="http://schemas.openxmlformats.org/officeDocument/2006/relationships/image" Target="../media/image48.sv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svg"/><Relationship Id="rId9" Type="http://schemas.openxmlformats.org/officeDocument/2006/relationships/hyperlink" Target="https://svgsilh.com/fr/image/2029756.html" TargetMode="Externa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2.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notesSlide" Target="../notesSlides/notesSlide5.xml"/><Relationship Id="rId4"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8D_BECE0243.xml"/><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7.xml"/><Relationship Id="rId7" Type="http://schemas.openxmlformats.org/officeDocument/2006/relationships/hyperlink" Target="https://svgsilh.com/fr/image/2029756.html" TargetMode="External"/><Relationship Id="rId2" Type="http://schemas.openxmlformats.org/officeDocument/2006/relationships/slideLayout" Target="../slideLayouts/slideLayout52.xml"/><Relationship Id="rId1" Type="http://schemas.openxmlformats.org/officeDocument/2006/relationships/tags" Target="../tags/tag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3.png"/><Relationship Id="rId9"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notesSlide" Target="../notesSlides/notesSlide8.xml"/><Relationship Id="rId7" Type="http://schemas.openxmlformats.org/officeDocument/2006/relationships/image" Target="../media/image47.png"/><Relationship Id="rId2" Type="http://schemas.openxmlformats.org/officeDocument/2006/relationships/slideLayout" Target="../slideLayouts/slideLayout52.xml"/><Relationship Id="rId1" Type="http://schemas.openxmlformats.org/officeDocument/2006/relationships/tags" Target="../tags/tag5.xml"/><Relationship Id="rId6" Type="http://schemas.openxmlformats.org/officeDocument/2006/relationships/hyperlink" Target="https://svgsilh.com/fr/image/2029756.html" TargetMode="External"/><Relationship Id="rId5" Type="http://schemas.openxmlformats.org/officeDocument/2006/relationships/image" Target="../media/image46.sv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hyperlink" Target="https://www.rothamsted.ac.uk/history-rothamsted-research" TargetMode="External"/><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5.png"/><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560CF8-B9BF-4C3C-9508-3FD06CCC0B30}"/>
              </a:ext>
            </a:extLst>
          </p:cNvPr>
          <p:cNvSpPr>
            <a:spLocks noGrp="1"/>
          </p:cNvSpPr>
          <p:nvPr>
            <p:ph type="ctrTitle"/>
          </p:nvPr>
        </p:nvSpPr>
        <p:spPr>
          <a:xfrm>
            <a:off x="2901848" y="1067328"/>
            <a:ext cx="6578044" cy="1894362"/>
          </a:xfrm>
        </p:spPr>
        <p:txBody>
          <a:bodyPr>
            <a:normAutofit fontScale="90000"/>
          </a:bodyPr>
          <a:lstStyle/>
          <a:p>
            <a:r>
              <a:rPr lang="en-US" sz="4000" dirty="0">
                <a:effectLst/>
                <a:latin typeface="Calibri" panose="020F0502020204030204" pitchFamily="34" charset="0"/>
                <a:ea typeface="Calibri" panose="020F0502020204030204" pitchFamily="34" charset="0"/>
              </a:rPr>
              <a:t>PGEN BW</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Phosphorus Use Efficiency and </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Genetics of Bread Wheat</a:t>
            </a:r>
            <a:br>
              <a:rPr lang="en-US" sz="4000" dirty="0">
                <a:effectLst/>
                <a:latin typeface="Calibri" panose="020F0502020204030204" pitchFamily="34" charset="0"/>
                <a:ea typeface="Calibri" panose="020F0502020204030204" pitchFamily="34" charset="0"/>
              </a:rPr>
            </a:br>
            <a:r>
              <a:rPr lang="en-US" sz="4000" dirty="0">
                <a:effectLst/>
                <a:latin typeface="Calibri" panose="020F0502020204030204" pitchFamily="34" charset="0"/>
                <a:ea typeface="Calibri" panose="020F0502020204030204" pitchFamily="34" charset="0"/>
              </a:rPr>
              <a:t>Octobre 2020 – </a:t>
            </a:r>
            <a:r>
              <a:rPr lang="en-US" sz="4000" dirty="0" err="1">
                <a:effectLst/>
                <a:latin typeface="Calibri" panose="020F0502020204030204" pitchFamily="34" charset="0"/>
                <a:ea typeface="Calibri" panose="020F0502020204030204" pitchFamily="34" charset="0"/>
              </a:rPr>
              <a:t>décembre</a:t>
            </a:r>
            <a:r>
              <a:rPr lang="en-US" sz="4000" dirty="0">
                <a:effectLst/>
                <a:latin typeface="Calibri" panose="020F0502020204030204" pitchFamily="34" charset="0"/>
                <a:ea typeface="Calibri" panose="020F0502020204030204" pitchFamily="34" charset="0"/>
              </a:rPr>
              <a:t> 2024</a:t>
            </a:r>
            <a:endParaRPr lang="fr-FR" sz="4000" dirty="0">
              <a:latin typeface="Calibri" panose="020F0502020204030204" pitchFamily="34" charset="0"/>
            </a:endParaRPr>
          </a:p>
        </p:txBody>
      </p:sp>
      <p:sp>
        <p:nvSpPr>
          <p:cNvPr id="6" name="ZoneTexte 5">
            <a:extLst>
              <a:ext uri="{FF2B5EF4-FFF2-40B4-BE49-F238E27FC236}">
                <a16:creationId xmlns:a16="http://schemas.microsoft.com/office/drawing/2014/main" id="{46AED83F-9F66-E02B-D9CE-FA8137116E80}"/>
              </a:ext>
            </a:extLst>
          </p:cNvPr>
          <p:cNvSpPr txBox="1"/>
          <p:nvPr/>
        </p:nvSpPr>
        <p:spPr>
          <a:xfrm>
            <a:off x="1600981" y="3468052"/>
            <a:ext cx="9916784"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Degan Francesca</a:t>
            </a:r>
            <a:r>
              <a:rPr kumimoji="0" lang="en-GB" sz="1800" b="0" i="0" u="none" strike="noStrike" kern="100" cap="none" spc="0" normalizeH="0" baseline="30000" noProof="0" dirty="0">
                <a:ln>
                  <a:noFill/>
                </a:ln>
                <a:solidFill>
                  <a:prstClr val="black"/>
                </a:solidFill>
                <a:effectLst/>
                <a:uLnTx/>
                <a:uFillTx/>
                <a:latin typeface="Avenir Next LT Pro DemiCalibri"/>
                <a:ea typeface="Aptos" panose="020B0004020202020204" pitchFamily="34" charset="0"/>
                <a:cs typeface="Times New Roman"/>
              </a:rPr>
              <a:t>1</a:t>
            </a: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a:t>
            </a:r>
            <a:r>
              <a:rPr kumimoji="0" lang="en-GB" sz="18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Crézé</a:t>
            </a: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Alexia</a:t>
            </a:r>
            <a:r>
              <a:rPr kumimoji="0" lang="en-GB" sz="1800" b="0" i="0" u="none" strike="noStrike" kern="100" cap="none" spc="0" normalizeH="0" baseline="30000" noProof="0" dirty="0">
                <a:ln>
                  <a:noFill/>
                </a:ln>
                <a:solidFill>
                  <a:prstClr val="black"/>
                </a:solidFill>
                <a:effectLst/>
                <a:uLnTx/>
                <a:uFillTx/>
                <a:latin typeface="Avenir Next LT Pro DemiCalibri"/>
                <a:ea typeface="Aptos" panose="020B0004020202020204" pitchFamily="34" charset="0"/>
                <a:cs typeface="Times New Roman"/>
              </a:rPr>
              <a:t>1</a:t>
            </a: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Christophe Salon</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2</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Fabiano Sillo</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3</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Malcolm Hawkesford</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4</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Andrew Riche</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4</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Christian Jeudy</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2</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Roger Sylvester‑Bradley</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5</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Alison Rollett</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5</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Pete Berry</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5</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Avenir Next LT Pro DemiCalibri"/>
                <a:ea typeface="+mn-ea"/>
                <a:cs typeface="+mn-cs"/>
              </a:rPr>
              <a:t>Tally</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Wright</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6</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Avenir Next LT Pro DemiCalibri"/>
                <a:ea typeface="+mn-ea"/>
                <a:cs typeface="+mn-cs"/>
              </a:rPr>
              <a:t>Camila</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Zanella</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6</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Delphine Hourcade</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1</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Avenir Next LT Pro DemiCalibri"/>
                <a:ea typeface="+mn-ea"/>
                <a:cs typeface="+mn-cs"/>
              </a:rPr>
              <a:t>Raffaella</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Balestrini</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3</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Yann Manes</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7</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Ivan Ortiz-Monasterio</a:t>
            </a:r>
            <a:r>
              <a:rPr kumimoji="0" lang="fr-FR" sz="1800" b="0" i="0" u="none" strike="noStrike" kern="1200" cap="none" spc="0" normalizeH="0" baseline="30000" noProof="0" dirty="0">
                <a:ln>
                  <a:noFill/>
                </a:ln>
                <a:solidFill>
                  <a:prstClr val="black"/>
                </a:solidFill>
                <a:effectLst/>
                <a:uLnTx/>
                <a:uFillTx/>
                <a:latin typeface="Avenir Next LT Pro DemiCalibri"/>
                <a:ea typeface="+mn-ea"/>
                <a:cs typeface="+mn-cs"/>
              </a:rPr>
              <a:t>8</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a:t>
            </a: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Ana Paola Vallarades</a:t>
            </a:r>
            <a:r>
              <a:rPr kumimoji="0" lang="en-GB" sz="1800" b="0" i="0" u="none" strike="noStrike" kern="100" cap="none" spc="0" normalizeH="0" baseline="30000" noProof="0" dirty="0">
                <a:ln>
                  <a:noFill/>
                </a:ln>
                <a:solidFill>
                  <a:prstClr val="black"/>
                </a:solidFill>
                <a:effectLst/>
                <a:uLnTx/>
                <a:uFillTx/>
                <a:latin typeface="Avenir Next LT Pro DemiCalibri"/>
                <a:ea typeface="Aptos" panose="020B0004020202020204" pitchFamily="34" charset="0"/>
                <a:cs typeface="Times New Roman"/>
              </a:rPr>
              <a:t>1</a:t>
            </a: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Bogard Matthieu</a:t>
            </a:r>
            <a:r>
              <a:rPr kumimoji="0" lang="en-GB" sz="1800" b="0" i="0" u="none" strike="noStrike" kern="100" cap="none" spc="0" normalizeH="0" baseline="30000" noProof="0" dirty="0">
                <a:ln>
                  <a:noFill/>
                </a:ln>
                <a:solidFill>
                  <a:prstClr val="black"/>
                </a:solidFill>
                <a:effectLst/>
                <a:uLnTx/>
                <a:uFillTx/>
                <a:latin typeface="Avenir Next LT Pro DemiCalibri"/>
                <a:ea typeface="Aptos" panose="020B0004020202020204" pitchFamily="34" charset="0"/>
                <a:cs typeface="Times New Roman"/>
              </a:rPr>
              <a:t>1</a:t>
            </a: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Helias Regis</a:t>
            </a:r>
            <a:r>
              <a:rPr kumimoji="0" lang="en-GB" sz="1800" b="0" i="0" u="none" strike="noStrike" kern="100" cap="none" spc="0" normalizeH="0" baseline="30000" noProof="0" dirty="0">
                <a:ln>
                  <a:noFill/>
                </a:ln>
                <a:solidFill>
                  <a:prstClr val="black"/>
                </a:solidFill>
                <a:effectLst/>
                <a:uLnTx/>
                <a:uFillTx/>
                <a:latin typeface="Avenir Next LT Pro DemiCalibri"/>
                <a:ea typeface="Aptos" panose="020B0004020202020204" pitchFamily="34" charset="0"/>
                <a:cs typeface="Times New Roman"/>
              </a:rPr>
              <a:t>1</a:t>
            </a:r>
            <a:r>
              <a:rPr kumimoji="0" lang="en-GB" sz="18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Cohan Jean-Pierre</a:t>
            </a:r>
            <a:r>
              <a:rPr kumimoji="0" lang="en-GB" sz="1800" b="0" i="0" u="none" strike="noStrike" kern="100" cap="none" spc="0" normalizeH="0" baseline="30000" noProof="0" dirty="0">
                <a:ln>
                  <a:noFill/>
                </a:ln>
                <a:solidFill>
                  <a:prstClr val="black"/>
                </a:solidFill>
                <a:effectLst/>
                <a:uLnTx/>
                <a:uFillTx/>
                <a:latin typeface="Avenir Next LT Pro DemiCalibri"/>
                <a:ea typeface="Aptos" panose="020B0004020202020204" pitchFamily="34" charset="0"/>
                <a:cs typeface="Times New Roman"/>
              </a:rPr>
              <a:t>1</a:t>
            </a:r>
          </a:p>
        </p:txBody>
      </p:sp>
      <p:pic>
        <p:nvPicPr>
          <p:cNvPr id="3" name="Picture 19" descr="Syngenta – Logos Download">
            <a:extLst>
              <a:ext uri="{FF2B5EF4-FFF2-40B4-BE49-F238E27FC236}">
                <a16:creationId xmlns:a16="http://schemas.microsoft.com/office/drawing/2014/main" id="{80B942F0-6E63-DAF7-F522-613B8A00CC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44" y="2895823"/>
            <a:ext cx="1136090" cy="34731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F1EB353A-E007-2811-2B12-A1280899D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51" y="1539169"/>
            <a:ext cx="1072438" cy="368792"/>
          </a:xfrm>
          <a:prstGeom prst="rect">
            <a:avLst/>
          </a:prstGeom>
        </p:spPr>
      </p:pic>
      <p:pic>
        <p:nvPicPr>
          <p:cNvPr id="8" name="Picture 6" descr="01_CNR_IPSP • XF-ACTORS">
            <a:extLst>
              <a:ext uri="{FF2B5EF4-FFF2-40B4-BE49-F238E27FC236}">
                <a16:creationId xmlns:a16="http://schemas.microsoft.com/office/drawing/2014/main" id="{3F9910EE-2B8F-2B0F-7C99-6A7AEDE51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14" y="3509675"/>
            <a:ext cx="1027456" cy="4568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othamsted Research - Agritech UK">
            <a:extLst>
              <a:ext uri="{FF2B5EF4-FFF2-40B4-BE49-F238E27FC236}">
                <a16:creationId xmlns:a16="http://schemas.microsoft.com/office/drawing/2014/main" id="{83B7959E-4734-9967-2E73-5757EB6C8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97" y="4271828"/>
            <a:ext cx="1069103" cy="383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National Institute of Agricultural Botany | AIRTO">
            <a:extLst>
              <a:ext uri="{FF2B5EF4-FFF2-40B4-BE49-F238E27FC236}">
                <a16:creationId xmlns:a16="http://schemas.microsoft.com/office/drawing/2014/main" id="{335165AF-7BB5-C3FA-04BE-39828BACB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677" y="2243139"/>
            <a:ext cx="926729" cy="4036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_Logos_ADAS | RootWave">
            <a:extLst>
              <a:ext uri="{FF2B5EF4-FFF2-40B4-BE49-F238E27FC236}">
                <a16:creationId xmlns:a16="http://schemas.microsoft.com/office/drawing/2014/main" id="{F687FA74-8E1D-2759-5D17-E0CF27FC7D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657" b="24196"/>
          <a:stretch/>
        </p:blipFill>
        <p:spPr bwMode="auto">
          <a:xfrm>
            <a:off x="127205" y="5722356"/>
            <a:ext cx="1021599" cy="554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Afficher l’image source">
            <a:extLst>
              <a:ext uri="{FF2B5EF4-FFF2-40B4-BE49-F238E27FC236}">
                <a16:creationId xmlns:a16="http://schemas.microsoft.com/office/drawing/2014/main" id="{6ED2CB13-0800-9675-D0B2-BC552B81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326" y="202392"/>
            <a:ext cx="1977347" cy="101206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descr="Une image contenant texte, Police, conception, typographie&#10;&#10;Le contenu généré par l’IA peut être incorrect.">
            <a:extLst>
              <a:ext uri="{FF2B5EF4-FFF2-40B4-BE49-F238E27FC236}">
                <a16:creationId xmlns:a16="http://schemas.microsoft.com/office/drawing/2014/main" id="{B00F0C61-CE9E-2ABD-1F65-BF7B1FDEE56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39365"/>
          <a:stretch>
            <a:fillRect/>
          </a:stretch>
        </p:blipFill>
        <p:spPr>
          <a:xfrm>
            <a:off x="213251" y="4892233"/>
            <a:ext cx="885582" cy="486834"/>
          </a:xfrm>
          <a:prstGeom prst="rect">
            <a:avLst/>
          </a:prstGeom>
        </p:spPr>
      </p:pic>
      <p:sp>
        <p:nvSpPr>
          <p:cNvPr id="16" name="ZoneTexte 15">
            <a:extLst>
              <a:ext uri="{FF2B5EF4-FFF2-40B4-BE49-F238E27FC236}">
                <a16:creationId xmlns:a16="http://schemas.microsoft.com/office/drawing/2014/main" id="{1ACF3ED1-3231-D1EB-7919-2B587F142F9E}"/>
              </a:ext>
            </a:extLst>
          </p:cNvPr>
          <p:cNvSpPr txBox="1"/>
          <p:nvPr/>
        </p:nvSpPr>
        <p:spPr>
          <a:xfrm>
            <a:off x="2512673" y="5114551"/>
            <a:ext cx="9056379"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1 : Arvalis – Institut du végétal, France ; 2 : INRAE, UMR 1347 Agroécologie, France ; 3 : National </a:t>
            </a:r>
            <a:r>
              <a:rPr kumimoji="0" lang="fr-FR" sz="14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Research</a:t>
            </a: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Council of </a:t>
            </a:r>
            <a:r>
              <a:rPr kumimoji="0" lang="fr-FR" sz="14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Italy</a:t>
            </a: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Institute for </a:t>
            </a:r>
            <a:r>
              <a:rPr kumimoji="0" lang="fr-FR" sz="14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Sustainable</a:t>
            </a: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Plant Protection (CNR-IPSP), Italie ; 4 : </a:t>
            </a:r>
            <a:r>
              <a:rPr kumimoji="0" lang="fr-FR" sz="14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Rothamsted</a:t>
            </a: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a:t>
            </a:r>
            <a:r>
              <a:rPr kumimoji="0" lang="fr-FR" sz="14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Research</a:t>
            </a: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Royaume-Uni ; 5 : ADAS, Royaume-Uni ; 6 NIAB, Royaume-Uni ; 7 : International </a:t>
            </a:r>
            <a:r>
              <a:rPr kumimoji="0" lang="fr-FR" sz="14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Maize</a:t>
            </a: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a:t>
            </a:r>
            <a:r>
              <a:rPr kumimoji="0" lang="fr-FR" sz="1400" b="0" i="0" u="none" strike="noStrike" kern="100" cap="none" spc="0" normalizeH="0" baseline="0" noProof="0" dirty="0" err="1">
                <a:ln>
                  <a:noFill/>
                </a:ln>
                <a:solidFill>
                  <a:prstClr val="black"/>
                </a:solidFill>
                <a:effectLst/>
                <a:uLnTx/>
                <a:uFillTx/>
                <a:latin typeface="Avenir Next LT Pro DemiCalibri"/>
                <a:ea typeface="Aptos" panose="020B0004020202020204" pitchFamily="34" charset="0"/>
                <a:cs typeface="Times New Roman"/>
              </a:rPr>
              <a:t>Improvement</a:t>
            </a:r>
            <a:r>
              <a:rPr kumimoji="0" lang="fr-FR" sz="1400" b="0" i="0" u="none" strike="noStrike" kern="100" cap="none" spc="0" normalizeH="0" baseline="0" noProof="0" dirty="0">
                <a:ln>
                  <a:noFill/>
                </a:ln>
                <a:solidFill>
                  <a:prstClr val="black"/>
                </a:solidFill>
                <a:effectLst/>
                <a:uLnTx/>
                <a:uFillTx/>
                <a:latin typeface="Avenir Next LT Pro DemiCalibri"/>
                <a:ea typeface="Aptos" panose="020B0004020202020204" pitchFamily="34" charset="0"/>
                <a:cs typeface="Times New Roman"/>
              </a:rPr>
              <a:t> Programs, ex-Syngenta, France; 8 : CIMMYT, Mexique</a:t>
            </a:r>
          </a:p>
        </p:txBody>
      </p:sp>
    </p:spTree>
    <p:extLst>
      <p:ext uri="{BB962C8B-B14F-4D97-AF65-F5344CB8AC3E}">
        <p14:creationId xmlns:p14="http://schemas.microsoft.com/office/powerpoint/2010/main" val="2290733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AD25ED-C47B-CE2D-A3B6-83919A4F3F24}"/>
              </a:ext>
            </a:extLst>
          </p:cNvPr>
          <p:cNvSpPr>
            <a:spLocks noGrp="1"/>
          </p:cNvSpPr>
          <p:nvPr>
            <p:ph type="title"/>
          </p:nvPr>
        </p:nvSpPr>
        <p:spPr/>
        <p:txBody>
          <a:bodyPr>
            <a:normAutofit/>
          </a:bodyPr>
          <a:lstStyle/>
          <a:p>
            <a:r>
              <a:rPr lang="fr-FR" sz="3400"/>
              <a:t>Essais au Royaume-Uni – corrélation avec le rendement</a:t>
            </a:r>
          </a:p>
        </p:txBody>
      </p:sp>
      <p:sp>
        <p:nvSpPr>
          <p:cNvPr id="8" name="Espace réservé du contenu 7">
            <a:extLst>
              <a:ext uri="{FF2B5EF4-FFF2-40B4-BE49-F238E27FC236}">
                <a16:creationId xmlns:a16="http://schemas.microsoft.com/office/drawing/2014/main" id="{44761C76-D555-83AB-65A1-164AB7A7AD7A}"/>
              </a:ext>
            </a:extLst>
          </p:cNvPr>
          <p:cNvSpPr>
            <a:spLocks noGrp="1"/>
          </p:cNvSpPr>
          <p:nvPr>
            <p:ph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B62BFC23-7B5C-1B88-87B7-FD21255F0A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sp>
        <p:nvSpPr>
          <p:cNvPr id="7" name="Rectangle à coins arrondis 10">
            <a:extLst>
              <a:ext uri="{FF2B5EF4-FFF2-40B4-BE49-F238E27FC236}">
                <a16:creationId xmlns:a16="http://schemas.microsoft.com/office/drawing/2014/main" id="{C1F973D3-B09E-16E8-D6FE-166C521A56D4}"/>
              </a:ext>
            </a:extLst>
          </p:cNvPr>
          <p:cNvSpPr/>
          <p:nvPr/>
        </p:nvSpPr>
        <p:spPr>
          <a:xfrm>
            <a:off x="4262062" y="1182375"/>
            <a:ext cx="1792917" cy="611424"/>
          </a:xfrm>
          <a:prstGeom prst="roundRect">
            <a:avLst/>
          </a:prstGeom>
          <a:ln/>
        </p:spPr>
        <p:style>
          <a:lnRef idx="3">
            <a:schemeClr val="lt1"/>
          </a:lnRef>
          <a:fillRef idx="1">
            <a:schemeClr val="accent4"/>
          </a:fillRef>
          <a:effectRef idx="1">
            <a:schemeClr val="accent4"/>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sng" strike="noStrike" kern="1200" cap="none" spc="0" normalizeH="0" baseline="0" noProof="0" err="1">
                <a:ln>
                  <a:noFill/>
                </a:ln>
                <a:solidFill>
                  <a:prstClr val="black"/>
                </a:solidFill>
                <a:effectLst/>
                <a:uLnTx/>
                <a:uFillTx/>
                <a:latin typeface="Avenir Next LT Pro DemiCalibri"/>
                <a:ea typeface="+mn-ea"/>
                <a:cs typeface="+mn-cs"/>
              </a:rPr>
              <a:t>PUtE</a:t>
            </a:r>
            <a:r>
              <a:rPr kumimoji="0" lang="fr-FR" sz="1400" b="1" i="0" u="sng" strike="noStrike" kern="1200" cap="none" spc="0" normalizeH="0" baseline="0" noProof="0">
                <a:ln>
                  <a:noFill/>
                </a:ln>
                <a:solidFill>
                  <a:prstClr val="black"/>
                </a:solidFill>
                <a:effectLst/>
                <a:uLnTx/>
                <a:uFillTx/>
                <a:latin typeface="Avenir Next LT Pro DemiCalibri"/>
                <a:ea typeface="+mn-ea"/>
                <a:cs typeface="+mn-cs"/>
              </a:rPr>
              <a:t> : Efficiency of </a:t>
            </a:r>
            <a:r>
              <a:rPr kumimoji="0" lang="fr-FR" sz="1400" b="1" i="0" u="sng" strike="noStrike" kern="1200" cap="none" spc="0" normalizeH="0" baseline="0" noProof="0" err="1">
                <a:ln>
                  <a:noFill/>
                </a:ln>
                <a:solidFill>
                  <a:prstClr val="black"/>
                </a:solidFill>
                <a:effectLst/>
                <a:uLnTx/>
                <a:uFillTx/>
                <a:latin typeface="Avenir Next LT Pro DemiCalibri"/>
                <a:ea typeface="+mn-ea"/>
                <a:cs typeface="+mn-cs"/>
              </a:rPr>
              <a:t>absorbed</a:t>
            </a:r>
            <a:r>
              <a:rPr kumimoji="0" lang="fr-FR" sz="1400" b="1" i="0" u="sng"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1" i="0" u="sng" strike="noStrike" kern="1200" cap="none" spc="0" normalizeH="0" baseline="0" noProof="0" err="1">
                <a:ln>
                  <a:noFill/>
                </a:ln>
                <a:solidFill>
                  <a:prstClr val="black"/>
                </a:solidFill>
                <a:effectLst/>
                <a:uLnTx/>
                <a:uFillTx/>
                <a:latin typeface="Avenir Next LT Pro DemiCalibri"/>
                <a:ea typeface="+mn-ea"/>
                <a:cs typeface="+mn-cs"/>
              </a:rPr>
              <a:t>nutrient</a:t>
            </a:r>
            <a:endParaRPr kumimoji="0" lang="fr-FR" sz="1400" b="1" i="0" u="sng" strike="noStrike" kern="1200" cap="none" spc="0" normalizeH="0" baseline="0" noProof="0">
              <a:ln>
                <a:noFill/>
              </a:ln>
              <a:solidFill>
                <a:prstClr val="black"/>
              </a:solidFill>
              <a:effectLst/>
              <a:uLnTx/>
              <a:uFillTx/>
              <a:latin typeface="Avenir Next LT Pro DemiCalibri"/>
              <a:ea typeface="+mn-ea"/>
              <a:cs typeface="+mn-cs"/>
            </a:endParaRPr>
          </a:p>
        </p:txBody>
      </p:sp>
      <p:pic>
        <p:nvPicPr>
          <p:cNvPr id="10" name="Graphique 9" descr="Graphique à barres avec tendance à la hausse avec un remplissage uni">
            <a:extLst>
              <a:ext uri="{FF2B5EF4-FFF2-40B4-BE49-F238E27FC236}">
                <a16:creationId xmlns:a16="http://schemas.microsoft.com/office/drawing/2014/main" id="{7E6B8870-17BC-8599-549A-686CAE36FF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36130" y="93766"/>
            <a:ext cx="914400" cy="914400"/>
          </a:xfrm>
          <a:prstGeom prst="rect">
            <a:avLst/>
          </a:prstGeom>
        </p:spPr>
      </p:pic>
      <p:pic>
        <p:nvPicPr>
          <p:cNvPr id="12" name="Image 11" descr="Une image contenant Graphique, logo, Police, graphisme&#10;&#10;Le contenu généré par l’IA peut être incorrect.">
            <a:extLst>
              <a:ext uri="{FF2B5EF4-FFF2-40B4-BE49-F238E27FC236}">
                <a16:creationId xmlns:a16="http://schemas.microsoft.com/office/drawing/2014/main" id="{25275A4D-7950-F042-74D3-AA3A2F1CA70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272038" y="5875036"/>
            <a:ext cx="1800000" cy="645496"/>
          </a:xfrm>
          <a:prstGeom prst="rect">
            <a:avLst/>
          </a:prstGeom>
        </p:spPr>
      </p:pic>
      <p:grpSp>
        <p:nvGrpSpPr>
          <p:cNvPr id="15" name="Groupe 14">
            <a:extLst>
              <a:ext uri="{FF2B5EF4-FFF2-40B4-BE49-F238E27FC236}">
                <a16:creationId xmlns:a16="http://schemas.microsoft.com/office/drawing/2014/main" id="{A01A8181-EAA2-6D20-7EEB-90F5DEC2DAE2}"/>
              </a:ext>
            </a:extLst>
          </p:cNvPr>
          <p:cNvGrpSpPr/>
          <p:nvPr/>
        </p:nvGrpSpPr>
        <p:grpSpPr>
          <a:xfrm>
            <a:off x="-16051" y="982962"/>
            <a:ext cx="7170767" cy="4892076"/>
            <a:chOff x="0" y="982963"/>
            <a:chExt cx="7170767" cy="4892076"/>
          </a:xfrm>
        </p:grpSpPr>
        <p:grpSp>
          <p:nvGrpSpPr>
            <p:cNvPr id="14" name="Groupe 13">
              <a:extLst>
                <a:ext uri="{FF2B5EF4-FFF2-40B4-BE49-F238E27FC236}">
                  <a16:creationId xmlns:a16="http://schemas.microsoft.com/office/drawing/2014/main" id="{E76C3942-3AD5-D0E5-63BD-328272761040}"/>
                </a:ext>
              </a:extLst>
            </p:cNvPr>
            <p:cNvGrpSpPr/>
            <p:nvPr/>
          </p:nvGrpSpPr>
          <p:grpSpPr>
            <a:xfrm>
              <a:off x="0" y="982963"/>
              <a:ext cx="6691087" cy="4892076"/>
              <a:chOff x="0" y="982963"/>
              <a:chExt cx="6691087" cy="4892076"/>
            </a:xfrm>
          </p:grpSpPr>
          <p:pic>
            <p:nvPicPr>
              <p:cNvPr id="3074" name="Picture 2">
                <a:extLst>
                  <a:ext uri="{FF2B5EF4-FFF2-40B4-BE49-F238E27FC236}">
                    <a16:creationId xmlns:a16="http://schemas.microsoft.com/office/drawing/2014/main" id="{4E04FCED-F6D4-27A8-80F5-CDBD492772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6366" b="3223"/>
              <a:stretch>
                <a:fillRect/>
              </a:stretch>
            </p:blipFill>
            <p:spPr bwMode="auto">
              <a:xfrm>
                <a:off x="0" y="982963"/>
                <a:ext cx="6691087" cy="48920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D880986-2208-D3E2-2A17-589FE9A26685}"/>
                  </a:ext>
                </a:extLst>
              </p:cNvPr>
              <p:cNvSpPr/>
              <p:nvPr/>
            </p:nvSpPr>
            <p:spPr>
              <a:xfrm>
                <a:off x="4611774" y="5416935"/>
                <a:ext cx="403819" cy="113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grpSp>
        <p:sp>
          <p:nvSpPr>
            <p:cNvPr id="11" name="Rectangle 10">
              <a:extLst>
                <a:ext uri="{FF2B5EF4-FFF2-40B4-BE49-F238E27FC236}">
                  <a16:creationId xmlns:a16="http://schemas.microsoft.com/office/drawing/2014/main" id="{2B495AA1-FE42-1DF6-151A-BF6017B2E1B7}"/>
                </a:ext>
              </a:extLst>
            </p:cNvPr>
            <p:cNvSpPr/>
            <p:nvPr/>
          </p:nvSpPr>
          <p:spPr>
            <a:xfrm>
              <a:off x="6054979" y="2308526"/>
              <a:ext cx="1115788" cy="2057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grpSp>
      <p:sp>
        <p:nvSpPr>
          <p:cNvPr id="6" name="Rectangle 5">
            <a:extLst>
              <a:ext uri="{FF2B5EF4-FFF2-40B4-BE49-F238E27FC236}">
                <a16:creationId xmlns:a16="http://schemas.microsoft.com/office/drawing/2014/main" id="{CD8039FF-BB8E-C829-0905-15D846D0BEC1}"/>
              </a:ext>
            </a:extLst>
          </p:cNvPr>
          <p:cNvSpPr/>
          <p:nvPr/>
        </p:nvSpPr>
        <p:spPr>
          <a:xfrm>
            <a:off x="6675036" y="1008166"/>
            <a:ext cx="5375494" cy="48920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err="1">
                <a:ln>
                  <a:noFill/>
                </a:ln>
                <a:solidFill>
                  <a:prstClr val="black"/>
                </a:solidFill>
                <a:effectLst/>
                <a:uLnTx/>
                <a:uFillTx/>
                <a:latin typeface="Avenir Next LT Pro DemiCalibri"/>
                <a:ea typeface="+mn-ea"/>
                <a:cs typeface="+mn-cs"/>
              </a:rPr>
              <a:t>Siskin</a:t>
            </a:r>
            <a:r>
              <a:rPr kumimoji="0" lang="fr-FR" sz="1800" b="1" i="0" u="none" strike="noStrike" kern="1200" cap="none" spc="0" normalizeH="0" baseline="0" noProof="0">
                <a:ln>
                  <a:noFill/>
                </a:ln>
                <a:solidFill>
                  <a:prstClr val="black"/>
                </a:solidFill>
                <a:effectLst/>
                <a:uLnTx/>
                <a:uFillTx/>
                <a:latin typeface="Avenir Next LT Pro DemiCalibri"/>
                <a:ea typeface="+mn-ea"/>
                <a:cs typeface="+mn-cs"/>
              </a:rPr>
              <a:t>, LG Quasar, RGT Saki sont également les variétés plus récentes, avec des niveaux de rendement plus élevés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Ces variétés à plus haute efficience globale, ne concentrent pas plus de P dans les grains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Corrélation positive nette entre rendement (t/ha) et P du grain (ppm).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Certaines variétés s’écartent de cette tendance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Déviation négative :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Avenir Next LT Pro DemiCalibri"/>
                <a:ea typeface="+mn-ea"/>
                <a:cs typeface="+mn-cs"/>
              </a:rPr>
              <a:t>Hereward</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Soissons (faible rendement et faible P du grain).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Déviation positive :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prstClr val="black"/>
                </a:solidFill>
                <a:effectLst/>
                <a:uLnTx/>
                <a:uFillTx/>
                <a:latin typeface="Avenir Next LT Pro DemiCalibri"/>
                <a:ea typeface="+mn-ea"/>
                <a:cs typeface="+mn-cs"/>
              </a:rPr>
              <a:t>Robigus</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(P du grain plus élevé que prévu).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prstClr val="black"/>
                </a:solidFill>
                <a:effectLst/>
                <a:uLnTx/>
                <a:uFillTx/>
                <a:latin typeface="Avenir Next LT Pro DemiCalibri"/>
                <a:ea typeface="+mn-ea"/>
                <a:cs typeface="+mn-cs"/>
              </a:rPr>
              <a:t>Variétés intéressantes en conditions de faible P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err="1">
                <a:ln>
                  <a:noFill/>
                </a:ln>
                <a:solidFill>
                  <a:prstClr val="black"/>
                </a:solidFill>
                <a:effectLst/>
                <a:uLnTx/>
                <a:uFillTx/>
                <a:latin typeface="Avenir Next LT Pro DemiCalibri"/>
                <a:ea typeface="+mn-ea"/>
                <a:cs typeface="+mn-cs"/>
              </a:rPr>
              <a:t>Siskin</a:t>
            </a: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 : faible concentration en P du grain, utile pour limiter l’export de P.</a:t>
            </a:r>
          </a:p>
        </p:txBody>
      </p:sp>
    </p:spTree>
    <p:extLst>
      <p:ext uri="{BB962C8B-B14F-4D97-AF65-F5344CB8AC3E}">
        <p14:creationId xmlns:p14="http://schemas.microsoft.com/office/powerpoint/2010/main" val="180702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70407-27FB-35A7-32EA-1585156A0EFB}"/>
              </a:ext>
            </a:extLst>
          </p:cNvPr>
          <p:cNvSpPr>
            <a:spLocks noGrp="1"/>
          </p:cNvSpPr>
          <p:nvPr>
            <p:ph type="title"/>
          </p:nvPr>
        </p:nvSpPr>
        <p:spPr/>
        <p:txBody>
          <a:bodyPr>
            <a:normAutofit/>
          </a:bodyPr>
          <a:lstStyle/>
          <a:p>
            <a:r>
              <a:rPr lang="fr-FR" sz="3400"/>
              <a:t>Essais au Royaume-Uni – Indice de Végétation</a:t>
            </a:r>
          </a:p>
        </p:txBody>
      </p:sp>
      <p:sp>
        <p:nvSpPr>
          <p:cNvPr id="3" name="Espace réservé du contenu 2">
            <a:extLst>
              <a:ext uri="{FF2B5EF4-FFF2-40B4-BE49-F238E27FC236}">
                <a16:creationId xmlns:a16="http://schemas.microsoft.com/office/drawing/2014/main" id="{2403F799-0543-50DE-BCDB-F65D719948E7}"/>
              </a:ext>
            </a:extLst>
          </p:cNvPr>
          <p:cNvSpPr>
            <a:spLocks noGrp="1"/>
          </p:cNvSpPr>
          <p:nvPr>
            <p:ph idx="1"/>
          </p:nvPr>
        </p:nvSpPr>
        <p:spPr>
          <a:xfrm>
            <a:off x="6051593" y="1705283"/>
            <a:ext cx="5661671" cy="3520440"/>
          </a:xfrm>
        </p:spPr>
        <p:txBody>
          <a:bodyPr>
            <a:normAutofit/>
          </a:bodyPr>
          <a:lstStyle/>
          <a:p>
            <a:r>
              <a:rPr lang="fr-FR" sz="2200" dirty="0">
                <a:solidFill>
                  <a:srgbClr val="00434D"/>
                </a:solidFill>
              </a:rPr>
              <a:t>La concentration en P prédite par NIRS augmente globalement avec la concentration mesurée par ICP,</a:t>
            </a:r>
          </a:p>
          <a:p>
            <a:r>
              <a:rPr lang="fr-FR" sz="2200" dirty="0">
                <a:solidFill>
                  <a:srgbClr val="00434D"/>
                </a:solidFill>
              </a:rPr>
              <a:t>La relation reste imparfaite, donc NIRS ne reflète pas uniquement le P </a:t>
            </a:r>
            <a:r>
              <a:rPr lang="fr-FR" sz="2200" dirty="0">
                <a:solidFill>
                  <a:srgbClr val="00434D"/>
                </a:solidFill>
                <a:sym typeface="Wingdings" panose="05000000000000000000" pitchFamily="2" charset="2"/>
              </a:rPr>
              <a:t></a:t>
            </a:r>
            <a:r>
              <a:rPr lang="fr-FR" sz="2200" dirty="0">
                <a:solidFill>
                  <a:srgbClr val="00434D"/>
                </a:solidFill>
              </a:rPr>
              <a:t> particulièrement influencée par le N du grain</a:t>
            </a:r>
          </a:p>
          <a:p>
            <a:r>
              <a:rPr lang="fr-FR" sz="2200" dirty="0">
                <a:solidFill>
                  <a:srgbClr val="00434D"/>
                </a:solidFill>
              </a:rPr>
              <a:t>Le NDVI est un indicateur de vigueur ou biomasse, pas un indicateur direct du P, lié à la biomasse ou au N</a:t>
            </a:r>
          </a:p>
        </p:txBody>
      </p:sp>
      <p:sp>
        <p:nvSpPr>
          <p:cNvPr id="5" name="Espace réservé du numéro de diapositive 4">
            <a:extLst>
              <a:ext uri="{FF2B5EF4-FFF2-40B4-BE49-F238E27FC236}">
                <a16:creationId xmlns:a16="http://schemas.microsoft.com/office/drawing/2014/main" id="{253A8D6D-BCBA-60BC-6FAC-C489C47C3B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grpSp>
        <p:nvGrpSpPr>
          <p:cNvPr id="13" name="Groupe 12">
            <a:extLst>
              <a:ext uri="{FF2B5EF4-FFF2-40B4-BE49-F238E27FC236}">
                <a16:creationId xmlns:a16="http://schemas.microsoft.com/office/drawing/2014/main" id="{B166A21D-EEEE-8726-09B8-7E6BE51DE48A}"/>
              </a:ext>
            </a:extLst>
          </p:cNvPr>
          <p:cNvGrpSpPr/>
          <p:nvPr/>
        </p:nvGrpSpPr>
        <p:grpSpPr>
          <a:xfrm>
            <a:off x="11136436" y="84418"/>
            <a:ext cx="954327" cy="971552"/>
            <a:chOff x="551879" y="1290384"/>
            <a:chExt cx="954327" cy="971552"/>
          </a:xfrm>
        </p:grpSpPr>
        <p:pic>
          <p:nvPicPr>
            <p:cNvPr id="14" name="Graphique 13">
              <a:extLst>
                <a:ext uri="{FF2B5EF4-FFF2-40B4-BE49-F238E27FC236}">
                  <a16:creationId xmlns:a16="http://schemas.microsoft.com/office/drawing/2014/main" id="{AD8208A2-CAF9-DAE1-C975-6C4EE6E12B5E}"/>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826204" y="1336548"/>
              <a:ext cx="605006" cy="643181"/>
            </a:xfrm>
            <a:prstGeom prst="rect">
              <a:avLst/>
            </a:prstGeom>
          </p:spPr>
        </p:pic>
        <p:pic>
          <p:nvPicPr>
            <p:cNvPr id="15" name="Graphique 14" descr="Loupe contour">
              <a:extLst>
                <a:ext uri="{FF2B5EF4-FFF2-40B4-BE49-F238E27FC236}">
                  <a16:creationId xmlns:a16="http://schemas.microsoft.com/office/drawing/2014/main" id="{C95DCCC4-EBC5-FB52-DE3A-7545C8AAF2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51879" y="1290384"/>
              <a:ext cx="954327" cy="971552"/>
            </a:xfrm>
            <a:prstGeom prst="rect">
              <a:avLst/>
            </a:prstGeom>
          </p:spPr>
        </p:pic>
      </p:grpSp>
      <p:pic>
        <p:nvPicPr>
          <p:cNvPr id="16" name="Image 15" descr="Une image contenant Graphique, logo, Police, graphisme&#10;&#10;Le contenu généré par l’IA peut être incorrect.">
            <a:extLst>
              <a:ext uri="{FF2B5EF4-FFF2-40B4-BE49-F238E27FC236}">
                <a16:creationId xmlns:a16="http://schemas.microsoft.com/office/drawing/2014/main" id="{87FDFCF6-D3AA-B295-99ED-BC772471A74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272038" y="5875036"/>
            <a:ext cx="1800000" cy="645496"/>
          </a:xfrm>
          <a:prstGeom prst="rect">
            <a:avLst/>
          </a:prstGeom>
        </p:spPr>
      </p:pic>
      <p:grpSp>
        <p:nvGrpSpPr>
          <p:cNvPr id="18" name="Groupe 17">
            <a:extLst>
              <a:ext uri="{FF2B5EF4-FFF2-40B4-BE49-F238E27FC236}">
                <a16:creationId xmlns:a16="http://schemas.microsoft.com/office/drawing/2014/main" id="{B79A0C81-08FF-9072-CCDC-D34AF2A885FB}"/>
              </a:ext>
            </a:extLst>
          </p:cNvPr>
          <p:cNvGrpSpPr/>
          <p:nvPr/>
        </p:nvGrpSpPr>
        <p:grpSpPr>
          <a:xfrm>
            <a:off x="0" y="1572768"/>
            <a:ext cx="5916168" cy="3742000"/>
            <a:chOff x="0" y="1543231"/>
            <a:chExt cx="6327674" cy="3771537"/>
          </a:xfrm>
        </p:grpSpPr>
        <p:grpSp>
          <p:nvGrpSpPr>
            <p:cNvPr id="11" name="Groupe 10">
              <a:extLst>
                <a:ext uri="{FF2B5EF4-FFF2-40B4-BE49-F238E27FC236}">
                  <a16:creationId xmlns:a16="http://schemas.microsoft.com/office/drawing/2014/main" id="{D597D389-21FE-91B2-8D19-F94C4720C5A3}"/>
                </a:ext>
              </a:extLst>
            </p:cNvPr>
            <p:cNvGrpSpPr/>
            <p:nvPr/>
          </p:nvGrpSpPr>
          <p:grpSpPr>
            <a:xfrm>
              <a:off x="0" y="1543231"/>
              <a:ext cx="6327674" cy="3771537"/>
              <a:chOff x="115116" y="2036539"/>
              <a:chExt cx="5784539" cy="3388456"/>
            </a:xfrm>
          </p:grpSpPr>
          <p:pic>
            <p:nvPicPr>
              <p:cNvPr id="2050" name="Picture 2">
                <a:extLst>
                  <a:ext uri="{FF2B5EF4-FFF2-40B4-BE49-F238E27FC236}">
                    <a16:creationId xmlns:a16="http://schemas.microsoft.com/office/drawing/2014/main" id="{AE91DF27-B309-4740-AFD5-0793C56B00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9" t="18243" r="57828" b="39156"/>
              <a:stretch>
                <a:fillRect/>
              </a:stretch>
            </p:blipFill>
            <p:spPr bwMode="auto">
              <a:xfrm>
                <a:off x="115116" y="2036539"/>
                <a:ext cx="5784539" cy="338845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047E0C9-25BE-80A9-EAAE-201212D1B379}"/>
                  </a:ext>
                </a:extLst>
              </p:cNvPr>
              <p:cNvSpPr/>
              <p:nvPr/>
            </p:nvSpPr>
            <p:spPr>
              <a:xfrm>
                <a:off x="3643086" y="4528457"/>
                <a:ext cx="508000" cy="3918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grpSp>
        <p:sp>
          <p:nvSpPr>
            <p:cNvPr id="17" name="Rectangle 16">
              <a:extLst>
                <a:ext uri="{FF2B5EF4-FFF2-40B4-BE49-F238E27FC236}">
                  <a16:creationId xmlns:a16="http://schemas.microsoft.com/office/drawing/2014/main" id="{26E5DB07-18B3-135F-2F3C-5F81B2ADAA86}"/>
                </a:ext>
              </a:extLst>
            </p:cNvPr>
            <p:cNvSpPr/>
            <p:nvPr/>
          </p:nvSpPr>
          <p:spPr>
            <a:xfrm>
              <a:off x="4414924" y="4316872"/>
              <a:ext cx="403819" cy="436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grpSp>
    </p:spTree>
    <p:extLst>
      <p:ext uri="{BB962C8B-B14F-4D97-AF65-F5344CB8AC3E}">
        <p14:creationId xmlns:p14="http://schemas.microsoft.com/office/powerpoint/2010/main" val="181219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FFE7B9CF-AEC0-72AC-03CE-68A5648CD137}"/>
              </a:ext>
            </a:extLst>
          </p:cNvPr>
          <p:cNvGrpSpPr/>
          <p:nvPr/>
        </p:nvGrpSpPr>
        <p:grpSpPr>
          <a:xfrm>
            <a:off x="7840814" y="3798254"/>
            <a:ext cx="4102363" cy="1653505"/>
            <a:chOff x="838200" y="3019409"/>
            <a:chExt cx="5198235" cy="1829963"/>
          </a:xfrm>
        </p:grpSpPr>
        <p:pic>
          <p:nvPicPr>
            <p:cNvPr id="12" name="Image 11">
              <a:extLst>
                <a:ext uri="{FF2B5EF4-FFF2-40B4-BE49-F238E27FC236}">
                  <a16:creationId xmlns:a16="http://schemas.microsoft.com/office/drawing/2014/main" id="{683E4172-804A-AC48-45D9-B91884307C62}"/>
                </a:ext>
              </a:extLst>
            </p:cNvPr>
            <p:cNvPicPr>
              <a:picLocks noChangeAspect="1"/>
            </p:cNvPicPr>
            <p:nvPr/>
          </p:nvPicPr>
          <p:blipFill>
            <a:blip r:embed="rId4"/>
            <a:stretch>
              <a:fillRect/>
            </a:stretch>
          </p:blipFill>
          <p:spPr>
            <a:xfrm>
              <a:off x="838200" y="3084533"/>
              <a:ext cx="1475252" cy="1764839"/>
            </a:xfrm>
            <a:prstGeom prst="rect">
              <a:avLst/>
            </a:prstGeom>
          </p:spPr>
        </p:pic>
        <p:pic>
          <p:nvPicPr>
            <p:cNvPr id="14" name="Image 13">
              <a:extLst>
                <a:ext uri="{FF2B5EF4-FFF2-40B4-BE49-F238E27FC236}">
                  <a16:creationId xmlns:a16="http://schemas.microsoft.com/office/drawing/2014/main" id="{193D4502-4E3B-B945-8809-A9E0F81DACD7}"/>
                </a:ext>
              </a:extLst>
            </p:cNvPr>
            <p:cNvPicPr>
              <a:picLocks noChangeAspect="1"/>
            </p:cNvPicPr>
            <p:nvPr/>
          </p:nvPicPr>
          <p:blipFill>
            <a:blip r:embed="rId5"/>
            <a:stretch>
              <a:fillRect/>
            </a:stretch>
          </p:blipFill>
          <p:spPr>
            <a:xfrm>
              <a:off x="2656582" y="3140218"/>
              <a:ext cx="1657806" cy="1487150"/>
            </a:xfrm>
            <a:prstGeom prst="rect">
              <a:avLst/>
            </a:prstGeom>
          </p:spPr>
        </p:pic>
        <p:pic>
          <p:nvPicPr>
            <p:cNvPr id="16" name="Image 15">
              <a:extLst>
                <a:ext uri="{FF2B5EF4-FFF2-40B4-BE49-F238E27FC236}">
                  <a16:creationId xmlns:a16="http://schemas.microsoft.com/office/drawing/2014/main" id="{3CC4A4F8-07B6-523B-99DF-295A0A648A29}"/>
                </a:ext>
              </a:extLst>
            </p:cNvPr>
            <p:cNvPicPr>
              <a:picLocks noChangeAspect="1"/>
            </p:cNvPicPr>
            <p:nvPr/>
          </p:nvPicPr>
          <p:blipFill>
            <a:blip r:embed="rId6"/>
            <a:stretch>
              <a:fillRect/>
            </a:stretch>
          </p:blipFill>
          <p:spPr>
            <a:xfrm>
              <a:off x="4794267" y="3019409"/>
              <a:ext cx="1242168" cy="1607959"/>
            </a:xfrm>
            <a:prstGeom prst="rect">
              <a:avLst/>
            </a:prstGeom>
          </p:spPr>
        </p:pic>
      </p:grpSp>
      <p:sp>
        <p:nvSpPr>
          <p:cNvPr id="2" name="Titre 1">
            <a:extLst>
              <a:ext uri="{FF2B5EF4-FFF2-40B4-BE49-F238E27FC236}">
                <a16:creationId xmlns:a16="http://schemas.microsoft.com/office/drawing/2014/main" id="{63FF5D82-F92D-2C60-7FB4-0344098D4A98}"/>
              </a:ext>
            </a:extLst>
          </p:cNvPr>
          <p:cNvSpPr>
            <a:spLocks noGrp="1"/>
          </p:cNvSpPr>
          <p:nvPr>
            <p:ph type="title"/>
          </p:nvPr>
        </p:nvSpPr>
        <p:spPr/>
        <p:txBody>
          <a:bodyPr>
            <a:normAutofit/>
          </a:bodyPr>
          <a:lstStyle/>
          <a:p>
            <a:r>
              <a:rPr lang="fr-FR" sz="3200"/>
              <a:t>Essais en conditions contrôlées</a:t>
            </a:r>
            <a:endParaRPr lang="fr-FR" sz="3400"/>
          </a:p>
        </p:txBody>
      </p:sp>
      <p:sp>
        <p:nvSpPr>
          <p:cNvPr id="3" name="Espace réservé du contenu 2">
            <a:extLst>
              <a:ext uri="{FF2B5EF4-FFF2-40B4-BE49-F238E27FC236}">
                <a16:creationId xmlns:a16="http://schemas.microsoft.com/office/drawing/2014/main" id="{89A7F312-70A2-3547-5C6D-1D6F7C44836C}"/>
              </a:ext>
            </a:extLst>
          </p:cNvPr>
          <p:cNvSpPr>
            <a:spLocks noGrp="1"/>
          </p:cNvSpPr>
          <p:nvPr>
            <p:ph idx="1"/>
          </p:nvPr>
        </p:nvSpPr>
        <p:spPr>
          <a:xfrm>
            <a:off x="675121" y="1124869"/>
            <a:ext cx="7165693" cy="4568078"/>
          </a:xfrm>
        </p:spPr>
        <p:txBody>
          <a:bodyPr numCol="1">
            <a:normAutofit lnSpcReduction="10000"/>
          </a:bodyPr>
          <a:lstStyle/>
          <a:p>
            <a:r>
              <a:rPr lang="fr-FR" sz="2000" dirty="0">
                <a:solidFill>
                  <a:srgbClr val="00434D"/>
                </a:solidFill>
              </a:rPr>
              <a:t>21 génotypes européens, 5 génotypes blé printemps CIMMYT</a:t>
            </a:r>
          </a:p>
          <a:p>
            <a:r>
              <a:rPr lang="fr-FR" sz="2000" dirty="0">
                <a:solidFill>
                  <a:srgbClr val="00434D"/>
                </a:solidFill>
              </a:rPr>
              <a:t>4PMI (INRAE Dijon) : </a:t>
            </a:r>
            <a:r>
              <a:rPr lang="fr-FR" sz="2000" dirty="0" err="1">
                <a:solidFill>
                  <a:srgbClr val="00434D"/>
                </a:solidFill>
              </a:rPr>
              <a:t>RhizoTubes</a:t>
            </a:r>
            <a:r>
              <a:rPr lang="fr-FR" sz="2000" dirty="0">
                <a:solidFill>
                  <a:srgbClr val="00434D"/>
                </a:solidFill>
              </a:rPr>
              <a:t>® en solution nutritive</a:t>
            </a:r>
          </a:p>
          <a:p>
            <a:r>
              <a:rPr lang="fr-FR" sz="2000" dirty="0">
                <a:solidFill>
                  <a:srgbClr val="00434D"/>
                </a:solidFill>
              </a:rPr>
              <a:t>ALSIA (</a:t>
            </a:r>
            <a:r>
              <a:rPr lang="fr-FR" sz="2000" dirty="0" err="1">
                <a:solidFill>
                  <a:srgbClr val="00434D"/>
                </a:solidFill>
              </a:rPr>
              <a:t>Metaponto</a:t>
            </a:r>
            <a:r>
              <a:rPr lang="fr-FR" sz="2000" dirty="0">
                <a:solidFill>
                  <a:srgbClr val="00434D"/>
                </a:solidFill>
              </a:rPr>
              <a:t>, Italie) : tubes transparents cylindriques de sol naturel pauvre en phosphore. </a:t>
            </a:r>
          </a:p>
          <a:p>
            <a:r>
              <a:rPr lang="fr-FR" sz="2000" dirty="0">
                <a:solidFill>
                  <a:srgbClr val="00434D"/>
                </a:solidFill>
              </a:rPr>
              <a:t>Récolte des organes de la plante à 28 j (4PMI) et 96 j (ALSIA)</a:t>
            </a:r>
          </a:p>
          <a:p>
            <a:r>
              <a:rPr lang="fr-FR" sz="2000" dirty="0">
                <a:solidFill>
                  <a:srgbClr val="00434D"/>
                </a:solidFill>
              </a:rPr>
              <a:t>Deux modalités : P+ et P- </a:t>
            </a:r>
          </a:p>
          <a:p>
            <a:r>
              <a:rPr lang="fr-FR" sz="2000" dirty="0">
                <a:solidFill>
                  <a:srgbClr val="00434D"/>
                </a:solidFill>
              </a:rPr>
              <a:t>Imagerie dynamique et segmentation avancée pour quantifier la croissance racinaire</a:t>
            </a:r>
          </a:p>
          <a:p>
            <a:r>
              <a:rPr lang="fr-FR" sz="2000" dirty="0">
                <a:solidFill>
                  <a:srgbClr val="00434D"/>
                </a:solidFill>
              </a:rPr>
              <a:t>Mesures finales de biomasse, architecture (imagerie) et quantité de P absorbé</a:t>
            </a:r>
          </a:p>
          <a:p>
            <a:r>
              <a:rPr lang="fr-FR" sz="2000" dirty="0">
                <a:solidFill>
                  <a:srgbClr val="00434D"/>
                </a:solidFill>
              </a:rPr>
              <a:t>5 indicateurs d’efficience intégrés ensuite dans un indice composite (P-</a:t>
            </a:r>
            <a:r>
              <a:rPr lang="fr-FR" sz="2000" dirty="0" err="1">
                <a:solidFill>
                  <a:srgbClr val="00434D"/>
                </a:solidFill>
              </a:rPr>
              <a:t>indicator</a:t>
            </a:r>
            <a:r>
              <a:rPr lang="fr-FR" sz="2000" dirty="0">
                <a:solidFill>
                  <a:srgbClr val="00434D"/>
                </a:solidFill>
              </a:rPr>
              <a:t>)</a:t>
            </a:r>
          </a:p>
        </p:txBody>
      </p:sp>
      <p:sp>
        <p:nvSpPr>
          <p:cNvPr id="5" name="Espace réservé du numéro de diapositive 4">
            <a:extLst>
              <a:ext uri="{FF2B5EF4-FFF2-40B4-BE49-F238E27FC236}">
                <a16:creationId xmlns:a16="http://schemas.microsoft.com/office/drawing/2014/main" id="{08403980-E444-C7C0-5C88-8D18A46B3C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9" name="Image 8" descr="Une image contenant texte, capture d’écran, logiciel, Logiciel multimédia&#10;&#10;Le contenu généré par l’IA peut être incorrect.">
            <a:extLst>
              <a:ext uri="{FF2B5EF4-FFF2-40B4-BE49-F238E27FC236}">
                <a16:creationId xmlns:a16="http://schemas.microsoft.com/office/drawing/2014/main" id="{68AF1FC3-46F8-CAFA-EF94-BA2DAA632944}"/>
              </a:ext>
            </a:extLst>
          </p:cNvPr>
          <p:cNvPicPr>
            <a:picLocks noChangeAspect="1"/>
          </p:cNvPicPr>
          <p:nvPr/>
        </p:nvPicPr>
        <p:blipFill>
          <a:blip r:embed="rId7">
            <a:extLst>
              <a:ext uri="{28A0092B-C50C-407E-A947-70E740481C1C}">
                <a14:useLocalDpi xmlns:a14="http://schemas.microsoft.com/office/drawing/2010/main" val="0"/>
              </a:ext>
            </a:extLst>
          </a:blip>
          <a:srcRect l="37933" t="17524" r="17356" b="3251"/>
          <a:stretch>
            <a:fillRect/>
          </a:stretch>
        </p:blipFill>
        <p:spPr>
          <a:xfrm>
            <a:off x="8880009" y="686748"/>
            <a:ext cx="3300277" cy="3106634"/>
          </a:xfrm>
          <a:prstGeom prst="rect">
            <a:avLst/>
          </a:prstGeom>
        </p:spPr>
      </p:pic>
      <p:sp>
        <p:nvSpPr>
          <p:cNvPr id="6" name="Rectangle à coins arrondis 3">
            <a:extLst>
              <a:ext uri="{FF2B5EF4-FFF2-40B4-BE49-F238E27FC236}">
                <a16:creationId xmlns:a16="http://schemas.microsoft.com/office/drawing/2014/main" id="{8CD19F27-46D5-E42D-61DA-7165AE8C03A5}"/>
              </a:ext>
            </a:extLst>
          </p:cNvPr>
          <p:cNvSpPr/>
          <p:nvPr>
            <p:custDataLst>
              <p:tags r:id="rId1"/>
            </p:custDataLst>
          </p:nvPr>
        </p:nvSpPr>
        <p:spPr>
          <a:xfrm>
            <a:off x="6589717" y="373742"/>
            <a:ext cx="1833219" cy="50617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ysClr val="windowText" lastClr="000000"/>
                </a:solidFill>
                <a:effectLst/>
                <a:uLnTx/>
                <a:uFillTx/>
                <a:latin typeface="Avenir Next LT Pro DemiCalibri"/>
                <a:ea typeface="+mn-ea"/>
                <a:cs typeface="+mn-cs"/>
              </a:rPr>
              <a:t>Amount</a:t>
            </a:r>
            <a:r>
              <a:rPr kumimoji="0" lang="fr-FR" sz="1400" b="1" i="0" u="none" strike="noStrike" kern="1200" cap="none" spc="0" normalizeH="0" baseline="0" noProof="0" dirty="0">
                <a:ln>
                  <a:noFill/>
                </a:ln>
                <a:solidFill>
                  <a:sysClr val="windowText" lastClr="000000"/>
                </a:solidFill>
                <a:effectLst/>
                <a:uLnTx/>
                <a:uFillTx/>
                <a:latin typeface="Avenir Next LT Pro DemiCalibri"/>
                <a:ea typeface="+mn-ea"/>
                <a:cs typeface="+mn-cs"/>
              </a:rPr>
              <a:t> of </a:t>
            </a:r>
            <a:r>
              <a:rPr kumimoji="0" lang="fr-FR" sz="1400" b="1" i="0" u="none" strike="noStrike" kern="1200" cap="none" spc="0" normalizeH="0" baseline="0" noProof="0" dirty="0" err="1">
                <a:ln>
                  <a:noFill/>
                </a:ln>
                <a:solidFill>
                  <a:sysClr val="windowText" lastClr="000000"/>
                </a:solidFill>
                <a:effectLst/>
                <a:uLnTx/>
                <a:uFillTx/>
                <a:latin typeface="Avenir Next LT Pro DemiCalibri"/>
                <a:ea typeface="+mn-ea"/>
                <a:cs typeface="+mn-cs"/>
              </a:rPr>
              <a:t>Nutrient</a:t>
            </a:r>
            <a:r>
              <a:rPr kumimoji="0" lang="fr-FR" sz="1400" b="1" i="0" u="none" strike="noStrike" kern="1200" cap="none" spc="0" normalizeH="0" baseline="0" noProof="0" dirty="0">
                <a:ln>
                  <a:noFill/>
                </a:ln>
                <a:solidFill>
                  <a:sysClr val="windowText" lastClr="000000"/>
                </a:solidFill>
                <a:effectLst/>
                <a:uLnTx/>
                <a:uFillTx/>
                <a:latin typeface="Avenir Next LT Pro DemiCalibri"/>
                <a:ea typeface="+mn-ea"/>
                <a:cs typeface="+mn-cs"/>
              </a:rPr>
              <a:t> </a:t>
            </a:r>
            <a:r>
              <a:rPr kumimoji="0" lang="fr-FR" sz="1400" b="1" i="0" u="none" strike="noStrike" kern="1200" cap="none" spc="0" normalizeH="0" baseline="0" noProof="0" dirty="0" err="1">
                <a:ln>
                  <a:noFill/>
                </a:ln>
                <a:solidFill>
                  <a:sysClr val="windowText" lastClr="000000"/>
                </a:solidFill>
                <a:effectLst/>
                <a:uLnTx/>
                <a:uFillTx/>
                <a:latin typeface="Avenir Next LT Pro DemiCalibri"/>
                <a:ea typeface="+mn-ea"/>
                <a:cs typeface="+mn-cs"/>
              </a:rPr>
              <a:t>absorbed</a:t>
            </a:r>
            <a:endParaRPr kumimoji="0" lang="fr-FR" sz="1400" b="1" i="0" u="none" strike="noStrike" kern="1200" cap="none" spc="0" normalizeH="0" baseline="0" noProof="0" dirty="0">
              <a:ln>
                <a:noFill/>
              </a:ln>
              <a:solidFill>
                <a:sysClr val="windowText" lastClr="000000"/>
              </a:solidFill>
              <a:effectLst/>
              <a:uLnTx/>
              <a:uFillTx/>
              <a:latin typeface="Avenir Next LT Pro DemiCalibri"/>
              <a:ea typeface="+mn-ea"/>
              <a:cs typeface="+mn-cs"/>
            </a:endParaRPr>
          </a:p>
        </p:txBody>
      </p:sp>
      <p:pic>
        <p:nvPicPr>
          <p:cNvPr id="1026" name="Picture 2">
            <a:extLst>
              <a:ext uri="{FF2B5EF4-FFF2-40B4-BE49-F238E27FC236}">
                <a16:creationId xmlns:a16="http://schemas.microsoft.com/office/drawing/2014/main" id="{66FF681B-F09D-99A4-518A-1BC98EABD8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238" b="24857"/>
          <a:stretch>
            <a:fillRect/>
          </a:stretch>
        </p:blipFill>
        <p:spPr bwMode="auto">
          <a:xfrm>
            <a:off x="7208943" y="5305848"/>
            <a:ext cx="5568496" cy="159466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33FB6269-EC01-63DC-BBC4-05E00F7D5BC7}"/>
              </a:ext>
            </a:extLst>
          </p:cNvPr>
          <p:cNvGrpSpPr/>
          <p:nvPr/>
        </p:nvGrpSpPr>
        <p:grpSpPr>
          <a:xfrm>
            <a:off x="11136436" y="84418"/>
            <a:ext cx="954327" cy="971552"/>
            <a:chOff x="551879" y="1290384"/>
            <a:chExt cx="954327" cy="971552"/>
          </a:xfrm>
        </p:grpSpPr>
        <p:pic>
          <p:nvPicPr>
            <p:cNvPr id="10" name="Graphique 9">
              <a:extLst>
                <a:ext uri="{FF2B5EF4-FFF2-40B4-BE49-F238E27FC236}">
                  <a16:creationId xmlns:a16="http://schemas.microsoft.com/office/drawing/2014/main" id="{A43E6FEA-6A03-6482-2810-098C2086FC2E}"/>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826204" y="1336548"/>
              <a:ext cx="605006" cy="643181"/>
            </a:xfrm>
            <a:prstGeom prst="rect">
              <a:avLst/>
            </a:prstGeom>
          </p:spPr>
        </p:pic>
        <p:pic>
          <p:nvPicPr>
            <p:cNvPr id="11" name="Graphique 10" descr="Loupe contour">
              <a:extLst>
                <a:ext uri="{FF2B5EF4-FFF2-40B4-BE49-F238E27FC236}">
                  <a16:creationId xmlns:a16="http://schemas.microsoft.com/office/drawing/2014/main" id="{02143015-7A20-99FE-9825-0601795897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551879" y="1290384"/>
              <a:ext cx="954327" cy="971552"/>
            </a:xfrm>
            <a:prstGeom prst="rect">
              <a:avLst/>
            </a:prstGeom>
          </p:spPr>
        </p:pic>
      </p:grpSp>
      <p:sp>
        <p:nvSpPr>
          <p:cNvPr id="21" name="ZoneTexte 20">
            <a:extLst>
              <a:ext uri="{FF2B5EF4-FFF2-40B4-BE49-F238E27FC236}">
                <a16:creationId xmlns:a16="http://schemas.microsoft.com/office/drawing/2014/main" id="{7B7A72E3-CFE3-23D6-B682-DC36CC5EFAE6}"/>
              </a:ext>
            </a:extLst>
          </p:cNvPr>
          <p:cNvSpPr txBox="1"/>
          <p:nvPr/>
        </p:nvSpPr>
        <p:spPr>
          <a:xfrm>
            <a:off x="1868403" y="5837927"/>
            <a:ext cx="517351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venir Next LT Pro DemiCalibri"/>
                <a:ea typeface="+mn-ea"/>
                <a:cs typeface="+mn-cs"/>
              </a:rPr>
              <a:t>Approche multi-environnements pour relier architecture racinaire et efficience du phosphore</a:t>
            </a:r>
          </a:p>
        </p:txBody>
      </p:sp>
    </p:spTree>
    <p:extLst>
      <p:ext uri="{BB962C8B-B14F-4D97-AF65-F5344CB8AC3E}">
        <p14:creationId xmlns:p14="http://schemas.microsoft.com/office/powerpoint/2010/main" val="1537976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884AF0-E8BA-E37F-895D-384708160345}"/>
              </a:ext>
            </a:extLst>
          </p:cNvPr>
          <p:cNvSpPr>
            <a:spLocks noGrp="1"/>
          </p:cNvSpPr>
          <p:nvPr>
            <p:ph type="title"/>
          </p:nvPr>
        </p:nvSpPr>
        <p:spPr/>
        <p:txBody>
          <a:bodyPr/>
          <a:lstStyle/>
          <a:p>
            <a:r>
              <a:rPr lang="fr-FR" sz="3400"/>
              <a:t>Essais</a:t>
            </a:r>
            <a:r>
              <a:rPr lang="fr-FR"/>
              <a:t> en conditions contrôlées</a:t>
            </a:r>
          </a:p>
        </p:txBody>
      </p:sp>
      <p:pic>
        <p:nvPicPr>
          <p:cNvPr id="7" name="Espace réservé du contenu 6" descr="Une image contenant texte, capture d’écran, logiciel, Tracé&#10;&#10;Le contenu généré par l’IA peut être incorrect.">
            <a:extLst>
              <a:ext uri="{FF2B5EF4-FFF2-40B4-BE49-F238E27FC236}">
                <a16:creationId xmlns:a16="http://schemas.microsoft.com/office/drawing/2014/main" id="{15A688E0-AFB9-CD7A-8921-684762D9BDB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662" t="12586" r="18855"/>
          <a:stretch>
            <a:fillRect/>
          </a:stretch>
        </p:blipFill>
        <p:spPr>
          <a:xfrm>
            <a:off x="265175" y="1438687"/>
            <a:ext cx="6144769" cy="4566920"/>
          </a:xfrm>
        </p:spPr>
      </p:pic>
      <p:sp>
        <p:nvSpPr>
          <p:cNvPr id="5" name="Espace réservé du numéro de diapositive 4">
            <a:extLst>
              <a:ext uri="{FF2B5EF4-FFF2-40B4-BE49-F238E27FC236}">
                <a16:creationId xmlns:a16="http://schemas.microsoft.com/office/drawing/2014/main" id="{8486608D-C536-17A3-DE63-4E51911673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sp>
        <p:nvSpPr>
          <p:cNvPr id="10" name="ZoneTexte 9">
            <a:extLst>
              <a:ext uri="{FF2B5EF4-FFF2-40B4-BE49-F238E27FC236}">
                <a16:creationId xmlns:a16="http://schemas.microsoft.com/office/drawing/2014/main" id="{E4949672-9F5D-1DD6-557A-8C8F78C0F078}"/>
              </a:ext>
            </a:extLst>
          </p:cNvPr>
          <p:cNvSpPr txBox="1"/>
          <p:nvPr/>
        </p:nvSpPr>
        <p:spPr>
          <a:xfrm>
            <a:off x="6553116" y="1438687"/>
            <a:ext cx="5638884"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les 26 génotypes montrent des différences marquées de croissance racinaire et aérienne selon le niveau de 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~30 % des génotypes montrent un rang similaire sur les deux expérimentations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FF0000"/>
                </a:solidFill>
                <a:effectLst/>
                <a:uLnTx/>
                <a:uFillTx/>
                <a:latin typeface="Avenir Next LT Pro DemiCalibri"/>
                <a:ea typeface="+mn-ea"/>
                <a:cs typeface="+mn-cs"/>
              </a:rPr>
              <a:t>Ajouter génotypes performants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prstClr val="black"/>
                </a:solidFill>
                <a:effectLst/>
                <a:uLnTx/>
                <a:uFillTx/>
                <a:latin typeface="Avenir Next LT Pro DemiCalibri"/>
                <a:ea typeface="+mn-ea"/>
                <a:cs typeface="+mn-cs"/>
              </a:rPr>
              <a:t>Rôle clé du système racinaire dans la tolérance au déficit en P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les réponses racinaires (élongation, surface, densité, exploration du sol) dépendent du génotype et des conditions P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certains génotypes accroissent leurs racines sous P‑ pour compenser la limitation,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rPr>
              <a:t>l’efficacité du système racinaire est plus déterminante que sa taille absolue pour l’acquisition du P.</a:t>
            </a:r>
          </a:p>
        </p:txBody>
      </p:sp>
      <p:grpSp>
        <p:nvGrpSpPr>
          <p:cNvPr id="8" name="Groupe 7">
            <a:extLst>
              <a:ext uri="{FF2B5EF4-FFF2-40B4-BE49-F238E27FC236}">
                <a16:creationId xmlns:a16="http://schemas.microsoft.com/office/drawing/2014/main" id="{65DED8C9-F26C-A08A-1673-B9E7349FF012}"/>
              </a:ext>
            </a:extLst>
          </p:cNvPr>
          <p:cNvGrpSpPr/>
          <p:nvPr/>
        </p:nvGrpSpPr>
        <p:grpSpPr>
          <a:xfrm>
            <a:off x="8745790" y="6341831"/>
            <a:ext cx="2160000" cy="480237"/>
            <a:chOff x="8745790" y="6341831"/>
            <a:chExt cx="2160000" cy="480237"/>
          </a:xfrm>
        </p:grpSpPr>
        <p:pic>
          <p:nvPicPr>
            <p:cNvPr id="3" name="Image 2">
              <a:extLst>
                <a:ext uri="{FF2B5EF4-FFF2-40B4-BE49-F238E27FC236}">
                  <a16:creationId xmlns:a16="http://schemas.microsoft.com/office/drawing/2014/main" id="{3A281B13-2E7A-E98D-64B6-74D21C7BD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790" y="6394010"/>
              <a:ext cx="1080000" cy="371392"/>
            </a:xfrm>
            <a:prstGeom prst="rect">
              <a:avLst/>
            </a:prstGeom>
          </p:spPr>
        </p:pic>
        <p:pic>
          <p:nvPicPr>
            <p:cNvPr id="6" name="Picture 6" descr="01_CNR_IPSP • XF-ACTORS">
              <a:extLst>
                <a:ext uri="{FF2B5EF4-FFF2-40B4-BE49-F238E27FC236}">
                  <a16:creationId xmlns:a16="http://schemas.microsoft.com/office/drawing/2014/main" id="{4872397A-C17A-27DF-3C3E-91D37BBCA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5790" y="6341831"/>
              <a:ext cx="1080000" cy="48023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Graphique 11" descr="Graphique à barres avec tendance à la hausse avec un remplissage uni">
            <a:extLst>
              <a:ext uri="{FF2B5EF4-FFF2-40B4-BE49-F238E27FC236}">
                <a16:creationId xmlns:a16="http://schemas.microsoft.com/office/drawing/2014/main" id="{15FC9D7E-2379-DCD2-AEBD-9D95F0645F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36130" y="93766"/>
            <a:ext cx="914400" cy="914400"/>
          </a:xfrm>
          <a:prstGeom prst="rect">
            <a:avLst/>
          </a:prstGeom>
        </p:spPr>
      </p:pic>
      <p:pic>
        <p:nvPicPr>
          <p:cNvPr id="16" name="Image 15" descr="Une image contenant croquis, cercle, noir, dessin&#10;&#10;Le contenu généré par l’IA peut être incorrect.">
            <a:extLst>
              <a:ext uri="{FF2B5EF4-FFF2-40B4-BE49-F238E27FC236}">
                <a16:creationId xmlns:a16="http://schemas.microsoft.com/office/drawing/2014/main" id="{AC1804EA-9967-CD30-0967-07014BE78014}"/>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284425" y="185416"/>
            <a:ext cx="763200" cy="763200"/>
          </a:xfrm>
          <a:prstGeom prst="rect">
            <a:avLst/>
          </a:prstGeom>
        </p:spPr>
      </p:pic>
    </p:spTree>
    <p:extLst>
      <p:ext uri="{BB962C8B-B14F-4D97-AF65-F5344CB8AC3E}">
        <p14:creationId xmlns:p14="http://schemas.microsoft.com/office/powerpoint/2010/main" val="296405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2D4DA-99E7-D6B6-FAAA-D6EF8C04FDC4}"/>
              </a:ext>
            </a:extLst>
          </p:cNvPr>
          <p:cNvSpPr>
            <a:spLocks noGrp="1"/>
          </p:cNvSpPr>
          <p:nvPr>
            <p:ph type="title"/>
          </p:nvPr>
        </p:nvSpPr>
        <p:spPr>
          <a:xfrm>
            <a:off x="912865" y="55616"/>
            <a:ext cx="10407407" cy="679323"/>
          </a:xfrm>
        </p:spPr>
        <p:txBody>
          <a:bodyPr>
            <a:noAutofit/>
          </a:bodyPr>
          <a:lstStyle/>
          <a:p>
            <a:r>
              <a:rPr lang="en-GB" sz="3000" dirty="0" err="1"/>
              <a:t>Stratégie</a:t>
            </a:r>
            <a:r>
              <a:rPr lang="en-GB" sz="3000" dirty="0"/>
              <a:t> de recherche pour des QTLs </a:t>
            </a:r>
            <a:r>
              <a:rPr lang="en-GB" sz="3000" dirty="0" err="1"/>
              <a:t>impliqués</a:t>
            </a:r>
            <a:r>
              <a:rPr lang="en-GB" sz="3000" dirty="0"/>
              <a:t> dans la tolerance à la </a:t>
            </a:r>
            <a:r>
              <a:rPr lang="en-GB" sz="3000" dirty="0" err="1"/>
              <a:t>carence</a:t>
            </a:r>
            <a:r>
              <a:rPr lang="en-GB" sz="3000" dirty="0"/>
              <a:t> </a:t>
            </a:r>
            <a:r>
              <a:rPr lang="en-GB" sz="3000" dirty="0" err="1"/>
              <a:t>en</a:t>
            </a:r>
            <a:r>
              <a:rPr lang="en-GB" sz="3000" dirty="0"/>
              <a:t> P </a:t>
            </a:r>
            <a:endParaRPr lang="fr-FR" sz="3000" dirty="0"/>
          </a:p>
        </p:txBody>
      </p:sp>
      <p:sp>
        <p:nvSpPr>
          <p:cNvPr id="5" name="Espace réservé du numéro de diapositive 4">
            <a:extLst>
              <a:ext uri="{FF2B5EF4-FFF2-40B4-BE49-F238E27FC236}">
                <a16:creationId xmlns:a16="http://schemas.microsoft.com/office/drawing/2014/main" id="{AFFA821B-CF53-209F-116B-270F030DA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8" name="Image 7" descr="Une image contenant texte, capture d’écran, diagramme&#10;&#10;Description générée automatiquement">
            <a:extLst>
              <a:ext uri="{FF2B5EF4-FFF2-40B4-BE49-F238E27FC236}">
                <a16:creationId xmlns:a16="http://schemas.microsoft.com/office/drawing/2014/main" id="{404DD4AE-BB3B-391F-79D9-4690816D3CE0}"/>
              </a:ext>
            </a:extLst>
          </p:cNvPr>
          <p:cNvPicPr>
            <a:picLocks noChangeAspect="1"/>
          </p:cNvPicPr>
          <p:nvPr/>
        </p:nvPicPr>
        <p:blipFill>
          <a:blip r:embed="rId3"/>
          <a:stretch>
            <a:fillRect/>
          </a:stretch>
        </p:blipFill>
        <p:spPr>
          <a:xfrm>
            <a:off x="7015596" y="2654444"/>
            <a:ext cx="4755572" cy="3696565"/>
          </a:xfrm>
          <a:prstGeom prst="rect">
            <a:avLst/>
          </a:prstGeom>
        </p:spPr>
      </p:pic>
      <p:pic>
        <p:nvPicPr>
          <p:cNvPr id="3" name="Image 2" descr="Une image contenant texte, capture d’écran, diagramme&#10;&#10;Description générée automatiquement">
            <a:extLst>
              <a:ext uri="{FF2B5EF4-FFF2-40B4-BE49-F238E27FC236}">
                <a16:creationId xmlns:a16="http://schemas.microsoft.com/office/drawing/2014/main" id="{9DFB7FFE-4121-D18E-3481-C8DA9FFE0C13}"/>
              </a:ext>
            </a:extLst>
          </p:cNvPr>
          <p:cNvPicPr>
            <a:picLocks noChangeAspect="1"/>
          </p:cNvPicPr>
          <p:nvPr/>
        </p:nvPicPr>
        <p:blipFill>
          <a:blip r:embed="rId4"/>
          <a:stretch>
            <a:fillRect/>
          </a:stretch>
        </p:blipFill>
        <p:spPr>
          <a:xfrm>
            <a:off x="190066" y="1943594"/>
            <a:ext cx="6560994" cy="3629891"/>
          </a:xfrm>
          <a:prstGeom prst="rect">
            <a:avLst/>
          </a:prstGeom>
        </p:spPr>
      </p:pic>
      <p:pic>
        <p:nvPicPr>
          <p:cNvPr id="9" name="Image 8" descr="Une image contenant texte, capture d’écran, Tracé, diagramme&#10;&#10;Description générée automatiquement">
            <a:extLst>
              <a:ext uri="{FF2B5EF4-FFF2-40B4-BE49-F238E27FC236}">
                <a16:creationId xmlns:a16="http://schemas.microsoft.com/office/drawing/2014/main" id="{E7F6CEED-FE89-4F0E-EB02-F85D4A519014}"/>
              </a:ext>
            </a:extLst>
          </p:cNvPr>
          <p:cNvPicPr>
            <a:picLocks noChangeAspect="1"/>
          </p:cNvPicPr>
          <p:nvPr/>
        </p:nvPicPr>
        <p:blipFill>
          <a:blip r:embed="rId5"/>
          <a:srcRect l="117" t="17008" r="-313" b="813"/>
          <a:stretch/>
        </p:blipFill>
        <p:spPr>
          <a:xfrm>
            <a:off x="193377" y="3478249"/>
            <a:ext cx="3166386" cy="1001411"/>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7BBFDCB2-5F12-79A4-3988-EC5BCAE52432}"/>
              </a:ext>
            </a:extLst>
          </p:cNvPr>
          <p:cNvPicPr>
            <a:picLocks noChangeAspect="1"/>
          </p:cNvPicPr>
          <p:nvPr/>
        </p:nvPicPr>
        <p:blipFill>
          <a:blip r:embed="rId6"/>
          <a:stretch>
            <a:fillRect/>
          </a:stretch>
        </p:blipFill>
        <p:spPr>
          <a:xfrm>
            <a:off x="193097" y="4604966"/>
            <a:ext cx="3534642" cy="302203"/>
          </a:xfrm>
          <a:prstGeom prst="rect">
            <a:avLst/>
          </a:prstGeom>
        </p:spPr>
      </p:pic>
      <p:sp>
        <p:nvSpPr>
          <p:cNvPr id="13" name="ZoneTexte 12">
            <a:extLst>
              <a:ext uri="{FF2B5EF4-FFF2-40B4-BE49-F238E27FC236}">
                <a16:creationId xmlns:a16="http://schemas.microsoft.com/office/drawing/2014/main" id="{7BD9100F-3C71-93BB-54CB-5CBE2511A1B4}"/>
              </a:ext>
            </a:extLst>
          </p:cNvPr>
          <p:cNvSpPr txBox="1"/>
          <p:nvPr/>
        </p:nvSpPr>
        <p:spPr>
          <a:xfrm>
            <a:off x="665732" y="5032475"/>
            <a:ext cx="22216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158C89"/>
                </a:solidFill>
                <a:effectLst/>
                <a:uLnTx/>
                <a:uFillTx/>
                <a:latin typeface="Abadi"/>
                <a:ea typeface="+mn-ea"/>
                <a:cs typeface="+mn-cs"/>
              </a:rPr>
              <a:t>Définir des régions génomiques contribuant à ces traits </a:t>
            </a:r>
          </a:p>
        </p:txBody>
      </p:sp>
      <p:pic>
        <p:nvPicPr>
          <p:cNvPr id="6" name="Image 5" descr="Une image contenant texte, capture d’écran, Police, conception&#10;&#10;Description générée automatiquement">
            <a:extLst>
              <a:ext uri="{FF2B5EF4-FFF2-40B4-BE49-F238E27FC236}">
                <a16:creationId xmlns:a16="http://schemas.microsoft.com/office/drawing/2014/main" id="{6FF55E57-AB50-D37A-AAEB-B8EC95B1CAEC}"/>
              </a:ext>
            </a:extLst>
          </p:cNvPr>
          <p:cNvPicPr>
            <a:picLocks noChangeAspect="1"/>
          </p:cNvPicPr>
          <p:nvPr/>
        </p:nvPicPr>
        <p:blipFill>
          <a:blip r:embed="rId7"/>
          <a:stretch>
            <a:fillRect/>
          </a:stretch>
        </p:blipFill>
        <p:spPr>
          <a:xfrm>
            <a:off x="7620435" y="878896"/>
            <a:ext cx="3559753" cy="1761260"/>
          </a:xfrm>
          <a:prstGeom prst="rect">
            <a:avLst/>
          </a:prstGeom>
        </p:spPr>
      </p:pic>
      <p:cxnSp>
        <p:nvCxnSpPr>
          <p:cNvPr id="7" name="Connecteur droit avec flèche 6">
            <a:extLst>
              <a:ext uri="{FF2B5EF4-FFF2-40B4-BE49-F238E27FC236}">
                <a16:creationId xmlns:a16="http://schemas.microsoft.com/office/drawing/2014/main" id="{C721D3AA-6253-5244-4862-EF75440660C0}"/>
              </a:ext>
            </a:extLst>
          </p:cNvPr>
          <p:cNvCxnSpPr/>
          <p:nvPr/>
        </p:nvCxnSpPr>
        <p:spPr>
          <a:xfrm>
            <a:off x="6730278" y="1436645"/>
            <a:ext cx="41564" cy="5084617"/>
          </a:xfrm>
          <a:prstGeom prst="straightConnector1">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155C14C-15F9-E3FA-39F1-BA0C3B93469D}"/>
              </a:ext>
            </a:extLst>
          </p:cNvPr>
          <p:cNvSpPr txBox="1"/>
          <p:nvPr/>
        </p:nvSpPr>
        <p:spPr>
          <a:xfrm>
            <a:off x="188299" y="1599735"/>
            <a:ext cx="3293933" cy="276999"/>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Calibri"/>
                <a:cs typeface="Calibri"/>
              </a:rPr>
              <a:t>Panel de blé tendre composé de cultivars récents</a:t>
            </a:r>
          </a:p>
        </p:txBody>
      </p:sp>
      <p:sp>
        <p:nvSpPr>
          <p:cNvPr id="11" name="ZoneTexte 10">
            <a:extLst>
              <a:ext uri="{FF2B5EF4-FFF2-40B4-BE49-F238E27FC236}">
                <a16:creationId xmlns:a16="http://schemas.microsoft.com/office/drawing/2014/main" id="{4316CCE9-E574-DE07-BDA6-DF3418CE6AA0}"/>
              </a:ext>
            </a:extLst>
          </p:cNvPr>
          <p:cNvSpPr txBox="1"/>
          <p:nvPr/>
        </p:nvSpPr>
        <p:spPr>
          <a:xfrm>
            <a:off x="1453449" y="3170778"/>
            <a:ext cx="10143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a:ea typeface="+mn-ea"/>
                <a:cs typeface="Calibri"/>
              </a:rPr>
              <a:t>GWAS</a:t>
            </a:r>
          </a:p>
        </p:txBody>
      </p:sp>
      <p:pic>
        <p:nvPicPr>
          <p:cNvPr id="4" name="Graphique 3" descr="ADN avec un remplissage uni">
            <a:extLst>
              <a:ext uri="{FF2B5EF4-FFF2-40B4-BE49-F238E27FC236}">
                <a16:creationId xmlns:a16="http://schemas.microsoft.com/office/drawing/2014/main" id="{4E950C46-568E-5BF4-8805-CA187C832C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90168" y="116896"/>
            <a:ext cx="762000" cy="762000"/>
          </a:xfrm>
          <a:prstGeom prst="rect">
            <a:avLst/>
          </a:prstGeom>
        </p:spPr>
      </p:pic>
      <p:sp>
        <p:nvSpPr>
          <p:cNvPr id="15" name="Rectangle 14">
            <a:extLst>
              <a:ext uri="{FF2B5EF4-FFF2-40B4-BE49-F238E27FC236}">
                <a16:creationId xmlns:a16="http://schemas.microsoft.com/office/drawing/2014/main" id="{BCB45C0D-D818-F4C2-6DAE-7A42ABC0EFE7}"/>
              </a:ext>
            </a:extLst>
          </p:cNvPr>
          <p:cNvSpPr/>
          <p:nvPr/>
        </p:nvSpPr>
        <p:spPr>
          <a:xfrm>
            <a:off x="4005943" y="4907169"/>
            <a:ext cx="2505693" cy="6663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4" name="ZoneTexte 13">
            <a:extLst>
              <a:ext uri="{FF2B5EF4-FFF2-40B4-BE49-F238E27FC236}">
                <a16:creationId xmlns:a16="http://schemas.microsoft.com/office/drawing/2014/main" id="{19ECB168-23EF-D220-FC1C-15717B568EC7}"/>
              </a:ext>
            </a:extLst>
          </p:cNvPr>
          <p:cNvSpPr txBox="1"/>
          <p:nvPr/>
        </p:nvSpPr>
        <p:spPr>
          <a:xfrm>
            <a:off x="4031169" y="4992207"/>
            <a:ext cx="250569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158C89"/>
                </a:solidFill>
                <a:effectLst/>
                <a:uLnTx/>
                <a:uFillTx/>
                <a:latin typeface="Abadi"/>
                <a:ea typeface="+mn-ea"/>
                <a:cs typeface="+mn-cs"/>
              </a:rPr>
              <a:t>Retirer précocement des programmes de sélection les génotypes les moins tolérants à la carence en P</a:t>
            </a:r>
          </a:p>
        </p:txBody>
      </p:sp>
    </p:spTree>
    <p:extLst>
      <p:ext uri="{BB962C8B-B14F-4D97-AF65-F5344CB8AC3E}">
        <p14:creationId xmlns:p14="http://schemas.microsoft.com/office/powerpoint/2010/main" val="372713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2D4DA-99E7-D6B6-FAAA-D6EF8C04FDC4}"/>
              </a:ext>
            </a:extLst>
          </p:cNvPr>
          <p:cNvSpPr>
            <a:spLocks noGrp="1"/>
          </p:cNvSpPr>
          <p:nvPr>
            <p:ph type="title"/>
          </p:nvPr>
        </p:nvSpPr>
        <p:spPr/>
        <p:txBody>
          <a:bodyPr>
            <a:normAutofit/>
          </a:bodyPr>
          <a:lstStyle/>
          <a:p>
            <a:r>
              <a:rPr lang="en-GB" sz="3400" err="1"/>
              <a:t>Principaux</a:t>
            </a:r>
            <a:r>
              <a:rPr lang="en-GB" sz="3400"/>
              <a:t> </a:t>
            </a:r>
            <a:r>
              <a:rPr lang="en-GB" sz="3400" err="1"/>
              <a:t>résultats</a:t>
            </a:r>
            <a:r>
              <a:rPr lang="en-GB" sz="3400"/>
              <a:t> des GWAS</a:t>
            </a:r>
          </a:p>
        </p:txBody>
      </p:sp>
      <p:sp>
        <p:nvSpPr>
          <p:cNvPr id="5" name="Espace réservé du numéro de diapositive 4">
            <a:extLst>
              <a:ext uri="{FF2B5EF4-FFF2-40B4-BE49-F238E27FC236}">
                <a16:creationId xmlns:a16="http://schemas.microsoft.com/office/drawing/2014/main" id="{AFFA821B-CF53-209F-116B-270F030DA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9" name="Image 8" descr="Une image contenant texte, capture d’écran, Tracé, ligne&#10;&#10;Description générée automatiquement">
            <a:extLst>
              <a:ext uri="{FF2B5EF4-FFF2-40B4-BE49-F238E27FC236}">
                <a16:creationId xmlns:a16="http://schemas.microsoft.com/office/drawing/2014/main" id="{73AF349D-0DAF-798A-2FB3-4B976291D90A}"/>
              </a:ext>
            </a:extLst>
          </p:cNvPr>
          <p:cNvPicPr>
            <a:picLocks noChangeAspect="1"/>
          </p:cNvPicPr>
          <p:nvPr/>
        </p:nvPicPr>
        <p:blipFill>
          <a:blip r:embed="rId3"/>
          <a:srcRect l="-800" t="15217" r="948" b="-1746"/>
          <a:stretch/>
        </p:blipFill>
        <p:spPr>
          <a:xfrm>
            <a:off x="6200221" y="3034646"/>
            <a:ext cx="5855236" cy="1648365"/>
          </a:xfrm>
          <a:prstGeom prst="rect">
            <a:avLst/>
          </a:prstGeom>
        </p:spPr>
      </p:pic>
      <p:pic>
        <p:nvPicPr>
          <p:cNvPr id="10" name="Image 9" descr="Une image contenant texte, capture d’écran, Tracé, ligne&#10;&#10;Description générée automatiquement">
            <a:extLst>
              <a:ext uri="{FF2B5EF4-FFF2-40B4-BE49-F238E27FC236}">
                <a16:creationId xmlns:a16="http://schemas.microsoft.com/office/drawing/2014/main" id="{4D3A4568-05FC-89A3-B646-DD81E687A3D0}"/>
              </a:ext>
            </a:extLst>
          </p:cNvPr>
          <p:cNvPicPr>
            <a:picLocks noChangeAspect="1"/>
          </p:cNvPicPr>
          <p:nvPr/>
        </p:nvPicPr>
        <p:blipFill>
          <a:blip r:embed="rId4"/>
          <a:srcRect l="269" t="15255" r="-517" b="186"/>
          <a:stretch/>
        </p:blipFill>
        <p:spPr>
          <a:xfrm>
            <a:off x="6283565" y="4932721"/>
            <a:ext cx="5836781" cy="1587418"/>
          </a:xfrm>
          <a:prstGeom prst="rect">
            <a:avLst/>
          </a:prstGeom>
        </p:spPr>
      </p:pic>
      <p:sp>
        <p:nvSpPr>
          <p:cNvPr id="12" name="ZoneTexte 11">
            <a:extLst>
              <a:ext uri="{FF2B5EF4-FFF2-40B4-BE49-F238E27FC236}">
                <a16:creationId xmlns:a16="http://schemas.microsoft.com/office/drawing/2014/main" id="{69CD84E7-67C0-3559-894D-43CE1E87EF37}"/>
              </a:ext>
            </a:extLst>
          </p:cNvPr>
          <p:cNvSpPr txBox="1"/>
          <p:nvPr/>
        </p:nvSpPr>
        <p:spPr>
          <a:xfrm>
            <a:off x="400940" y="1469207"/>
            <a:ext cx="46240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a:ea typeface="Calibri"/>
                <a:cs typeface="Calibri"/>
              </a:rPr>
              <a:t>85 marqueurs SNP </a:t>
            </a:r>
            <a:r>
              <a:rPr kumimoji="0" lang="fr-FR" sz="1800" b="0" i="0" u="none" strike="noStrike" kern="1200" cap="none" spc="0" normalizeH="0" baseline="0" noProof="0">
                <a:ln>
                  <a:noFill/>
                </a:ln>
                <a:solidFill>
                  <a:prstClr val="black"/>
                </a:solidFill>
                <a:effectLst/>
                <a:uLnTx/>
                <a:uFillTx/>
                <a:latin typeface="Calibri"/>
                <a:ea typeface="Calibri"/>
                <a:cs typeface="Calibri"/>
              </a:rPr>
              <a:t>sont associés aux différents traits et clustérisés en </a:t>
            </a:r>
            <a:r>
              <a:rPr kumimoji="0" lang="fr-FR" sz="1800" b="1" i="0" u="none" strike="noStrike" kern="1200" cap="none" spc="0" normalizeH="0" baseline="0" noProof="0">
                <a:ln>
                  <a:noFill/>
                </a:ln>
                <a:solidFill>
                  <a:prstClr val="black"/>
                </a:solidFill>
                <a:effectLst/>
                <a:uLnTx/>
                <a:uFillTx/>
                <a:latin typeface="Calibri"/>
                <a:ea typeface="Calibri"/>
                <a:cs typeface="Calibri"/>
              </a:rPr>
              <a:t>16 régions génomiques (QTL)</a:t>
            </a:r>
            <a:r>
              <a:rPr kumimoji="0" lang="fr-FR" sz="1800" b="0" i="0" u="none" strike="noStrike" kern="1200" cap="none" spc="0" normalizeH="0" baseline="0" noProof="0">
                <a:ln>
                  <a:noFill/>
                </a:ln>
                <a:solidFill>
                  <a:prstClr val="black"/>
                </a:solidFill>
                <a:effectLst/>
                <a:uLnTx/>
                <a:uFillTx/>
                <a:latin typeface="Calibri"/>
                <a:ea typeface="Calibri"/>
                <a:cs typeface="Calibri"/>
              </a:rPr>
              <a:t> du blé tendre, identifiés comme associés à la tolérance à la carence en P.</a:t>
            </a:r>
          </a:p>
        </p:txBody>
      </p:sp>
      <p:graphicFrame>
        <p:nvGraphicFramePr>
          <p:cNvPr id="14" name="Tableau 13">
            <a:extLst>
              <a:ext uri="{FF2B5EF4-FFF2-40B4-BE49-F238E27FC236}">
                <a16:creationId xmlns:a16="http://schemas.microsoft.com/office/drawing/2014/main" id="{B2C28E92-3643-50CB-9929-55C282955329}"/>
              </a:ext>
            </a:extLst>
          </p:cNvPr>
          <p:cNvGraphicFramePr>
            <a:graphicFrameLocks noGrp="1"/>
          </p:cNvGraphicFramePr>
          <p:nvPr/>
        </p:nvGraphicFramePr>
        <p:xfrm>
          <a:off x="221672" y="2826326"/>
          <a:ext cx="4831531" cy="2261614"/>
        </p:xfrm>
        <a:graphic>
          <a:graphicData uri="http://schemas.openxmlformats.org/drawingml/2006/table">
            <a:tbl>
              <a:tblPr firstRow="1" bandRow="1">
                <a:tableStyleId>{5C22544A-7EE6-4342-B048-85BDC9FD1C3A}</a:tableStyleId>
              </a:tblPr>
              <a:tblGrid>
                <a:gridCol w="1472184">
                  <a:extLst>
                    <a:ext uri="{9D8B030D-6E8A-4147-A177-3AD203B41FA5}">
                      <a16:colId xmlns:a16="http://schemas.microsoft.com/office/drawing/2014/main" val="529226650"/>
                    </a:ext>
                  </a:extLst>
                </a:gridCol>
                <a:gridCol w="1448678">
                  <a:extLst>
                    <a:ext uri="{9D8B030D-6E8A-4147-A177-3AD203B41FA5}">
                      <a16:colId xmlns:a16="http://schemas.microsoft.com/office/drawing/2014/main" val="2547537268"/>
                    </a:ext>
                  </a:extLst>
                </a:gridCol>
                <a:gridCol w="1910669">
                  <a:extLst>
                    <a:ext uri="{9D8B030D-6E8A-4147-A177-3AD203B41FA5}">
                      <a16:colId xmlns:a16="http://schemas.microsoft.com/office/drawing/2014/main" val="336073164"/>
                    </a:ext>
                  </a:extLst>
                </a:gridCol>
              </a:tblGrid>
              <a:tr h="531793">
                <a:tc>
                  <a:txBody>
                    <a:bodyPr/>
                    <a:lstStyle/>
                    <a:p>
                      <a:pPr algn="ctr"/>
                      <a:r>
                        <a:rPr lang="fr-FR" sz="1600"/>
                        <a:t>Trait</a:t>
                      </a:r>
                    </a:p>
                  </a:txBody>
                  <a:tcPr/>
                </a:tc>
                <a:tc>
                  <a:txBody>
                    <a:bodyPr/>
                    <a:lstStyle/>
                    <a:p>
                      <a:pPr algn="ctr"/>
                      <a:r>
                        <a:rPr lang="fr-FR" sz="1600"/>
                        <a:t>Nombre de QTL</a:t>
                      </a:r>
                    </a:p>
                  </a:txBody>
                  <a:tcPr/>
                </a:tc>
                <a:tc>
                  <a:txBody>
                    <a:bodyPr/>
                    <a:lstStyle/>
                    <a:p>
                      <a:pPr algn="ctr"/>
                      <a:r>
                        <a:rPr lang="fr-FR" sz="1600"/>
                        <a:t>Chromosomes</a:t>
                      </a:r>
                    </a:p>
                  </a:txBody>
                  <a:tcPr/>
                </a:tc>
                <a:extLst>
                  <a:ext uri="{0D108BD9-81ED-4DB2-BD59-A6C34878D82A}">
                    <a16:rowId xmlns:a16="http://schemas.microsoft.com/office/drawing/2014/main" val="1932243882"/>
                  </a:ext>
                </a:extLst>
              </a:tr>
              <a:tr h="338327">
                <a:tc>
                  <a:txBody>
                    <a:bodyPr/>
                    <a:lstStyle/>
                    <a:p>
                      <a:pPr algn="ctr"/>
                      <a:r>
                        <a:rPr lang="fr-FR" sz="1600"/>
                        <a:t>PUE</a:t>
                      </a:r>
                    </a:p>
                  </a:txBody>
                  <a:tcPr/>
                </a:tc>
                <a:tc>
                  <a:txBody>
                    <a:bodyPr/>
                    <a:lstStyle/>
                    <a:p>
                      <a:pPr algn="ctr"/>
                      <a:r>
                        <a:rPr lang="fr-FR" sz="1600"/>
                        <a:t>5</a:t>
                      </a:r>
                    </a:p>
                  </a:txBody>
                  <a:tcPr/>
                </a:tc>
                <a:tc>
                  <a:txBody>
                    <a:bodyPr/>
                    <a:lstStyle/>
                    <a:p>
                      <a:pPr algn="ctr"/>
                      <a:r>
                        <a:rPr lang="fr-FR" sz="1600"/>
                        <a:t>2A, 2B, 2D, 4D, 6B</a:t>
                      </a:r>
                    </a:p>
                  </a:txBody>
                  <a:tcPr/>
                </a:tc>
                <a:extLst>
                  <a:ext uri="{0D108BD9-81ED-4DB2-BD59-A6C34878D82A}">
                    <a16:rowId xmlns:a16="http://schemas.microsoft.com/office/drawing/2014/main" val="693316444"/>
                  </a:ext>
                </a:extLst>
              </a:tr>
              <a:tr h="338327">
                <a:tc>
                  <a:txBody>
                    <a:bodyPr/>
                    <a:lstStyle/>
                    <a:p>
                      <a:pPr algn="ctr"/>
                      <a:r>
                        <a:rPr lang="fr-FR" sz="1600"/>
                        <a:t>GPY</a:t>
                      </a:r>
                    </a:p>
                  </a:txBody>
                  <a:tcPr/>
                </a:tc>
                <a:tc>
                  <a:txBody>
                    <a:bodyPr/>
                    <a:lstStyle/>
                    <a:p>
                      <a:pPr algn="ctr"/>
                      <a:r>
                        <a:rPr lang="fr-FR" sz="1600"/>
                        <a:t>6</a:t>
                      </a:r>
                    </a:p>
                  </a:txBody>
                  <a:tcPr/>
                </a:tc>
                <a:tc>
                  <a:txBody>
                    <a:bodyPr/>
                    <a:lstStyle/>
                    <a:p>
                      <a:pPr algn="ctr"/>
                      <a:r>
                        <a:rPr lang="fr-FR" sz="1600"/>
                        <a:t>2D, 4B, 5A, 5B, 7B</a:t>
                      </a:r>
                    </a:p>
                  </a:txBody>
                  <a:tcPr/>
                </a:tc>
                <a:extLst>
                  <a:ext uri="{0D108BD9-81ED-4DB2-BD59-A6C34878D82A}">
                    <a16:rowId xmlns:a16="http://schemas.microsoft.com/office/drawing/2014/main" val="3070799972"/>
                  </a:ext>
                </a:extLst>
              </a:tr>
              <a:tr h="326673">
                <a:tc>
                  <a:txBody>
                    <a:bodyPr/>
                    <a:lstStyle/>
                    <a:p>
                      <a:pPr algn="ctr"/>
                      <a:r>
                        <a:rPr lang="fr-FR" sz="1600"/>
                        <a:t>DeltaP</a:t>
                      </a:r>
                    </a:p>
                  </a:txBody>
                  <a:tcPr/>
                </a:tc>
                <a:tc>
                  <a:txBody>
                    <a:bodyPr/>
                    <a:lstStyle/>
                    <a:p>
                      <a:pPr algn="ctr"/>
                      <a:r>
                        <a:rPr lang="fr-FR" sz="1600"/>
                        <a:t>2</a:t>
                      </a:r>
                    </a:p>
                  </a:txBody>
                  <a:tcPr/>
                </a:tc>
                <a:tc>
                  <a:txBody>
                    <a:bodyPr/>
                    <a:lstStyle/>
                    <a:p>
                      <a:pPr algn="ctr"/>
                      <a:r>
                        <a:rPr lang="fr-FR" sz="1600"/>
                        <a:t>2B</a:t>
                      </a:r>
                    </a:p>
                  </a:txBody>
                  <a:tcPr/>
                </a:tc>
                <a:extLst>
                  <a:ext uri="{0D108BD9-81ED-4DB2-BD59-A6C34878D82A}">
                    <a16:rowId xmlns:a16="http://schemas.microsoft.com/office/drawing/2014/main" val="1583913511"/>
                  </a:ext>
                </a:extLst>
              </a:tr>
              <a:tr h="326673">
                <a:tc>
                  <a:txBody>
                    <a:bodyPr/>
                    <a:lstStyle/>
                    <a:p>
                      <a:pPr lvl="0" algn="ctr">
                        <a:buNone/>
                      </a:pPr>
                      <a:r>
                        <a:rPr lang="fr-FR" sz="1600"/>
                        <a:t>GY_NP</a:t>
                      </a:r>
                    </a:p>
                  </a:txBody>
                  <a:tcPr/>
                </a:tc>
                <a:tc>
                  <a:txBody>
                    <a:bodyPr/>
                    <a:lstStyle/>
                    <a:p>
                      <a:pPr lvl="0" algn="ctr">
                        <a:buNone/>
                      </a:pPr>
                      <a:r>
                        <a:rPr lang="fr-FR" sz="1600"/>
                        <a:t>2</a:t>
                      </a:r>
                    </a:p>
                  </a:txBody>
                  <a:tcPr/>
                </a:tc>
                <a:tc>
                  <a:txBody>
                    <a:bodyPr/>
                    <a:lstStyle/>
                    <a:p>
                      <a:pPr lvl="0" algn="ctr">
                        <a:buNone/>
                      </a:pPr>
                      <a:r>
                        <a:rPr lang="fr-FR" sz="1600"/>
                        <a:t>3A, 5B</a:t>
                      </a:r>
                    </a:p>
                  </a:txBody>
                  <a:tcPr/>
                </a:tc>
                <a:extLst>
                  <a:ext uri="{0D108BD9-81ED-4DB2-BD59-A6C34878D82A}">
                    <a16:rowId xmlns:a16="http://schemas.microsoft.com/office/drawing/2014/main" val="2757621068"/>
                  </a:ext>
                </a:extLst>
              </a:tr>
              <a:tr h="326673">
                <a:tc>
                  <a:txBody>
                    <a:bodyPr/>
                    <a:lstStyle/>
                    <a:p>
                      <a:pPr lvl="0" algn="ctr">
                        <a:buNone/>
                      </a:pPr>
                      <a:r>
                        <a:rPr lang="fr-FR" sz="1600" err="1"/>
                        <a:t>CIRED_edge</a:t>
                      </a:r>
                      <a:endParaRPr lang="fr-FR" sz="1600"/>
                    </a:p>
                  </a:txBody>
                  <a:tcPr/>
                </a:tc>
                <a:tc>
                  <a:txBody>
                    <a:bodyPr/>
                    <a:lstStyle/>
                    <a:p>
                      <a:pPr lvl="0" algn="ctr">
                        <a:buNone/>
                      </a:pPr>
                      <a:r>
                        <a:rPr lang="fr-FR" sz="1600"/>
                        <a:t>2</a:t>
                      </a:r>
                    </a:p>
                  </a:txBody>
                  <a:tcPr/>
                </a:tc>
                <a:tc>
                  <a:txBody>
                    <a:bodyPr/>
                    <a:lstStyle/>
                    <a:p>
                      <a:pPr lvl="0" algn="ctr">
                        <a:buNone/>
                      </a:pPr>
                      <a:r>
                        <a:rPr lang="fr-FR" sz="1600"/>
                        <a:t>6B</a:t>
                      </a:r>
                    </a:p>
                  </a:txBody>
                  <a:tcPr/>
                </a:tc>
                <a:extLst>
                  <a:ext uri="{0D108BD9-81ED-4DB2-BD59-A6C34878D82A}">
                    <a16:rowId xmlns:a16="http://schemas.microsoft.com/office/drawing/2014/main" val="1403950556"/>
                  </a:ext>
                </a:extLst>
              </a:tr>
            </a:tbl>
          </a:graphicData>
        </a:graphic>
      </p:graphicFrame>
      <p:sp>
        <p:nvSpPr>
          <p:cNvPr id="13" name="ZoneTexte 12">
            <a:extLst>
              <a:ext uri="{FF2B5EF4-FFF2-40B4-BE49-F238E27FC236}">
                <a16:creationId xmlns:a16="http://schemas.microsoft.com/office/drawing/2014/main" id="{E9BCF9F7-7275-A209-D145-CE7A708F7760}"/>
              </a:ext>
            </a:extLst>
          </p:cNvPr>
          <p:cNvSpPr txBox="1"/>
          <p:nvPr/>
        </p:nvSpPr>
        <p:spPr>
          <a:xfrm>
            <a:off x="8307913" y="3211336"/>
            <a:ext cx="23866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black"/>
                </a:solidFill>
                <a:effectLst/>
                <a:uLnTx/>
                <a:uFillTx/>
                <a:latin typeface="Calibri"/>
                <a:ea typeface="Calibri"/>
                <a:cs typeface="Times New Roman"/>
              </a:rPr>
              <a:t>Ppd-D1 : </a:t>
            </a:r>
            <a:r>
              <a:rPr kumimoji="0" lang="en-US" sz="1000" b="0" i="0" u="none" strike="noStrike" kern="1200" cap="none" spc="0" normalizeH="0" baseline="0" noProof="0">
                <a:ln>
                  <a:noFill/>
                </a:ln>
                <a:solidFill>
                  <a:prstClr val="black"/>
                </a:solidFill>
                <a:effectLst/>
                <a:uLnTx/>
                <a:uFillTx/>
                <a:latin typeface="Calibri"/>
                <a:ea typeface="Calibri"/>
                <a:cs typeface="Times New Roman"/>
              </a:rPr>
              <a:t>photoperiod response locus</a:t>
            </a:r>
          </a:p>
        </p:txBody>
      </p:sp>
      <p:pic>
        <p:nvPicPr>
          <p:cNvPr id="15" name="Image 14" descr="Une image contenant texte, capture d’écran, Tracé, diagramme&#10;&#10;Description générée automatiquement">
            <a:extLst>
              <a:ext uri="{FF2B5EF4-FFF2-40B4-BE49-F238E27FC236}">
                <a16:creationId xmlns:a16="http://schemas.microsoft.com/office/drawing/2014/main" id="{C67B56F2-0629-0AF1-9C81-66FB614E3DAF}"/>
              </a:ext>
            </a:extLst>
          </p:cNvPr>
          <p:cNvPicPr>
            <a:picLocks noChangeAspect="1"/>
          </p:cNvPicPr>
          <p:nvPr/>
        </p:nvPicPr>
        <p:blipFill>
          <a:blip r:embed="rId5"/>
          <a:srcRect t="18118" r="-737" b="-694"/>
          <a:stretch/>
        </p:blipFill>
        <p:spPr>
          <a:xfrm>
            <a:off x="6302080" y="1156431"/>
            <a:ext cx="5739669" cy="1656750"/>
          </a:xfrm>
          <a:prstGeom prst="rect">
            <a:avLst/>
          </a:prstGeom>
        </p:spPr>
      </p:pic>
      <p:sp>
        <p:nvSpPr>
          <p:cNvPr id="8" name="ZoneTexte 7">
            <a:extLst>
              <a:ext uri="{FF2B5EF4-FFF2-40B4-BE49-F238E27FC236}">
                <a16:creationId xmlns:a16="http://schemas.microsoft.com/office/drawing/2014/main" id="{CA4CE60B-21BE-BF47-B21C-AF71C75EB665}"/>
              </a:ext>
            </a:extLst>
          </p:cNvPr>
          <p:cNvSpPr txBox="1"/>
          <p:nvPr/>
        </p:nvSpPr>
        <p:spPr>
          <a:xfrm>
            <a:off x="6714642" y="1160864"/>
            <a:ext cx="21926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black"/>
                </a:solidFill>
                <a:effectLst/>
                <a:uLnTx/>
                <a:uFillTx/>
                <a:latin typeface="Calibri"/>
                <a:ea typeface="Calibri"/>
                <a:cs typeface="Times New Roman"/>
              </a:rPr>
              <a:t>TraesCS5A026401600 : </a:t>
            </a:r>
            <a:r>
              <a:rPr kumimoji="0" lang="en-US" sz="1000" b="0" i="0" u="none" strike="noStrike" kern="1200" cap="none" spc="0" normalizeH="0" baseline="0" noProof="0">
                <a:ln>
                  <a:noFill/>
                </a:ln>
                <a:solidFill>
                  <a:prstClr val="black"/>
                </a:solidFill>
                <a:effectLst/>
                <a:uLnTx/>
                <a:uFillTx/>
                <a:latin typeface="Calibri"/>
                <a:ea typeface="Calibri"/>
                <a:cs typeface="Times New Roman"/>
              </a:rPr>
              <a:t>Homologous to a P homeostasis gene of</a:t>
            </a:r>
            <a:r>
              <a:rPr kumimoji="0" lang="en-US" sz="1000" b="0" i="1" u="none" strike="noStrike" kern="1200" cap="none" spc="0" normalizeH="0" baseline="0" noProof="0">
                <a:ln>
                  <a:noFill/>
                </a:ln>
                <a:solidFill>
                  <a:prstClr val="black"/>
                </a:solidFill>
                <a:effectLst/>
                <a:uLnTx/>
                <a:uFillTx/>
                <a:latin typeface="Calibri"/>
                <a:ea typeface="Calibri"/>
                <a:cs typeface="Times New Roman"/>
              </a:rPr>
              <a:t> A. thaliana</a:t>
            </a:r>
            <a:endParaRPr kumimoji="0" lang="fr-FR" sz="1000" b="0" i="0" u="none" strike="noStrike" kern="1200" cap="none" spc="0" normalizeH="0" baseline="0" noProof="0">
              <a:ln>
                <a:noFill/>
              </a:ln>
              <a:solidFill>
                <a:prstClr val="black"/>
              </a:solidFill>
              <a:effectLst/>
              <a:uLnTx/>
              <a:uFillTx/>
              <a:latin typeface="Calibri"/>
              <a:ea typeface="Calibri"/>
              <a:cs typeface="Calibri"/>
            </a:endParaRPr>
          </a:p>
        </p:txBody>
      </p:sp>
      <p:sp>
        <p:nvSpPr>
          <p:cNvPr id="16" name="ZoneTexte 15">
            <a:extLst>
              <a:ext uri="{FF2B5EF4-FFF2-40B4-BE49-F238E27FC236}">
                <a16:creationId xmlns:a16="http://schemas.microsoft.com/office/drawing/2014/main" id="{4787A127-588C-2506-9A42-F5A01EF4AC10}"/>
              </a:ext>
            </a:extLst>
          </p:cNvPr>
          <p:cNvSpPr txBox="1"/>
          <p:nvPr/>
        </p:nvSpPr>
        <p:spPr>
          <a:xfrm>
            <a:off x="9901186" y="1160863"/>
            <a:ext cx="18878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black"/>
                </a:solidFill>
                <a:effectLst/>
                <a:uLnTx/>
                <a:uFillTx/>
                <a:latin typeface="Times New Roman"/>
                <a:ea typeface="Calibri"/>
                <a:cs typeface="Times New Roman"/>
              </a:rPr>
              <a:t>LOC123101505</a:t>
            </a:r>
            <a:r>
              <a:rPr kumimoji="0" lang="en-US" sz="1000" b="0" i="0" u="none" strike="noStrike" kern="1200" cap="none" spc="0" normalizeH="0" baseline="0" noProof="0">
                <a:ln>
                  <a:noFill/>
                </a:ln>
                <a:solidFill>
                  <a:prstClr val="black"/>
                </a:solidFill>
                <a:effectLst/>
                <a:uLnTx/>
                <a:uFillTx/>
                <a:latin typeface="Times New Roman"/>
                <a:ea typeface="Calibri"/>
                <a:cs typeface="Times New Roman"/>
              </a:rPr>
              <a:t> : </a:t>
            </a:r>
            <a:r>
              <a:rPr kumimoji="0" lang="en-US" sz="1000" b="0" i="0" u="none" strike="noStrike" kern="1200" cap="none" spc="0" normalizeH="0" baseline="0" noProof="0">
                <a:ln>
                  <a:noFill/>
                </a:ln>
                <a:solidFill>
                  <a:prstClr val="black"/>
                </a:solidFill>
                <a:effectLst/>
                <a:uLnTx/>
                <a:uFillTx/>
                <a:latin typeface="Calibri"/>
                <a:ea typeface="Calibri"/>
                <a:cs typeface="Times New Roman"/>
              </a:rPr>
              <a:t>Phosphate starvation response</a:t>
            </a:r>
            <a:endParaRPr kumimoji="0" lang="fr-FR" sz="1000" b="0" i="0" u="none" strike="noStrike" kern="1200" cap="none" spc="0" normalizeH="0" baseline="0" noProof="0">
              <a:ln>
                <a:noFill/>
              </a:ln>
              <a:solidFill>
                <a:prstClr val="black"/>
              </a:solidFill>
              <a:effectLst/>
              <a:uLnTx/>
              <a:uFillTx/>
              <a:latin typeface="Calibri"/>
              <a:ea typeface="Calibri"/>
              <a:cs typeface="Calibri"/>
            </a:endParaRPr>
          </a:p>
        </p:txBody>
      </p:sp>
      <p:cxnSp>
        <p:nvCxnSpPr>
          <p:cNvPr id="17" name="Connecteur droit avec flèche 16">
            <a:extLst>
              <a:ext uri="{FF2B5EF4-FFF2-40B4-BE49-F238E27FC236}">
                <a16:creationId xmlns:a16="http://schemas.microsoft.com/office/drawing/2014/main" id="{F2448E4B-F6CC-E722-6377-C688DF5EA3B5}"/>
              </a:ext>
            </a:extLst>
          </p:cNvPr>
          <p:cNvCxnSpPr/>
          <p:nvPr/>
        </p:nvCxnSpPr>
        <p:spPr>
          <a:xfrm>
            <a:off x="8917129" y="1377297"/>
            <a:ext cx="637308" cy="96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8E84EC29-D40F-B5C4-F1C4-ECEB521501BE}"/>
              </a:ext>
            </a:extLst>
          </p:cNvPr>
          <p:cNvCxnSpPr>
            <a:cxnSpLocks/>
          </p:cNvCxnSpPr>
          <p:nvPr/>
        </p:nvCxnSpPr>
        <p:spPr>
          <a:xfrm flipH="1">
            <a:off x="9683683" y="1399772"/>
            <a:ext cx="207817" cy="415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266872AA-1DEA-C07F-FAD7-A8D786C0F5B4}"/>
              </a:ext>
            </a:extLst>
          </p:cNvPr>
          <p:cNvCxnSpPr>
            <a:cxnSpLocks/>
          </p:cNvCxnSpPr>
          <p:nvPr/>
        </p:nvCxnSpPr>
        <p:spPr>
          <a:xfrm flipH="1" flipV="1">
            <a:off x="8113563" y="3233805"/>
            <a:ext cx="263237" cy="83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5AFAA7BC-F022-FB73-BD3B-A0336799B647}"/>
              </a:ext>
            </a:extLst>
          </p:cNvPr>
          <p:cNvSpPr txBox="1"/>
          <p:nvPr/>
        </p:nvSpPr>
        <p:spPr>
          <a:xfrm>
            <a:off x="5121368" y="1507227"/>
            <a:ext cx="108429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Calibri"/>
                <a:cs typeface="Times New Roman"/>
              </a:rPr>
              <a:t>GPY</a:t>
            </a: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Calibri"/>
                <a:cs typeface="Times New Roman"/>
              </a:rPr>
              <a:t>trial GIR21NP</a:t>
            </a:r>
            <a:endParaRPr kumimoji="0" lang="en-US"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22" name="ZoneTexte 21">
            <a:extLst>
              <a:ext uri="{FF2B5EF4-FFF2-40B4-BE49-F238E27FC236}">
                <a16:creationId xmlns:a16="http://schemas.microsoft.com/office/drawing/2014/main" id="{14BEEAD2-3A39-D6A2-197A-7AAE8573F1A9}"/>
              </a:ext>
            </a:extLst>
          </p:cNvPr>
          <p:cNvSpPr txBox="1"/>
          <p:nvPr/>
        </p:nvSpPr>
        <p:spPr>
          <a:xfrm>
            <a:off x="5121368" y="3502281"/>
            <a:ext cx="108429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Calibri"/>
                <a:cs typeface="Times New Roman"/>
              </a:rPr>
              <a:t>PUE</a:t>
            </a: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Calibri"/>
                <a:cs typeface="Times New Roman"/>
              </a:rPr>
              <a:t>trial GIR22NP</a:t>
            </a:r>
            <a:endParaRPr kumimoji="0" lang="en-US"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23" name="ZoneTexte 22">
            <a:extLst>
              <a:ext uri="{FF2B5EF4-FFF2-40B4-BE49-F238E27FC236}">
                <a16:creationId xmlns:a16="http://schemas.microsoft.com/office/drawing/2014/main" id="{CE3BBC2B-D2A7-6CCD-98CA-E582C18BB9C3}"/>
              </a:ext>
            </a:extLst>
          </p:cNvPr>
          <p:cNvSpPr txBox="1"/>
          <p:nvPr/>
        </p:nvSpPr>
        <p:spPr>
          <a:xfrm>
            <a:off x="5121367" y="5372644"/>
            <a:ext cx="108429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Calibri"/>
                <a:cs typeface="Times New Roman"/>
              </a:rPr>
              <a:t>PUE</a:t>
            </a: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Calibri"/>
                <a:cs typeface="Times New Roman"/>
              </a:rPr>
              <a:t>trial GIR22AP</a:t>
            </a:r>
            <a:endParaRPr kumimoji="0" lang="en-US"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24" name="ZoneTexte 23">
            <a:extLst>
              <a:ext uri="{FF2B5EF4-FFF2-40B4-BE49-F238E27FC236}">
                <a16:creationId xmlns:a16="http://schemas.microsoft.com/office/drawing/2014/main" id="{133BA700-7864-0997-9770-B452472DE437}"/>
              </a:ext>
            </a:extLst>
          </p:cNvPr>
          <p:cNvSpPr txBox="1"/>
          <p:nvPr/>
        </p:nvSpPr>
        <p:spPr>
          <a:xfrm>
            <a:off x="6646054" y="815840"/>
            <a:ext cx="49635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68C0D"/>
                </a:solidFill>
                <a:effectLst/>
                <a:uLnTx/>
                <a:uFillTx/>
                <a:latin typeface="Calibri"/>
                <a:ea typeface="Calibri"/>
                <a:cs typeface="Times New Roman"/>
              </a:rPr>
              <a:t>Manhattan-plots showing SNP with the strongest associations</a:t>
            </a:r>
          </a:p>
        </p:txBody>
      </p:sp>
      <p:pic>
        <p:nvPicPr>
          <p:cNvPr id="6" name="Graphique 5" descr="ADN avec un remplissage uni">
            <a:extLst>
              <a:ext uri="{FF2B5EF4-FFF2-40B4-BE49-F238E27FC236}">
                <a16:creationId xmlns:a16="http://schemas.microsoft.com/office/drawing/2014/main" id="{46A1017D-4F77-E519-D1C6-57386E3499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0168" y="116896"/>
            <a:ext cx="762000" cy="762000"/>
          </a:xfrm>
          <a:prstGeom prst="rect">
            <a:avLst/>
          </a:prstGeom>
        </p:spPr>
      </p:pic>
    </p:spTree>
    <p:extLst>
      <p:ext uri="{BB962C8B-B14F-4D97-AF65-F5344CB8AC3E}">
        <p14:creationId xmlns:p14="http://schemas.microsoft.com/office/powerpoint/2010/main" val="1320993037"/>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2D4DA-99E7-D6B6-FAAA-D6EF8C04FDC4}"/>
              </a:ext>
            </a:extLst>
          </p:cNvPr>
          <p:cNvSpPr>
            <a:spLocks noGrp="1"/>
          </p:cNvSpPr>
          <p:nvPr>
            <p:ph type="title"/>
          </p:nvPr>
        </p:nvSpPr>
        <p:spPr/>
        <p:txBody>
          <a:bodyPr>
            <a:normAutofit/>
          </a:bodyPr>
          <a:lstStyle/>
          <a:p>
            <a:r>
              <a:rPr lang="en-GB" sz="3400" err="1"/>
              <a:t>Modèles</a:t>
            </a:r>
            <a:r>
              <a:rPr lang="en-GB" sz="3400"/>
              <a:t> de </a:t>
            </a:r>
            <a:r>
              <a:rPr lang="en-GB" sz="3400" err="1"/>
              <a:t>prédiction</a:t>
            </a:r>
            <a:r>
              <a:rPr lang="en-GB" sz="3400"/>
              <a:t> </a:t>
            </a:r>
            <a:r>
              <a:rPr lang="en-GB" sz="3400" err="1"/>
              <a:t>génomique</a:t>
            </a:r>
            <a:endParaRPr lang="en-GB" sz="3400"/>
          </a:p>
        </p:txBody>
      </p:sp>
      <p:sp>
        <p:nvSpPr>
          <p:cNvPr id="5" name="Espace réservé du numéro de diapositive 4">
            <a:extLst>
              <a:ext uri="{FF2B5EF4-FFF2-40B4-BE49-F238E27FC236}">
                <a16:creationId xmlns:a16="http://schemas.microsoft.com/office/drawing/2014/main" id="{AFFA821B-CF53-209F-116B-270F030DA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6" name="Image 5" descr="Une image contenant texte, capture d’écran, diagramme, ligne&#10;&#10;Description générée automatiquement">
            <a:extLst>
              <a:ext uri="{FF2B5EF4-FFF2-40B4-BE49-F238E27FC236}">
                <a16:creationId xmlns:a16="http://schemas.microsoft.com/office/drawing/2014/main" id="{89680AEA-67C6-9B4E-53E4-6AB75950E97A}"/>
              </a:ext>
            </a:extLst>
          </p:cNvPr>
          <p:cNvPicPr>
            <a:picLocks noChangeAspect="1"/>
          </p:cNvPicPr>
          <p:nvPr/>
        </p:nvPicPr>
        <p:blipFill>
          <a:blip r:embed="rId2"/>
          <a:srcRect t="6182" r="312"/>
          <a:stretch/>
        </p:blipFill>
        <p:spPr>
          <a:xfrm>
            <a:off x="512383" y="2244435"/>
            <a:ext cx="4406258" cy="3574475"/>
          </a:xfrm>
          <a:prstGeom prst="rect">
            <a:avLst/>
          </a:prstGeom>
        </p:spPr>
      </p:pic>
      <p:pic>
        <p:nvPicPr>
          <p:cNvPr id="8" name="Image 7" descr="Une image contenant texte, capture d’écran, diagramme, Rectangle&#10;&#10;Description générée automatiquement">
            <a:extLst>
              <a:ext uri="{FF2B5EF4-FFF2-40B4-BE49-F238E27FC236}">
                <a16:creationId xmlns:a16="http://schemas.microsoft.com/office/drawing/2014/main" id="{03D52A5B-7CE8-8859-ED90-E7D2FC6340E0}"/>
              </a:ext>
            </a:extLst>
          </p:cNvPr>
          <p:cNvPicPr>
            <a:picLocks noChangeAspect="1"/>
          </p:cNvPicPr>
          <p:nvPr/>
        </p:nvPicPr>
        <p:blipFill>
          <a:blip r:embed="rId3"/>
          <a:stretch>
            <a:fillRect/>
          </a:stretch>
        </p:blipFill>
        <p:spPr>
          <a:xfrm>
            <a:off x="5140475" y="2589070"/>
            <a:ext cx="6553200" cy="3104899"/>
          </a:xfrm>
          <a:prstGeom prst="rect">
            <a:avLst/>
          </a:prstGeom>
        </p:spPr>
      </p:pic>
      <p:sp>
        <p:nvSpPr>
          <p:cNvPr id="9" name="ZoneTexte 8">
            <a:extLst>
              <a:ext uri="{FF2B5EF4-FFF2-40B4-BE49-F238E27FC236}">
                <a16:creationId xmlns:a16="http://schemas.microsoft.com/office/drawing/2014/main" id="{8E185DEE-3E07-A30C-3200-295BE356CE27}"/>
              </a:ext>
            </a:extLst>
          </p:cNvPr>
          <p:cNvSpPr txBox="1"/>
          <p:nvPr/>
        </p:nvSpPr>
        <p:spPr>
          <a:xfrm>
            <a:off x="5237187" y="2152794"/>
            <a:ext cx="69149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a:ea typeface="Calibri"/>
                <a:cs typeface="Calibri"/>
              </a:rPr>
              <a:t>Distribution des précisions de prédiction des traits à l’étude</a:t>
            </a:r>
          </a:p>
        </p:txBody>
      </p:sp>
      <p:sp>
        <p:nvSpPr>
          <p:cNvPr id="10" name="ZoneTexte 9">
            <a:extLst>
              <a:ext uri="{FF2B5EF4-FFF2-40B4-BE49-F238E27FC236}">
                <a16:creationId xmlns:a16="http://schemas.microsoft.com/office/drawing/2014/main" id="{EFCDB7D8-EE6B-9A66-9F5A-E5B7DE66C77C}"/>
              </a:ext>
            </a:extLst>
          </p:cNvPr>
          <p:cNvSpPr txBox="1"/>
          <p:nvPr/>
        </p:nvSpPr>
        <p:spPr>
          <a:xfrm>
            <a:off x="1773112" y="1592674"/>
            <a:ext cx="25646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Calibri"/>
                <a:cs typeface="Calibri"/>
              </a:rPr>
              <a:t>PUE </a:t>
            </a:r>
            <a:endParaRPr kumimoji="0" lang="fr-FR" sz="1800" b="0" i="0" u="none" strike="noStrike" kern="1200" cap="none" spc="0" normalizeH="0" baseline="0" noProof="0">
              <a:ln>
                <a:noFill/>
              </a:ln>
              <a:solidFill>
                <a:prstClr val="black"/>
              </a:solidFill>
              <a:effectLst/>
              <a:uLnTx/>
              <a:uFillTx/>
              <a:latin typeface="Avenir Next LT Pro Demi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a:ea typeface="Calibri"/>
                <a:cs typeface="Calibri"/>
              </a:rPr>
              <a:t> Cross-validation</a:t>
            </a: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11" name="ZoneTexte 10">
            <a:extLst>
              <a:ext uri="{FF2B5EF4-FFF2-40B4-BE49-F238E27FC236}">
                <a16:creationId xmlns:a16="http://schemas.microsoft.com/office/drawing/2014/main" id="{B23A9167-E19A-B11B-EEB3-4CE4565E7CF1}"/>
              </a:ext>
            </a:extLst>
          </p:cNvPr>
          <p:cNvSpPr txBox="1"/>
          <p:nvPr/>
        </p:nvSpPr>
        <p:spPr>
          <a:xfrm>
            <a:off x="5671321" y="1597962"/>
            <a:ext cx="6022354" cy="298159"/>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t" latinLnBrk="0" hangingPunct="1">
              <a:lnSpc>
                <a:spcPts val="15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Les précisions de prédiction varient de 0,03 (RRY) à 0,65 (GY_NP)</a:t>
            </a:r>
          </a:p>
        </p:txBody>
      </p:sp>
      <p:pic>
        <p:nvPicPr>
          <p:cNvPr id="3" name="Graphique 2" descr="ADN avec un remplissage uni">
            <a:extLst>
              <a:ext uri="{FF2B5EF4-FFF2-40B4-BE49-F238E27FC236}">
                <a16:creationId xmlns:a16="http://schemas.microsoft.com/office/drawing/2014/main" id="{4E75D10B-C81D-307F-463B-65FEF7CC67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0168" y="116896"/>
            <a:ext cx="762000" cy="762000"/>
          </a:xfrm>
          <a:prstGeom prst="rect">
            <a:avLst/>
          </a:prstGeom>
        </p:spPr>
      </p:pic>
      <p:sp>
        <p:nvSpPr>
          <p:cNvPr id="12" name="Rectangle 11">
            <a:extLst>
              <a:ext uri="{FF2B5EF4-FFF2-40B4-BE49-F238E27FC236}">
                <a16:creationId xmlns:a16="http://schemas.microsoft.com/office/drawing/2014/main" id="{022F4853-345D-762D-3DBC-D72BCF73465F}"/>
              </a:ext>
            </a:extLst>
          </p:cNvPr>
          <p:cNvSpPr/>
          <p:nvPr/>
        </p:nvSpPr>
        <p:spPr>
          <a:xfrm>
            <a:off x="8417075" y="5207000"/>
            <a:ext cx="434825" cy="165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7" name="ZoneTexte 6">
            <a:extLst>
              <a:ext uri="{FF2B5EF4-FFF2-40B4-BE49-F238E27FC236}">
                <a16:creationId xmlns:a16="http://schemas.microsoft.com/office/drawing/2014/main" id="{B5B5DDB3-A961-4A48-EC76-B728146F0D1E}"/>
              </a:ext>
            </a:extLst>
          </p:cNvPr>
          <p:cNvSpPr txBox="1"/>
          <p:nvPr/>
        </p:nvSpPr>
        <p:spPr>
          <a:xfrm>
            <a:off x="8391675" y="5151050"/>
            <a:ext cx="7396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venir Next LT Pro DemiCalibri"/>
                <a:ea typeface="+mn-ea"/>
                <a:cs typeface="+mn-cs"/>
              </a:rPr>
              <a:t>DeltaP</a:t>
            </a:r>
            <a:endParaRPr kumimoji="0" lang="fr-FR" sz="1600" b="0" i="0" u="none" strike="noStrike" kern="1200" cap="none" spc="0" normalizeH="0" baseline="0" noProof="0">
              <a:ln>
                <a:noFill/>
              </a:ln>
              <a:solidFill>
                <a:prstClr val="black"/>
              </a:solidFill>
              <a:effectLst/>
              <a:uLnTx/>
              <a:uFillTx/>
              <a:latin typeface="Avenir Next LT Pro DemiCalibri"/>
              <a:ea typeface="+mn-ea"/>
              <a:cs typeface="+mn-cs"/>
            </a:endParaRPr>
          </a:p>
        </p:txBody>
      </p:sp>
    </p:spTree>
    <p:extLst>
      <p:ext uri="{BB962C8B-B14F-4D97-AF65-F5344CB8AC3E}">
        <p14:creationId xmlns:p14="http://schemas.microsoft.com/office/powerpoint/2010/main" val="13348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2D4DA-99E7-D6B6-FAAA-D6EF8C04FDC4}"/>
              </a:ext>
            </a:extLst>
          </p:cNvPr>
          <p:cNvSpPr>
            <a:spLocks noGrp="1"/>
          </p:cNvSpPr>
          <p:nvPr>
            <p:ph type="title"/>
          </p:nvPr>
        </p:nvSpPr>
        <p:spPr/>
        <p:txBody>
          <a:bodyPr>
            <a:normAutofit/>
          </a:bodyPr>
          <a:lstStyle/>
          <a:p>
            <a:r>
              <a:rPr lang="en-GB" sz="3400" dirty="0"/>
              <a:t>Résumé des </a:t>
            </a:r>
            <a:r>
              <a:rPr lang="en-GB" sz="3400" dirty="0" err="1"/>
              <a:t>résultats</a:t>
            </a:r>
            <a:r>
              <a:rPr lang="en-GB" sz="3400" dirty="0"/>
              <a:t> et Conclusions</a:t>
            </a:r>
          </a:p>
        </p:txBody>
      </p:sp>
      <p:sp>
        <p:nvSpPr>
          <p:cNvPr id="3" name="Espace réservé du contenu 2">
            <a:extLst>
              <a:ext uri="{FF2B5EF4-FFF2-40B4-BE49-F238E27FC236}">
                <a16:creationId xmlns:a16="http://schemas.microsoft.com/office/drawing/2014/main" id="{358F18A3-4372-E75D-97C9-31FF2091C523}"/>
              </a:ext>
            </a:extLst>
          </p:cNvPr>
          <p:cNvSpPr>
            <a:spLocks noGrp="1"/>
          </p:cNvSpPr>
          <p:nvPr>
            <p:ph idx="1"/>
          </p:nvPr>
        </p:nvSpPr>
        <p:spPr>
          <a:xfrm>
            <a:off x="1507225" y="1124869"/>
            <a:ext cx="10370831" cy="5321834"/>
          </a:xfrm>
        </p:spPr>
        <p:txBody>
          <a:bodyPr>
            <a:normAutofit fontScale="55000" lnSpcReduction="20000"/>
          </a:bodyPr>
          <a:lstStyle/>
          <a:p>
            <a:r>
              <a:rPr lang="fr-FR" sz="3000" b="1" dirty="0">
                <a:solidFill>
                  <a:srgbClr val="00434D"/>
                </a:solidFill>
              </a:rPr>
              <a:t>Déterminer les traits phénotypiques supportant la variabilité de PUE</a:t>
            </a:r>
          </a:p>
          <a:p>
            <a:pPr lvl="1"/>
            <a:r>
              <a:rPr lang="fr-FR" sz="3000" b="1" dirty="0">
                <a:solidFill>
                  <a:srgbClr val="00434D"/>
                </a:solidFill>
              </a:rPr>
              <a:t>Phénotypage au champ</a:t>
            </a:r>
            <a:r>
              <a:rPr lang="fr-FR" sz="3000" dirty="0">
                <a:solidFill>
                  <a:srgbClr val="00434D"/>
                </a:solidFill>
              </a:rPr>
              <a:t> : meilleures corrélations avec l’indice de sensibilité au P via les indices de végétation chlorophylliens.</a:t>
            </a:r>
          </a:p>
          <a:p>
            <a:pPr lvl="1"/>
            <a:r>
              <a:rPr lang="fr-FR" sz="3000" b="1" dirty="0">
                <a:solidFill>
                  <a:srgbClr val="00434D"/>
                </a:solidFill>
              </a:rPr>
              <a:t>Phénotypage racinaire </a:t>
            </a:r>
            <a:r>
              <a:rPr lang="fr-FR" sz="3000" dirty="0">
                <a:solidFill>
                  <a:srgbClr val="00434D"/>
                </a:solidFill>
              </a:rPr>
              <a:t>: l’efficacité du système racinaire est plus déterminante que sa taille absolue pour l’acquisition du P</a:t>
            </a:r>
          </a:p>
          <a:p>
            <a:r>
              <a:rPr lang="fr-FR" sz="3000" b="1" dirty="0">
                <a:solidFill>
                  <a:srgbClr val="00434D"/>
                </a:solidFill>
              </a:rPr>
              <a:t>Quantification des traits phénotypiques et phénotypage multi‑environnements :</a:t>
            </a:r>
          </a:p>
          <a:p>
            <a:pPr lvl="1"/>
            <a:r>
              <a:rPr lang="fr-FR" sz="3000" dirty="0">
                <a:solidFill>
                  <a:srgbClr val="00434D"/>
                </a:solidFill>
              </a:rPr>
              <a:t>GY : génotype + interaction G×E fortement significatifs ; conduite marginale.</a:t>
            </a:r>
          </a:p>
          <a:p>
            <a:pPr lvl="1"/>
            <a:r>
              <a:rPr lang="fr-FR" sz="3000" dirty="0">
                <a:solidFill>
                  <a:srgbClr val="00434D"/>
                </a:solidFill>
              </a:rPr>
              <a:t>PUE : </a:t>
            </a:r>
          </a:p>
          <a:p>
            <a:pPr lvl="2"/>
            <a:r>
              <a:rPr lang="fr-FR" sz="3000" dirty="0">
                <a:solidFill>
                  <a:srgbClr val="00434D"/>
                </a:solidFill>
              </a:rPr>
              <a:t>effet majeur de la conduite ; </a:t>
            </a:r>
          </a:p>
          <a:p>
            <a:pPr lvl="2"/>
            <a:r>
              <a:rPr lang="fr-FR" sz="3000" dirty="0">
                <a:solidFill>
                  <a:srgbClr val="00434D"/>
                </a:solidFill>
              </a:rPr>
              <a:t>génotype + interaction aussi très significative;</a:t>
            </a:r>
          </a:p>
          <a:p>
            <a:pPr lvl="2"/>
            <a:r>
              <a:rPr lang="fr-FR" sz="3000" dirty="0">
                <a:solidFill>
                  <a:srgbClr val="00434D"/>
                </a:solidFill>
              </a:rPr>
              <a:t>même avec des valeurs élevées de P du sol, les nouvelles variétés ont des concentrations en P plus faibles</a:t>
            </a:r>
          </a:p>
          <a:p>
            <a:pPr lvl="1"/>
            <a:r>
              <a:rPr lang="fr-FR" sz="3000" dirty="0">
                <a:solidFill>
                  <a:srgbClr val="00434D"/>
                </a:solidFill>
              </a:rPr>
              <a:t>GPY : forte contribution de l’interaction ; effet génotype significatif.</a:t>
            </a:r>
          </a:p>
          <a:p>
            <a:pPr lvl="1"/>
            <a:r>
              <a:rPr lang="fr-FR" sz="3000" dirty="0">
                <a:solidFill>
                  <a:srgbClr val="00434D"/>
                </a:solidFill>
              </a:rPr>
              <a:t>un plateau de rendement dès ~15-20 ppm P Olsen, et une stabilisation du P grain autour de ~10 ppm</a:t>
            </a:r>
          </a:p>
          <a:p>
            <a:r>
              <a:rPr lang="fr-FR" sz="3000" b="1" dirty="0">
                <a:solidFill>
                  <a:srgbClr val="00434D"/>
                </a:solidFill>
              </a:rPr>
              <a:t>Nouvelle source de variabilité génétique  :</a:t>
            </a:r>
          </a:p>
          <a:p>
            <a:pPr lvl="1"/>
            <a:r>
              <a:rPr lang="fr-FR" sz="3200" dirty="0">
                <a:solidFill>
                  <a:srgbClr val="00434D"/>
                </a:solidFill>
              </a:rPr>
              <a:t>différences marquées de croissance racinaire et aérienne selon le niveau de P observé en conditions contrôlées</a:t>
            </a:r>
            <a:endParaRPr lang="fr-FR" sz="3000" dirty="0">
              <a:solidFill>
                <a:srgbClr val="00434D"/>
              </a:solidFill>
            </a:endParaRPr>
          </a:p>
          <a:p>
            <a:r>
              <a:rPr lang="fr-FR" sz="3000" b="1" dirty="0">
                <a:solidFill>
                  <a:srgbClr val="00434D"/>
                </a:solidFill>
              </a:rPr>
              <a:t>Analyser la génétique et la prédiction génomique :</a:t>
            </a:r>
          </a:p>
          <a:p>
            <a:pPr lvl="1"/>
            <a:r>
              <a:rPr lang="fr-FR" sz="3000" b="1" dirty="0">
                <a:solidFill>
                  <a:srgbClr val="00434D"/>
                </a:solidFill>
                <a:latin typeface="Calibri"/>
                <a:ea typeface="Calibri"/>
                <a:cs typeface="Calibri"/>
              </a:rPr>
              <a:t>85 SNP marker</a:t>
            </a:r>
            <a:r>
              <a:rPr lang="fr-FR" sz="3000" dirty="0">
                <a:solidFill>
                  <a:srgbClr val="00434D"/>
                </a:solidFill>
                <a:latin typeface="Calibri"/>
                <a:ea typeface="Calibri"/>
                <a:cs typeface="Calibri"/>
              </a:rPr>
              <a:t>s sont associés aux différents traits et clustérisés en </a:t>
            </a:r>
            <a:r>
              <a:rPr lang="fr-FR" sz="3000" b="1" dirty="0">
                <a:solidFill>
                  <a:srgbClr val="00434D"/>
                </a:solidFill>
                <a:latin typeface="Calibri"/>
                <a:ea typeface="Calibri"/>
                <a:cs typeface="Calibri"/>
              </a:rPr>
              <a:t>16 régions génomiques (</a:t>
            </a:r>
            <a:r>
              <a:rPr lang="fr-FR" sz="3000" b="1" dirty="0" err="1">
                <a:solidFill>
                  <a:srgbClr val="00434D"/>
                </a:solidFill>
                <a:latin typeface="Calibri"/>
                <a:ea typeface="Calibri"/>
                <a:cs typeface="Calibri"/>
              </a:rPr>
              <a:t>QTLs</a:t>
            </a:r>
            <a:r>
              <a:rPr lang="fr-FR" sz="3000" b="1" dirty="0">
                <a:solidFill>
                  <a:srgbClr val="00434D"/>
                </a:solidFill>
                <a:latin typeface="Calibri"/>
                <a:ea typeface="Calibri"/>
                <a:cs typeface="Calibri"/>
              </a:rPr>
              <a:t>)</a:t>
            </a:r>
          </a:p>
          <a:p>
            <a:pPr lvl="1"/>
            <a:r>
              <a:rPr lang="fr-FR" sz="3000" dirty="0">
                <a:solidFill>
                  <a:srgbClr val="00434D"/>
                </a:solidFill>
                <a:latin typeface="Calibri"/>
                <a:ea typeface="Calibri"/>
                <a:cs typeface="Calibri"/>
              </a:rPr>
              <a:t>Prédiction génomique </a:t>
            </a:r>
            <a:r>
              <a:rPr lang="fr-FR" sz="3000" dirty="0">
                <a:solidFill>
                  <a:srgbClr val="00434D"/>
                </a:solidFill>
              </a:rPr>
              <a:t>≈ 0,60 pour la PUE</a:t>
            </a:r>
          </a:p>
          <a:p>
            <a:endParaRPr lang="en-GB" dirty="0">
              <a:solidFill>
                <a:srgbClr val="00434D"/>
              </a:solidFill>
            </a:endParaRPr>
          </a:p>
          <a:p>
            <a:endParaRPr lang="en-GB" dirty="0">
              <a:solidFill>
                <a:srgbClr val="00434D"/>
              </a:solidFill>
            </a:endParaRPr>
          </a:p>
          <a:p>
            <a:endParaRPr lang="en-GB" dirty="0">
              <a:solidFill>
                <a:srgbClr val="00434D"/>
              </a:solidFill>
            </a:endParaRPr>
          </a:p>
        </p:txBody>
      </p:sp>
      <p:sp>
        <p:nvSpPr>
          <p:cNvPr id="5" name="Espace réservé du numéro de diapositive 4">
            <a:extLst>
              <a:ext uri="{FF2B5EF4-FFF2-40B4-BE49-F238E27FC236}">
                <a16:creationId xmlns:a16="http://schemas.microsoft.com/office/drawing/2014/main" id="{AFFA821B-CF53-209F-116B-270F030DA5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4" name="Graphique 3" descr="ADN avec un remplissage uni">
            <a:extLst>
              <a:ext uri="{FF2B5EF4-FFF2-40B4-BE49-F238E27FC236}">
                <a16:creationId xmlns:a16="http://schemas.microsoft.com/office/drawing/2014/main" id="{CA0B21CF-B79E-EF57-37FA-9EAFD2CF9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102" y="5506163"/>
            <a:ext cx="762000" cy="762000"/>
          </a:xfrm>
          <a:prstGeom prst="rect">
            <a:avLst/>
          </a:prstGeom>
        </p:spPr>
      </p:pic>
      <p:pic>
        <p:nvPicPr>
          <p:cNvPr id="6" name="Image 5" descr="Une image contenant croquis, cercle, noir, dessin&#10;&#10;Le contenu généré par l’IA peut être incorrect.">
            <a:extLst>
              <a:ext uri="{FF2B5EF4-FFF2-40B4-BE49-F238E27FC236}">
                <a16:creationId xmlns:a16="http://schemas.microsoft.com/office/drawing/2014/main" id="{82D47B6D-B084-D371-577D-E4DBFC91E59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1334" y="4456640"/>
            <a:ext cx="763200" cy="763200"/>
          </a:xfrm>
          <a:prstGeom prst="rect">
            <a:avLst/>
          </a:prstGeom>
        </p:spPr>
      </p:pic>
      <p:grpSp>
        <p:nvGrpSpPr>
          <p:cNvPr id="7" name="Groupe 6">
            <a:extLst>
              <a:ext uri="{FF2B5EF4-FFF2-40B4-BE49-F238E27FC236}">
                <a16:creationId xmlns:a16="http://schemas.microsoft.com/office/drawing/2014/main" id="{473A9092-20CD-A3D9-821B-23D648AF2CCD}"/>
              </a:ext>
            </a:extLst>
          </p:cNvPr>
          <p:cNvGrpSpPr/>
          <p:nvPr/>
        </p:nvGrpSpPr>
        <p:grpSpPr>
          <a:xfrm>
            <a:off x="475771" y="970837"/>
            <a:ext cx="954327" cy="971552"/>
            <a:chOff x="551879" y="1290384"/>
            <a:chExt cx="954327" cy="971552"/>
          </a:xfrm>
        </p:grpSpPr>
        <p:pic>
          <p:nvPicPr>
            <p:cNvPr id="8" name="Graphique 7">
              <a:extLst>
                <a:ext uri="{FF2B5EF4-FFF2-40B4-BE49-F238E27FC236}">
                  <a16:creationId xmlns:a16="http://schemas.microsoft.com/office/drawing/2014/main" id="{5EE567D2-5ABC-FE7C-D693-76E7B34C99B1}"/>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826204" y="1336548"/>
              <a:ext cx="605006" cy="643181"/>
            </a:xfrm>
            <a:prstGeom prst="rect">
              <a:avLst/>
            </a:prstGeom>
          </p:spPr>
        </p:pic>
        <p:pic>
          <p:nvPicPr>
            <p:cNvPr id="9" name="Graphique 8" descr="Loupe contour">
              <a:extLst>
                <a:ext uri="{FF2B5EF4-FFF2-40B4-BE49-F238E27FC236}">
                  <a16:creationId xmlns:a16="http://schemas.microsoft.com/office/drawing/2014/main" id="{79046ABE-0EFF-45E2-FCBD-828A8AF749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51879" y="1290384"/>
              <a:ext cx="954327" cy="971552"/>
            </a:xfrm>
            <a:prstGeom prst="rect">
              <a:avLst/>
            </a:prstGeom>
          </p:spPr>
        </p:pic>
      </p:grpSp>
      <p:pic>
        <p:nvPicPr>
          <p:cNvPr id="10" name="Graphique 9" descr="Graphique à barres avec tendance à la hausse avec un remplissage uni">
            <a:extLst>
              <a:ext uri="{FF2B5EF4-FFF2-40B4-BE49-F238E27FC236}">
                <a16:creationId xmlns:a16="http://schemas.microsoft.com/office/drawing/2014/main" id="{7A61BFB1-5399-1C22-3328-2D7148433B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7281" y="2180283"/>
            <a:ext cx="914400" cy="914400"/>
          </a:xfrm>
          <a:prstGeom prst="rect">
            <a:avLst/>
          </a:prstGeom>
        </p:spPr>
      </p:pic>
    </p:spTree>
    <p:extLst>
      <p:ext uri="{BB962C8B-B14F-4D97-AF65-F5344CB8AC3E}">
        <p14:creationId xmlns:p14="http://schemas.microsoft.com/office/powerpoint/2010/main" val="2342696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5C52F3-815C-03FE-C01B-C1CF2CBA17D9}"/>
              </a:ext>
            </a:extLst>
          </p:cNvPr>
          <p:cNvSpPr>
            <a:spLocks noGrp="1"/>
          </p:cNvSpPr>
          <p:nvPr>
            <p:ph type="title"/>
          </p:nvPr>
        </p:nvSpPr>
        <p:spPr/>
        <p:txBody>
          <a:bodyPr>
            <a:normAutofit/>
          </a:bodyPr>
          <a:lstStyle/>
          <a:p>
            <a:r>
              <a:rPr lang="fr-FR" sz="3400"/>
              <a:t>Conclusions pratiques</a:t>
            </a:r>
          </a:p>
        </p:txBody>
      </p:sp>
      <p:sp>
        <p:nvSpPr>
          <p:cNvPr id="3" name="Espace réservé du contenu 2">
            <a:extLst>
              <a:ext uri="{FF2B5EF4-FFF2-40B4-BE49-F238E27FC236}">
                <a16:creationId xmlns:a16="http://schemas.microsoft.com/office/drawing/2014/main" id="{DD004515-3439-3EA8-4218-26D022D18A3E}"/>
              </a:ext>
            </a:extLst>
          </p:cNvPr>
          <p:cNvSpPr>
            <a:spLocks noGrp="1"/>
          </p:cNvSpPr>
          <p:nvPr>
            <p:ph idx="1"/>
          </p:nvPr>
        </p:nvSpPr>
        <p:spPr/>
        <p:txBody>
          <a:bodyPr>
            <a:normAutofit/>
          </a:bodyPr>
          <a:lstStyle/>
          <a:p>
            <a:r>
              <a:rPr lang="fr-FR" sz="2400" b="1" dirty="0">
                <a:solidFill>
                  <a:srgbClr val="00434D"/>
                </a:solidFill>
              </a:rPr>
              <a:t>Objectif </a:t>
            </a:r>
            <a:r>
              <a:rPr lang="fr-FR" sz="2400" dirty="0">
                <a:solidFill>
                  <a:srgbClr val="00434D"/>
                </a:solidFill>
              </a:rPr>
              <a:t>: </a:t>
            </a:r>
          </a:p>
          <a:p>
            <a:pPr lvl="1"/>
            <a:r>
              <a:rPr lang="fr-FR" sz="2400" dirty="0">
                <a:solidFill>
                  <a:srgbClr val="00434D"/>
                </a:solidFill>
              </a:rPr>
              <a:t>viser des génétiques combinant </a:t>
            </a:r>
            <a:r>
              <a:rPr lang="fr-FR" sz="2400" b="1" dirty="0">
                <a:solidFill>
                  <a:srgbClr val="00434D"/>
                </a:solidFill>
              </a:rPr>
              <a:t>haut rendement</a:t>
            </a:r>
            <a:r>
              <a:rPr lang="fr-FR" sz="2400" dirty="0">
                <a:solidFill>
                  <a:srgbClr val="00434D"/>
                </a:solidFill>
              </a:rPr>
              <a:t>, </a:t>
            </a:r>
            <a:r>
              <a:rPr lang="fr-FR" sz="2400" b="1" dirty="0">
                <a:solidFill>
                  <a:srgbClr val="00434D"/>
                </a:solidFill>
              </a:rPr>
              <a:t>PUE élevée</a:t>
            </a:r>
            <a:r>
              <a:rPr lang="fr-FR" sz="2400" dirty="0">
                <a:solidFill>
                  <a:srgbClr val="00434D"/>
                </a:solidFill>
              </a:rPr>
              <a:t> et </a:t>
            </a:r>
            <a:r>
              <a:rPr lang="fr-FR" sz="2400" b="1" dirty="0">
                <a:solidFill>
                  <a:srgbClr val="00434D"/>
                </a:solidFill>
              </a:rPr>
              <a:t>P grain modéré</a:t>
            </a:r>
            <a:r>
              <a:rPr lang="fr-FR" sz="2400" dirty="0">
                <a:solidFill>
                  <a:srgbClr val="00434D"/>
                </a:solidFill>
              </a:rPr>
              <a:t>, afin de </a:t>
            </a:r>
            <a:r>
              <a:rPr lang="fr-FR" sz="2400" b="1" dirty="0">
                <a:solidFill>
                  <a:srgbClr val="00434D"/>
                </a:solidFill>
              </a:rPr>
              <a:t>limiter l’export P</a:t>
            </a:r>
            <a:r>
              <a:rPr lang="fr-FR" sz="2400" dirty="0">
                <a:solidFill>
                  <a:srgbClr val="00434D"/>
                </a:solidFill>
              </a:rPr>
              <a:t> tout en sécurisant la production, surtout lorsque P‑Olsen ≤ </a:t>
            </a:r>
            <a:r>
              <a:rPr lang="fr-FR" sz="2400" b="1" dirty="0">
                <a:solidFill>
                  <a:srgbClr val="00434D"/>
                </a:solidFill>
              </a:rPr>
              <a:t>15 ppm</a:t>
            </a:r>
            <a:r>
              <a:rPr lang="fr-FR" sz="2400" dirty="0">
                <a:solidFill>
                  <a:srgbClr val="00434D"/>
                </a:solidFill>
              </a:rPr>
              <a:t>.</a:t>
            </a:r>
          </a:p>
          <a:p>
            <a:pPr lvl="0"/>
            <a:r>
              <a:rPr lang="fr-FR" sz="2400" b="1" dirty="0">
                <a:solidFill>
                  <a:srgbClr val="00434D"/>
                </a:solidFill>
              </a:rPr>
              <a:t>Conseil/diagnostic</a:t>
            </a:r>
            <a:r>
              <a:rPr lang="fr-FR" sz="2400" dirty="0">
                <a:solidFill>
                  <a:srgbClr val="00434D"/>
                </a:solidFill>
              </a:rPr>
              <a:t> : </a:t>
            </a:r>
          </a:p>
          <a:p>
            <a:pPr lvl="1"/>
            <a:r>
              <a:rPr lang="fr-FR" sz="2400" dirty="0">
                <a:solidFill>
                  <a:srgbClr val="00434D"/>
                </a:solidFill>
              </a:rPr>
              <a:t>privilégier </a:t>
            </a:r>
            <a:r>
              <a:rPr lang="fr-FR" sz="2400" b="1" dirty="0">
                <a:solidFill>
                  <a:srgbClr val="00434D"/>
                </a:solidFill>
              </a:rPr>
              <a:t>les indices de végétation en lien avec la chlorophylle</a:t>
            </a:r>
            <a:r>
              <a:rPr lang="fr-FR" sz="2400" dirty="0">
                <a:solidFill>
                  <a:srgbClr val="00434D"/>
                </a:solidFill>
              </a:rPr>
              <a:t> comme </a:t>
            </a:r>
            <a:r>
              <a:rPr lang="fr-FR" sz="2400" b="1" dirty="0">
                <a:solidFill>
                  <a:srgbClr val="00434D"/>
                </a:solidFill>
              </a:rPr>
              <a:t>proxy</a:t>
            </a:r>
            <a:r>
              <a:rPr lang="fr-FR" sz="2400" dirty="0">
                <a:solidFill>
                  <a:srgbClr val="00434D"/>
                </a:solidFill>
              </a:rPr>
              <a:t> de stress P (AUC ΔAP‑NP), avec calage local ; </a:t>
            </a:r>
          </a:p>
          <a:p>
            <a:pPr lvl="1"/>
            <a:r>
              <a:rPr lang="fr-FR" sz="2400" dirty="0">
                <a:solidFill>
                  <a:srgbClr val="00434D"/>
                </a:solidFill>
              </a:rPr>
              <a:t>utiliser les </a:t>
            </a:r>
            <a:r>
              <a:rPr lang="fr-FR" sz="2400" b="1" dirty="0">
                <a:solidFill>
                  <a:srgbClr val="00434D"/>
                </a:solidFill>
              </a:rPr>
              <a:t>cartographies P‑Olsen</a:t>
            </a:r>
            <a:r>
              <a:rPr lang="fr-FR" sz="2400" dirty="0">
                <a:solidFill>
                  <a:srgbClr val="00434D"/>
                </a:solidFill>
              </a:rPr>
              <a:t> fines pour positionner la contrainte et interpréter correctement les réponses variétales. </a:t>
            </a:r>
          </a:p>
          <a:p>
            <a:r>
              <a:rPr lang="fr-FR" sz="2400" b="1" dirty="0">
                <a:solidFill>
                  <a:srgbClr val="00434D"/>
                </a:solidFill>
              </a:rPr>
              <a:t>Sélection</a:t>
            </a:r>
            <a:r>
              <a:rPr lang="fr-FR" sz="2400" dirty="0">
                <a:solidFill>
                  <a:srgbClr val="00434D"/>
                </a:solidFill>
              </a:rPr>
              <a:t> : </a:t>
            </a:r>
          </a:p>
          <a:p>
            <a:pPr lvl="1"/>
            <a:r>
              <a:rPr lang="fr-FR" sz="2400" dirty="0">
                <a:solidFill>
                  <a:srgbClr val="00434D"/>
                </a:solidFill>
              </a:rPr>
              <a:t>associer </a:t>
            </a:r>
            <a:r>
              <a:rPr lang="fr-FR" sz="2400" b="1" dirty="0">
                <a:solidFill>
                  <a:srgbClr val="00434D"/>
                </a:solidFill>
              </a:rPr>
              <a:t>pré‑screening avec le phénotypage racinaire</a:t>
            </a:r>
            <a:r>
              <a:rPr lang="fr-FR" sz="2400" dirty="0">
                <a:solidFill>
                  <a:srgbClr val="00434D"/>
                </a:solidFill>
              </a:rPr>
              <a:t> (P‑</a:t>
            </a:r>
            <a:r>
              <a:rPr lang="fr-FR" sz="2400" dirty="0" err="1">
                <a:solidFill>
                  <a:srgbClr val="00434D"/>
                </a:solidFill>
              </a:rPr>
              <a:t>indicator</a:t>
            </a:r>
            <a:r>
              <a:rPr lang="fr-FR" sz="2400" dirty="0">
                <a:solidFill>
                  <a:srgbClr val="00434D"/>
                </a:solidFill>
              </a:rPr>
              <a:t>) et </a:t>
            </a:r>
            <a:r>
              <a:rPr lang="fr-FR" sz="2400" b="1" dirty="0">
                <a:solidFill>
                  <a:srgbClr val="00434D"/>
                </a:solidFill>
              </a:rPr>
              <a:t>prédiction génomique</a:t>
            </a:r>
            <a:r>
              <a:rPr lang="fr-FR" sz="2400" dirty="0">
                <a:solidFill>
                  <a:srgbClr val="00434D"/>
                </a:solidFill>
              </a:rPr>
              <a:t> (PUE, GY en NP) pour accélérer l’identification des </a:t>
            </a:r>
            <a:r>
              <a:rPr lang="fr-FR" sz="2400" b="1" dirty="0">
                <a:solidFill>
                  <a:srgbClr val="00434D"/>
                </a:solidFill>
              </a:rPr>
              <a:t>lignées tolérantes</a:t>
            </a:r>
            <a:r>
              <a:rPr lang="fr-FR" sz="2400" dirty="0">
                <a:solidFill>
                  <a:srgbClr val="00434D"/>
                </a:solidFill>
              </a:rPr>
              <a:t> ; cibler des profils </a:t>
            </a:r>
            <a:r>
              <a:rPr lang="fr-FR" sz="2400" b="1" dirty="0">
                <a:solidFill>
                  <a:srgbClr val="00434D"/>
                </a:solidFill>
              </a:rPr>
              <a:t>efficients </a:t>
            </a:r>
            <a:r>
              <a:rPr lang="fr-FR" sz="2400" dirty="0">
                <a:solidFill>
                  <a:srgbClr val="00434D"/>
                </a:solidFill>
              </a:rPr>
              <a:t>selon l’objectif (productivité vs sobriété P). </a:t>
            </a:r>
          </a:p>
          <a:p>
            <a:endParaRPr lang="fr-FR" sz="2400" dirty="0">
              <a:solidFill>
                <a:srgbClr val="00434D"/>
              </a:solidFill>
            </a:endParaRPr>
          </a:p>
        </p:txBody>
      </p:sp>
      <p:sp>
        <p:nvSpPr>
          <p:cNvPr id="5" name="Espace réservé du numéro de diapositive 4">
            <a:extLst>
              <a:ext uri="{FF2B5EF4-FFF2-40B4-BE49-F238E27FC236}">
                <a16:creationId xmlns:a16="http://schemas.microsoft.com/office/drawing/2014/main" id="{10A3AB2B-410E-9CDE-45EF-B60ED0AE38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spTree>
    <p:extLst>
      <p:ext uri="{BB962C8B-B14F-4D97-AF65-F5344CB8AC3E}">
        <p14:creationId xmlns:p14="http://schemas.microsoft.com/office/powerpoint/2010/main" val="736919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CDFED4-D9EB-189E-0BA7-CFBC762D10AA}"/>
              </a:ext>
            </a:extLst>
          </p:cNvPr>
          <p:cNvSpPr>
            <a:spLocks noGrp="1"/>
          </p:cNvSpPr>
          <p:nvPr>
            <p:ph type="title"/>
          </p:nvPr>
        </p:nvSpPr>
        <p:spPr/>
        <p:txBody>
          <a:bodyPr>
            <a:normAutofit/>
          </a:bodyPr>
          <a:lstStyle/>
          <a:p>
            <a:r>
              <a:rPr lang="fr-FR" sz="3400"/>
              <a:t>Remerciements</a:t>
            </a:r>
          </a:p>
        </p:txBody>
      </p:sp>
      <p:sp>
        <p:nvSpPr>
          <p:cNvPr id="3" name="Espace réservé du contenu 2">
            <a:extLst>
              <a:ext uri="{FF2B5EF4-FFF2-40B4-BE49-F238E27FC236}">
                <a16:creationId xmlns:a16="http://schemas.microsoft.com/office/drawing/2014/main" id="{9023812D-9A7A-A71E-E224-09FDD4A62928}"/>
              </a:ext>
            </a:extLst>
          </p:cNvPr>
          <p:cNvSpPr>
            <a:spLocks noGrp="1"/>
          </p:cNvSpPr>
          <p:nvPr>
            <p:ph idx="1"/>
          </p:nvPr>
        </p:nvSpPr>
        <p:spPr>
          <a:xfrm>
            <a:off x="675121" y="1124869"/>
            <a:ext cx="9296626" cy="1382695"/>
          </a:xfrm>
        </p:spPr>
        <p:txBody>
          <a:bodyPr>
            <a:normAutofit/>
          </a:bodyPr>
          <a:lstStyle/>
          <a:p>
            <a:r>
              <a:rPr lang="fr-FR" sz="2000" dirty="0">
                <a:solidFill>
                  <a:srgbClr val="00434D"/>
                </a:solidFill>
              </a:rPr>
              <a:t>Merci aux équipes de Montans et </a:t>
            </a:r>
            <a:r>
              <a:rPr lang="fr-FR" sz="2000" dirty="0" err="1">
                <a:solidFill>
                  <a:srgbClr val="00434D"/>
                </a:solidFill>
              </a:rPr>
              <a:t>Ouzouer-le-marché</a:t>
            </a:r>
            <a:r>
              <a:rPr lang="fr-FR" sz="2000" dirty="0">
                <a:solidFill>
                  <a:srgbClr val="00434D"/>
                </a:solidFill>
              </a:rPr>
              <a:t> pour les essais menés et à l’ensemble des collègues Arvalis impliqués dans le projet</a:t>
            </a:r>
          </a:p>
          <a:p>
            <a:r>
              <a:rPr lang="fr-FR" sz="2000" dirty="0">
                <a:solidFill>
                  <a:srgbClr val="00434D"/>
                </a:solidFill>
              </a:rPr>
              <a:t>À Yann Manes (Syngenta), Malcom </a:t>
            </a:r>
            <a:r>
              <a:rPr lang="fr-FR" sz="2000" dirty="0" err="1">
                <a:solidFill>
                  <a:srgbClr val="00434D"/>
                </a:solidFill>
              </a:rPr>
              <a:t>Hawkesford</a:t>
            </a:r>
            <a:r>
              <a:rPr lang="fr-FR" sz="2000" dirty="0">
                <a:solidFill>
                  <a:srgbClr val="00434D"/>
                </a:solidFill>
              </a:rPr>
              <a:t> et Pete Berry (</a:t>
            </a:r>
            <a:r>
              <a:rPr lang="fr-FR" sz="2000" dirty="0" err="1">
                <a:solidFill>
                  <a:srgbClr val="00434D"/>
                </a:solidFill>
              </a:rPr>
              <a:t>Rothamsted</a:t>
            </a:r>
            <a:r>
              <a:rPr lang="fr-FR" sz="2000" dirty="0">
                <a:solidFill>
                  <a:srgbClr val="00434D"/>
                </a:solidFill>
              </a:rPr>
              <a:t> </a:t>
            </a:r>
            <a:r>
              <a:rPr lang="fr-FR" sz="2000" dirty="0" err="1">
                <a:solidFill>
                  <a:srgbClr val="00434D"/>
                </a:solidFill>
              </a:rPr>
              <a:t>research</a:t>
            </a:r>
            <a:r>
              <a:rPr lang="fr-FR" sz="2000" dirty="0">
                <a:solidFill>
                  <a:srgbClr val="00434D"/>
                </a:solidFill>
              </a:rPr>
              <a:t>)</a:t>
            </a:r>
          </a:p>
        </p:txBody>
      </p:sp>
      <p:sp>
        <p:nvSpPr>
          <p:cNvPr id="5" name="Espace réservé du numéro de diapositive 4">
            <a:extLst>
              <a:ext uri="{FF2B5EF4-FFF2-40B4-BE49-F238E27FC236}">
                <a16:creationId xmlns:a16="http://schemas.microsoft.com/office/drawing/2014/main" id="{5183F0DC-8EE8-6667-588D-603396236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6" name="Picture 19" descr="Syngenta – Logos Download">
            <a:extLst>
              <a:ext uri="{FF2B5EF4-FFF2-40B4-BE49-F238E27FC236}">
                <a16:creationId xmlns:a16="http://schemas.microsoft.com/office/drawing/2014/main" id="{E3FB4311-C042-E178-BE7D-470C4C39C0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8496" y="2152775"/>
            <a:ext cx="1999851" cy="61138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C087D2C2-7889-4B4F-0585-9789399F9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1747" y="269237"/>
            <a:ext cx="1887805" cy="649182"/>
          </a:xfrm>
          <a:prstGeom prst="rect">
            <a:avLst/>
          </a:prstGeom>
        </p:spPr>
      </p:pic>
      <p:pic>
        <p:nvPicPr>
          <p:cNvPr id="8" name="Picture 6" descr="01_CNR_IPSP • XF-ACTORS">
            <a:extLst>
              <a:ext uri="{FF2B5EF4-FFF2-40B4-BE49-F238E27FC236}">
                <a16:creationId xmlns:a16="http://schemas.microsoft.com/office/drawing/2014/main" id="{6DDC703C-9C9D-330B-5E32-B3CD7243F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4108" y="2995988"/>
            <a:ext cx="1808623" cy="804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othamsted Research - Agritech UK">
            <a:extLst>
              <a:ext uri="{FF2B5EF4-FFF2-40B4-BE49-F238E27FC236}">
                <a16:creationId xmlns:a16="http://schemas.microsoft.com/office/drawing/2014/main" id="{930029BB-95A5-F0C9-9284-7AB4ABAB8F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995" y="3959830"/>
            <a:ext cx="1881934" cy="6743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National Institute of Agricultural Botany | AIRTO">
            <a:extLst>
              <a:ext uri="{FF2B5EF4-FFF2-40B4-BE49-F238E27FC236}">
                <a16:creationId xmlns:a16="http://schemas.microsoft.com/office/drawing/2014/main" id="{5EC24EB2-0C18-8687-2E8C-0D9009AA2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2769" y="1239543"/>
            <a:ext cx="1631314" cy="710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_Logos_ADAS | RootWave">
            <a:extLst>
              <a:ext uri="{FF2B5EF4-FFF2-40B4-BE49-F238E27FC236}">
                <a16:creationId xmlns:a16="http://schemas.microsoft.com/office/drawing/2014/main" id="{7C05CDD7-8396-C5AA-DA05-8C87187166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657" b="24196"/>
          <a:stretch/>
        </p:blipFill>
        <p:spPr bwMode="auto">
          <a:xfrm>
            <a:off x="10177621" y="4948368"/>
            <a:ext cx="2039537" cy="11062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Afficher l’image source">
            <a:extLst>
              <a:ext uri="{FF2B5EF4-FFF2-40B4-BE49-F238E27FC236}">
                <a16:creationId xmlns:a16="http://schemas.microsoft.com/office/drawing/2014/main" id="{3F7243B1-8C1D-FF88-132F-7A28AB94C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5671" y="122806"/>
            <a:ext cx="1977347" cy="101206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ciel, plein air, herbe, habits&#10;&#10;Description générée automatiquement">
            <a:extLst>
              <a:ext uri="{FF2B5EF4-FFF2-40B4-BE49-F238E27FC236}">
                <a16:creationId xmlns:a16="http://schemas.microsoft.com/office/drawing/2014/main" id="{B0422D73-6CB6-FA34-B837-C6CBD82890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497" t="31654" r="9861" b="21963"/>
          <a:stretch/>
        </p:blipFill>
        <p:spPr bwMode="auto">
          <a:xfrm>
            <a:off x="1935330" y="2739394"/>
            <a:ext cx="7560260" cy="39001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336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9D33AE-9425-E615-9943-D7A2FAD77B67}"/>
              </a:ext>
            </a:extLst>
          </p:cNvPr>
          <p:cNvSpPr>
            <a:spLocks noGrp="1"/>
          </p:cNvSpPr>
          <p:nvPr>
            <p:ph type="title"/>
          </p:nvPr>
        </p:nvSpPr>
        <p:spPr>
          <a:xfrm>
            <a:off x="967729" y="83048"/>
            <a:ext cx="10233671" cy="679323"/>
          </a:xfrm>
        </p:spPr>
        <p:txBody>
          <a:bodyPr>
            <a:noAutofit/>
          </a:bodyPr>
          <a:lstStyle/>
          <a:p>
            <a:r>
              <a:rPr lang="fr-FR" sz="3000" dirty="0"/>
              <a:t>Gestion durable des ressources en phosphore pour répondre à la demande alimentaire mondiale</a:t>
            </a:r>
          </a:p>
        </p:txBody>
      </p:sp>
      <p:sp>
        <p:nvSpPr>
          <p:cNvPr id="4" name="Espace réservé du numéro de diapositive 3">
            <a:extLst>
              <a:ext uri="{FF2B5EF4-FFF2-40B4-BE49-F238E27FC236}">
                <a16:creationId xmlns:a16="http://schemas.microsoft.com/office/drawing/2014/main" id="{CD4264DB-C063-2A67-D0D7-B747A36EA4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sp>
        <p:nvSpPr>
          <p:cNvPr id="5" name="Espace réservé du numéro de diapositive 2">
            <a:extLst>
              <a:ext uri="{FF2B5EF4-FFF2-40B4-BE49-F238E27FC236}">
                <a16:creationId xmlns:a16="http://schemas.microsoft.com/office/drawing/2014/main" id="{C0CC81FA-A942-DF93-FB9F-06527DE10C3B}"/>
              </a:ext>
            </a:extLst>
          </p:cNvPr>
          <p:cNvSpPr txBox="1">
            <a:spLocks/>
          </p:cNvSpPr>
          <p:nvPr/>
        </p:nvSpPr>
        <p:spPr>
          <a:xfrm>
            <a:off x="10061716" y="6091818"/>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75BFBD-0ED7-4A79-A6CD-54D9ADA252FC}" type="slidenum">
              <a:rPr kumimoji="0" lang="de-DE"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6" name="Picture 3">
            <a:extLst>
              <a:ext uri="{FF2B5EF4-FFF2-40B4-BE49-F238E27FC236}">
                <a16:creationId xmlns:a16="http://schemas.microsoft.com/office/drawing/2014/main" id="{C8EF03DD-9C36-6DB5-BB0F-F831799E9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091" y="1227308"/>
            <a:ext cx="5583907" cy="521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FDB67AF7-15DA-221D-EE10-4102821D086F}"/>
              </a:ext>
            </a:extLst>
          </p:cNvPr>
          <p:cNvSpPr/>
          <p:nvPr/>
        </p:nvSpPr>
        <p:spPr>
          <a:xfrm>
            <a:off x="8046827" y="1652296"/>
            <a:ext cx="4401518" cy="203327"/>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8" name="Rectangle 7">
            <a:extLst>
              <a:ext uri="{FF2B5EF4-FFF2-40B4-BE49-F238E27FC236}">
                <a16:creationId xmlns:a16="http://schemas.microsoft.com/office/drawing/2014/main" id="{439917B5-B54C-EC77-239A-EAAC2250A7F8}"/>
              </a:ext>
            </a:extLst>
          </p:cNvPr>
          <p:cNvSpPr/>
          <p:nvPr/>
        </p:nvSpPr>
        <p:spPr>
          <a:xfrm>
            <a:off x="8046827" y="1868324"/>
            <a:ext cx="4394328" cy="203327"/>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9" name="Rectangle 8">
            <a:extLst>
              <a:ext uri="{FF2B5EF4-FFF2-40B4-BE49-F238E27FC236}">
                <a16:creationId xmlns:a16="http://schemas.microsoft.com/office/drawing/2014/main" id="{E09B73A2-12FA-F3D9-9F03-C81590A2C644}"/>
              </a:ext>
            </a:extLst>
          </p:cNvPr>
          <p:cNvSpPr/>
          <p:nvPr/>
        </p:nvSpPr>
        <p:spPr>
          <a:xfrm>
            <a:off x="8046827" y="2372380"/>
            <a:ext cx="4401518" cy="203327"/>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10" name="Rectangle 9">
            <a:extLst>
              <a:ext uri="{FF2B5EF4-FFF2-40B4-BE49-F238E27FC236}">
                <a16:creationId xmlns:a16="http://schemas.microsoft.com/office/drawing/2014/main" id="{1F14DFBD-2FB8-60AD-5EDC-88946D4AAA19}"/>
              </a:ext>
            </a:extLst>
          </p:cNvPr>
          <p:cNvSpPr/>
          <p:nvPr/>
        </p:nvSpPr>
        <p:spPr>
          <a:xfrm>
            <a:off x="8046827" y="2588404"/>
            <a:ext cx="4401518" cy="203327"/>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11" name="Rectangle 10">
            <a:extLst>
              <a:ext uri="{FF2B5EF4-FFF2-40B4-BE49-F238E27FC236}">
                <a16:creationId xmlns:a16="http://schemas.microsoft.com/office/drawing/2014/main" id="{536CC845-9277-7A30-E579-D5EBC267AF69}"/>
              </a:ext>
            </a:extLst>
          </p:cNvPr>
          <p:cNvSpPr/>
          <p:nvPr/>
        </p:nvSpPr>
        <p:spPr>
          <a:xfrm>
            <a:off x="8046827" y="3524508"/>
            <a:ext cx="4401518" cy="203327"/>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12" name="Rectangle 11">
            <a:extLst>
              <a:ext uri="{FF2B5EF4-FFF2-40B4-BE49-F238E27FC236}">
                <a16:creationId xmlns:a16="http://schemas.microsoft.com/office/drawing/2014/main" id="{638D3285-38C5-BD7F-43C1-2B23C4511ECB}"/>
              </a:ext>
            </a:extLst>
          </p:cNvPr>
          <p:cNvSpPr/>
          <p:nvPr/>
        </p:nvSpPr>
        <p:spPr>
          <a:xfrm>
            <a:off x="8046827" y="3720503"/>
            <a:ext cx="4401518" cy="203327"/>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13" name="Rectangle 12">
            <a:extLst>
              <a:ext uri="{FF2B5EF4-FFF2-40B4-BE49-F238E27FC236}">
                <a16:creationId xmlns:a16="http://schemas.microsoft.com/office/drawing/2014/main" id="{2E7D521C-B4ED-EA5D-65FF-F03128ECD8E9}"/>
              </a:ext>
            </a:extLst>
          </p:cNvPr>
          <p:cNvSpPr/>
          <p:nvPr/>
        </p:nvSpPr>
        <p:spPr>
          <a:xfrm>
            <a:off x="8072227" y="5629338"/>
            <a:ext cx="4401518" cy="203327"/>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grpSp>
        <p:nvGrpSpPr>
          <p:cNvPr id="17" name="Groupe 16">
            <a:extLst>
              <a:ext uri="{FF2B5EF4-FFF2-40B4-BE49-F238E27FC236}">
                <a16:creationId xmlns:a16="http://schemas.microsoft.com/office/drawing/2014/main" id="{E278C2F3-92EC-7767-D1BA-9881518CB003}"/>
              </a:ext>
            </a:extLst>
          </p:cNvPr>
          <p:cNvGrpSpPr/>
          <p:nvPr/>
        </p:nvGrpSpPr>
        <p:grpSpPr>
          <a:xfrm>
            <a:off x="146756" y="2178650"/>
            <a:ext cx="5949244" cy="3425206"/>
            <a:chOff x="2394856" y="1823324"/>
            <a:chExt cx="7520266" cy="3892883"/>
          </a:xfrm>
        </p:grpSpPr>
        <p:pic>
          <p:nvPicPr>
            <p:cNvPr id="18" name="Picture 2">
              <a:extLst>
                <a:ext uri="{FF2B5EF4-FFF2-40B4-BE49-F238E27FC236}">
                  <a16:creationId xmlns:a16="http://schemas.microsoft.com/office/drawing/2014/main" id="{D0299AAE-3880-B871-EC61-96F016415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856" y="1823324"/>
              <a:ext cx="7520266" cy="341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18">
              <a:extLst>
                <a:ext uri="{FF2B5EF4-FFF2-40B4-BE49-F238E27FC236}">
                  <a16:creationId xmlns:a16="http://schemas.microsoft.com/office/drawing/2014/main" id="{5407444E-D29B-53C4-7BA6-5E603475D839}"/>
                </a:ext>
              </a:extLst>
            </p:cNvPr>
            <p:cNvSpPr txBox="1"/>
            <p:nvPr/>
          </p:nvSpPr>
          <p:spPr>
            <a:xfrm>
              <a:off x="6849155" y="5377653"/>
              <a:ext cx="288032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venir Next LT Pro DemiCalibri"/>
                  <a:ea typeface="+mn-ea"/>
                  <a:cs typeface="+mn-cs"/>
                </a:rPr>
                <a:t>Cordell et White, 2013</a:t>
              </a:r>
              <a:endParaRPr kumimoji="0" lang="fr-FR" sz="1600" b="0" i="1"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20" name="Rectangle 19">
              <a:extLst>
                <a:ext uri="{FF2B5EF4-FFF2-40B4-BE49-F238E27FC236}">
                  <a16:creationId xmlns:a16="http://schemas.microsoft.com/office/drawing/2014/main" id="{E9D6CD82-7206-58AB-079B-FE64E491911A}"/>
                </a:ext>
              </a:extLst>
            </p:cNvPr>
            <p:cNvSpPr/>
            <p:nvPr/>
          </p:nvSpPr>
          <p:spPr>
            <a:xfrm>
              <a:off x="7215848" y="2484421"/>
              <a:ext cx="2146934" cy="636801"/>
            </a:xfrm>
            <a:prstGeom prst="rect">
              <a:avLst/>
            </a:prstGeom>
            <a:noFill/>
            <a:ln w="57150">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grpSp>
    </p:spTree>
    <p:extLst>
      <p:ext uri="{BB962C8B-B14F-4D97-AF65-F5344CB8AC3E}">
        <p14:creationId xmlns:p14="http://schemas.microsoft.com/office/powerpoint/2010/main" val="37593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1CC7396B-D445-29C0-2E7A-A450A425D7AB}"/>
              </a:ext>
            </a:extLst>
          </p:cNvPr>
          <p:cNvSpPr>
            <a:spLocks noGrp="1"/>
          </p:cNvSpPr>
          <p:nvPr>
            <p:ph type="title"/>
          </p:nvPr>
        </p:nvSpPr>
        <p:spPr>
          <a:xfrm>
            <a:off x="940297" y="92192"/>
            <a:ext cx="9337559" cy="679323"/>
          </a:xfrm>
        </p:spPr>
        <p:txBody>
          <a:bodyPr>
            <a:normAutofit fontScale="90000"/>
          </a:bodyPr>
          <a:lstStyle/>
          <a:p>
            <a:r>
              <a:rPr lang="fr-FR" sz="3400" dirty="0"/>
              <a:t>Ajuster les apports de P à la biodisponibilité du P du sol : le rôle de la plante</a:t>
            </a: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5BFBD-0ED7-4A79-A6CD-54D9ADA252FC}" type="slidenum">
              <a:rPr kumimoji="0" lang="de-DE"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5054" y="464733"/>
            <a:ext cx="2434985" cy="59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767" y="1238225"/>
            <a:ext cx="3786720" cy="2990554"/>
          </a:xfrm>
          <a:prstGeom prst="rect">
            <a:avLst/>
          </a:prstGeom>
          <a:noFill/>
          <a:ln>
            <a:noFill/>
          </a:ln>
        </p:spPr>
      </p:pic>
      <p:sp>
        <p:nvSpPr>
          <p:cNvPr id="9" name="Rectangle 8"/>
          <p:cNvSpPr/>
          <p:nvPr/>
        </p:nvSpPr>
        <p:spPr>
          <a:xfrm>
            <a:off x="342685" y="1391926"/>
            <a:ext cx="5552549" cy="1846659"/>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b="0" i="0" u="none" strike="noStrike" kern="1200" cap="none" spc="0" normalizeH="0" baseline="0" noProof="0">
                <a:ln>
                  <a:noFill/>
                </a:ln>
                <a:solidFill>
                  <a:prstClr val="black"/>
                </a:solidFill>
                <a:effectLst/>
                <a:uLnTx/>
                <a:uFillTx/>
                <a:latin typeface="Avenir Next LT Pro DemiCalibri"/>
                <a:ea typeface="+mn-ea"/>
                <a:cs typeface="+mn-cs"/>
              </a:rPr>
              <a:t>Les méthodes d’analyse de sol (Dyer, </a:t>
            </a:r>
            <a:r>
              <a:rPr kumimoji="0" lang="fr-FR" sz="1900" b="0" i="0" u="none" strike="noStrike" kern="1200" cap="none" spc="0" normalizeH="0" baseline="0" noProof="0" err="1">
                <a:ln>
                  <a:noFill/>
                </a:ln>
                <a:solidFill>
                  <a:prstClr val="black"/>
                </a:solidFill>
                <a:effectLst/>
                <a:uLnTx/>
                <a:uFillTx/>
                <a:latin typeface="Avenir Next LT Pro DemiCalibri"/>
                <a:ea typeface="+mn-ea"/>
                <a:cs typeface="+mn-cs"/>
              </a:rPr>
              <a:t>Joret</a:t>
            </a:r>
            <a:r>
              <a:rPr kumimoji="0" lang="fr-FR" sz="1900" b="0" i="0" u="none" strike="noStrike" kern="1200" cap="none" spc="0" normalizeH="0" baseline="0" noProof="0">
                <a:ln>
                  <a:noFill/>
                </a:ln>
                <a:solidFill>
                  <a:prstClr val="black"/>
                </a:solidFill>
                <a:effectLst/>
                <a:uLnTx/>
                <a:uFillTx/>
                <a:latin typeface="Avenir Next LT Pro DemiCalibri"/>
                <a:ea typeface="+mn-ea"/>
                <a:cs typeface="+mn-cs"/>
              </a:rPr>
              <a:t>-Hébert, Olsen) ne reflètent pas bien les mécanismes par lesquels le phosphore est diffusé du sol aux racines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900" b="0" i="0" u="none" strike="noStrike" kern="1200" cap="none" spc="0" normalizeH="0" baseline="0" noProof="0">
              <a:ln>
                <a:noFill/>
              </a:ln>
              <a:solidFill>
                <a:prstClr val="black"/>
              </a:solidFill>
              <a:effectLst/>
              <a:uLnTx/>
              <a:uFillTx/>
              <a:latin typeface="Avenir Next LT Pro Demi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b="0" i="0" u="none" strike="noStrike" kern="1200" cap="none" spc="0" normalizeH="0" baseline="0" noProof="0">
                <a:ln>
                  <a:noFill/>
                </a:ln>
                <a:solidFill>
                  <a:prstClr val="black"/>
                </a:solidFill>
                <a:effectLst/>
                <a:uLnTx/>
                <a:uFillTx/>
                <a:latin typeface="Avenir Next LT Pro DemiCalibri"/>
                <a:ea typeface="+mn-ea"/>
                <a:cs typeface="+mn-cs"/>
              </a:rPr>
              <a:t>Plus de 50% du rendement en grain n’est pas expliqué par le P-Olsen entre deux seuils</a:t>
            </a:r>
          </a:p>
        </p:txBody>
      </p:sp>
      <p:sp>
        <p:nvSpPr>
          <p:cNvPr id="10" name="Rectangle 9"/>
          <p:cNvSpPr/>
          <p:nvPr/>
        </p:nvSpPr>
        <p:spPr>
          <a:xfrm>
            <a:off x="433042" y="3429000"/>
            <a:ext cx="5496027" cy="13255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Avenir Next LT Pro DemiCalibri (Corps)"/>
                <a:ea typeface="+mn-ea"/>
                <a:cs typeface="+mn-cs"/>
              </a:rPr>
              <a:t>La </a:t>
            </a:r>
            <a:r>
              <a:rPr kumimoji="0" lang="fr-FR" sz="2000" b="1" i="0" u="none" strike="noStrike" kern="1200" cap="none" spc="0" normalizeH="0" baseline="0" noProof="0">
                <a:ln>
                  <a:noFill/>
                </a:ln>
                <a:solidFill>
                  <a:prstClr val="white"/>
                </a:solidFill>
                <a:effectLst/>
                <a:uLnTx/>
                <a:uFillTx/>
                <a:latin typeface="Avenir Next LT Pro DemiCalibri (Corps)"/>
                <a:ea typeface="+mn-ea"/>
                <a:cs typeface="+mn-cs"/>
              </a:rPr>
              <a:t>bio</a:t>
            </a:r>
            <a:r>
              <a:rPr kumimoji="0" lang="fr-FR" sz="2000" b="0" i="0" u="none" strike="noStrike" kern="1200" cap="none" spc="0" normalizeH="0" baseline="0" noProof="0">
                <a:ln>
                  <a:noFill/>
                </a:ln>
                <a:solidFill>
                  <a:prstClr val="white"/>
                </a:solidFill>
                <a:effectLst/>
                <a:uLnTx/>
                <a:uFillTx/>
                <a:latin typeface="Avenir Next LT Pro DemiCalibri (Corps)"/>
                <a:ea typeface="+mn-ea"/>
                <a:cs typeface="+mn-cs"/>
              </a:rPr>
              <a:t>disponibilité du phosphore dépend non seulement des propriétés du sol, mais aussi de la capacité de la plante à explorer le sol et à utiliser les ressources en P.</a:t>
            </a:r>
          </a:p>
        </p:txBody>
      </p:sp>
      <p:sp>
        <p:nvSpPr>
          <p:cNvPr id="4" name="Rectangle 3">
            <a:extLst>
              <a:ext uri="{FF2B5EF4-FFF2-40B4-BE49-F238E27FC236}">
                <a16:creationId xmlns:a16="http://schemas.microsoft.com/office/drawing/2014/main" id="{8CC7DE5E-2F77-71A6-C90C-5336AA4867AF}"/>
              </a:ext>
            </a:extLst>
          </p:cNvPr>
          <p:cNvSpPr/>
          <p:nvPr/>
        </p:nvSpPr>
        <p:spPr>
          <a:xfrm>
            <a:off x="10592174" y="153353"/>
            <a:ext cx="1965988" cy="187452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5" name="ZoneTexte 14">
            <a:extLst>
              <a:ext uri="{FF2B5EF4-FFF2-40B4-BE49-F238E27FC236}">
                <a16:creationId xmlns:a16="http://schemas.microsoft.com/office/drawing/2014/main" id="{D8BBE3D5-5016-7F96-49B7-A636EF592CBB}"/>
              </a:ext>
            </a:extLst>
          </p:cNvPr>
          <p:cNvSpPr txBox="1"/>
          <p:nvPr/>
        </p:nvSpPr>
        <p:spPr>
          <a:xfrm>
            <a:off x="8931068" y="4008701"/>
            <a:ext cx="1656736"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prstClr val="black"/>
                </a:solidFill>
                <a:effectLst/>
                <a:uLnTx/>
                <a:uFillTx/>
                <a:latin typeface="Avenir Next LT Pro DemiCalibri"/>
                <a:ea typeface="+mn-ea"/>
                <a:cs typeface="+mn-cs"/>
              </a:rPr>
              <a:t>Morel et al., 2018</a:t>
            </a:r>
            <a:endParaRPr kumimoji="0" lang="en-GB" sz="1200" b="0" i="1"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14" name="Rectangle 13">
            <a:extLst>
              <a:ext uri="{FF2B5EF4-FFF2-40B4-BE49-F238E27FC236}">
                <a16:creationId xmlns:a16="http://schemas.microsoft.com/office/drawing/2014/main" id="{A704523C-5EA6-DD24-BACC-B3205675B00D}"/>
              </a:ext>
            </a:extLst>
          </p:cNvPr>
          <p:cNvSpPr/>
          <p:nvPr/>
        </p:nvSpPr>
        <p:spPr>
          <a:xfrm>
            <a:off x="433042" y="4893698"/>
            <a:ext cx="10365587" cy="1372830"/>
          </a:xfrm>
          <a:prstGeom prst="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342900" marR="0" lvl="0" indent="-3429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white"/>
                </a:solidFill>
                <a:effectLst/>
                <a:uLnTx/>
                <a:uFillTx/>
                <a:latin typeface="Avenir Next LT Pro DemiCalibri (Corps)"/>
                <a:ea typeface="+mn-ea"/>
                <a:cs typeface="+mn-cs"/>
              </a:rPr>
              <a:t>La plante joue un rôle clé dans l’absorption du P à travers les flux physico-chimiques du phosphore</a:t>
            </a:r>
          </a:p>
          <a:p>
            <a:pPr marL="342900" marR="0" lvl="0" indent="-3429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a:ln>
                  <a:noFill/>
                </a:ln>
                <a:solidFill>
                  <a:prstClr val="white"/>
                </a:solidFill>
                <a:effectLst/>
                <a:uLnTx/>
                <a:uFillTx/>
                <a:latin typeface="Avenir Next LT Pro DemiCalibri (Corps)"/>
                <a:ea typeface="+mn-ea"/>
                <a:cs typeface="+mn-cs"/>
              </a:rPr>
              <a:t>Le génotype influence la capacité de la plante à modifier l’environnement racinaire et ses propriétés physico-chimiques impactant l’efficience d’absorption.</a:t>
            </a:r>
          </a:p>
        </p:txBody>
      </p:sp>
    </p:spTree>
    <p:extLst>
      <p:ext uri="{BB962C8B-B14F-4D97-AF65-F5344CB8AC3E}">
        <p14:creationId xmlns:p14="http://schemas.microsoft.com/office/powerpoint/2010/main" val="43701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79865A-54A4-0805-7872-584E6807A9DE}"/>
              </a:ext>
            </a:extLst>
          </p:cNvPr>
          <p:cNvSpPr>
            <a:spLocks noGrp="1"/>
          </p:cNvSpPr>
          <p:nvPr>
            <p:ph type="title"/>
          </p:nvPr>
        </p:nvSpPr>
        <p:spPr/>
        <p:txBody>
          <a:bodyPr>
            <a:normAutofit/>
          </a:bodyPr>
          <a:lstStyle/>
          <a:p>
            <a:r>
              <a:rPr lang="fr-FR" sz="3400"/>
              <a:t>Objectifs et livrables produits</a:t>
            </a:r>
          </a:p>
        </p:txBody>
      </p:sp>
      <p:sp>
        <p:nvSpPr>
          <p:cNvPr id="3" name="Espace réservé du contenu 2">
            <a:extLst>
              <a:ext uri="{FF2B5EF4-FFF2-40B4-BE49-F238E27FC236}">
                <a16:creationId xmlns:a16="http://schemas.microsoft.com/office/drawing/2014/main" id="{0907AEB1-0DE5-6709-7C2D-89ACC3C20449}"/>
              </a:ext>
            </a:extLst>
          </p:cNvPr>
          <p:cNvSpPr>
            <a:spLocks noGrp="1"/>
          </p:cNvSpPr>
          <p:nvPr>
            <p:ph idx="1"/>
          </p:nvPr>
        </p:nvSpPr>
        <p:spPr>
          <a:xfrm>
            <a:off x="1778337" y="1742320"/>
            <a:ext cx="9863978" cy="4110738"/>
          </a:xfrm>
        </p:spPr>
        <p:txBody>
          <a:bodyPr>
            <a:normAutofit/>
          </a:bodyPr>
          <a:lstStyle/>
          <a:p>
            <a:r>
              <a:rPr lang="fr-FR" sz="2800" dirty="0">
                <a:solidFill>
                  <a:srgbClr val="00434D"/>
                </a:solidFill>
              </a:rPr>
              <a:t>Déterminer des nouvelles méthodes pour évaluer la PUE :</a:t>
            </a:r>
          </a:p>
          <a:p>
            <a:pPr lvl="1"/>
            <a:r>
              <a:rPr lang="fr-FR" sz="2400" b="1" dirty="0"/>
              <a:t>traits phénotypiques et méthodes de phénotypage </a:t>
            </a:r>
          </a:p>
          <a:p>
            <a:r>
              <a:rPr lang="fr-FR" sz="2800" dirty="0">
                <a:solidFill>
                  <a:srgbClr val="00434D"/>
                </a:solidFill>
              </a:rPr>
              <a:t>Évaluer la génétique vis-à-vis de la PUE :</a:t>
            </a:r>
            <a:endParaRPr lang="fr-FR" sz="2800" i="1" dirty="0">
              <a:solidFill>
                <a:srgbClr val="00434D"/>
              </a:solidFill>
            </a:endParaRPr>
          </a:p>
          <a:p>
            <a:pPr lvl="1"/>
            <a:r>
              <a:rPr lang="fr-FR" sz="2400" b="1" dirty="0"/>
              <a:t>quantification des traits phénotypiques</a:t>
            </a:r>
          </a:p>
          <a:p>
            <a:r>
              <a:rPr lang="fr-FR" sz="2800" dirty="0">
                <a:solidFill>
                  <a:srgbClr val="00434D"/>
                </a:solidFill>
              </a:rPr>
              <a:t>Intégration du nouveau </a:t>
            </a:r>
            <a:r>
              <a:rPr lang="fr-FR" sz="2800" noProof="0" dirty="0" err="1">
                <a:solidFill>
                  <a:srgbClr val="00434D"/>
                </a:solidFill>
              </a:rPr>
              <a:t>germoplasme</a:t>
            </a:r>
            <a:r>
              <a:rPr lang="fr-FR" sz="2800" noProof="0" dirty="0">
                <a:solidFill>
                  <a:srgbClr val="00434D"/>
                </a:solidFill>
              </a:rPr>
              <a:t> </a:t>
            </a:r>
            <a:r>
              <a:rPr lang="fr-FR" sz="2800" dirty="0">
                <a:solidFill>
                  <a:srgbClr val="00434D"/>
                </a:solidFill>
              </a:rPr>
              <a:t>:</a:t>
            </a:r>
          </a:p>
          <a:p>
            <a:pPr lvl="1"/>
            <a:r>
              <a:rPr lang="fr-FR" sz="2400" b="1" dirty="0"/>
              <a:t>matériel végétal caractérisé </a:t>
            </a:r>
          </a:p>
          <a:p>
            <a:r>
              <a:rPr lang="fr-FR" sz="2800" dirty="0">
                <a:solidFill>
                  <a:srgbClr val="00434D"/>
                </a:solidFill>
              </a:rPr>
              <a:t>Analyser la génétique par rapport à la PUE :</a:t>
            </a:r>
          </a:p>
          <a:p>
            <a:pPr lvl="1"/>
            <a:r>
              <a:rPr lang="fr-FR" sz="2400" b="1" dirty="0"/>
              <a:t>Marqueurs/QTL</a:t>
            </a:r>
          </a:p>
        </p:txBody>
      </p:sp>
      <p:sp>
        <p:nvSpPr>
          <p:cNvPr id="5" name="Espace réservé du numéro de diapositive 4">
            <a:extLst>
              <a:ext uri="{FF2B5EF4-FFF2-40B4-BE49-F238E27FC236}">
                <a16:creationId xmlns:a16="http://schemas.microsoft.com/office/drawing/2014/main" id="{9A8AC604-E0E0-967E-A6D6-8B9BF9EFDF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11" name="Graphique 10" descr="ADN avec un remplissage uni">
            <a:extLst>
              <a:ext uri="{FF2B5EF4-FFF2-40B4-BE49-F238E27FC236}">
                <a16:creationId xmlns:a16="http://schemas.microsoft.com/office/drawing/2014/main" id="{C3A0D5B9-47A0-D830-ECC0-9005B8CB75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042" y="4926466"/>
            <a:ext cx="762000" cy="762000"/>
          </a:xfrm>
          <a:prstGeom prst="rect">
            <a:avLst/>
          </a:prstGeom>
        </p:spPr>
      </p:pic>
      <p:pic>
        <p:nvPicPr>
          <p:cNvPr id="6" name="Image 5" descr="Une image contenant croquis, cercle, noir, dessin&#10;&#10;Le contenu généré par l’IA peut être incorrect.">
            <a:extLst>
              <a:ext uri="{FF2B5EF4-FFF2-40B4-BE49-F238E27FC236}">
                <a16:creationId xmlns:a16="http://schemas.microsoft.com/office/drawing/2014/main" id="{7CF34CAA-5923-341A-E400-1CFBD9D90213}"/>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5249" y="3813196"/>
            <a:ext cx="763200" cy="763200"/>
          </a:xfrm>
          <a:prstGeom prst="rect">
            <a:avLst/>
          </a:prstGeom>
        </p:spPr>
      </p:pic>
      <p:grpSp>
        <p:nvGrpSpPr>
          <p:cNvPr id="8" name="Groupe 7">
            <a:extLst>
              <a:ext uri="{FF2B5EF4-FFF2-40B4-BE49-F238E27FC236}">
                <a16:creationId xmlns:a16="http://schemas.microsoft.com/office/drawing/2014/main" id="{9BD65C70-5A7D-1D8D-529F-46F7BB19DE22}"/>
              </a:ext>
            </a:extLst>
          </p:cNvPr>
          <p:cNvGrpSpPr/>
          <p:nvPr/>
        </p:nvGrpSpPr>
        <p:grpSpPr>
          <a:xfrm>
            <a:off x="549685" y="1389600"/>
            <a:ext cx="954327" cy="971552"/>
            <a:chOff x="551879" y="1290384"/>
            <a:chExt cx="954327" cy="971552"/>
          </a:xfrm>
        </p:grpSpPr>
        <p:pic>
          <p:nvPicPr>
            <p:cNvPr id="13" name="Graphique 12">
              <a:extLst>
                <a:ext uri="{FF2B5EF4-FFF2-40B4-BE49-F238E27FC236}">
                  <a16:creationId xmlns:a16="http://schemas.microsoft.com/office/drawing/2014/main" id="{A79391DA-5133-EA40-E0F0-EBE9F7F46F5D}"/>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826204" y="1336548"/>
              <a:ext cx="605006" cy="643181"/>
            </a:xfrm>
            <a:prstGeom prst="rect">
              <a:avLst/>
            </a:prstGeom>
          </p:spPr>
        </p:pic>
        <p:pic>
          <p:nvPicPr>
            <p:cNvPr id="9" name="Graphique 8" descr="Loupe contour">
              <a:extLst>
                <a:ext uri="{FF2B5EF4-FFF2-40B4-BE49-F238E27FC236}">
                  <a16:creationId xmlns:a16="http://schemas.microsoft.com/office/drawing/2014/main" id="{CB2095B2-9318-052C-4A3F-E3D153D159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51879" y="1290384"/>
              <a:ext cx="954327" cy="971552"/>
            </a:xfrm>
            <a:prstGeom prst="rect">
              <a:avLst/>
            </a:prstGeom>
          </p:spPr>
        </p:pic>
      </p:grpSp>
      <p:pic>
        <p:nvPicPr>
          <p:cNvPr id="12" name="Graphique 11" descr="Graphique à barres avec tendance à la hausse avec un remplissage uni">
            <a:extLst>
              <a:ext uri="{FF2B5EF4-FFF2-40B4-BE49-F238E27FC236}">
                <a16:creationId xmlns:a16="http://schemas.microsoft.com/office/drawing/2014/main" id="{5D9D030C-EC9E-A3E1-BD29-D10AE11EDA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6810" y="2580366"/>
            <a:ext cx="914400" cy="914400"/>
          </a:xfrm>
          <a:prstGeom prst="rect">
            <a:avLst/>
          </a:prstGeom>
        </p:spPr>
      </p:pic>
    </p:spTree>
    <p:extLst>
      <p:ext uri="{BB962C8B-B14F-4D97-AF65-F5344CB8AC3E}">
        <p14:creationId xmlns:p14="http://schemas.microsoft.com/office/powerpoint/2010/main" val="383324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144AB-0853-4997-89E5-5D4D87E75190}"/>
              </a:ext>
            </a:extLst>
          </p:cNvPr>
          <p:cNvSpPr>
            <a:spLocks noGrp="1"/>
          </p:cNvSpPr>
          <p:nvPr>
            <p:ph type="title"/>
          </p:nvPr>
        </p:nvSpPr>
        <p:spPr>
          <a:xfrm>
            <a:off x="931153" y="73904"/>
            <a:ext cx="9945899" cy="679323"/>
          </a:xfrm>
        </p:spPr>
        <p:txBody>
          <a:bodyPr>
            <a:noAutofit/>
          </a:bodyPr>
          <a:lstStyle/>
          <a:p>
            <a:r>
              <a:rPr lang="en-US" sz="3000" dirty="0" err="1"/>
              <a:t>Caractérisation</a:t>
            </a:r>
            <a:r>
              <a:rPr lang="en-US" sz="3000" dirty="0"/>
              <a:t> de la performance des </a:t>
            </a:r>
            <a:r>
              <a:rPr lang="en-US" sz="3000" dirty="0" err="1"/>
              <a:t>variétés</a:t>
            </a:r>
            <a:r>
              <a:rPr lang="en-US" sz="3000" dirty="0"/>
              <a:t> et </a:t>
            </a:r>
            <a:r>
              <a:rPr lang="en-US" sz="3000" dirty="0" err="1"/>
              <a:t>leur</a:t>
            </a:r>
            <a:r>
              <a:rPr lang="en-US" sz="3000" dirty="0"/>
              <a:t> </a:t>
            </a:r>
            <a:r>
              <a:rPr lang="en-US" sz="3000" dirty="0" err="1"/>
              <a:t>tolérance</a:t>
            </a:r>
            <a:r>
              <a:rPr lang="en-US" sz="3000" dirty="0"/>
              <a:t> à la </a:t>
            </a:r>
            <a:r>
              <a:rPr lang="en-US" sz="3000" dirty="0" err="1"/>
              <a:t>carence</a:t>
            </a:r>
            <a:r>
              <a:rPr lang="en-US" sz="3000" dirty="0"/>
              <a:t> </a:t>
            </a:r>
            <a:r>
              <a:rPr lang="en-US" sz="3000" dirty="0" err="1"/>
              <a:t>en</a:t>
            </a:r>
            <a:r>
              <a:rPr lang="en-US" sz="3000" dirty="0"/>
              <a:t> P</a:t>
            </a:r>
            <a:endParaRPr lang="fr-FR" sz="3000" dirty="0">
              <a:solidFill>
                <a:schemeClr val="accent1"/>
              </a:solidFill>
            </a:endParaRPr>
          </a:p>
        </p:txBody>
      </p:sp>
      <p:sp>
        <p:nvSpPr>
          <p:cNvPr id="5" name="Espace réservé du numéro de diapositive 4">
            <a:extLst>
              <a:ext uri="{FF2B5EF4-FFF2-40B4-BE49-F238E27FC236}">
                <a16:creationId xmlns:a16="http://schemas.microsoft.com/office/drawing/2014/main" id="{EA1B6273-EF5B-4C34-8C02-DF27827F16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sp>
        <p:nvSpPr>
          <p:cNvPr id="49" name="ZoneTexte 48">
            <a:extLst>
              <a:ext uri="{FF2B5EF4-FFF2-40B4-BE49-F238E27FC236}">
                <a16:creationId xmlns:a16="http://schemas.microsoft.com/office/drawing/2014/main" id="{F320C97F-F34F-890A-54E9-6B8D7FE6D0F7}"/>
              </a:ext>
            </a:extLst>
          </p:cNvPr>
          <p:cNvSpPr txBox="1"/>
          <p:nvPr/>
        </p:nvSpPr>
        <p:spPr>
          <a:xfrm>
            <a:off x="208375" y="1383380"/>
            <a:ext cx="5887625" cy="507831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Calibri"/>
                <a:cs typeface="Calibri"/>
              </a:rPr>
              <a:t>Objectif:</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Améliorer</a:t>
            </a:r>
            <a:r>
              <a:rPr kumimoji="0" lang="en-US" sz="1800" b="0" i="0" u="none" strike="noStrike" kern="1200" cap="none" spc="0" normalizeH="0" baseline="0" noProof="0">
                <a:ln>
                  <a:noFill/>
                </a:ln>
                <a:solidFill>
                  <a:prstClr val="black"/>
                </a:solidFill>
                <a:effectLst/>
                <a:uLnTx/>
                <a:uFillTx/>
                <a:latin typeface="Calibri"/>
                <a:ea typeface="Calibri"/>
                <a:cs typeface="Calibri"/>
              </a:rPr>
              <a:t> la </a:t>
            </a:r>
            <a:r>
              <a:rPr kumimoji="0" lang="en-US" sz="1800" b="0" i="0" u="none" strike="noStrike" kern="1200" cap="none" spc="0" normalizeH="0" baseline="0" noProof="0" err="1">
                <a:ln>
                  <a:noFill/>
                </a:ln>
                <a:solidFill>
                  <a:prstClr val="black"/>
                </a:solidFill>
                <a:effectLst/>
                <a:uLnTx/>
                <a:uFillTx/>
                <a:latin typeface="Calibri"/>
                <a:ea typeface="Calibri"/>
                <a:cs typeface="Calibri"/>
              </a:rPr>
              <a:t>tolérance</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génétique</a:t>
            </a:r>
            <a:r>
              <a:rPr kumimoji="0" lang="en-US" sz="1800" b="0" i="0" u="none" strike="noStrike" kern="1200" cap="none" spc="0" normalizeH="0" baseline="0" noProof="0">
                <a:ln>
                  <a:noFill/>
                </a:ln>
                <a:solidFill>
                  <a:prstClr val="black"/>
                </a:solidFill>
                <a:effectLst/>
                <a:uLnTx/>
                <a:uFillTx/>
                <a:latin typeface="Calibri"/>
                <a:ea typeface="Calibri"/>
                <a:cs typeface="Calibri"/>
              </a:rPr>
              <a:t> à la </a:t>
            </a:r>
            <a:r>
              <a:rPr kumimoji="0" lang="en-US" sz="1800" b="0" i="0" u="none" strike="noStrike" kern="1200" cap="none" spc="0" normalizeH="0" baseline="0" noProof="0" err="1">
                <a:ln>
                  <a:noFill/>
                </a:ln>
                <a:solidFill>
                  <a:prstClr val="black"/>
                </a:solidFill>
                <a:effectLst/>
                <a:uLnTx/>
                <a:uFillTx/>
                <a:latin typeface="Calibri"/>
                <a:ea typeface="Calibri"/>
                <a:cs typeface="Calibri"/>
              </a:rPr>
              <a:t>carence</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en</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phosphore</a:t>
            </a:r>
            <a:r>
              <a:rPr kumimoji="0" lang="en-US" sz="1800" b="0" i="0" u="none" strike="noStrike" kern="1200" cap="none" spc="0" normalizeH="0" baseline="0" noProof="0">
                <a:ln>
                  <a:noFill/>
                </a:ln>
                <a:solidFill>
                  <a:prstClr val="black"/>
                </a:solidFill>
                <a:effectLst/>
                <a:uLnTx/>
                <a:uFillTx/>
                <a:latin typeface="Calibri"/>
                <a:ea typeface="Calibri"/>
                <a:cs typeface="Calibri"/>
              </a:rPr>
              <a:t> pour augmenter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Phosphorus uptake efficiency (</a:t>
            </a:r>
            <a:r>
              <a:rPr kumimoji="0" lang="en-US" sz="18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PUpE</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800" b="0" i="0" u="none" strike="noStrike" kern="1200" cap="none" spc="0" normalizeH="0" baseline="0" noProof="0">
                <a:ln>
                  <a:noFill/>
                </a:ln>
                <a:solidFill>
                  <a:srgbClr val="000000"/>
                </a:solidFill>
                <a:effectLst/>
                <a:uLnTx/>
                <a:uFillTx/>
                <a:latin typeface="Calibri"/>
                <a:ea typeface="Calibri"/>
                <a:cs typeface="Calibri"/>
              </a:rPr>
              <a:t> , qui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mesure</a:t>
            </a:r>
            <a:r>
              <a:rPr kumimoji="0" lang="en-US" sz="1800" b="0" i="0" u="none" strike="noStrike" kern="1200" cap="none" spc="0" normalizeH="0" baseline="0" noProof="0">
                <a:ln>
                  <a:noFill/>
                </a:ln>
                <a:solidFill>
                  <a:srgbClr val="000000"/>
                </a:solidFill>
                <a:effectLst/>
                <a:uLnTx/>
                <a:uFillTx/>
                <a:latin typeface="Calibri"/>
                <a:ea typeface="Calibri"/>
                <a:cs typeface="Calibri"/>
              </a:rPr>
              <a:t> la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capacité</a:t>
            </a:r>
            <a:r>
              <a:rPr kumimoji="0" lang="en-US" sz="1800" b="0" i="0" u="none" strike="noStrike" kern="1200" cap="none" spc="0" normalizeH="0" baseline="0" noProof="0">
                <a:ln>
                  <a:noFill/>
                </a:ln>
                <a:solidFill>
                  <a:srgbClr val="000000"/>
                </a:solidFill>
                <a:effectLst/>
                <a:uLnTx/>
                <a:uFillTx/>
                <a:latin typeface="Calibri"/>
                <a:ea typeface="Calibri"/>
                <a:cs typeface="Calibri"/>
              </a:rPr>
              <a:t> de la culture à absorber le P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issu</a:t>
            </a:r>
            <a:r>
              <a:rPr kumimoji="0" lang="en-US" sz="1800" b="0" i="0" u="none" strike="noStrike" kern="1200" cap="none" spc="0" normalizeH="0" baseline="0" noProof="0">
                <a:ln>
                  <a:noFill/>
                </a:ln>
                <a:solidFill>
                  <a:srgbClr val="000000"/>
                </a:solidFill>
                <a:effectLst/>
                <a:uLnTx/>
                <a:uFillTx/>
                <a:latin typeface="Calibri"/>
                <a:ea typeface="Calibri"/>
                <a:cs typeface="Calibri"/>
              </a:rPr>
              <a:t> du sol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ou</a:t>
            </a:r>
            <a:r>
              <a:rPr kumimoji="0" lang="en-US" sz="1800" b="0" i="0" u="none" strike="noStrike" kern="1200" cap="none" spc="0" normalizeH="0" baseline="0" noProof="0">
                <a:ln>
                  <a:noFill/>
                </a:ln>
                <a:solidFill>
                  <a:srgbClr val="000000"/>
                </a:solidFill>
                <a:effectLst/>
                <a:uLnTx/>
                <a:uFillTx/>
                <a:latin typeface="Calibri"/>
                <a:ea typeface="Calibri"/>
                <a:cs typeface="Calibri"/>
              </a:rPr>
              <a:t> du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fertilisant</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Phosphorus utilization efficiency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PUtE</a:t>
            </a:r>
            <a:r>
              <a:rPr kumimoji="0" lang="en-US" sz="1800" b="0" i="0" u="none" strike="noStrike" kern="1200" cap="none" spc="0" normalizeH="0" baseline="0" noProof="0">
                <a:ln>
                  <a:noFill/>
                </a:ln>
                <a:solidFill>
                  <a:srgbClr val="000000"/>
                </a:solidFill>
                <a:effectLst/>
                <a:uLnTx/>
                <a:uFillTx/>
                <a:latin typeface="Calibri"/>
                <a:ea typeface="Calibri"/>
                <a:cs typeface="Calibri"/>
              </a:rPr>
              <a:t>), qui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mesure</a:t>
            </a:r>
            <a:r>
              <a:rPr kumimoji="0" lang="en-US" sz="1800" b="0" i="0" u="none" strike="noStrike" kern="1200" cap="none" spc="0" normalizeH="0" baseline="0" noProof="0">
                <a:ln>
                  <a:noFill/>
                </a:ln>
                <a:solidFill>
                  <a:srgbClr val="000000"/>
                </a:solidFill>
                <a:effectLst/>
                <a:uLnTx/>
                <a:uFillTx/>
                <a:latin typeface="Calibri"/>
                <a:ea typeface="Calibri"/>
                <a:cs typeface="Calibri"/>
              </a:rPr>
              <a:t> la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capacité</a:t>
            </a:r>
            <a:r>
              <a:rPr kumimoji="0" lang="en-US" sz="1800" b="0" i="0" u="none" strike="noStrike" kern="1200" cap="none" spc="0" normalizeH="0" baseline="0" noProof="0">
                <a:ln>
                  <a:noFill/>
                </a:ln>
                <a:solidFill>
                  <a:srgbClr val="000000"/>
                </a:solidFill>
                <a:effectLst/>
                <a:uLnTx/>
                <a:uFillTx/>
                <a:latin typeface="Calibri"/>
                <a:ea typeface="Calibri"/>
                <a:cs typeface="Calibri"/>
              </a:rPr>
              <a:t> de la culture à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convertir</a:t>
            </a:r>
            <a:r>
              <a:rPr kumimoji="0" lang="en-US" sz="1800" b="0" i="0" u="none" strike="noStrike" kern="1200" cap="none" spc="0" normalizeH="0" baseline="0" noProof="0">
                <a:ln>
                  <a:noFill/>
                </a:ln>
                <a:solidFill>
                  <a:srgbClr val="000000"/>
                </a:solidFill>
                <a:effectLst/>
                <a:uLnTx/>
                <a:uFillTx/>
                <a:latin typeface="Calibri"/>
                <a:ea typeface="Calibri"/>
                <a:cs typeface="Calibri"/>
              </a:rPr>
              <a:t> le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phosphore</a:t>
            </a:r>
            <a:r>
              <a:rPr kumimoji="0" lang="en-US" sz="1800" b="0" i="0" u="none" strike="noStrike" kern="1200" cap="none" spc="0" normalizeH="0" baseline="0" noProof="0">
                <a:ln>
                  <a:noFill/>
                </a:ln>
                <a:solidFill>
                  <a:srgbClr val="000000"/>
                </a:solidFill>
                <a:effectLst/>
                <a:uLnTx/>
                <a:uFillTx/>
                <a:latin typeface="Calibri"/>
                <a:ea typeface="Calibri"/>
                <a:cs typeface="Calibri"/>
              </a:rPr>
              <a:t>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absorbé</a:t>
            </a:r>
            <a:r>
              <a:rPr kumimoji="0" lang="en-US" sz="1800" b="0" i="0" u="none" strike="noStrike" kern="1200" cap="none" spc="0" normalizeH="0" baseline="0" noProof="0">
                <a:ln>
                  <a:noFill/>
                </a:ln>
                <a:solidFill>
                  <a:srgbClr val="000000"/>
                </a:solidFill>
                <a:effectLst/>
                <a:uLnTx/>
                <a:uFillTx/>
                <a:latin typeface="Calibri"/>
                <a:ea typeface="Calibri"/>
                <a:cs typeface="Calibri"/>
              </a:rPr>
              <a:t>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en</a:t>
            </a:r>
            <a:r>
              <a:rPr kumimoji="0" lang="en-US" sz="1800" b="0" i="0" u="none" strike="noStrike" kern="1200" cap="none" spc="0" normalizeH="0" baseline="0" noProof="0">
                <a:ln>
                  <a:noFill/>
                </a:ln>
                <a:solidFill>
                  <a:srgbClr val="000000"/>
                </a:solidFill>
                <a:effectLst/>
                <a:uLnTx/>
                <a:uFillTx/>
                <a:latin typeface="Calibri"/>
                <a:ea typeface="Calibri"/>
                <a:cs typeface="Calibri"/>
              </a:rPr>
              <a:t> </a:t>
            </a:r>
            <a:r>
              <a:rPr kumimoji="0" lang="en-US" sz="1800" b="0" i="0" u="none" strike="noStrike" kern="1200" cap="none" spc="0" normalizeH="0" baseline="0" noProof="0" err="1">
                <a:ln>
                  <a:noFill/>
                </a:ln>
                <a:solidFill>
                  <a:srgbClr val="000000"/>
                </a:solidFill>
                <a:effectLst/>
                <a:uLnTx/>
                <a:uFillTx/>
                <a:latin typeface="Calibri"/>
                <a:ea typeface="Calibri"/>
                <a:cs typeface="Calibri"/>
              </a:rPr>
              <a:t>biomasse</a:t>
            </a:r>
            <a:r>
              <a:rPr kumimoji="0" lang="en-US" sz="1800" b="0" i="0" u="none" strike="noStrike" kern="1200" cap="none" spc="0" normalizeH="0" baseline="0" noProof="0">
                <a:ln>
                  <a:noFill/>
                </a:ln>
                <a:solidFill>
                  <a:srgbClr val="000000"/>
                </a:solidFill>
                <a:effectLst/>
                <a:uLnTx/>
                <a:uFillTx/>
                <a:latin typeface="Calibri"/>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Calibri"/>
                <a:ea typeface="Calibri"/>
                <a:cs typeface="Calibri"/>
              </a:rPr>
              <a:t>Sélectionner</a:t>
            </a:r>
            <a:r>
              <a:rPr kumimoji="0" lang="en-US" sz="1800" b="1" i="0" u="none" strike="noStrike" kern="1200" cap="none" spc="0" normalizeH="0" baseline="0" noProof="0">
                <a:ln>
                  <a:noFill/>
                </a:ln>
                <a:solidFill>
                  <a:prstClr val="black"/>
                </a:solidFill>
                <a:effectLst/>
                <a:uLnTx/>
                <a:uFillTx/>
                <a:latin typeface="Calibri"/>
                <a:ea typeface="Calibri"/>
                <a:cs typeface="Calibri"/>
              </a:rPr>
              <a:t> des </a:t>
            </a:r>
            <a:r>
              <a:rPr kumimoji="0" lang="en-US" sz="1800" b="1" i="0" u="none" strike="noStrike" kern="1200" cap="none" spc="0" normalizeH="0" baseline="0" noProof="0" err="1">
                <a:ln>
                  <a:noFill/>
                </a:ln>
                <a:solidFill>
                  <a:prstClr val="black"/>
                </a:solidFill>
                <a:effectLst/>
                <a:uLnTx/>
                <a:uFillTx/>
                <a:latin typeface="Calibri"/>
                <a:ea typeface="Calibri"/>
                <a:cs typeface="Calibri"/>
              </a:rPr>
              <a:t>variétés</a:t>
            </a:r>
            <a:r>
              <a:rPr kumimoji="0" lang="en-US" sz="1800" b="1" i="0" u="none" strike="noStrike" kern="1200" cap="none" spc="0" normalizeH="0" baseline="0" noProof="0">
                <a:ln>
                  <a:noFill/>
                </a:ln>
                <a:solidFill>
                  <a:prstClr val="black"/>
                </a:solidFill>
                <a:effectLst/>
                <a:uLnTx/>
                <a:uFillTx/>
                <a:latin typeface="Calibri"/>
                <a:ea typeface="Calibri"/>
                <a:cs typeface="Calibri"/>
              </a:rPr>
              <a:t> :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err="1">
                <a:ln>
                  <a:noFill/>
                </a:ln>
                <a:solidFill>
                  <a:prstClr val="black"/>
                </a:solidFill>
                <a:effectLst/>
                <a:uLnTx/>
                <a:uFillTx/>
                <a:latin typeface="Calibri"/>
                <a:ea typeface="Calibri"/>
                <a:cs typeface="Calibri"/>
              </a:rPr>
              <a:t>efficientes</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en</a:t>
            </a:r>
            <a:r>
              <a:rPr kumimoji="0" lang="en-US" sz="1800" b="0" i="0" u="none" strike="noStrike" kern="1200" cap="none" spc="0" normalizeH="0" baseline="0" noProof="0">
                <a:ln>
                  <a:noFill/>
                </a:ln>
                <a:solidFill>
                  <a:prstClr val="black"/>
                </a:solidFill>
                <a:effectLst/>
                <a:uLnTx/>
                <a:uFillTx/>
                <a:latin typeface="Calibri"/>
                <a:ea typeface="Calibri"/>
                <a:cs typeface="Calibri"/>
              </a:rPr>
              <a:t> conditions </a:t>
            </a:r>
            <a:r>
              <a:rPr kumimoji="0" lang="en-US" sz="1800" b="0" i="0" u="none" strike="noStrike" kern="1200" cap="none" spc="0" normalizeH="0" baseline="0" noProof="0" err="1">
                <a:ln>
                  <a:noFill/>
                </a:ln>
                <a:solidFill>
                  <a:prstClr val="black"/>
                </a:solidFill>
                <a:effectLst/>
                <a:uLnTx/>
                <a:uFillTx/>
                <a:latin typeface="Calibri"/>
                <a:ea typeface="Calibri"/>
                <a:cs typeface="Calibri"/>
              </a:rPr>
              <a:t>limitantes</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en</a:t>
            </a:r>
            <a:r>
              <a:rPr kumimoji="0" lang="en-US" sz="1800" b="0" i="0" u="none" strike="noStrike" kern="1200" cap="none" spc="0" normalizeH="0" baseline="0" noProof="0">
                <a:ln>
                  <a:noFill/>
                </a:ln>
                <a:solidFill>
                  <a:prstClr val="black"/>
                </a:solidFill>
                <a:effectLst/>
                <a:uLnTx/>
                <a:uFillTx/>
                <a:latin typeface="Calibri"/>
                <a:ea typeface="Calibri"/>
                <a:cs typeface="Calibri"/>
              </a:rPr>
              <a:t> nutrition </a:t>
            </a:r>
            <a:r>
              <a:rPr kumimoji="0" lang="en-US" sz="1800" b="0" i="0" u="none" strike="noStrike" kern="1200" cap="none" spc="0" normalizeH="0" baseline="0" noProof="0" err="1">
                <a:ln>
                  <a:noFill/>
                </a:ln>
                <a:solidFill>
                  <a:prstClr val="black"/>
                </a:solidFill>
                <a:effectLst/>
                <a:uLnTx/>
                <a:uFillTx/>
                <a:latin typeface="Calibri"/>
                <a:ea typeface="Calibri"/>
                <a:cs typeface="Calibri"/>
              </a:rPr>
              <a:t>phosphatée</a:t>
            </a: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qui </a:t>
            </a:r>
            <a:r>
              <a:rPr kumimoji="0" lang="en-US" sz="1800" b="0" i="0" u="none" strike="noStrike" kern="1200" cap="none" spc="0" normalizeH="0" baseline="0" noProof="0" err="1">
                <a:ln>
                  <a:noFill/>
                </a:ln>
                <a:solidFill>
                  <a:prstClr val="black"/>
                </a:solidFill>
                <a:effectLst/>
                <a:uLnTx/>
                <a:uFillTx/>
                <a:latin typeface="Calibri"/>
                <a:ea typeface="Calibri"/>
                <a:cs typeface="Calibri"/>
              </a:rPr>
              <a:t>exportent</a:t>
            </a:r>
            <a:r>
              <a:rPr kumimoji="0" lang="en-US" sz="1800" b="0" i="0" u="none" strike="noStrike" kern="1200" cap="none" spc="0" normalizeH="0" baseline="0" noProof="0">
                <a:ln>
                  <a:noFill/>
                </a:ln>
                <a:solidFill>
                  <a:prstClr val="black"/>
                </a:solidFill>
                <a:effectLst/>
                <a:uLnTx/>
                <a:uFillTx/>
                <a:latin typeface="Calibri"/>
                <a:ea typeface="Calibri"/>
                <a:cs typeface="Calibri"/>
              </a:rPr>
              <a:t> le </a:t>
            </a:r>
            <a:r>
              <a:rPr kumimoji="0" lang="en-US" sz="1800" b="0" i="0" u="none" strike="noStrike" kern="1200" cap="none" spc="0" normalizeH="0" baseline="0" noProof="0" err="1">
                <a:ln>
                  <a:noFill/>
                </a:ln>
                <a:solidFill>
                  <a:prstClr val="black"/>
                </a:solidFill>
                <a:effectLst/>
                <a:uLnTx/>
                <a:uFillTx/>
                <a:latin typeface="Calibri"/>
                <a:ea typeface="Calibri"/>
                <a:cs typeface="Calibri"/>
              </a:rPr>
              <a:t>moins</a:t>
            </a:r>
            <a:r>
              <a:rPr kumimoji="0" lang="en-US" sz="1800" b="0" i="0" u="none" strike="noStrike" kern="1200" cap="none" spc="0" normalizeH="0" baseline="0" noProof="0">
                <a:ln>
                  <a:noFill/>
                </a:ln>
                <a:solidFill>
                  <a:prstClr val="black"/>
                </a:solidFill>
                <a:effectLst/>
                <a:uLnTx/>
                <a:uFillTx/>
                <a:latin typeface="Calibri"/>
                <a:ea typeface="Calibri"/>
                <a:cs typeface="Calibri"/>
              </a:rPr>
              <a:t> possible de </a:t>
            </a:r>
            <a:r>
              <a:rPr kumimoji="0" lang="en-US" sz="1800" b="0" i="0" u="none" strike="noStrike" kern="1200" cap="none" spc="0" normalizeH="0" baseline="0" noProof="0" err="1">
                <a:ln>
                  <a:noFill/>
                </a:ln>
                <a:solidFill>
                  <a:prstClr val="black"/>
                </a:solidFill>
                <a:effectLst/>
                <a:uLnTx/>
                <a:uFillTx/>
                <a:latin typeface="Calibri"/>
                <a:ea typeface="Calibri"/>
                <a:cs typeface="Calibri"/>
              </a:rPr>
              <a:t>phosphore</a:t>
            </a:r>
            <a:r>
              <a:rPr kumimoji="0" lang="en-US" sz="1800" b="0" i="0" u="none" strike="noStrike" kern="1200" cap="none" spc="0" normalizeH="0" baseline="0" noProof="0">
                <a:ln>
                  <a:noFill/>
                </a:ln>
                <a:solidFill>
                  <a:prstClr val="black"/>
                </a:solidFill>
                <a:effectLst/>
                <a:uLnTx/>
                <a:uFillTx/>
                <a:latin typeface="Calibri"/>
                <a:ea typeface="Calibri"/>
                <a:cs typeface="Calibri"/>
              </a:rPr>
              <a:t> du champ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Calibri"/>
                <a:cs typeface="Calibri"/>
              </a:rPr>
              <a:t>Un trait difficile à </a:t>
            </a:r>
            <a:r>
              <a:rPr kumimoji="0" lang="en-US" sz="1800" b="1" i="0" u="none" strike="noStrike" kern="1200" cap="none" spc="0" normalizeH="0" baseline="0" noProof="0" err="1">
                <a:ln>
                  <a:noFill/>
                </a:ln>
                <a:solidFill>
                  <a:prstClr val="black"/>
                </a:solidFill>
                <a:effectLst/>
                <a:uLnTx/>
                <a:uFillTx/>
                <a:latin typeface="Calibri"/>
                <a:ea typeface="Calibri"/>
                <a:cs typeface="Calibri"/>
              </a:rPr>
              <a:t>travailler</a:t>
            </a:r>
            <a:r>
              <a:rPr kumimoji="0" lang="en-US" sz="1800" b="1" i="0" u="none" strike="noStrike" kern="1200" cap="none" spc="0" normalizeH="0" baseline="0" noProof="0">
                <a:ln>
                  <a:noFill/>
                </a:ln>
                <a:solidFill>
                  <a:prstClr val="black"/>
                </a:solidFill>
                <a:effectLst/>
                <a:uLnTx/>
                <a:uFillTx/>
                <a:latin typeface="Calibri"/>
                <a:ea typeface="Calibri"/>
                <a:cs typeface="Calibri"/>
              </a:rPr>
              <a:t> </a:t>
            </a:r>
            <a:r>
              <a:rPr kumimoji="0" lang="en-US" sz="1800" b="1" i="0" u="none" strike="noStrike" kern="1200" cap="none" spc="0" normalizeH="0" baseline="0" noProof="0" err="1">
                <a:ln>
                  <a:noFill/>
                </a:ln>
                <a:solidFill>
                  <a:prstClr val="black"/>
                </a:solidFill>
                <a:effectLst/>
                <a:uLnTx/>
                <a:uFillTx/>
                <a:latin typeface="Calibri"/>
                <a:ea typeface="Calibri"/>
                <a:cs typeface="Calibri"/>
              </a:rPr>
              <a:t>en</a:t>
            </a:r>
            <a:r>
              <a:rPr kumimoji="0" lang="en-US" sz="1800" b="1" i="0" u="none" strike="noStrike" kern="1200" cap="none" spc="0" normalizeH="0" baseline="0" noProof="0">
                <a:ln>
                  <a:noFill/>
                </a:ln>
                <a:solidFill>
                  <a:prstClr val="black"/>
                </a:solidFill>
                <a:effectLst/>
                <a:uLnTx/>
                <a:uFillTx/>
                <a:latin typeface="Calibri"/>
                <a:ea typeface="Calibri"/>
                <a:cs typeface="Calibri"/>
              </a:rPr>
              <a:t> </a:t>
            </a:r>
            <a:r>
              <a:rPr kumimoji="0" lang="en-US" sz="1800" b="1" i="0" u="none" strike="noStrike" kern="1200" cap="none" spc="0" normalizeH="0" baseline="0" noProof="0" err="1">
                <a:ln>
                  <a:noFill/>
                </a:ln>
                <a:solidFill>
                  <a:prstClr val="black"/>
                </a:solidFill>
                <a:effectLst/>
                <a:uLnTx/>
                <a:uFillTx/>
                <a:latin typeface="Calibri"/>
                <a:ea typeface="Calibri"/>
                <a:cs typeface="Calibri"/>
              </a:rPr>
              <a:t>sélection</a:t>
            </a:r>
            <a:r>
              <a:rPr kumimoji="0" lang="en-US" sz="1800" b="1" i="0" u="none" strike="noStrike" kern="1200" cap="none" spc="0" normalizeH="0" baseline="0" noProof="0">
                <a:ln>
                  <a:noFill/>
                </a:ln>
                <a:solidFill>
                  <a:prstClr val="black"/>
                </a:solidFill>
                <a:effectLst/>
                <a:uLnTx/>
                <a:uFillTx/>
                <a:latin typeface="Calibri"/>
                <a:ea typeface="Calibri"/>
                <a:cs typeface="Calibri"/>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prstClr val="black"/>
                </a:solidFill>
                <a:effectLst/>
                <a:uLnTx/>
                <a:uFillTx/>
                <a:latin typeface="Calibri"/>
                <a:ea typeface="Calibri"/>
                <a:cs typeface="Calibri"/>
              </a:rPr>
              <a:t>Essais</a:t>
            </a:r>
            <a:r>
              <a:rPr kumimoji="0" lang="en-US" sz="1800" b="0" i="0" u="none" strike="noStrike" kern="1200" cap="none" spc="0" normalizeH="0" baseline="0" noProof="0">
                <a:ln>
                  <a:noFill/>
                </a:ln>
                <a:solidFill>
                  <a:prstClr val="black"/>
                </a:solidFill>
                <a:effectLst/>
                <a:uLnTx/>
                <a:uFillTx/>
                <a:latin typeface="Calibri"/>
                <a:ea typeface="Calibri"/>
                <a:cs typeface="Calibri"/>
              </a:rPr>
              <a:t> avec </a:t>
            </a:r>
            <a:r>
              <a:rPr kumimoji="0" lang="en-US" sz="1800" b="0" i="0" u="none" strike="noStrike" kern="1200" cap="none" spc="0" normalizeH="0" baseline="0" noProof="0" err="1">
                <a:ln>
                  <a:noFill/>
                </a:ln>
                <a:solidFill>
                  <a:prstClr val="black"/>
                </a:solidFill>
                <a:effectLst/>
                <a:uLnTx/>
                <a:uFillTx/>
                <a:latin typeface="Calibri"/>
                <a:ea typeface="Calibri"/>
                <a:cs typeface="Calibri"/>
              </a:rPr>
              <a:t>carence</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en</a:t>
            </a:r>
            <a:r>
              <a:rPr kumimoji="0" lang="en-US" sz="1800" b="0" i="0" u="none" strike="noStrike" kern="1200" cap="none" spc="0" normalizeH="0" baseline="0" noProof="0">
                <a:ln>
                  <a:noFill/>
                </a:ln>
                <a:solidFill>
                  <a:prstClr val="black"/>
                </a:solidFill>
                <a:effectLst/>
                <a:uLnTx/>
                <a:uFillTx/>
                <a:latin typeface="Calibri"/>
                <a:ea typeface="Calibri"/>
                <a:cs typeface="Calibri"/>
              </a:rPr>
              <a:t> P </a:t>
            </a:r>
            <a:r>
              <a:rPr kumimoji="0" lang="en-US" sz="1800" b="0" i="0" u="none" strike="noStrike" kern="1200" cap="none" spc="0" normalizeH="0" baseline="0" noProof="0" err="1">
                <a:ln>
                  <a:noFill/>
                </a:ln>
                <a:solidFill>
                  <a:prstClr val="black"/>
                </a:solidFill>
                <a:effectLst/>
                <a:uLnTx/>
                <a:uFillTx/>
                <a:latin typeface="Calibri"/>
                <a:ea typeface="Calibri"/>
                <a:cs typeface="Calibri"/>
              </a:rPr>
              <a:t>difficiles</a:t>
            </a:r>
            <a:r>
              <a:rPr kumimoji="0" lang="en-US" sz="1800" b="0" i="0" u="none" strike="noStrike" kern="1200" cap="none" spc="0" normalizeH="0" baseline="0" noProof="0">
                <a:ln>
                  <a:noFill/>
                </a:ln>
                <a:solidFill>
                  <a:prstClr val="black"/>
                </a:solidFill>
                <a:effectLst/>
                <a:uLnTx/>
                <a:uFillTx/>
                <a:latin typeface="Calibri"/>
                <a:ea typeface="Calibri"/>
                <a:cs typeface="Calibri"/>
              </a:rPr>
              <a:t> à </a:t>
            </a:r>
            <a:r>
              <a:rPr kumimoji="0" lang="en-US" sz="1800" b="0" i="0" u="none" strike="noStrike" kern="1200" cap="none" spc="0" normalizeH="0" baseline="0" noProof="0" err="1">
                <a:ln>
                  <a:noFill/>
                </a:ln>
                <a:solidFill>
                  <a:prstClr val="black"/>
                </a:solidFill>
                <a:effectLst/>
                <a:uLnTx/>
                <a:uFillTx/>
                <a:latin typeface="Calibri"/>
                <a:ea typeface="Calibri"/>
                <a:cs typeface="Calibri"/>
              </a:rPr>
              <a:t>mettre</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r>
              <a:rPr kumimoji="0" lang="en-US" sz="1800" b="0" i="0" u="none" strike="noStrike" kern="1200" cap="none" spc="0" normalizeH="0" baseline="0" noProof="0" err="1">
                <a:ln>
                  <a:noFill/>
                </a:ln>
                <a:solidFill>
                  <a:prstClr val="black"/>
                </a:solidFill>
                <a:effectLst/>
                <a:uLnTx/>
                <a:uFillTx/>
                <a:latin typeface="Calibri"/>
                <a:ea typeface="Calibri"/>
                <a:cs typeface="Calibri"/>
              </a:rPr>
              <a:t>en</a:t>
            </a:r>
            <a:r>
              <a:rPr kumimoji="0" lang="en-US" sz="1800" b="0" i="0" u="none" strike="noStrike" kern="1200" cap="none" spc="0" normalizeH="0" baseline="0" noProof="0">
                <a:ln>
                  <a:noFill/>
                </a:ln>
                <a:solidFill>
                  <a:prstClr val="black"/>
                </a:solidFill>
                <a:effectLst/>
                <a:uLnTx/>
                <a:uFillTx/>
                <a:latin typeface="Calibri"/>
                <a:ea typeface="Calibri"/>
                <a:cs typeface="Calibri"/>
              </a:rPr>
              <a:t> place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Pas de proxy à la PUE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prstClr val="black"/>
                </a:solidFill>
                <a:effectLst/>
                <a:uLnTx/>
                <a:uFillTx/>
                <a:latin typeface="Calibri"/>
                <a:ea typeface="Calibri"/>
                <a:cs typeface="Calibri"/>
              </a:rPr>
              <a:t>Nécessité</a:t>
            </a:r>
            <a:r>
              <a:rPr kumimoji="0" lang="en-US" sz="1800" b="0" i="0" u="none" strike="noStrike" kern="1200" cap="none" spc="0" normalizeH="0" baseline="0" noProof="0">
                <a:ln>
                  <a:noFill/>
                </a:ln>
                <a:solidFill>
                  <a:prstClr val="black"/>
                </a:solidFill>
                <a:effectLst/>
                <a:uLnTx/>
                <a:uFillTx/>
                <a:latin typeface="Calibri"/>
                <a:ea typeface="Calibri"/>
                <a:cs typeface="Calibri"/>
              </a:rPr>
              <a:t> de </a:t>
            </a:r>
            <a:r>
              <a:rPr kumimoji="0" lang="en-US" sz="1800" b="0" i="0" u="none" strike="noStrike" kern="1200" cap="none" spc="0" normalizeH="0" baseline="0" noProof="0" err="1">
                <a:ln>
                  <a:noFill/>
                </a:ln>
                <a:solidFill>
                  <a:prstClr val="black"/>
                </a:solidFill>
                <a:effectLst/>
                <a:uLnTx/>
                <a:uFillTx/>
                <a:latin typeface="Calibri"/>
                <a:ea typeface="Calibri"/>
                <a:cs typeface="Calibri"/>
              </a:rPr>
              <a:t>trouver</a:t>
            </a:r>
            <a:r>
              <a:rPr kumimoji="0" lang="en-US" sz="1800" b="0" i="0" u="none" strike="noStrike" kern="1200" cap="none" spc="0" normalizeH="0" baseline="0" noProof="0">
                <a:ln>
                  <a:noFill/>
                </a:ln>
                <a:solidFill>
                  <a:prstClr val="black"/>
                </a:solidFill>
                <a:effectLst/>
                <a:uLnTx/>
                <a:uFillTx/>
                <a:latin typeface="Calibri"/>
                <a:ea typeface="Calibri"/>
                <a:cs typeface="Calibri"/>
              </a:rPr>
              <a:t> des </a:t>
            </a:r>
            <a:r>
              <a:rPr kumimoji="0" lang="en-US" sz="1800" b="1" i="0" u="none" strike="noStrike" kern="1200" cap="none" spc="0" normalizeH="0" baseline="0" noProof="0">
                <a:ln>
                  <a:noFill/>
                </a:ln>
                <a:solidFill>
                  <a:prstClr val="black"/>
                </a:solidFill>
                <a:effectLst/>
                <a:uLnTx/>
                <a:uFillTx/>
                <a:latin typeface="Calibri"/>
                <a:ea typeface="Calibri"/>
                <a:cs typeface="Calibri"/>
              </a:rPr>
              <a:t>traits discriminants pour la PUE</a:t>
            </a:r>
            <a:r>
              <a:rPr kumimoji="0" lang="en-US" sz="1800" b="0" i="0" u="none" strike="noStrike" kern="1200" cap="none" spc="0" normalizeH="0" baseline="0" noProof="0">
                <a:ln>
                  <a:noFill/>
                </a:ln>
                <a:solidFill>
                  <a:prstClr val="black"/>
                </a:solidFill>
                <a:effectLst/>
                <a:uLnTx/>
                <a:uFillTx/>
                <a:latin typeface="Calibri"/>
                <a:ea typeface="Calibri"/>
                <a:cs typeface="Calibri"/>
              </a:rPr>
              <a:t> </a:t>
            </a:r>
            <a:endParaRPr kumimoji="0" lang="en-US" sz="1800" b="1" i="0" u="none" strike="noStrike" kern="1200" cap="none" spc="0" normalizeH="0" baseline="0" noProof="0">
              <a:ln>
                <a:noFill/>
              </a:ln>
              <a:solidFill>
                <a:prstClr val="black"/>
              </a:solidFill>
              <a:effectLst/>
              <a:uLnTx/>
              <a:uFillTx/>
              <a:latin typeface="Calibri"/>
              <a:ea typeface="Calibri"/>
              <a:cs typeface="Calibri"/>
            </a:endParaRPr>
          </a:p>
        </p:txBody>
      </p:sp>
      <p:grpSp>
        <p:nvGrpSpPr>
          <p:cNvPr id="64" name="Groupe 63">
            <a:extLst>
              <a:ext uri="{FF2B5EF4-FFF2-40B4-BE49-F238E27FC236}">
                <a16:creationId xmlns:a16="http://schemas.microsoft.com/office/drawing/2014/main" id="{7D7DF1F0-6C52-FB48-27D4-7092BB18754F}"/>
              </a:ext>
            </a:extLst>
          </p:cNvPr>
          <p:cNvGrpSpPr/>
          <p:nvPr/>
        </p:nvGrpSpPr>
        <p:grpSpPr>
          <a:xfrm>
            <a:off x="5965376" y="1247324"/>
            <a:ext cx="6051039" cy="3031546"/>
            <a:chOff x="5965376" y="3519476"/>
            <a:chExt cx="6051039" cy="3031546"/>
          </a:xfrm>
        </p:grpSpPr>
        <p:sp>
          <p:nvSpPr>
            <p:cNvPr id="48" name="ZoneTexte 47">
              <a:extLst>
                <a:ext uri="{FF2B5EF4-FFF2-40B4-BE49-F238E27FC236}">
                  <a16:creationId xmlns:a16="http://schemas.microsoft.com/office/drawing/2014/main" id="{7DC7E8E2-694D-F396-80F9-55E12C901F78}"/>
                </a:ext>
              </a:extLst>
            </p:cNvPr>
            <p:cNvSpPr txBox="1"/>
            <p:nvPr/>
          </p:nvSpPr>
          <p:spPr>
            <a:xfrm>
              <a:off x="6177280" y="3519476"/>
              <a:ext cx="5839135" cy="646331"/>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La PUE </a:t>
              </a:r>
              <a:r>
                <a:rPr kumimoji="0" lang="en-US"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est</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la </a:t>
              </a:r>
              <a:r>
                <a:rPr kumimoji="0" lang="en-US"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capacitié</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de la </a:t>
              </a:r>
              <a:r>
                <a:rPr kumimoji="0" lang="en-US"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plante</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 utilizer le </a:t>
              </a:r>
              <a:r>
                <a:rPr kumimoji="0" lang="en-US"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phosphore</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extrait du sol et des </a:t>
              </a:r>
              <a:r>
                <a:rPr kumimoji="0" lang="en-US" sz="1800" b="0"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fertilisants</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50" name="Groupe 49">
              <a:extLst>
                <a:ext uri="{FF2B5EF4-FFF2-40B4-BE49-F238E27FC236}">
                  <a16:creationId xmlns:a16="http://schemas.microsoft.com/office/drawing/2014/main" id="{E385B222-85BA-5B15-FB83-88ACEB9FA160}"/>
                </a:ext>
              </a:extLst>
            </p:cNvPr>
            <p:cNvGrpSpPr/>
            <p:nvPr/>
          </p:nvGrpSpPr>
          <p:grpSpPr>
            <a:xfrm>
              <a:off x="5965376" y="4525591"/>
              <a:ext cx="5969763" cy="2025431"/>
              <a:chOff x="4681216" y="2724264"/>
              <a:chExt cx="8370319" cy="3165892"/>
            </a:xfrm>
          </p:grpSpPr>
          <p:grpSp>
            <p:nvGrpSpPr>
              <p:cNvPr id="51" name="Groupe 50">
                <a:extLst>
                  <a:ext uri="{FF2B5EF4-FFF2-40B4-BE49-F238E27FC236}">
                    <a16:creationId xmlns:a16="http://schemas.microsoft.com/office/drawing/2014/main" id="{18155D9C-FFA0-9278-0EBA-D56CE5761F4C}"/>
                  </a:ext>
                </a:extLst>
              </p:cNvPr>
              <p:cNvGrpSpPr/>
              <p:nvPr/>
            </p:nvGrpSpPr>
            <p:grpSpPr>
              <a:xfrm>
                <a:off x="4681216" y="2724264"/>
                <a:ext cx="8370319" cy="3136308"/>
                <a:chOff x="3498329" y="3324129"/>
                <a:chExt cx="8370319" cy="3136308"/>
              </a:xfrm>
            </p:grpSpPr>
            <p:sp>
              <p:nvSpPr>
                <p:cNvPr id="53" name="Rectangle à coins arrondis 2">
                  <a:extLst>
                    <a:ext uri="{FF2B5EF4-FFF2-40B4-BE49-F238E27FC236}">
                      <a16:creationId xmlns:a16="http://schemas.microsoft.com/office/drawing/2014/main" id="{DDAA6BF7-D491-355D-CAAD-1DC7AB979E66}"/>
                    </a:ext>
                  </a:extLst>
                </p:cNvPr>
                <p:cNvSpPr/>
                <p:nvPr>
                  <p:custDataLst>
                    <p:tags r:id="rId1"/>
                  </p:custDataLst>
                </p:nvPr>
              </p:nvSpPr>
              <p:spPr>
                <a:xfrm>
                  <a:off x="9298256" y="3324129"/>
                  <a:ext cx="2570392" cy="79119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Sol + fertilisation</a:t>
                  </a:r>
                </a:p>
              </p:txBody>
            </p:sp>
            <p:sp>
              <p:nvSpPr>
                <p:cNvPr id="54" name="Rectangle à coins arrondis 3">
                  <a:extLst>
                    <a:ext uri="{FF2B5EF4-FFF2-40B4-BE49-F238E27FC236}">
                      <a16:creationId xmlns:a16="http://schemas.microsoft.com/office/drawing/2014/main" id="{BA91FA79-62CA-3666-EE36-BDE69C247F0F}"/>
                    </a:ext>
                  </a:extLst>
                </p:cNvPr>
                <p:cNvSpPr/>
                <p:nvPr>
                  <p:custDataLst>
                    <p:tags r:id="rId2"/>
                  </p:custDataLst>
                </p:nvPr>
              </p:nvSpPr>
              <p:spPr>
                <a:xfrm>
                  <a:off x="9298256" y="4495905"/>
                  <a:ext cx="2570392" cy="79119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ysClr val="windowText" lastClr="000000"/>
                      </a:solidFill>
                      <a:effectLst/>
                      <a:uLnTx/>
                      <a:uFillTx/>
                      <a:latin typeface="Avenir Next LT Pro DemiCalibri"/>
                      <a:ea typeface="+mn-ea"/>
                      <a:cs typeface="+mn-cs"/>
                    </a:rPr>
                    <a:t>Phosphore totale absorbé</a:t>
                  </a:r>
                </a:p>
              </p:txBody>
            </p:sp>
            <p:sp>
              <p:nvSpPr>
                <p:cNvPr id="55" name="Rectangle à coins arrondis 4">
                  <a:extLst>
                    <a:ext uri="{FF2B5EF4-FFF2-40B4-BE49-F238E27FC236}">
                      <a16:creationId xmlns:a16="http://schemas.microsoft.com/office/drawing/2014/main" id="{661783AD-BFA5-75B9-429A-89ECE13BB1FB}"/>
                    </a:ext>
                  </a:extLst>
                </p:cNvPr>
                <p:cNvSpPr/>
                <p:nvPr>
                  <p:custDataLst>
                    <p:tags r:id="rId3"/>
                  </p:custDataLst>
                </p:nvPr>
              </p:nvSpPr>
              <p:spPr>
                <a:xfrm>
                  <a:off x="9298256" y="5669247"/>
                  <a:ext cx="2570390" cy="791190"/>
                </a:xfrm>
                <a:prstGeom prst="roundRect">
                  <a:avLst/>
                </a:prstGeom>
                <a:solidFill>
                  <a:schemeClr val="bg2">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Rendement</a:t>
                  </a:r>
                </a:p>
              </p:txBody>
            </p:sp>
            <p:sp>
              <p:nvSpPr>
                <p:cNvPr id="56" name="Rectangle à coins arrondis 7">
                  <a:extLst>
                    <a:ext uri="{FF2B5EF4-FFF2-40B4-BE49-F238E27FC236}">
                      <a16:creationId xmlns:a16="http://schemas.microsoft.com/office/drawing/2014/main" id="{3B80059A-73A6-B8DF-271B-3BC071311D19}"/>
                    </a:ext>
                  </a:extLst>
                </p:cNvPr>
                <p:cNvSpPr/>
                <p:nvPr/>
              </p:nvSpPr>
              <p:spPr>
                <a:xfrm>
                  <a:off x="5787883" y="3538893"/>
                  <a:ext cx="2513883" cy="1262560"/>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err="1">
                      <a:ln>
                        <a:noFill/>
                      </a:ln>
                      <a:solidFill>
                        <a:prstClr val="black"/>
                      </a:solidFill>
                      <a:effectLst/>
                      <a:uLnTx/>
                      <a:uFillTx/>
                      <a:latin typeface="Avenir Next LT Pro DemiCalibri"/>
                      <a:ea typeface="+mn-ea"/>
                      <a:cs typeface="+mn-cs"/>
                    </a:rPr>
                    <a:t>PUpE</a:t>
                  </a:r>
                  <a:r>
                    <a:rPr kumimoji="0" lang="en-GB" sz="1400" b="1" i="0" u="sng" strike="noStrike" kern="1200" cap="none" spc="0" normalizeH="0" baseline="0" noProof="0">
                      <a:ln>
                        <a:noFill/>
                      </a:ln>
                      <a:solidFill>
                        <a:prstClr val="black"/>
                      </a:solidFill>
                      <a:effectLst/>
                      <a:uLnTx/>
                      <a:uFillTx/>
                      <a:latin typeface="Avenir Next LT Pro DemiCalibri"/>
                      <a:ea typeface="+mn-ea"/>
                      <a:cs typeface="+mn-cs"/>
                    </a:rPr>
                    <a:t> : (uptake) Apparent Fertilizer Recovery</a:t>
                  </a:r>
                  <a:endParaRPr kumimoji="0" lang="en-GB" sz="14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57" name="Rectangle à coins arrondis 10">
                  <a:extLst>
                    <a:ext uri="{FF2B5EF4-FFF2-40B4-BE49-F238E27FC236}">
                      <a16:creationId xmlns:a16="http://schemas.microsoft.com/office/drawing/2014/main" id="{CFC90A56-B2D6-1BF0-D6FF-5E3D6A6BAE8D}"/>
                    </a:ext>
                  </a:extLst>
                </p:cNvPr>
                <p:cNvSpPr/>
                <p:nvPr/>
              </p:nvSpPr>
              <p:spPr>
                <a:xfrm>
                  <a:off x="5787880" y="4913098"/>
                  <a:ext cx="2513883" cy="1407500"/>
                </a:xfrm>
                <a:prstGeom prst="roundRect">
                  <a:avLst/>
                </a:prstGeom>
                <a:ln/>
              </p:spPr>
              <p:style>
                <a:lnRef idx="3">
                  <a:schemeClr val="lt1"/>
                </a:lnRef>
                <a:fillRef idx="1">
                  <a:schemeClr val="accent4"/>
                </a:fillRef>
                <a:effectRef idx="1">
                  <a:schemeClr val="accent4"/>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sng" strike="noStrike" kern="1200" cap="none" spc="0" normalizeH="0" baseline="0" noProof="0" err="1">
                      <a:ln>
                        <a:noFill/>
                      </a:ln>
                      <a:solidFill>
                        <a:prstClr val="black"/>
                      </a:solidFill>
                      <a:effectLst/>
                      <a:uLnTx/>
                      <a:uFillTx/>
                      <a:latin typeface="Avenir Next LT Pro DemiCalibri"/>
                      <a:ea typeface="+mn-ea"/>
                      <a:cs typeface="+mn-cs"/>
                    </a:rPr>
                    <a:t>PUtE</a:t>
                  </a:r>
                  <a:r>
                    <a:rPr kumimoji="0" lang="fr-FR" sz="1400" b="1" i="0" u="sng" strike="noStrike" kern="1200" cap="none" spc="0" normalizeH="0" baseline="0" noProof="0">
                      <a:ln>
                        <a:noFill/>
                      </a:ln>
                      <a:solidFill>
                        <a:prstClr val="black"/>
                      </a:solidFill>
                      <a:effectLst/>
                      <a:uLnTx/>
                      <a:uFillTx/>
                      <a:latin typeface="Avenir Next LT Pro DemiCalibri"/>
                      <a:ea typeface="+mn-ea"/>
                      <a:cs typeface="+mn-cs"/>
                    </a:rPr>
                    <a:t> : (utilisation) </a:t>
                  </a:r>
                  <a:r>
                    <a:rPr kumimoji="0" lang="fr-FR" sz="1400" b="1" i="0" u="sng" strike="noStrike" kern="1200" cap="none" spc="0" normalizeH="0" baseline="0" noProof="0" err="1">
                      <a:ln>
                        <a:noFill/>
                      </a:ln>
                      <a:solidFill>
                        <a:prstClr val="black"/>
                      </a:solidFill>
                      <a:effectLst/>
                      <a:uLnTx/>
                      <a:uFillTx/>
                      <a:latin typeface="Avenir Next LT Pro DemiCalibri"/>
                      <a:ea typeface="+mn-ea"/>
                      <a:cs typeface="+mn-cs"/>
                    </a:rPr>
                    <a:t>Efficiency</a:t>
                  </a:r>
                  <a:r>
                    <a:rPr kumimoji="0" lang="fr-FR" sz="1400" b="1" i="0" u="sng" strike="noStrike" kern="1200" cap="none" spc="0" normalizeH="0" baseline="0" noProof="0">
                      <a:ln>
                        <a:noFill/>
                      </a:ln>
                      <a:solidFill>
                        <a:prstClr val="black"/>
                      </a:solidFill>
                      <a:effectLst/>
                      <a:uLnTx/>
                      <a:uFillTx/>
                      <a:latin typeface="Avenir Next LT Pro DemiCalibri"/>
                      <a:ea typeface="+mn-ea"/>
                      <a:cs typeface="+mn-cs"/>
                    </a:rPr>
                    <a:t> of </a:t>
                  </a:r>
                  <a:r>
                    <a:rPr kumimoji="0" lang="fr-FR" sz="1400" b="1" i="0" u="sng" strike="noStrike" kern="1200" cap="none" spc="0" normalizeH="0" baseline="0" noProof="0" err="1">
                      <a:ln>
                        <a:noFill/>
                      </a:ln>
                      <a:solidFill>
                        <a:prstClr val="black"/>
                      </a:solidFill>
                      <a:effectLst/>
                      <a:uLnTx/>
                      <a:uFillTx/>
                      <a:latin typeface="Avenir Next LT Pro DemiCalibri"/>
                      <a:ea typeface="+mn-ea"/>
                      <a:cs typeface="+mn-cs"/>
                    </a:rPr>
                    <a:t>absorbed</a:t>
                  </a:r>
                  <a:r>
                    <a:rPr kumimoji="0" lang="fr-FR" sz="1400" b="1" i="0" u="sng"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1" i="0" u="sng" strike="noStrike" kern="1200" cap="none" spc="0" normalizeH="0" baseline="0" noProof="0" err="1">
                      <a:ln>
                        <a:noFill/>
                      </a:ln>
                      <a:solidFill>
                        <a:prstClr val="black"/>
                      </a:solidFill>
                      <a:effectLst/>
                      <a:uLnTx/>
                      <a:uFillTx/>
                      <a:latin typeface="Avenir Next LT Pro DemiCalibri"/>
                      <a:ea typeface="+mn-ea"/>
                      <a:cs typeface="+mn-cs"/>
                    </a:rPr>
                    <a:t>nutrient</a:t>
                  </a:r>
                  <a:endParaRPr kumimoji="0" lang="fr-FR" sz="1400" b="1" i="0" u="sng" strike="noStrike" kern="1200" cap="none" spc="0" normalizeH="0" baseline="0" noProof="0">
                    <a:ln>
                      <a:noFill/>
                    </a:ln>
                    <a:solidFill>
                      <a:prstClr val="black"/>
                    </a:solidFill>
                    <a:effectLst/>
                    <a:uLnTx/>
                    <a:uFillTx/>
                    <a:latin typeface="Avenir Next LT Pro DemiCalibri"/>
                    <a:ea typeface="+mn-ea"/>
                    <a:cs typeface="+mn-cs"/>
                  </a:endParaRPr>
                </a:p>
              </p:txBody>
            </p:sp>
            <p:grpSp>
              <p:nvGrpSpPr>
                <p:cNvPr id="58" name="Groupe 57">
                  <a:extLst>
                    <a:ext uri="{FF2B5EF4-FFF2-40B4-BE49-F238E27FC236}">
                      <a16:creationId xmlns:a16="http://schemas.microsoft.com/office/drawing/2014/main" id="{DFD3B9BB-F845-3962-8117-B8BD07B1E589}"/>
                    </a:ext>
                  </a:extLst>
                </p:cNvPr>
                <p:cNvGrpSpPr/>
                <p:nvPr/>
              </p:nvGrpSpPr>
              <p:grpSpPr>
                <a:xfrm>
                  <a:off x="3498329" y="3386927"/>
                  <a:ext cx="5833083" cy="3065859"/>
                  <a:chOff x="3498329" y="3386927"/>
                  <a:chExt cx="5833083" cy="3065859"/>
                </a:xfrm>
              </p:grpSpPr>
              <p:cxnSp>
                <p:nvCxnSpPr>
                  <p:cNvPr id="61" name="Connecteur droit 60">
                    <a:extLst>
                      <a:ext uri="{FF2B5EF4-FFF2-40B4-BE49-F238E27FC236}">
                        <a16:creationId xmlns:a16="http://schemas.microsoft.com/office/drawing/2014/main" id="{CDF7DD72-A24E-5593-A558-2EB3245CC07B}"/>
                      </a:ext>
                    </a:extLst>
                  </p:cNvPr>
                  <p:cNvCxnSpPr/>
                  <p:nvPr/>
                </p:nvCxnSpPr>
                <p:spPr>
                  <a:xfrm>
                    <a:off x="5714190" y="3391097"/>
                    <a:ext cx="3617222" cy="0"/>
                  </a:xfrm>
                  <a:prstGeom prst="line">
                    <a:avLst/>
                  </a:prstGeom>
                  <a:ln w="508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CEA9E93D-1EAD-2603-3D39-BF517AD01C38}"/>
                      </a:ext>
                    </a:extLst>
                  </p:cNvPr>
                  <p:cNvCxnSpPr>
                    <a:cxnSpLocks/>
                  </p:cNvCxnSpPr>
                  <p:nvPr/>
                </p:nvCxnSpPr>
                <p:spPr>
                  <a:xfrm>
                    <a:off x="5714190" y="3386927"/>
                    <a:ext cx="0" cy="3065859"/>
                  </a:xfrm>
                  <a:prstGeom prst="line">
                    <a:avLst/>
                  </a:prstGeom>
                  <a:ln w="508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3" name="Rectangle à coins arrondis 15">
                    <a:extLst>
                      <a:ext uri="{FF2B5EF4-FFF2-40B4-BE49-F238E27FC236}">
                        <a16:creationId xmlns:a16="http://schemas.microsoft.com/office/drawing/2014/main" id="{7744A4D0-AD65-8473-057B-1448E0091A81}"/>
                      </a:ext>
                    </a:extLst>
                  </p:cNvPr>
                  <p:cNvSpPr/>
                  <p:nvPr/>
                </p:nvSpPr>
                <p:spPr>
                  <a:xfrm>
                    <a:off x="3498329" y="4115320"/>
                    <a:ext cx="2107696" cy="193516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Avenir Next LT Pro DemiCalibri"/>
                        <a:ea typeface="+mn-ea"/>
                        <a:cs typeface="+mn-cs"/>
                      </a:rPr>
                      <a:t>PUE : </a:t>
                    </a:r>
                    <a:r>
                      <a:rPr kumimoji="0" lang="fr-FR" sz="1600" b="1" i="0" u="none" strike="noStrike" kern="1200" cap="none" spc="0" normalizeH="0" baseline="0" noProof="0" err="1">
                        <a:ln>
                          <a:noFill/>
                        </a:ln>
                        <a:solidFill>
                          <a:prstClr val="black"/>
                        </a:solidFill>
                        <a:effectLst/>
                        <a:uLnTx/>
                        <a:uFillTx/>
                        <a:latin typeface="Avenir Next LT Pro DemiCalibri"/>
                        <a:ea typeface="+mn-ea"/>
                        <a:cs typeface="+mn-cs"/>
                      </a:rPr>
                      <a:t>Phosphorus</a:t>
                    </a:r>
                    <a:r>
                      <a:rPr kumimoji="0" lang="fr-FR" sz="1600" b="1" i="0" u="none" strike="noStrike" kern="1200" cap="none" spc="0" normalizeH="0" baseline="0" noProof="0">
                        <a:ln>
                          <a:noFill/>
                        </a:ln>
                        <a:solidFill>
                          <a:prstClr val="black"/>
                        </a:solidFill>
                        <a:effectLst/>
                        <a:uLnTx/>
                        <a:uFillTx/>
                        <a:latin typeface="Avenir Next LT Pro DemiCalibri"/>
                        <a:ea typeface="+mn-ea"/>
                        <a:cs typeface="+mn-cs"/>
                      </a:rPr>
                      <a:t>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Avenir Next LT Pro DemiCalibri"/>
                        <a:ea typeface="+mn-ea"/>
                        <a:cs typeface="+mn-cs"/>
                      </a:rPr>
                      <a:t>Efficiency</a:t>
                    </a:r>
                  </a:p>
                </p:txBody>
              </p:sp>
            </p:grpSp>
            <p:sp>
              <p:nvSpPr>
                <p:cNvPr id="59" name="Flèche : courbe vers la droite 58">
                  <a:extLst>
                    <a:ext uri="{FF2B5EF4-FFF2-40B4-BE49-F238E27FC236}">
                      <a16:creationId xmlns:a16="http://schemas.microsoft.com/office/drawing/2014/main" id="{613958CA-7EB4-1093-2E13-85E46C1BF1E5}"/>
                    </a:ext>
                  </a:extLst>
                </p:cNvPr>
                <p:cNvSpPr/>
                <p:nvPr/>
              </p:nvSpPr>
              <p:spPr>
                <a:xfrm>
                  <a:off x="8393163" y="3640922"/>
                  <a:ext cx="845680" cy="1421784"/>
                </a:xfrm>
                <a:prstGeom prst="curv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60" name="Flèche : courbe vers la droite 59">
                  <a:extLst>
                    <a:ext uri="{FF2B5EF4-FFF2-40B4-BE49-F238E27FC236}">
                      <a16:creationId xmlns:a16="http://schemas.microsoft.com/office/drawing/2014/main" id="{ED5FBB3E-A8C3-6F69-9FF5-4CBABCE34ABE}"/>
                    </a:ext>
                  </a:extLst>
                </p:cNvPr>
                <p:cNvSpPr/>
                <p:nvPr/>
              </p:nvSpPr>
              <p:spPr>
                <a:xfrm>
                  <a:off x="8378884" y="5005534"/>
                  <a:ext cx="845680" cy="1421783"/>
                </a:xfrm>
                <a:prstGeom prst="curv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prstClr val="black"/>
                    </a:solidFill>
                    <a:effectLst/>
                    <a:uLnTx/>
                    <a:uFillTx/>
                    <a:latin typeface="Avenir Next LT Pro DemiCalibri"/>
                    <a:ea typeface="+mn-ea"/>
                    <a:cs typeface="+mn-cs"/>
                  </a:endParaRPr>
                </a:p>
              </p:txBody>
            </p:sp>
          </p:grpSp>
          <p:cxnSp>
            <p:nvCxnSpPr>
              <p:cNvPr id="52" name="Connecteur droit 51">
                <a:extLst>
                  <a:ext uri="{FF2B5EF4-FFF2-40B4-BE49-F238E27FC236}">
                    <a16:creationId xmlns:a16="http://schemas.microsoft.com/office/drawing/2014/main" id="{24CE8586-1EDF-E862-AD0F-20D941413E95}"/>
                  </a:ext>
                </a:extLst>
              </p:cNvPr>
              <p:cNvCxnSpPr>
                <a:cxnSpLocks/>
              </p:cNvCxnSpPr>
              <p:nvPr/>
            </p:nvCxnSpPr>
            <p:spPr>
              <a:xfrm>
                <a:off x="6897075" y="5890156"/>
                <a:ext cx="3617221" cy="0"/>
              </a:xfrm>
              <a:prstGeom prst="line">
                <a:avLst/>
              </a:prstGeom>
              <a:ln w="508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111" name="Groupe 110">
            <a:extLst>
              <a:ext uri="{FF2B5EF4-FFF2-40B4-BE49-F238E27FC236}">
                <a16:creationId xmlns:a16="http://schemas.microsoft.com/office/drawing/2014/main" id="{46E93B5B-E511-FA3D-FBD4-EED07DA40A57}"/>
              </a:ext>
            </a:extLst>
          </p:cNvPr>
          <p:cNvGrpSpPr/>
          <p:nvPr/>
        </p:nvGrpSpPr>
        <p:grpSpPr>
          <a:xfrm>
            <a:off x="7830505" y="5030279"/>
            <a:ext cx="3121419" cy="1914886"/>
            <a:chOff x="694334" y="2652102"/>
            <a:chExt cx="3121419" cy="1914886"/>
          </a:xfrm>
        </p:grpSpPr>
        <p:grpSp>
          <p:nvGrpSpPr>
            <p:cNvPr id="66" name="Groupe 65">
              <a:extLst>
                <a:ext uri="{FF2B5EF4-FFF2-40B4-BE49-F238E27FC236}">
                  <a16:creationId xmlns:a16="http://schemas.microsoft.com/office/drawing/2014/main" id="{E97A91E9-8D53-5EC7-A4FD-63DFF0D9E13D}"/>
                </a:ext>
              </a:extLst>
            </p:cNvPr>
            <p:cNvGrpSpPr/>
            <p:nvPr/>
          </p:nvGrpSpPr>
          <p:grpSpPr>
            <a:xfrm>
              <a:off x="863065" y="2707165"/>
              <a:ext cx="2832135" cy="1859823"/>
              <a:chOff x="730994" y="1407252"/>
              <a:chExt cx="3413444" cy="2250348"/>
            </a:xfrm>
          </p:grpSpPr>
          <p:grpSp>
            <p:nvGrpSpPr>
              <p:cNvPr id="67" name="Groupe 66">
                <a:extLst>
                  <a:ext uri="{FF2B5EF4-FFF2-40B4-BE49-F238E27FC236}">
                    <a16:creationId xmlns:a16="http://schemas.microsoft.com/office/drawing/2014/main" id="{C7A7ECCE-1812-6A79-47D4-1723D8184FD2}"/>
                  </a:ext>
                </a:extLst>
              </p:cNvPr>
              <p:cNvGrpSpPr/>
              <p:nvPr/>
            </p:nvGrpSpPr>
            <p:grpSpPr>
              <a:xfrm>
                <a:off x="966341" y="1407252"/>
                <a:ext cx="3178097" cy="2250348"/>
                <a:chOff x="4197867" y="3941524"/>
                <a:chExt cx="3229673" cy="2537468"/>
              </a:xfrm>
            </p:grpSpPr>
            <p:grpSp>
              <p:nvGrpSpPr>
                <p:cNvPr id="72" name="Groupe 71">
                  <a:extLst>
                    <a:ext uri="{FF2B5EF4-FFF2-40B4-BE49-F238E27FC236}">
                      <a16:creationId xmlns:a16="http://schemas.microsoft.com/office/drawing/2014/main" id="{9AABEA86-E1FB-FDF8-04D4-6760A63802A1}"/>
                    </a:ext>
                  </a:extLst>
                </p:cNvPr>
                <p:cNvGrpSpPr/>
                <p:nvPr/>
              </p:nvGrpSpPr>
              <p:grpSpPr>
                <a:xfrm>
                  <a:off x="4197867" y="5534696"/>
                  <a:ext cx="3229673" cy="944296"/>
                  <a:chOff x="-1036234" y="2299830"/>
                  <a:chExt cx="1664231" cy="453400"/>
                </a:xfrm>
              </p:grpSpPr>
              <p:sp>
                <p:nvSpPr>
                  <p:cNvPr id="108" name="Arc 107">
                    <a:extLst>
                      <a:ext uri="{FF2B5EF4-FFF2-40B4-BE49-F238E27FC236}">
                        <a16:creationId xmlns:a16="http://schemas.microsoft.com/office/drawing/2014/main" id="{FBDD62DC-7BFD-27DD-84B3-36EE7B9FBF19}"/>
                      </a:ext>
                    </a:extLst>
                  </p:cNvPr>
                  <p:cNvSpPr/>
                  <p:nvPr/>
                </p:nvSpPr>
                <p:spPr>
                  <a:xfrm rot="20963133">
                    <a:off x="-1036234" y="2299830"/>
                    <a:ext cx="947532" cy="399832"/>
                  </a:xfrm>
                  <a:prstGeom prst="arc">
                    <a:avLst>
                      <a:gd name="adj1" fmla="val 13986776"/>
                      <a:gd name="adj2" fmla="val 2117552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sp>
                <p:nvSpPr>
                  <p:cNvPr id="109" name="Arc 108">
                    <a:extLst>
                      <a:ext uri="{FF2B5EF4-FFF2-40B4-BE49-F238E27FC236}">
                        <a16:creationId xmlns:a16="http://schemas.microsoft.com/office/drawing/2014/main" id="{9E6F2A67-FF7F-56A8-2029-D06AFBA941A3}"/>
                      </a:ext>
                    </a:extLst>
                  </p:cNvPr>
                  <p:cNvSpPr/>
                  <p:nvPr/>
                </p:nvSpPr>
                <p:spPr>
                  <a:xfrm rot="20833291">
                    <a:off x="-645850" y="2353398"/>
                    <a:ext cx="1273847" cy="399832"/>
                  </a:xfrm>
                  <a:prstGeom prst="arc">
                    <a:avLst>
                      <a:gd name="adj1" fmla="val 14211407"/>
                      <a:gd name="adj2" fmla="val 2126629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venir Next LT Pro DemiCalibri"/>
                      <a:ea typeface="+mn-ea"/>
                      <a:cs typeface="+mn-cs"/>
                    </a:endParaRPr>
                  </a:p>
                </p:txBody>
              </p:sp>
            </p:grpSp>
            <p:sp>
              <p:nvSpPr>
                <p:cNvPr id="73" name="ZoneTexte 72">
                  <a:extLst>
                    <a:ext uri="{FF2B5EF4-FFF2-40B4-BE49-F238E27FC236}">
                      <a16:creationId xmlns:a16="http://schemas.microsoft.com/office/drawing/2014/main" id="{B0D920A8-1072-0D0A-D391-FEB40765476D}"/>
                    </a:ext>
                  </a:extLst>
                </p:cNvPr>
                <p:cNvSpPr txBox="1"/>
                <p:nvPr/>
              </p:nvSpPr>
              <p:spPr>
                <a:xfrm>
                  <a:off x="5112997" y="5482747"/>
                  <a:ext cx="6281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Avenir Next LT Pro DemiCalibri"/>
                      <a:ea typeface="+mn-ea"/>
                      <a:cs typeface="+mn-cs"/>
                    </a:rPr>
                    <a:t>AP</a:t>
                  </a:r>
                </a:p>
              </p:txBody>
            </p:sp>
            <p:sp>
              <p:nvSpPr>
                <p:cNvPr id="74" name="ZoneTexte 73">
                  <a:extLst>
                    <a:ext uri="{FF2B5EF4-FFF2-40B4-BE49-F238E27FC236}">
                      <a16:creationId xmlns:a16="http://schemas.microsoft.com/office/drawing/2014/main" id="{BB6A1F5F-D60E-48A9-4733-05B5F94D1EE8}"/>
                    </a:ext>
                  </a:extLst>
                </p:cNvPr>
                <p:cNvSpPr txBox="1"/>
                <p:nvPr/>
              </p:nvSpPr>
              <p:spPr>
                <a:xfrm>
                  <a:off x="6466877" y="5568053"/>
                  <a:ext cx="6281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Avenir Next LT Pro DemiCalibri"/>
                      <a:ea typeface="+mn-ea"/>
                      <a:cs typeface="+mn-cs"/>
                    </a:rPr>
                    <a:t>NP</a:t>
                  </a:r>
                </a:p>
              </p:txBody>
            </p:sp>
            <p:sp>
              <p:nvSpPr>
                <p:cNvPr id="75" name="Ellipse 74">
                  <a:extLst>
                    <a:ext uri="{FF2B5EF4-FFF2-40B4-BE49-F238E27FC236}">
                      <a16:creationId xmlns:a16="http://schemas.microsoft.com/office/drawing/2014/main" id="{57B361C5-D8C8-743C-6743-3B62D9388224}"/>
                    </a:ext>
                  </a:extLst>
                </p:cNvPr>
                <p:cNvSpPr/>
                <p:nvPr/>
              </p:nvSpPr>
              <p:spPr>
                <a:xfrm rot="18631389">
                  <a:off x="5313022" y="4647432"/>
                  <a:ext cx="227981" cy="111748"/>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76" name="Ellipse 75">
                  <a:extLst>
                    <a:ext uri="{FF2B5EF4-FFF2-40B4-BE49-F238E27FC236}">
                      <a16:creationId xmlns:a16="http://schemas.microsoft.com/office/drawing/2014/main" id="{CABFA1E2-101D-4234-5DF4-3449B90B0D9F}"/>
                    </a:ext>
                  </a:extLst>
                </p:cNvPr>
                <p:cNvSpPr/>
                <p:nvPr/>
              </p:nvSpPr>
              <p:spPr>
                <a:xfrm rot="18631389">
                  <a:off x="5318950" y="4811497"/>
                  <a:ext cx="227981" cy="111748"/>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77" name="Ellipse 76">
                  <a:extLst>
                    <a:ext uri="{FF2B5EF4-FFF2-40B4-BE49-F238E27FC236}">
                      <a16:creationId xmlns:a16="http://schemas.microsoft.com/office/drawing/2014/main" id="{64A8CB2E-2319-B16C-CDDE-40725B9DD4B1}"/>
                    </a:ext>
                  </a:extLst>
                </p:cNvPr>
                <p:cNvSpPr/>
                <p:nvPr/>
              </p:nvSpPr>
              <p:spPr>
                <a:xfrm rot="18631389">
                  <a:off x="5323461" y="4975069"/>
                  <a:ext cx="227981" cy="111748"/>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78" name="Ellipse 77">
                  <a:extLst>
                    <a:ext uri="{FF2B5EF4-FFF2-40B4-BE49-F238E27FC236}">
                      <a16:creationId xmlns:a16="http://schemas.microsoft.com/office/drawing/2014/main" id="{F3736C44-C392-7909-1575-B5E817F6C267}"/>
                    </a:ext>
                  </a:extLst>
                </p:cNvPr>
                <p:cNvSpPr/>
                <p:nvPr/>
              </p:nvSpPr>
              <p:spPr>
                <a:xfrm rot="18631389">
                  <a:off x="5318199" y="5144065"/>
                  <a:ext cx="227981" cy="111748"/>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79" name="Ellipse 78">
                  <a:extLst>
                    <a:ext uri="{FF2B5EF4-FFF2-40B4-BE49-F238E27FC236}">
                      <a16:creationId xmlns:a16="http://schemas.microsoft.com/office/drawing/2014/main" id="{3CE89EA8-688F-F155-D713-1E737AE0B3B8}"/>
                    </a:ext>
                  </a:extLst>
                </p:cNvPr>
                <p:cNvSpPr/>
                <p:nvPr/>
              </p:nvSpPr>
              <p:spPr>
                <a:xfrm rot="18631389" flipH="1" flipV="1">
                  <a:off x="5201511" y="4587588"/>
                  <a:ext cx="133998" cy="235590"/>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80" name="Ellipse 79">
                  <a:extLst>
                    <a:ext uri="{FF2B5EF4-FFF2-40B4-BE49-F238E27FC236}">
                      <a16:creationId xmlns:a16="http://schemas.microsoft.com/office/drawing/2014/main" id="{1CBABBDF-3833-4831-E3D1-4503DD3F9D55}"/>
                    </a:ext>
                  </a:extLst>
                </p:cNvPr>
                <p:cNvSpPr/>
                <p:nvPr/>
              </p:nvSpPr>
              <p:spPr>
                <a:xfrm rot="18631389" flipH="1" flipV="1">
                  <a:off x="5207439" y="4751653"/>
                  <a:ext cx="133998" cy="235590"/>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81" name="Ellipse 80">
                  <a:extLst>
                    <a:ext uri="{FF2B5EF4-FFF2-40B4-BE49-F238E27FC236}">
                      <a16:creationId xmlns:a16="http://schemas.microsoft.com/office/drawing/2014/main" id="{B09E15CA-4F05-4555-9E1E-9CF94F227E8A}"/>
                    </a:ext>
                  </a:extLst>
                </p:cNvPr>
                <p:cNvSpPr/>
                <p:nvPr/>
              </p:nvSpPr>
              <p:spPr>
                <a:xfrm rot="18631389" flipH="1" flipV="1">
                  <a:off x="5211950" y="4915225"/>
                  <a:ext cx="133998" cy="235590"/>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82" name="Ellipse 81">
                  <a:extLst>
                    <a:ext uri="{FF2B5EF4-FFF2-40B4-BE49-F238E27FC236}">
                      <a16:creationId xmlns:a16="http://schemas.microsoft.com/office/drawing/2014/main" id="{DB3ED324-B470-F020-D949-7914981C45D0}"/>
                    </a:ext>
                  </a:extLst>
                </p:cNvPr>
                <p:cNvSpPr/>
                <p:nvPr/>
              </p:nvSpPr>
              <p:spPr>
                <a:xfrm rot="18631389" flipH="1" flipV="1">
                  <a:off x="5206688" y="5084221"/>
                  <a:ext cx="133998" cy="235590"/>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83" name="Ellipse 82">
                  <a:extLst>
                    <a:ext uri="{FF2B5EF4-FFF2-40B4-BE49-F238E27FC236}">
                      <a16:creationId xmlns:a16="http://schemas.microsoft.com/office/drawing/2014/main" id="{F57CFC7C-0189-EF53-B5B7-8498EC2029CB}"/>
                    </a:ext>
                  </a:extLst>
                </p:cNvPr>
                <p:cNvSpPr/>
                <p:nvPr/>
              </p:nvSpPr>
              <p:spPr>
                <a:xfrm rot="11068533" flipH="1" flipV="1">
                  <a:off x="5276164" y="4439749"/>
                  <a:ext cx="133998" cy="235590"/>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pic>
              <p:nvPicPr>
                <p:cNvPr id="84" name="Graphique 83" descr="Cultures contour">
                  <a:extLst>
                    <a:ext uri="{FF2B5EF4-FFF2-40B4-BE49-F238E27FC236}">
                      <a16:creationId xmlns:a16="http://schemas.microsoft.com/office/drawing/2014/main" id="{7D7F64B7-6FBF-12D3-D750-6F4EAF14E6B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0217" b="30316"/>
                <a:stretch/>
              </p:blipFill>
              <p:spPr>
                <a:xfrm>
                  <a:off x="4962727" y="3941524"/>
                  <a:ext cx="665447" cy="1556983"/>
                </a:xfrm>
                <a:prstGeom prst="rect">
                  <a:avLst/>
                </a:prstGeom>
              </p:spPr>
            </p:pic>
            <p:sp>
              <p:nvSpPr>
                <p:cNvPr id="87" name="Ellipse 86">
                  <a:extLst>
                    <a:ext uri="{FF2B5EF4-FFF2-40B4-BE49-F238E27FC236}">
                      <a16:creationId xmlns:a16="http://schemas.microsoft.com/office/drawing/2014/main" id="{DE7D04F8-2796-0FE9-E7B3-1C75D348ADA5}"/>
                    </a:ext>
                  </a:extLst>
                </p:cNvPr>
                <p:cNvSpPr/>
                <p:nvPr/>
              </p:nvSpPr>
              <p:spPr>
                <a:xfrm rot="19188007" flipH="1" flipV="1">
                  <a:off x="6129957" y="4940712"/>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88" name="Ellipse 87">
                  <a:extLst>
                    <a:ext uri="{FF2B5EF4-FFF2-40B4-BE49-F238E27FC236}">
                      <a16:creationId xmlns:a16="http://schemas.microsoft.com/office/drawing/2014/main" id="{10D65593-DC7B-2C41-3471-58E63CBFF1F5}"/>
                    </a:ext>
                  </a:extLst>
                </p:cNvPr>
                <p:cNvSpPr/>
                <p:nvPr/>
              </p:nvSpPr>
              <p:spPr>
                <a:xfrm rot="19188007" flipH="1" flipV="1">
                  <a:off x="6129957" y="5066787"/>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0" name="Ellipse 89">
                  <a:extLst>
                    <a:ext uri="{FF2B5EF4-FFF2-40B4-BE49-F238E27FC236}">
                      <a16:creationId xmlns:a16="http://schemas.microsoft.com/office/drawing/2014/main" id="{CCC5030B-4E41-6971-DAEC-6C3FE76034DB}"/>
                    </a:ext>
                  </a:extLst>
                </p:cNvPr>
                <p:cNvSpPr/>
                <p:nvPr/>
              </p:nvSpPr>
              <p:spPr>
                <a:xfrm rot="19188007" flipH="1" flipV="1">
                  <a:off x="6129957" y="5190619"/>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1" name="Ellipse 90">
                  <a:extLst>
                    <a:ext uri="{FF2B5EF4-FFF2-40B4-BE49-F238E27FC236}">
                      <a16:creationId xmlns:a16="http://schemas.microsoft.com/office/drawing/2014/main" id="{DDF75F82-CA78-A91A-2D35-773701EE81CB}"/>
                    </a:ext>
                  </a:extLst>
                </p:cNvPr>
                <p:cNvSpPr/>
                <p:nvPr/>
              </p:nvSpPr>
              <p:spPr>
                <a:xfrm rot="19188007" flipH="1" flipV="1">
                  <a:off x="6131099" y="5321500"/>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2" name="Ellipse 91">
                  <a:extLst>
                    <a:ext uri="{FF2B5EF4-FFF2-40B4-BE49-F238E27FC236}">
                      <a16:creationId xmlns:a16="http://schemas.microsoft.com/office/drawing/2014/main" id="{B88D62F7-982A-B4E1-9B83-AC0108CA2E4F}"/>
                    </a:ext>
                  </a:extLst>
                </p:cNvPr>
                <p:cNvSpPr/>
                <p:nvPr/>
              </p:nvSpPr>
              <p:spPr>
                <a:xfrm rot="2358629" flipH="1" flipV="1">
                  <a:off x="6260456" y="5325637"/>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3" name="Ellipse 92">
                  <a:extLst>
                    <a:ext uri="{FF2B5EF4-FFF2-40B4-BE49-F238E27FC236}">
                      <a16:creationId xmlns:a16="http://schemas.microsoft.com/office/drawing/2014/main" id="{556356A9-8A48-BD73-B0F5-43CD78926E82}"/>
                    </a:ext>
                  </a:extLst>
                </p:cNvPr>
                <p:cNvSpPr/>
                <p:nvPr/>
              </p:nvSpPr>
              <p:spPr>
                <a:xfrm rot="2358629" flipH="1" flipV="1">
                  <a:off x="6258677" y="5194688"/>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4" name="Ellipse 93">
                  <a:extLst>
                    <a:ext uri="{FF2B5EF4-FFF2-40B4-BE49-F238E27FC236}">
                      <a16:creationId xmlns:a16="http://schemas.microsoft.com/office/drawing/2014/main" id="{5B016758-E266-C258-9070-DE4DE89CAC8C}"/>
                    </a:ext>
                  </a:extLst>
                </p:cNvPr>
                <p:cNvSpPr/>
                <p:nvPr/>
              </p:nvSpPr>
              <p:spPr>
                <a:xfrm rot="2358629" flipH="1" flipV="1">
                  <a:off x="6260909" y="5064546"/>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5" name="Ellipse 94">
                  <a:extLst>
                    <a:ext uri="{FF2B5EF4-FFF2-40B4-BE49-F238E27FC236}">
                      <a16:creationId xmlns:a16="http://schemas.microsoft.com/office/drawing/2014/main" id="{F5C65D93-1CD2-6011-BB7A-B1EFB540C84A}"/>
                    </a:ext>
                  </a:extLst>
                </p:cNvPr>
                <p:cNvSpPr/>
                <p:nvPr/>
              </p:nvSpPr>
              <p:spPr>
                <a:xfrm rot="2358629" flipH="1" flipV="1">
                  <a:off x="6260455" y="4937607"/>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6" name="Ellipse 95">
                  <a:extLst>
                    <a:ext uri="{FF2B5EF4-FFF2-40B4-BE49-F238E27FC236}">
                      <a16:creationId xmlns:a16="http://schemas.microsoft.com/office/drawing/2014/main" id="{A44B532F-BB00-15F8-D0EA-1D52E28A76C8}"/>
                    </a:ext>
                  </a:extLst>
                </p:cNvPr>
                <p:cNvSpPr/>
                <p:nvPr/>
              </p:nvSpPr>
              <p:spPr>
                <a:xfrm flipH="1" flipV="1">
                  <a:off x="6193834" y="4827824"/>
                  <a:ext cx="80532" cy="172135"/>
                </a:xfrm>
                <a:prstGeom prst="ellipse">
                  <a:avLst/>
                </a:prstGeom>
                <a:solidFill>
                  <a:srgbClr val="1CC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7" name="Ellipse 96">
                  <a:extLst>
                    <a:ext uri="{FF2B5EF4-FFF2-40B4-BE49-F238E27FC236}">
                      <a16:creationId xmlns:a16="http://schemas.microsoft.com/office/drawing/2014/main" id="{8ED8B6AF-3698-C6DA-BD60-828FFE22E973}"/>
                    </a:ext>
                  </a:extLst>
                </p:cNvPr>
                <p:cNvSpPr/>
                <p:nvPr/>
              </p:nvSpPr>
              <p:spPr>
                <a:xfrm rot="19188007" flipH="1" flipV="1">
                  <a:off x="6526559" y="4892827"/>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8" name="Ellipse 97">
                  <a:extLst>
                    <a:ext uri="{FF2B5EF4-FFF2-40B4-BE49-F238E27FC236}">
                      <a16:creationId xmlns:a16="http://schemas.microsoft.com/office/drawing/2014/main" id="{12C61EE1-46ED-5CA0-242C-D6BBC5C5DD99}"/>
                    </a:ext>
                  </a:extLst>
                </p:cNvPr>
                <p:cNvSpPr/>
                <p:nvPr/>
              </p:nvSpPr>
              <p:spPr>
                <a:xfrm rot="19188007" flipH="1" flipV="1">
                  <a:off x="6526559" y="5018902"/>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99" name="Ellipse 98">
                  <a:extLst>
                    <a:ext uri="{FF2B5EF4-FFF2-40B4-BE49-F238E27FC236}">
                      <a16:creationId xmlns:a16="http://schemas.microsoft.com/office/drawing/2014/main" id="{D29ADF2B-D6DE-5A66-BD88-7D5FE4C7F5F8}"/>
                    </a:ext>
                  </a:extLst>
                </p:cNvPr>
                <p:cNvSpPr/>
                <p:nvPr/>
              </p:nvSpPr>
              <p:spPr>
                <a:xfrm rot="19188007" flipH="1" flipV="1">
                  <a:off x="6526559" y="5142729"/>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00" name="Ellipse 99">
                  <a:extLst>
                    <a:ext uri="{FF2B5EF4-FFF2-40B4-BE49-F238E27FC236}">
                      <a16:creationId xmlns:a16="http://schemas.microsoft.com/office/drawing/2014/main" id="{6A49EC38-2864-6AEC-0212-890F1CBE547F}"/>
                    </a:ext>
                  </a:extLst>
                </p:cNvPr>
                <p:cNvSpPr/>
                <p:nvPr/>
              </p:nvSpPr>
              <p:spPr>
                <a:xfrm rot="19188007" flipH="1" flipV="1">
                  <a:off x="6527701" y="5273608"/>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01" name="Ellipse 100">
                  <a:extLst>
                    <a:ext uri="{FF2B5EF4-FFF2-40B4-BE49-F238E27FC236}">
                      <a16:creationId xmlns:a16="http://schemas.microsoft.com/office/drawing/2014/main" id="{E67BC26A-A198-1B09-FE6F-F560F7F4216E}"/>
                    </a:ext>
                  </a:extLst>
                </p:cNvPr>
                <p:cNvSpPr/>
                <p:nvPr/>
              </p:nvSpPr>
              <p:spPr>
                <a:xfrm rot="2358629" flipH="1" flipV="1">
                  <a:off x="6657058" y="5277752"/>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02" name="Ellipse 101">
                  <a:extLst>
                    <a:ext uri="{FF2B5EF4-FFF2-40B4-BE49-F238E27FC236}">
                      <a16:creationId xmlns:a16="http://schemas.microsoft.com/office/drawing/2014/main" id="{43BD88EA-239A-306F-5D72-A9C31C4DD669}"/>
                    </a:ext>
                  </a:extLst>
                </p:cNvPr>
                <p:cNvSpPr/>
                <p:nvPr/>
              </p:nvSpPr>
              <p:spPr>
                <a:xfrm rot="2358629" flipH="1" flipV="1">
                  <a:off x="6655279" y="5146800"/>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03" name="Ellipse 102">
                  <a:extLst>
                    <a:ext uri="{FF2B5EF4-FFF2-40B4-BE49-F238E27FC236}">
                      <a16:creationId xmlns:a16="http://schemas.microsoft.com/office/drawing/2014/main" id="{9DA8C75A-51FA-947D-0ACA-7B8DAF44FA25}"/>
                    </a:ext>
                  </a:extLst>
                </p:cNvPr>
                <p:cNvSpPr/>
                <p:nvPr/>
              </p:nvSpPr>
              <p:spPr>
                <a:xfrm rot="2358629" flipH="1" flipV="1">
                  <a:off x="6657511" y="5016654"/>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04" name="Ellipse 103">
                  <a:extLst>
                    <a:ext uri="{FF2B5EF4-FFF2-40B4-BE49-F238E27FC236}">
                      <a16:creationId xmlns:a16="http://schemas.microsoft.com/office/drawing/2014/main" id="{F89E7DE5-6F00-5086-333D-37726DF0D825}"/>
                    </a:ext>
                  </a:extLst>
                </p:cNvPr>
                <p:cNvSpPr/>
                <p:nvPr/>
              </p:nvSpPr>
              <p:spPr>
                <a:xfrm rot="2358629" flipH="1" flipV="1">
                  <a:off x="6657057" y="4889714"/>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105" name="Ellipse 104">
                  <a:extLst>
                    <a:ext uri="{FF2B5EF4-FFF2-40B4-BE49-F238E27FC236}">
                      <a16:creationId xmlns:a16="http://schemas.microsoft.com/office/drawing/2014/main" id="{CED129F2-444A-5AFF-5F7C-B11510FDF334}"/>
                    </a:ext>
                  </a:extLst>
                </p:cNvPr>
                <p:cNvSpPr/>
                <p:nvPr/>
              </p:nvSpPr>
              <p:spPr>
                <a:xfrm flipH="1" flipV="1">
                  <a:off x="6590436" y="4779938"/>
                  <a:ext cx="80532" cy="1721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pic>
              <p:nvPicPr>
                <p:cNvPr id="106" name="Graphique 105" descr="Cultures contour">
                  <a:extLst>
                    <a:ext uri="{FF2B5EF4-FFF2-40B4-BE49-F238E27FC236}">
                      <a16:creationId xmlns:a16="http://schemas.microsoft.com/office/drawing/2014/main" id="{F227A9FE-50C1-E13F-49C6-5D7C286BE92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877" t="1" r="25646" b="33022"/>
                <a:stretch/>
              </p:blipFill>
              <p:spPr>
                <a:xfrm>
                  <a:off x="6477179" y="4424130"/>
                  <a:ext cx="388349" cy="1157191"/>
                </a:xfrm>
                <a:prstGeom prst="rect">
                  <a:avLst/>
                </a:prstGeom>
              </p:spPr>
            </p:pic>
            <p:pic>
              <p:nvPicPr>
                <p:cNvPr id="107" name="Graphique 106" descr="Cultures contour">
                  <a:extLst>
                    <a:ext uri="{FF2B5EF4-FFF2-40B4-BE49-F238E27FC236}">
                      <a16:creationId xmlns:a16="http://schemas.microsoft.com/office/drawing/2014/main" id="{A0B66DC0-9E92-C1B6-DD03-3358369F2CC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877" t="1" r="25646" b="33022"/>
                <a:stretch/>
              </p:blipFill>
              <p:spPr>
                <a:xfrm>
                  <a:off x="6078637" y="4476836"/>
                  <a:ext cx="388349" cy="1157191"/>
                </a:xfrm>
                <a:prstGeom prst="rect">
                  <a:avLst/>
                </a:prstGeom>
              </p:spPr>
            </p:pic>
          </p:grpSp>
          <p:sp>
            <p:nvSpPr>
              <p:cNvPr id="68" name="Triangle isocèle 67">
                <a:extLst>
                  <a:ext uri="{FF2B5EF4-FFF2-40B4-BE49-F238E27FC236}">
                    <a16:creationId xmlns:a16="http://schemas.microsoft.com/office/drawing/2014/main" id="{8C5BACCE-8CEA-80B8-A00E-97739D77487D}"/>
                  </a:ext>
                </a:extLst>
              </p:cNvPr>
              <p:cNvSpPr/>
              <p:nvPr/>
            </p:nvSpPr>
            <p:spPr>
              <a:xfrm rot="10800000">
                <a:off x="830176" y="1915342"/>
                <a:ext cx="339467" cy="1260369"/>
              </a:xfrm>
              <a:prstGeom prst="triangle">
                <a:avLst/>
              </a:prstGeom>
              <a:gradFill>
                <a:gsLst>
                  <a:gs pos="0">
                    <a:schemeClr val="accent1">
                      <a:lumMod val="5000"/>
                      <a:lumOff val="95000"/>
                    </a:schemeClr>
                  </a:gs>
                  <a:gs pos="0">
                    <a:srgbClr val="B8FAFA"/>
                  </a:gs>
                  <a:gs pos="47000">
                    <a:schemeClr val="accent1">
                      <a:lumMod val="45000"/>
                      <a:lumOff val="55000"/>
                    </a:schemeClr>
                  </a:gs>
                  <a:gs pos="100000">
                    <a:srgbClr val="087B7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sp>
            <p:nvSpPr>
              <p:cNvPr id="69" name="ZoneTexte 68">
                <a:extLst>
                  <a:ext uri="{FF2B5EF4-FFF2-40B4-BE49-F238E27FC236}">
                    <a16:creationId xmlns:a16="http://schemas.microsoft.com/office/drawing/2014/main" id="{849BE782-2FFD-A66C-D0AC-AEC966D78703}"/>
                  </a:ext>
                </a:extLst>
              </p:cNvPr>
              <p:cNvSpPr txBox="1"/>
              <p:nvPr/>
            </p:nvSpPr>
            <p:spPr>
              <a:xfrm>
                <a:off x="730994" y="1514728"/>
                <a:ext cx="7468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Avenir Next LT Pro DemiCalibri"/>
                    <a:ea typeface="+mn-ea"/>
                    <a:cs typeface="+mn-cs"/>
                  </a:rPr>
                  <a:t>[P]</a:t>
                </a:r>
              </a:p>
            </p:txBody>
          </p:sp>
          <p:sp>
            <p:nvSpPr>
              <p:cNvPr id="70" name="Étoile : 5 branches 69">
                <a:extLst>
                  <a:ext uri="{FF2B5EF4-FFF2-40B4-BE49-F238E27FC236}">
                    <a16:creationId xmlns:a16="http://schemas.microsoft.com/office/drawing/2014/main" id="{EF3398E9-9DFC-0EB7-E7DA-4B8C61049B6B}"/>
                  </a:ext>
                </a:extLst>
              </p:cNvPr>
              <p:cNvSpPr/>
              <p:nvPr/>
            </p:nvSpPr>
            <p:spPr>
              <a:xfrm>
                <a:off x="3148060" y="1525085"/>
                <a:ext cx="453372" cy="453424"/>
              </a:xfrm>
              <a:prstGeom prst="star5">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pic>
            <p:nvPicPr>
              <p:cNvPr id="71" name="Graphique 70" descr="Cultures contour">
                <a:extLst>
                  <a:ext uri="{FF2B5EF4-FFF2-40B4-BE49-F238E27FC236}">
                    <a16:creationId xmlns:a16="http://schemas.microsoft.com/office/drawing/2014/main" id="{8E2069BE-A691-45F8-CA72-49AEFA91557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1877" t="1" r="25646" b="33022"/>
              <a:stretch/>
            </p:blipFill>
            <p:spPr>
              <a:xfrm>
                <a:off x="3639899" y="2087860"/>
                <a:ext cx="251012" cy="749198"/>
              </a:xfrm>
              <a:prstGeom prst="rect">
                <a:avLst/>
              </a:prstGeom>
            </p:spPr>
          </p:pic>
        </p:grpSp>
        <p:sp>
          <p:nvSpPr>
            <p:cNvPr id="110" name="Rectangle 109">
              <a:extLst>
                <a:ext uri="{FF2B5EF4-FFF2-40B4-BE49-F238E27FC236}">
                  <a16:creationId xmlns:a16="http://schemas.microsoft.com/office/drawing/2014/main" id="{2A27F20D-F19C-F6F4-209F-C386DC6512D5}"/>
                </a:ext>
              </a:extLst>
            </p:cNvPr>
            <p:cNvSpPr/>
            <p:nvPr/>
          </p:nvSpPr>
          <p:spPr>
            <a:xfrm>
              <a:off x="694334" y="2652102"/>
              <a:ext cx="3121419" cy="1664076"/>
            </a:xfrm>
            <a:custGeom>
              <a:avLst/>
              <a:gdLst>
                <a:gd name="csX0" fmla="*/ 0 w 3121419"/>
                <a:gd name="csY0" fmla="*/ 0 h 1664076"/>
                <a:gd name="csX1" fmla="*/ 686712 w 3121419"/>
                <a:gd name="csY1" fmla="*/ 0 h 1664076"/>
                <a:gd name="csX2" fmla="*/ 1279782 w 3121419"/>
                <a:gd name="csY2" fmla="*/ 0 h 1664076"/>
                <a:gd name="csX3" fmla="*/ 1810423 w 3121419"/>
                <a:gd name="csY3" fmla="*/ 0 h 1664076"/>
                <a:gd name="csX4" fmla="*/ 2403493 w 3121419"/>
                <a:gd name="csY4" fmla="*/ 0 h 1664076"/>
                <a:gd name="csX5" fmla="*/ 3121419 w 3121419"/>
                <a:gd name="csY5" fmla="*/ 0 h 1664076"/>
                <a:gd name="csX6" fmla="*/ 3121419 w 3121419"/>
                <a:gd name="csY6" fmla="*/ 571333 h 1664076"/>
                <a:gd name="csX7" fmla="*/ 3121419 w 3121419"/>
                <a:gd name="csY7" fmla="*/ 1076102 h 1664076"/>
                <a:gd name="csX8" fmla="*/ 3121419 w 3121419"/>
                <a:gd name="csY8" fmla="*/ 1664076 h 1664076"/>
                <a:gd name="csX9" fmla="*/ 2434707 w 3121419"/>
                <a:gd name="csY9" fmla="*/ 1664076 h 1664076"/>
                <a:gd name="csX10" fmla="*/ 1810423 w 3121419"/>
                <a:gd name="csY10" fmla="*/ 1664076 h 1664076"/>
                <a:gd name="csX11" fmla="*/ 1217353 w 3121419"/>
                <a:gd name="csY11" fmla="*/ 1664076 h 1664076"/>
                <a:gd name="csX12" fmla="*/ 561855 w 3121419"/>
                <a:gd name="csY12" fmla="*/ 1664076 h 1664076"/>
                <a:gd name="csX13" fmla="*/ 0 w 3121419"/>
                <a:gd name="csY13" fmla="*/ 1664076 h 1664076"/>
                <a:gd name="csX14" fmla="*/ 0 w 3121419"/>
                <a:gd name="csY14" fmla="*/ 1076102 h 1664076"/>
                <a:gd name="csX15" fmla="*/ 0 w 3121419"/>
                <a:gd name="csY15" fmla="*/ 488129 h 1664076"/>
                <a:gd name="csX16" fmla="*/ 0 w 3121419"/>
                <a:gd name="csY16" fmla="*/ 0 h 1664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121419" h="1664076" extrusionOk="0">
                  <a:moveTo>
                    <a:pt x="0" y="0"/>
                  </a:moveTo>
                  <a:cubicBezTo>
                    <a:pt x="320059" y="-22252"/>
                    <a:pt x="414969" y="-30666"/>
                    <a:pt x="686712" y="0"/>
                  </a:cubicBezTo>
                  <a:cubicBezTo>
                    <a:pt x="958455" y="30666"/>
                    <a:pt x="1071692" y="-18929"/>
                    <a:pt x="1279782" y="0"/>
                  </a:cubicBezTo>
                  <a:cubicBezTo>
                    <a:pt x="1487872" y="18929"/>
                    <a:pt x="1550281" y="19534"/>
                    <a:pt x="1810423" y="0"/>
                  </a:cubicBezTo>
                  <a:cubicBezTo>
                    <a:pt x="2070565" y="-19534"/>
                    <a:pt x="2271531" y="-27867"/>
                    <a:pt x="2403493" y="0"/>
                  </a:cubicBezTo>
                  <a:cubicBezTo>
                    <a:pt x="2535455" y="27867"/>
                    <a:pt x="2782309" y="6143"/>
                    <a:pt x="3121419" y="0"/>
                  </a:cubicBezTo>
                  <a:cubicBezTo>
                    <a:pt x="3110913" y="236765"/>
                    <a:pt x="3119660" y="327758"/>
                    <a:pt x="3121419" y="571333"/>
                  </a:cubicBezTo>
                  <a:cubicBezTo>
                    <a:pt x="3123178" y="814908"/>
                    <a:pt x="3142002" y="933582"/>
                    <a:pt x="3121419" y="1076102"/>
                  </a:cubicBezTo>
                  <a:cubicBezTo>
                    <a:pt x="3100836" y="1218622"/>
                    <a:pt x="3112687" y="1446341"/>
                    <a:pt x="3121419" y="1664076"/>
                  </a:cubicBezTo>
                  <a:cubicBezTo>
                    <a:pt x="2875097" y="1687736"/>
                    <a:pt x="2755082" y="1663845"/>
                    <a:pt x="2434707" y="1664076"/>
                  </a:cubicBezTo>
                  <a:cubicBezTo>
                    <a:pt x="2114332" y="1664307"/>
                    <a:pt x="1985705" y="1687011"/>
                    <a:pt x="1810423" y="1664076"/>
                  </a:cubicBezTo>
                  <a:cubicBezTo>
                    <a:pt x="1635141" y="1641141"/>
                    <a:pt x="1408639" y="1689992"/>
                    <a:pt x="1217353" y="1664076"/>
                  </a:cubicBezTo>
                  <a:cubicBezTo>
                    <a:pt x="1026067" y="1638161"/>
                    <a:pt x="839934" y="1648217"/>
                    <a:pt x="561855" y="1664076"/>
                  </a:cubicBezTo>
                  <a:cubicBezTo>
                    <a:pt x="283776" y="1679935"/>
                    <a:pt x="171596" y="1649292"/>
                    <a:pt x="0" y="1664076"/>
                  </a:cubicBezTo>
                  <a:cubicBezTo>
                    <a:pt x="22269" y="1522628"/>
                    <a:pt x="-19012" y="1205483"/>
                    <a:pt x="0" y="1076102"/>
                  </a:cubicBezTo>
                  <a:cubicBezTo>
                    <a:pt x="19012" y="946721"/>
                    <a:pt x="21879" y="608121"/>
                    <a:pt x="0" y="488129"/>
                  </a:cubicBezTo>
                  <a:cubicBezTo>
                    <a:pt x="-21879" y="368137"/>
                    <a:pt x="10098" y="176819"/>
                    <a:pt x="0" y="0"/>
                  </a:cubicBezTo>
                  <a:close/>
                </a:path>
              </a:pathLst>
            </a:custGeom>
            <a:noFill/>
            <a:ln>
              <a:extLst>
                <a:ext uri="{C807C97D-BFC1-408E-A445-0C87EB9F89A2}">
                  <ask:lineSketchStyleProps xmlns:ask="http://schemas.microsoft.com/office/drawing/2018/sketchyshapes" sd="255384675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venir Next LT Pro DemiCalibri"/>
                <a:ea typeface="+mn-ea"/>
                <a:cs typeface="+mn-cs"/>
              </a:endParaRPr>
            </a:p>
          </p:txBody>
        </p:sp>
      </p:grpSp>
      <p:sp>
        <p:nvSpPr>
          <p:cNvPr id="112" name="ZoneTexte 111">
            <a:extLst>
              <a:ext uri="{FF2B5EF4-FFF2-40B4-BE49-F238E27FC236}">
                <a16:creationId xmlns:a16="http://schemas.microsoft.com/office/drawing/2014/main" id="{15500AC1-2113-0C34-D945-22F5E2BC7A6C}"/>
              </a:ext>
            </a:extLst>
          </p:cNvPr>
          <p:cNvSpPr txBox="1"/>
          <p:nvPr/>
        </p:nvSpPr>
        <p:spPr>
          <a:xfrm>
            <a:off x="7143991" y="4459521"/>
            <a:ext cx="48724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Moll et al., 1982; </a:t>
            </a:r>
            <a:r>
              <a:rPr kumimoji="0" lang="en-GB" sz="1400" b="0" i="1" u="none" strike="noStrike" kern="1200" cap="none" spc="0" normalizeH="0" baseline="0" noProof="0">
                <a:ln>
                  <a:noFill/>
                </a:ln>
                <a:solidFill>
                  <a:prstClr val="black"/>
                </a:solidFill>
                <a:effectLst/>
                <a:uLnTx/>
                <a:uFillTx/>
                <a:latin typeface="Avenir Next LT Pro DemiCalibri"/>
                <a:ea typeface="+mn-ea"/>
                <a:cs typeface="+mn-cs"/>
              </a:rPr>
              <a:t>Rose &amp; </a:t>
            </a:r>
            <a:r>
              <a:rPr kumimoji="0" lang="en-GB" sz="1400" b="0" i="1" u="none" strike="noStrike" kern="1200" cap="none" spc="0" normalizeH="0" baseline="0" noProof="0" err="1">
                <a:ln>
                  <a:noFill/>
                </a:ln>
                <a:solidFill>
                  <a:prstClr val="black"/>
                </a:solidFill>
                <a:effectLst/>
                <a:uLnTx/>
                <a:uFillTx/>
                <a:latin typeface="Avenir Next LT Pro DemiCalibri"/>
                <a:ea typeface="+mn-ea"/>
                <a:cs typeface="+mn-cs"/>
              </a:rPr>
              <a:t>Wissuwa</a:t>
            </a:r>
            <a:r>
              <a:rPr kumimoji="0" lang="en-GB" sz="1400" b="0" i="1" u="none" strike="noStrike" kern="1200" cap="none" spc="0" normalizeH="0" baseline="0" noProof="0">
                <a:ln>
                  <a:noFill/>
                </a:ln>
                <a:solidFill>
                  <a:prstClr val="black"/>
                </a:solidFill>
                <a:effectLst/>
                <a:uLnTx/>
                <a:uFillTx/>
                <a:latin typeface="Avenir Next LT Pro DemiCalibri"/>
                <a:ea typeface="+mn-ea"/>
                <a:cs typeface="+mn-cs"/>
              </a:rPr>
              <a:t>, 2012. Advanced in Agronomy</a:t>
            </a:r>
          </a:p>
        </p:txBody>
      </p:sp>
    </p:spTree>
    <p:extLst>
      <p:ext uri="{BB962C8B-B14F-4D97-AF65-F5344CB8AC3E}">
        <p14:creationId xmlns:p14="http://schemas.microsoft.com/office/powerpoint/2010/main" val="4203531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7C2C2063-A6AF-A3AB-49BB-07A6F5F349B2}"/>
              </a:ext>
            </a:extLst>
          </p:cNvPr>
          <p:cNvSpPr>
            <a:spLocks noGrp="1"/>
          </p:cNvSpPr>
          <p:nvPr>
            <p:ph type="title"/>
          </p:nvPr>
        </p:nvSpPr>
        <p:spPr/>
        <p:txBody>
          <a:bodyPr>
            <a:normAutofit/>
          </a:bodyPr>
          <a:lstStyle/>
          <a:p>
            <a:r>
              <a:rPr lang="fr-FR" sz="3400"/>
              <a:t>Indicateurs PUE et traits phénotypiques discriminants </a:t>
            </a:r>
            <a:endParaRPr lang="en-GB" sz="3400"/>
          </a:p>
        </p:txBody>
      </p:sp>
      <p:sp>
        <p:nvSpPr>
          <p:cNvPr id="12" name="Espace réservé du contenu 11">
            <a:extLst>
              <a:ext uri="{FF2B5EF4-FFF2-40B4-BE49-F238E27FC236}">
                <a16:creationId xmlns:a16="http://schemas.microsoft.com/office/drawing/2014/main" id="{09BF0357-6141-A08B-B77A-FD7321AEC433}"/>
              </a:ext>
            </a:extLst>
          </p:cNvPr>
          <p:cNvSpPr>
            <a:spLocks noGrp="1"/>
          </p:cNvSpPr>
          <p:nvPr>
            <p:ph idx="1"/>
          </p:nvPr>
        </p:nvSpPr>
        <p:spPr>
          <a:xfrm>
            <a:off x="726750" y="1258488"/>
            <a:ext cx="10738500" cy="1115411"/>
          </a:xfrm>
        </p:spPr>
        <p:txBody>
          <a:bodyPr>
            <a:normAutofit/>
          </a:bodyPr>
          <a:lstStyle/>
          <a:p>
            <a:r>
              <a:rPr lang="en-GB" sz="1800" b="1" i="0" u="none" strike="noStrike" baseline="0" dirty="0">
                <a:solidFill>
                  <a:srgbClr val="000000"/>
                </a:solidFill>
                <a:ea typeface="Calibri" panose="020F0502020204030204" pitchFamily="34" charset="0"/>
              </a:rPr>
              <a:t>Grain Phosphorus Yield (GPY) </a:t>
            </a:r>
            <a:r>
              <a:rPr lang="en-GB" sz="1800" dirty="0">
                <a:solidFill>
                  <a:srgbClr val="000000"/>
                </a:solidFill>
                <a:ea typeface="Calibri" panose="020F0502020204030204" pitchFamily="34" charset="0"/>
              </a:rPr>
              <a:t>: </a:t>
            </a:r>
            <a:r>
              <a:rPr lang="en-GB" sz="1800" b="0" i="0" u="none" strike="noStrike" baseline="0" dirty="0">
                <a:solidFill>
                  <a:srgbClr val="000000"/>
                </a:solidFill>
                <a:ea typeface="Calibri" panose="020F0502020204030204" pitchFamily="34" charset="0"/>
              </a:rPr>
              <a:t>grain yield x concentration P grain</a:t>
            </a:r>
          </a:p>
          <a:p>
            <a:r>
              <a:rPr lang="en-US" sz="1800" b="1" i="0" u="none" strike="noStrike" baseline="0" dirty="0">
                <a:solidFill>
                  <a:srgbClr val="000000"/>
                </a:solidFill>
                <a:ea typeface="Calibri" panose="020F0502020204030204" pitchFamily="34" charset="0"/>
              </a:rPr>
              <a:t>Phosphorus Use </a:t>
            </a:r>
            <a:r>
              <a:rPr lang="en-US" sz="1800" b="1" dirty="0">
                <a:solidFill>
                  <a:srgbClr val="000000"/>
                </a:solidFill>
                <a:ea typeface="Calibri" panose="020F0502020204030204" pitchFamily="34" charset="0"/>
              </a:rPr>
              <a:t>E</a:t>
            </a:r>
            <a:r>
              <a:rPr lang="en-US" sz="1800" b="1" i="0" u="none" strike="noStrike" baseline="0" dirty="0">
                <a:solidFill>
                  <a:srgbClr val="000000"/>
                </a:solidFill>
                <a:ea typeface="Calibri" panose="020F0502020204030204" pitchFamily="34" charset="0"/>
              </a:rPr>
              <a:t>fficiency (PUE) : </a:t>
            </a:r>
            <a:r>
              <a:rPr lang="en-GB" sz="1800" b="0" i="0" u="none" strike="noStrike" baseline="0" dirty="0">
                <a:solidFill>
                  <a:srgbClr val="000000"/>
                </a:solidFill>
                <a:ea typeface="Calibri" panose="020F0502020204030204" pitchFamily="34" charset="0"/>
              </a:rPr>
              <a:t>grain yield  / </a:t>
            </a:r>
            <a:r>
              <a:rPr lang="en-US" sz="1800" b="0" i="0" u="none" strike="noStrike" baseline="0" dirty="0" err="1">
                <a:solidFill>
                  <a:srgbClr val="000000"/>
                </a:solidFill>
                <a:ea typeface="Calibri" panose="020F0502020204030204" pitchFamily="34" charset="0"/>
              </a:rPr>
              <a:t>quantit</a:t>
            </a:r>
            <a:r>
              <a:rPr lang="en-US" sz="1800" dirty="0" err="1">
                <a:solidFill>
                  <a:srgbClr val="000000"/>
                </a:solidFill>
                <a:ea typeface="Calibri" panose="020F0502020204030204" pitchFamily="34" charset="0"/>
              </a:rPr>
              <a:t>é</a:t>
            </a:r>
            <a:r>
              <a:rPr lang="en-US" sz="1800" dirty="0">
                <a:solidFill>
                  <a:srgbClr val="000000"/>
                </a:solidFill>
                <a:ea typeface="Calibri" panose="020F0502020204030204" pitchFamily="34" charset="0"/>
              </a:rPr>
              <a:t> de P disponible </a:t>
            </a:r>
            <a:r>
              <a:rPr lang="en-US" sz="1800" b="0" i="0" u="none" strike="noStrike" baseline="0" dirty="0">
                <a:solidFill>
                  <a:srgbClr val="000000"/>
                </a:solidFill>
                <a:ea typeface="Calibri" panose="020F0502020204030204" pitchFamily="34" charset="0"/>
              </a:rPr>
              <a:t>(sol + </a:t>
            </a:r>
            <a:r>
              <a:rPr lang="en-US" sz="1800" b="0" i="0" u="none" strike="noStrike" baseline="0" dirty="0" err="1">
                <a:solidFill>
                  <a:srgbClr val="000000"/>
                </a:solidFill>
                <a:ea typeface="Calibri" panose="020F0502020204030204" pitchFamily="34" charset="0"/>
              </a:rPr>
              <a:t>fertilisant</a:t>
            </a:r>
            <a:r>
              <a:rPr lang="en-US" sz="1800" b="0" i="0" u="none" strike="noStrike" baseline="0" dirty="0">
                <a:solidFill>
                  <a:srgbClr val="000000"/>
                </a:solidFill>
                <a:ea typeface="Calibri" panose="020F0502020204030204" pitchFamily="34" charset="0"/>
              </a:rPr>
              <a:t>) </a:t>
            </a:r>
          </a:p>
          <a:p>
            <a:endParaRPr lang="en-GB" sz="1800" b="0" i="0" u="none" strike="noStrike" baseline="0" dirty="0">
              <a:solidFill>
                <a:srgbClr val="000000"/>
              </a:solidFill>
              <a:ea typeface="Calibri" panose="020F0502020204030204" pitchFamily="34" charset="0"/>
            </a:endParaRPr>
          </a:p>
          <a:p>
            <a:endParaRPr lang="en-GB" sz="1800" dirty="0">
              <a:ea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6B5E11CC-9859-C593-776E-4F6EF8CA42BC}"/>
              </a:ext>
            </a:extLst>
          </p:cNvPr>
          <p:cNvSpPr>
            <a:spLocks noGrp="1"/>
          </p:cNvSpPr>
          <p:nvPr>
            <p:ph type="sldNum" sz="quarter" idx="12"/>
          </p:nvPr>
        </p:nvSpPr>
        <p:spPr>
          <a:xfrm>
            <a:off x="8670421" y="644670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sp>
        <p:nvSpPr>
          <p:cNvPr id="3" name="ZoneTexte 2">
            <a:extLst>
              <a:ext uri="{FF2B5EF4-FFF2-40B4-BE49-F238E27FC236}">
                <a16:creationId xmlns:a16="http://schemas.microsoft.com/office/drawing/2014/main" id="{5DDE452C-32BB-7F3A-3657-BB1D78147996}"/>
              </a:ext>
            </a:extLst>
          </p:cNvPr>
          <p:cNvSpPr txBox="1"/>
          <p:nvPr/>
        </p:nvSpPr>
        <p:spPr>
          <a:xfrm>
            <a:off x="7912100" y="3445774"/>
            <a:ext cx="3961321" cy="1554481"/>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venir Next LT Pro DemiCalibri"/>
                <a:ea typeface="+mn-ea"/>
                <a:cs typeface="+mn-cs"/>
              </a:rPr>
              <a:t>L’interaction entre conduite et génotype est significative à l’échelle du réseau d’essais français</a:t>
            </a:r>
          </a:p>
        </p:txBody>
      </p:sp>
      <p:graphicFrame>
        <p:nvGraphicFramePr>
          <p:cNvPr id="4" name="Tableau 3">
            <a:extLst>
              <a:ext uri="{FF2B5EF4-FFF2-40B4-BE49-F238E27FC236}">
                <a16:creationId xmlns:a16="http://schemas.microsoft.com/office/drawing/2014/main" id="{98D9E4EA-CFB0-48DB-3D9E-C630A03D603B}"/>
              </a:ext>
            </a:extLst>
          </p:cNvPr>
          <p:cNvGraphicFramePr>
            <a:graphicFrameLocks noGrp="1"/>
          </p:cNvGraphicFramePr>
          <p:nvPr>
            <p:extLst>
              <p:ext uri="{D42A27DB-BD31-4B8C-83A1-F6EECF244321}">
                <p14:modId xmlns:p14="http://schemas.microsoft.com/office/powerpoint/2010/main" val="1199468470"/>
              </p:ext>
            </p:extLst>
          </p:nvPr>
        </p:nvGraphicFramePr>
        <p:xfrm>
          <a:off x="217287" y="3445775"/>
          <a:ext cx="7346729" cy="1554480"/>
        </p:xfrm>
        <a:graphic>
          <a:graphicData uri="http://schemas.openxmlformats.org/drawingml/2006/table">
            <a:tbl>
              <a:tblPr/>
              <a:tblGrid>
                <a:gridCol w="1037580">
                  <a:extLst>
                    <a:ext uri="{9D8B030D-6E8A-4147-A177-3AD203B41FA5}">
                      <a16:colId xmlns:a16="http://schemas.microsoft.com/office/drawing/2014/main" val="2742860247"/>
                    </a:ext>
                  </a:extLst>
                </a:gridCol>
                <a:gridCol w="2259245">
                  <a:extLst>
                    <a:ext uri="{9D8B030D-6E8A-4147-A177-3AD203B41FA5}">
                      <a16:colId xmlns:a16="http://schemas.microsoft.com/office/drawing/2014/main" val="697887291"/>
                    </a:ext>
                  </a:extLst>
                </a:gridCol>
                <a:gridCol w="1974746">
                  <a:extLst>
                    <a:ext uri="{9D8B030D-6E8A-4147-A177-3AD203B41FA5}">
                      <a16:colId xmlns:a16="http://schemas.microsoft.com/office/drawing/2014/main" val="825625913"/>
                    </a:ext>
                  </a:extLst>
                </a:gridCol>
                <a:gridCol w="2075158">
                  <a:extLst>
                    <a:ext uri="{9D8B030D-6E8A-4147-A177-3AD203B41FA5}">
                      <a16:colId xmlns:a16="http://schemas.microsoft.com/office/drawing/2014/main" val="4101984770"/>
                    </a:ext>
                  </a:extLst>
                </a:gridCol>
              </a:tblGrid>
              <a:tr h="548640">
                <a:tc>
                  <a:txBody>
                    <a:bodyPr/>
                    <a:lstStyle/>
                    <a:p>
                      <a:pPr algn="ctr" fontAlgn="ctr"/>
                      <a:r>
                        <a:rPr lang="fr-FR" sz="2000" b="1" i="0" u="none" strike="noStrike">
                          <a:solidFill>
                            <a:srgbClr val="FFFFFF"/>
                          </a:solidFill>
                          <a:effectLst/>
                          <a:latin typeface="Calibri" panose="020F0502020204030204" pitchFamily="34" charset="0"/>
                        </a:rPr>
                        <a:t>Variable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fr-FR" sz="2000" b="1" i="0" u="none" strike="noStrike">
                          <a:solidFill>
                            <a:srgbClr val="FFFFFF"/>
                          </a:solidFill>
                          <a:effectLst/>
                          <a:latin typeface="Calibri" panose="020F0502020204030204" pitchFamily="34" charset="0"/>
                        </a:rPr>
                        <a:t>Management </a:t>
                      </a:r>
                    </a:p>
                    <a:p>
                      <a:pPr algn="ctr" fontAlgn="ctr"/>
                      <a:r>
                        <a:rPr lang="fr-FR" sz="2000" b="1" i="0" u="none" strike="noStrike">
                          <a:solidFill>
                            <a:srgbClr val="FFFFFF"/>
                          </a:solidFill>
                          <a:effectLst/>
                          <a:latin typeface="Calibri" panose="020F0502020204030204" pitchFamily="34" charset="0"/>
                        </a:rPr>
                        <a:t>(% variance)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fr-FR" sz="2000" b="1" i="0" u="none" strike="noStrike" err="1">
                          <a:solidFill>
                            <a:srgbClr val="FFFFFF"/>
                          </a:solidFill>
                          <a:effectLst/>
                          <a:latin typeface="Calibri" panose="020F0502020204030204" pitchFamily="34" charset="0"/>
                        </a:rPr>
                        <a:t>Genotype</a:t>
                      </a:r>
                      <a:r>
                        <a:rPr lang="fr-FR" sz="2000" b="1" i="0" u="none" strike="noStrike">
                          <a:solidFill>
                            <a:srgbClr val="FFFFFF"/>
                          </a:solidFill>
                          <a:effectLst/>
                          <a:latin typeface="Calibri" panose="020F0502020204030204" pitchFamily="34" charset="0"/>
                        </a:rPr>
                        <a:t> </a:t>
                      </a:r>
                    </a:p>
                    <a:p>
                      <a:pPr algn="ctr" fontAlgn="ctr"/>
                      <a:r>
                        <a:rPr lang="fr-FR" sz="2000" b="1" i="0" u="none" strike="noStrike">
                          <a:solidFill>
                            <a:srgbClr val="FFFFFF"/>
                          </a:solidFill>
                          <a:effectLst/>
                          <a:latin typeface="Calibri" panose="020F0502020204030204" pitchFamily="34" charset="0"/>
                        </a:rPr>
                        <a:t>(% variance)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fr-FR" sz="2000" b="1" i="0" u="none" strike="noStrike">
                          <a:solidFill>
                            <a:srgbClr val="FFFFFF"/>
                          </a:solidFill>
                          <a:effectLst/>
                          <a:latin typeface="Calibri" panose="020F0502020204030204" pitchFamily="34" charset="0"/>
                        </a:rPr>
                        <a:t>Interaction </a:t>
                      </a:r>
                    </a:p>
                    <a:p>
                      <a:pPr algn="ctr" fontAlgn="ctr"/>
                      <a:r>
                        <a:rPr lang="fr-FR" sz="2000" b="1" i="0" u="none" strike="noStrike">
                          <a:solidFill>
                            <a:srgbClr val="FFFFFF"/>
                          </a:solidFill>
                          <a:effectLst/>
                          <a:latin typeface="Calibri" panose="020F0502020204030204" pitchFamily="34" charset="0"/>
                        </a:rPr>
                        <a:t>(% variance)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989904298"/>
                  </a:ext>
                </a:extLst>
              </a:tr>
              <a:tr h="182880">
                <a:tc>
                  <a:txBody>
                    <a:bodyPr/>
                    <a:lstStyle/>
                    <a:p>
                      <a:pPr algn="l" fontAlgn="ctr"/>
                      <a:r>
                        <a:rPr lang="fr-FR" sz="2000" b="1" i="0" u="none" strike="noStrike" err="1">
                          <a:solidFill>
                            <a:srgbClr val="000000"/>
                          </a:solidFill>
                          <a:effectLst/>
                          <a:latin typeface="Calibri" panose="020F0502020204030204" pitchFamily="34" charset="0"/>
                        </a:rPr>
                        <a:t>Yield</a:t>
                      </a:r>
                      <a:endParaRPr lang="fr-FR" sz="2000" b="1"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2000" b="0" i="0" u="none" strike="noStrike">
                          <a:solidFill>
                            <a:srgbClr val="000000"/>
                          </a:solidFill>
                          <a:effectLst/>
                          <a:latin typeface="Calibri" panose="020F0502020204030204" pitchFamily="34" charset="0"/>
                        </a:rPr>
                        <a:t>7.38%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2000" b="0" i="0" u="none" strike="noStrike">
                          <a:solidFill>
                            <a:srgbClr val="000000"/>
                          </a:solidFill>
                          <a:effectLst/>
                          <a:latin typeface="Calibri" panose="020F0502020204030204" pitchFamily="34" charset="0"/>
                        </a:rPr>
                        <a:t>3.61%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2000" b="0" i="0" u="none" strike="noStrike">
                          <a:solidFill>
                            <a:srgbClr val="000000"/>
                          </a:solidFill>
                          <a:effectLst/>
                          <a:latin typeface="Calibri" panose="020F0502020204030204" pitchFamily="34" charset="0"/>
                        </a:rPr>
                        <a:t>2.01%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11339600"/>
                  </a:ext>
                </a:extLst>
              </a:tr>
              <a:tr h="182880">
                <a:tc>
                  <a:txBody>
                    <a:bodyPr/>
                    <a:lstStyle/>
                    <a:p>
                      <a:pPr algn="l" fontAlgn="ctr"/>
                      <a:r>
                        <a:rPr lang="fr-FR" sz="2000" b="1" i="0" u="none" strike="noStrike">
                          <a:solidFill>
                            <a:srgbClr val="000000"/>
                          </a:solidFill>
                          <a:effectLst/>
                          <a:latin typeface="Calibri" panose="020F0502020204030204" pitchFamily="34" charset="0"/>
                        </a:rPr>
                        <a:t>PUE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2000" b="0" i="0" u="none" strike="noStrike">
                          <a:solidFill>
                            <a:srgbClr val="000000"/>
                          </a:solidFill>
                          <a:effectLst/>
                          <a:latin typeface="Calibri" panose="020F0502020204030204" pitchFamily="34" charset="0"/>
                        </a:rPr>
                        <a:t>18.51%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2000" b="0" i="0" u="none" strike="noStrike">
                          <a:solidFill>
                            <a:srgbClr val="000000"/>
                          </a:solidFill>
                          <a:effectLst/>
                          <a:latin typeface="Calibri" panose="020F0502020204030204" pitchFamily="34" charset="0"/>
                        </a:rPr>
                        <a:t>2.22%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2000" b="0" i="0" u="none" strike="noStrike">
                          <a:solidFill>
                            <a:srgbClr val="000000"/>
                          </a:solidFill>
                          <a:effectLst/>
                          <a:latin typeface="Calibri" panose="020F0502020204030204" pitchFamily="34" charset="0"/>
                        </a:rPr>
                        <a:t>2.74%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8160800"/>
                  </a:ext>
                </a:extLst>
              </a:tr>
              <a:tr h="182880">
                <a:tc>
                  <a:txBody>
                    <a:bodyPr/>
                    <a:lstStyle/>
                    <a:p>
                      <a:pPr algn="l" fontAlgn="ctr"/>
                      <a:r>
                        <a:rPr lang="fr-FR" sz="2000" b="1" i="0" u="none" strike="noStrike">
                          <a:solidFill>
                            <a:srgbClr val="000000"/>
                          </a:solidFill>
                          <a:effectLst/>
                          <a:latin typeface="Calibri" panose="020F0502020204030204" pitchFamily="34" charset="0"/>
                        </a:rPr>
                        <a:t>GPY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2000" b="0" i="0" u="none" strike="noStrike">
                          <a:solidFill>
                            <a:srgbClr val="000000"/>
                          </a:solidFill>
                          <a:effectLst/>
                          <a:latin typeface="Calibri" panose="020F0502020204030204" pitchFamily="34" charset="0"/>
                        </a:rPr>
                        <a:t>6.39%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2000" b="0" i="0" u="none" strike="noStrike">
                          <a:solidFill>
                            <a:srgbClr val="000000"/>
                          </a:solidFill>
                          <a:effectLst/>
                          <a:latin typeface="Calibri" panose="020F0502020204030204" pitchFamily="34" charset="0"/>
                        </a:rPr>
                        <a:t>1.26%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2000" b="0" i="0" u="none" strike="noStrike">
                          <a:solidFill>
                            <a:srgbClr val="000000"/>
                          </a:solidFill>
                          <a:effectLst/>
                          <a:latin typeface="Calibri" panose="020F0502020204030204" pitchFamily="34" charset="0"/>
                        </a:rPr>
                        <a:t>1.64%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01761430"/>
                  </a:ext>
                </a:extLst>
              </a:tr>
            </a:tbl>
          </a:graphicData>
        </a:graphic>
      </p:graphicFrame>
      <p:sp>
        <p:nvSpPr>
          <p:cNvPr id="6" name="ZoneTexte 5">
            <a:extLst>
              <a:ext uri="{FF2B5EF4-FFF2-40B4-BE49-F238E27FC236}">
                <a16:creationId xmlns:a16="http://schemas.microsoft.com/office/drawing/2014/main" id="{DC9D5F2B-D8C9-CEE5-05DD-28FF49F934E1}"/>
              </a:ext>
            </a:extLst>
          </p:cNvPr>
          <p:cNvSpPr txBox="1"/>
          <p:nvPr/>
        </p:nvSpPr>
        <p:spPr>
          <a:xfrm>
            <a:off x="2492179" y="5172667"/>
            <a:ext cx="347021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venir Next LT Pro DemiCalibri"/>
                <a:ea typeface="+mn-ea"/>
                <a:cs typeface="+mn-cs"/>
              </a:rPr>
              <a:t>Significance levels</a:t>
            </a:r>
            <a:r>
              <a:rPr kumimoji="0" lang="en-US" sz="1400" b="0" i="0" u="none" strike="noStrike" kern="1200" cap="none" spc="0" normalizeH="0" baseline="0" noProof="0">
                <a:ln>
                  <a:noFill/>
                </a:ln>
                <a:solidFill>
                  <a:prstClr val="black"/>
                </a:solidFill>
                <a:effectLst/>
                <a:uLnTx/>
                <a:uFillTx/>
                <a:latin typeface="Avenir Next LT Pro DemiCalibri"/>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venir Next LT Pro DemiCalibri"/>
                <a:ea typeface="+mn-ea"/>
                <a:cs typeface="+mn-cs"/>
              </a:rPr>
              <a:t>*** = highly significant (p &lt; 0.001)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venir Next LT Pro DemiCalibri"/>
                <a:ea typeface="+mn-ea"/>
                <a:cs typeface="+mn-cs"/>
              </a:rPr>
              <a:t>** = significant (p &lt; 0.01)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venir Next LT Pro DemiCalibri"/>
                <a:ea typeface="+mn-ea"/>
                <a:cs typeface="+mn-cs"/>
              </a:rPr>
              <a:t>*= significant (p &lt; 0.05)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venir Next LT Pro DemiCalibri"/>
                <a:ea typeface="+mn-ea"/>
                <a:cs typeface="+mn-cs"/>
              </a:rPr>
              <a:t>• = marginally significant (p &lt; 0.1)</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7ABF5A4-015A-BEF3-D189-A3C49CEDDBB8}"/>
                  </a:ext>
                </a:extLst>
              </p:cNvPr>
              <p:cNvSpPr txBox="1"/>
              <p:nvPr/>
            </p:nvSpPr>
            <p:spPr>
              <a:xfrm>
                <a:off x="666925" y="2820114"/>
                <a:ext cx="6447452" cy="5048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𝑌</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𝑖𝑗</m:t>
                          </m:r>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sub>
                      </m:sSub>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μ</m:t>
                      </m:r>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sSub>
                            <m:sSubPr>
                              <m:ctrlPr>
                                <a:rPr kumimoji="0" lang="fr-FR" sz="18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bPr>
                            <m:e>
                              <m:r>
                                <a:rPr kumimoji="0" lang="fr-FR"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t>𝑚𝑎𝑛𝑎𝑔</m:t>
                              </m:r>
                            </m:e>
                            <m:sub>
                              <m:r>
                                <a:rPr kumimoji="0" lang="fr-FR" sz="18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t>𝑛</m:t>
                              </m:r>
                            </m:sub>
                          </m:sSub>
                          <m:r>
                            <a:rPr kumimoji="0" lang="fr-FR" sz="18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t> </m:t>
                          </m:r>
                          <m:r>
                            <a:rPr kumimoji="0" lang="fr-FR" sz="18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t>𝑥</m:t>
                          </m:r>
                          <m:r>
                            <a:rPr kumimoji="0" lang="fr-FR" sz="1800" b="0"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t> </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𝑐𝑢𝑙𝑡</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d>
                            <m:dPr>
                              <m:begChr m:val="|"/>
                              <m:endChr m:val=""/>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𝑡𝑟𝑖𝑎𝑙</m:t>
                              </m:r>
                            </m:e>
                          </m:d>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d>
                        <m:dPr>
                          <m:begChr m:val="|"/>
                          <m:endChr m:val="|"/>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d>
                                <m:dPr>
                                  <m:begChr m:val="|"/>
                                  <m:endChr m:val=""/>
                                  <m:ctrlP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𝑐𝑢𝑙𝑡</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𝑗</m:t>
                                      </m:r>
                                    </m:sub>
                                  </m:sSub>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 </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𝑡𝑟𝑖𝑎𝑙</m:t>
                                  </m:r>
                                </m:e>
                              </m:d>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d>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𝜀</m:t>
                          </m:r>
                        </m:e>
                        <m:sub>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𝑖𝑗</m:t>
                          </m:r>
                          <m:r>
                            <a:rPr kumimoji="0" lang="fr-F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sub>
                      </m:sSub>
                      <m:r>
                        <a:rPr kumimoji="0" lang="en-GB"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GB" sz="1800" b="0" i="0" u="none" strike="noStrike" kern="1200" cap="none" spc="0" normalizeH="0" baseline="0" noProof="0" dirty="0">
                  <a:ln>
                    <a:noFill/>
                  </a:ln>
                  <a:solidFill>
                    <a:prstClr val="black"/>
                  </a:solidFill>
                  <a:effectLst/>
                  <a:uLnTx/>
                  <a:uFillTx/>
                  <a:latin typeface="Avenir Next LT Pro DemiCalibri"/>
                  <a:ea typeface="+mn-ea"/>
                  <a:cs typeface="+mn-cs"/>
                </a:endParaRPr>
              </a:p>
            </p:txBody>
          </p:sp>
        </mc:Choice>
        <mc:Fallback xmlns="">
          <p:sp>
            <p:nvSpPr>
              <p:cNvPr id="7" name="ZoneTexte 6">
                <a:extLst>
                  <a:ext uri="{FF2B5EF4-FFF2-40B4-BE49-F238E27FC236}">
                    <a16:creationId xmlns:a16="http://schemas.microsoft.com/office/drawing/2014/main" id="{77ABF5A4-015A-BEF3-D189-A3C49CEDDBB8}"/>
                  </a:ext>
                </a:extLst>
              </p:cNvPr>
              <p:cNvSpPr txBox="1">
                <a:spLocks noRot="1" noChangeAspect="1" noMove="1" noResize="1" noEditPoints="1" noAdjustHandles="1" noChangeArrowheads="1" noChangeShapeType="1" noTextEdit="1"/>
              </p:cNvSpPr>
              <p:nvPr/>
            </p:nvSpPr>
            <p:spPr>
              <a:xfrm>
                <a:off x="666925" y="2820114"/>
                <a:ext cx="6447452" cy="504818"/>
              </a:xfrm>
              <a:prstGeom prst="rect">
                <a:avLst/>
              </a:prstGeom>
              <a:blipFill>
                <a:blip r:embed="rId4"/>
                <a:stretch>
                  <a:fillRect t="-115854" b="-178049"/>
                </a:stretch>
              </a:blipFill>
            </p:spPr>
            <p:txBody>
              <a:bodyPr/>
              <a:lstStyle/>
              <a:p>
                <a:r>
                  <a:rPr lang="fr-FR">
                    <a:noFill/>
                  </a:rPr>
                  <a:t> </a:t>
                </a:r>
              </a:p>
            </p:txBody>
          </p:sp>
        </mc:Fallback>
      </mc:AlternateContent>
      <p:pic>
        <p:nvPicPr>
          <p:cNvPr id="13" name="Graphique 12" descr="Graphique à barres avec tendance à la hausse avec un remplissage uni">
            <a:extLst>
              <a:ext uri="{FF2B5EF4-FFF2-40B4-BE49-F238E27FC236}">
                <a16:creationId xmlns:a16="http://schemas.microsoft.com/office/drawing/2014/main" id="{19598E3E-6F69-D3CA-5B13-88882662C4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80788" y="67585"/>
            <a:ext cx="914400" cy="914400"/>
          </a:xfrm>
          <a:prstGeom prst="rect">
            <a:avLst/>
          </a:prstGeom>
        </p:spPr>
      </p:pic>
      <p:sp>
        <p:nvSpPr>
          <p:cNvPr id="14" name="ZoneTexte 13">
            <a:extLst>
              <a:ext uri="{FF2B5EF4-FFF2-40B4-BE49-F238E27FC236}">
                <a16:creationId xmlns:a16="http://schemas.microsoft.com/office/drawing/2014/main" id="{AE4A0232-DB4A-3D53-6D0B-55E82F160183}"/>
              </a:ext>
            </a:extLst>
          </p:cNvPr>
          <p:cNvSpPr txBox="1"/>
          <p:nvPr/>
        </p:nvSpPr>
        <p:spPr>
          <a:xfrm>
            <a:off x="217287" y="2562860"/>
            <a:ext cx="7346728" cy="3054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venir Next LT Pro DemiCalibri"/>
                <a:ea typeface="+mn-ea"/>
                <a:cs typeface="+mn-cs"/>
              </a:rPr>
              <a:t>Modèle</a:t>
            </a:r>
            <a:r>
              <a:rPr kumimoji="0" lang="en-US" sz="1800" b="0" i="0" u="none" strike="noStrike" kern="1200" cap="none" spc="0" normalizeH="0" baseline="0" noProof="0" dirty="0">
                <a:ln>
                  <a:noFill/>
                </a:ln>
                <a:solidFill>
                  <a:prstClr val="black"/>
                </a:solidFill>
                <a:effectLst/>
                <a:uLnTx/>
                <a:uFillTx/>
                <a:latin typeface="Avenir Next LT Pro Demi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Avenir Next LT Pro DemiCalibri"/>
                <a:ea typeface="+mn-ea"/>
                <a:cs typeface="+mn-cs"/>
              </a:rPr>
              <a:t>mixte</a:t>
            </a:r>
            <a:r>
              <a:rPr kumimoji="0" lang="en-US" sz="1800" b="0" i="0" u="none" strike="noStrike" kern="1200" cap="none" spc="0" normalizeH="0" baseline="0" noProof="0" dirty="0">
                <a:ln>
                  <a:noFill/>
                </a:ln>
                <a:solidFill>
                  <a:prstClr val="black"/>
                </a:solidFill>
                <a:effectLst/>
                <a:uLnTx/>
                <a:uFillTx/>
                <a:latin typeface="Avenir Next LT Pro DemiCalibri"/>
                <a:ea typeface="+mn-ea"/>
                <a:cs typeface="+mn-cs"/>
              </a:rPr>
              <a:t> sur le réseau de 4 </a:t>
            </a:r>
            <a:r>
              <a:rPr kumimoji="0" lang="en-US" sz="1800" b="0" i="0" u="none" strike="noStrike" kern="1200" cap="none" spc="0" normalizeH="0" baseline="0" noProof="0" dirty="0" err="1">
                <a:ln>
                  <a:noFill/>
                </a:ln>
                <a:solidFill>
                  <a:prstClr val="black"/>
                </a:solidFill>
                <a:effectLst/>
                <a:uLnTx/>
                <a:uFillTx/>
                <a:latin typeface="Avenir Next LT Pro DemiCalibri"/>
                <a:ea typeface="+mn-ea"/>
                <a:cs typeface="+mn-cs"/>
              </a:rPr>
              <a:t>essais</a:t>
            </a:r>
            <a:r>
              <a:rPr kumimoji="0" lang="en-US" sz="1800" b="0" i="0" u="none" strike="noStrike" kern="1200" cap="none" spc="0" normalizeH="0" baseline="0" noProof="0" dirty="0">
                <a:ln>
                  <a:noFill/>
                </a:ln>
                <a:solidFill>
                  <a:prstClr val="black"/>
                </a:solidFill>
                <a:effectLst/>
                <a:uLnTx/>
                <a:uFillTx/>
                <a:latin typeface="Avenir Next LT Pro DemiCalibri"/>
                <a:ea typeface="+mn-ea"/>
                <a:cs typeface="+mn-cs"/>
              </a:rPr>
              <a:t> français</a:t>
            </a:r>
            <a:endParaRPr kumimoji="0" lang="fr-FR" sz="1800" b="0" i="0" u="none" strike="noStrike" kern="1200" cap="none" spc="0" normalizeH="0" baseline="0" noProof="0" dirty="0">
              <a:ln>
                <a:noFill/>
              </a:ln>
              <a:solidFill>
                <a:prstClr val="black"/>
              </a:solidFill>
              <a:effectLst/>
              <a:uLnTx/>
              <a:uFillTx/>
              <a:latin typeface="Avenir Next LT Pro DemiCalibri"/>
              <a:ea typeface="+mn-ea"/>
              <a:cs typeface="+mn-cs"/>
            </a:endParaRPr>
          </a:p>
        </p:txBody>
      </p:sp>
    </p:spTree>
    <p:extLst>
      <p:ext uri="{BB962C8B-B14F-4D97-AF65-F5344CB8AC3E}">
        <p14:creationId xmlns:p14="http://schemas.microsoft.com/office/powerpoint/2010/main" val="320117203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3770-EAFA-0E87-D2AE-1FD70F9F23E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4D02CE-1BC9-4E1D-E53A-7F5236BACB90}"/>
              </a:ext>
            </a:extLst>
          </p:cNvPr>
          <p:cNvSpPr>
            <a:spLocks noGrp="1"/>
          </p:cNvSpPr>
          <p:nvPr>
            <p:ph type="title"/>
          </p:nvPr>
        </p:nvSpPr>
        <p:spPr/>
        <p:txBody>
          <a:bodyPr>
            <a:normAutofit/>
          </a:bodyPr>
          <a:lstStyle/>
          <a:p>
            <a:r>
              <a:rPr lang="fr-FR" sz="3400"/>
              <a:t>Indice de Végétation</a:t>
            </a:r>
            <a:endParaRPr lang="en-GB" sz="3400"/>
          </a:p>
        </p:txBody>
      </p:sp>
      <p:sp>
        <p:nvSpPr>
          <p:cNvPr id="5" name="Espace réservé du numéro de diapositive 4">
            <a:extLst>
              <a:ext uri="{FF2B5EF4-FFF2-40B4-BE49-F238E27FC236}">
                <a16:creationId xmlns:a16="http://schemas.microsoft.com/office/drawing/2014/main" id="{C0196E45-E8F5-700D-7D2F-07797FA5B2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9" name="Image 8">
            <a:extLst>
              <a:ext uri="{FF2B5EF4-FFF2-40B4-BE49-F238E27FC236}">
                <a16:creationId xmlns:a16="http://schemas.microsoft.com/office/drawing/2014/main" id="{5FE77335-A5DE-A697-CE86-2269989C2323}"/>
              </a:ext>
            </a:extLst>
          </p:cNvPr>
          <p:cNvPicPr>
            <a:picLocks noChangeAspect="1"/>
          </p:cNvPicPr>
          <p:nvPr/>
        </p:nvPicPr>
        <p:blipFill>
          <a:blip r:embed="rId4"/>
          <a:stretch>
            <a:fillRect/>
          </a:stretch>
        </p:blipFill>
        <p:spPr>
          <a:xfrm>
            <a:off x="6291367" y="1840609"/>
            <a:ext cx="5347174" cy="2824922"/>
          </a:xfrm>
          <a:prstGeom prst="rect">
            <a:avLst/>
          </a:prstGeom>
        </p:spPr>
      </p:pic>
      <p:sp>
        <p:nvSpPr>
          <p:cNvPr id="10" name="Forme libre : forme 9">
            <a:extLst>
              <a:ext uri="{FF2B5EF4-FFF2-40B4-BE49-F238E27FC236}">
                <a16:creationId xmlns:a16="http://schemas.microsoft.com/office/drawing/2014/main" id="{7F3B3B00-9663-282E-C657-CDAB32171BCC}"/>
              </a:ext>
            </a:extLst>
          </p:cNvPr>
          <p:cNvSpPr/>
          <p:nvPr/>
        </p:nvSpPr>
        <p:spPr>
          <a:xfrm>
            <a:off x="6955211" y="2186638"/>
            <a:ext cx="4434780" cy="1591161"/>
          </a:xfrm>
          <a:custGeom>
            <a:avLst/>
            <a:gdLst>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52600 w 4567669"/>
              <a:gd name="connsiteY137" fmla="*/ 952254 h 1642817"/>
              <a:gd name="connsiteX138" fmla="*/ 1785937 w 4567669"/>
              <a:gd name="connsiteY138" fmla="*/ 942729 h 1642817"/>
              <a:gd name="connsiteX139" fmla="*/ 1857375 w 4567669"/>
              <a:gd name="connsiteY139" fmla="*/ 909392 h 1642817"/>
              <a:gd name="connsiteX140" fmla="*/ 1857375 w 4567669"/>
              <a:gd name="connsiteY140" fmla="*/ 909392 h 1642817"/>
              <a:gd name="connsiteX141" fmla="*/ 1900237 w 4567669"/>
              <a:gd name="connsiteY141" fmla="*/ 885579 h 1642817"/>
              <a:gd name="connsiteX142" fmla="*/ 1957387 w 4567669"/>
              <a:gd name="connsiteY142" fmla="*/ 852242 h 1642817"/>
              <a:gd name="connsiteX143" fmla="*/ 2033587 w 4567669"/>
              <a:gd name="connsiteY143" fmla="*/ 814142 h 1642817"/>
              <a:gd name="connsiteX144" fmla="*/ 2052637 w 4567669"/>
              <a:gd name="connsiteY144" fmla="*/ 804617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52600 w 4567669"/>
              <a:gd name="connsiteY137" fmla="*/ 952254 h 1642817"/>
              <a:gd name="connsiteX138" fmla="*/ 1785937 w 4567669"/>
              <a:gd name="connsiteY138" fmla="*/ 942729 h 1642817"/>
              <a:gd name="connsiteX139" fmla="*/ 1857375 w 4567669"/>
              <a:gd name="connsiteY139" fmla="*/ 909392 h 1642817"/>
              <a:gd name="connsiteX140" fmla="*/ 1857375 w 4567669"/>
              <a:gd name="connsiteY140" fmla="*/ 909392 h 1642817"/>
              <a:gd name="connsiteX141" fmla="*/ 1900237 w 4567669"/>
              <a:gd name="connsiteY141" fmla="*/ 885579 h 1642817"/>
              <a:gd name="connsiteX142" fmla="*/ 1938337 w 4567669"/>
              <a:gd name="connsiteY142" fmla="*/ 828429 h 1642817"/>
              <a:gd name="connsiteX143" fmla="*/ 2033587 w 4567669"/>
              <a:gd name="connsiteY143" fmla="*/ 814142 h 1642817"/>
              <a:gd name="connsiteX144" fmla="*/ 2052637 w 4567669"/>
              <a:gd name="connsiteY144" fmla="*/ 804617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52600 w 4567669"/>
              <a:gd name="connsiteY137" fmla="*/ 952254 h 1642817"/>
              <a:gd name="connsiteX138" fmla="*/ 1785937 w 4567669"/>
              <a:gd name="connsiteY138" fmla="*/ 942729 h 1642817"/>
              <a:gd name="connsiteX139" fmla="*/ 1857375 w 4567669"/>
              <a:gd name="connsiteY139" fmla="*/ 909392 h 1642817"/>
              <a:gd name="connsiteX140" fmla="*/ 1857375 w 4567669"/>
              <a:gd name="connsiteY140" fmla="*/ 909392 h 1642817"/>
              <a:gd name="connsiteX141" fmla="*/ 1857375 w 4567669"/>
              <a:gd name="connsiteY141" fmla="*/ 871291 h 1642817"/>
              <a:gd name="connsiteX142" fmla="*/ 1938337 w 4567669"/>
              <a:gd name="connsiteY142" fmla="*/ 828429 h 1642817"/>
              <a:gd name="connsiteX143" fmla="*/ 2033587 w 4567669"/>
              <a:gd name="connsiteY143" fmla="*/ 814142 h 1642817"/>
              <a:gd name="connsiteX144" fmla="*/ 2052637 w 4567669"/>
              <a:gd name="connsiteY144" fmla="*/ 804617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52600 w 4567669"/>
              <a:gd name="connsiteY137" fmla="*/ 952254 h 1642817"/>
              <a:gd name="connsiteX138" fmla="*/ 1785937 w 4567669"/>
              <a:gd name="connsiteY138" fmla="*/ 942729 h 1642817"/>
              <a:gd name="connsiteX139" fmla="*/ 1857375 w 4567669"/>
              <a:gd name="connsiteY139" fmla="*/ 909392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2033587 w 4567669"/>
              <a:gd name="connsiteY143" fmla="*/ 814142 h 1642817"/>
              <a:gd name="connsiteX144" fmla="*/ 2052637 w 4567669"/>
              <a:gd name="connsiteY144" fmla="*/ 804617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52600 w 4567669"/>
              <a:gd name="connsiteY137" fmla="*/ 952254 h 1642817"/>
              <a:gd name="connsiteX138" fmla="*/ 1757362 w 4567669"/>
              <a:gd name="connsiteY138" fmla="*/ 923679 h 1642817"/>
              <a:gd name="connsiteX139" fmla="*/ 1857375 w 4567669"/>
              <a:gd name="connsiteY139" fmla="*/ 909392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2033587 w 4567669"/>
              <a:gd name="connsiteY143" fmla="*/ 814142 h 1642817"/>
              <a:gd name="connsiteX144" fmla="*/ 2052637 w 4567669"/>
              <a:gd name="connsiteY144" fmla="*/ 804617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857375 w 4567669"/>
              <a:gd name="connsiteY139" fmla="*/ 909392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2033587 w 4567669"/>
              <a:gd name="connsiteY143" fmla="*/ 814142 h 1642817"/>
              <a:gd name="connsiteX144" fmla="*/ 2052637 w 4567669"/>
              <a:gd name="connsiteY144" fmla="*/ 804617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2033587 w 4567669"/>
              <a:gd name="connsiteY143" fmla="*/ 814142 h 1642817"/>
              <a:gd name="connsiteX144" fmla="*/ 2052637 w 4567669"/>
              <a:gd name="connsiteY144" fmla="*/ 804617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2033587 w 4567669"/>
              <a:gd name="connsiteY143" fmla="*/ 814142 h 1642817"/>
              <a:gd name="connsiteX144" fmla="*/ 2043112 w 4567669"/>
              <a:gd name="connsiteY144" fmla="*/ 771279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71279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95500 w 4567669"/>
              <a:gd name="connsiteY145" fmla="*/ 780804 h 1642817"/>
              <a:gd name="connsiteX146" fmla="*/ 2133600 w 4567669"/>
              <a:gd name="connsiteY146" fmla="*/ 766517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95500 w 4567669"/>
              <a:gd name="connsiteY145" fmla="*/ 780804 h 1642817"/>
              <a:gd name="connsiteX146" fmla="*/ 2128838 w 4567669"/>
              <a:gd name="connsiteY146" fmla="*/ 699842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57412 w 4567669"/>
              <a:gd name="connsiteY147" fmla="*/ 747467 h 1642817"/>
              <a:gd name="connsiteX148" fmla="*/ 2185987 w 4567669"/>
              <a:gd name="connsiteY148" fmla="*/ 733179 h 1642817"/>
              <a:gd name="connsiteX149" fmla="*/ 2209800 w 4567669"/>
              <a:gd name="connsiteY149" fmla="*/ 718892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57412 w 4567669"/>
              <a:gd name="connsiteY147" fmla="*/ 747467 h 1642817"/>
              <a:gd name="connsiteX148" fmla="*/ 2185987 w 4567669"/>
              <a:gd name="connsiteY148" fmla="*/ 733179 h 1642817"/>
              <a:gd name="connsiteX149" fmla="*/ 2195513 w 4567669"/>
              <a:gd name="connsiteY149" fmla="*/ 666504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57412 w 4567669"/>
              <a:gd name="connsiteY147" fmla="*/ 747467 h 1642817"/>
              <a:gd name="connsiteX148" fmla="*/ 2185987 w 4567669"/>
              <a:gd name="connsiteY148" fmla="*/ 676029 h 1642817"/>
              <a:gd name="connsiteX149" fmla="*/ 2195513 w 4567669"/>
              <a:gd name="connsiteY149" fmla="*/ 666504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57412 w 4567669"/>
              <a:gd name="connsiteY147" fmla="*/ 714130 h 1642817"/>
              <a:gd name="connsiteX148" fmla="*/ 2185987 w 4567669"/>
              <a:gd name="connsiteY148" fmla="*/ 676029 h 1642817"/>
              <a:gd name="connsiteX149" fmla="*/ 2195513 w 4567669"/>
              <a:gd name="connsiteY149" fmla="*/ 666504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38375 w 4567669"/>
              <a:gd name="connsiteY150" fmla="*/ 704604 h 1642817"/>
              <a:gd name="connsiteX151" fmla="*/ 2257425 w 4567669"/>
              <a:gd name="connsiteY151" fmla="*/ 690317 h 1642817"/>
              <a:gd name="connsiteX152" fmla="*/ 2295525 w 4567669"/>
              <a:gd name="connsiteY152" fmla="*/ 671267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38375 w 4567669"/>
              <a:gd name="connsiteY150" fmla="*/ 704604 h 1642817"/>
              <a:gd name="connsiteX151" fmla="*/ 2257425 w 4567669"/>
              <a:gd name="connsiteY151" fmla="*/ 690317 h 1642817"/>
              <a:gd name="connsiteX152" fmla="*/ 2276475 w 4567669"/>
              <a:gd name="connsiteY152" fmla="*/ 637930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38375 w 4567669"/>
              <a:gd name="connsiteY150" fmla="*/ 704604 h 1642817"/>
              <a:gd name="connsiteX151" fmla="*/ 2252663 w 4567669"/>
              <a:gd name="connsiteY151" fmla="*/ 676029 h 1642817"/>
              <a:gd name="connsiteX152" fmla="*/ 2276475 w 4567669"/>
              <a:gd name="connsiteY152" fmla="*/ 637930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38375 w 4567669"/>
              <a:gd name="connsiteY150" fmla="*/ 704604 h 1642817"/>
              <a:gd name="connsiteX151" fmla="*/ 2233613 w 4567669"/>
              <a:gd name="connsiteY151" fmla="*/ 628404 h 1642817"/>
              <a:gd name="connsiteX152" fmla="*/ 2276475 w 4567669"/>
              <a:gd name="connsiteY152" fmla="*/ 637930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33613 w 4567669"/>
              <a:gd name="connsiteY151" fmla="*/ 628404 h 1642817"/>
              <a:gd name="connsiteX152" fmla="*/ 2276475 w 4567669"/>
              <a:gd name="connsiteY152" fmla="*/ 637930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14575 w 4567669"/>
              <a:gd name="connsiteY153" fmla="*/ 661742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05062 w 4567669"/>
              <a:gd name="connsiteY157" fmla="*/ 609354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57437 w 4567669"/>
              <a:gd name="connsiteY154" fmla="*/ 637929 h 1642817"/>
              <a:gd name="connsiteX155" fmla="*/ 2376487 w 4567669"/>
              <a:gd name="connsiteY155" fmla="*/ 623642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376487 w 4567669"/>
              <a:gd name="connsiteY155" fmla="*/ 623642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1262 w 4567669"/>
              <a:gd name="connsiteY159" fmla="*/ 57601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376487 w 4567669"/>
              <a:gd name="connsiteY155" fmla="*/ 623642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5696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56967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3175 w 4567669"/>
              <a:gd name="connsiteY161" fmla="*/ 542679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7938 w 4567669"/>
              <a:gd name="connsiteY161" fmla="*/ 509342 h 1642817"/>
              <a:gd name="connsiteX162" fmla="*/ 2571750 w 4567669"/>
              <a:gd name="connsiteY162" fmla="*/ 533154 h 1642817"/>
              <a:gd name="connsiteX163" fmla="*/ 2605087 w 4567669"/>
              <a:gd name="connsiteY163" fmla="*/ 514104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7938 w 4567669"/>
              <a:gd name="connsiteY161" fmla="*/ 509342 h 1642817"/>
              <a:gd name="connsiteX162" fmla="*/ 2571750 w 4567669"/>
              <a:gd name="connsiteY162" fmla="*/ 533154 h 1642817"/>
              <a:gd name="connsiteX163" fmla="*/ 2609850 w 4567669"/>
              <a:gd name="connsiteY163" fmla="*/ 466479 h 1642817"/>
              <a:gd name="connsiteX164" fmla="*/ 2633662 w 4567669"/>
              <a:gd name="connsiteY164" fmla="*/ 499817 h 1642817"/>
              <a:gd name="connsiteX165" fmla="*/ 2657475 w 4567669"/>
              <a:gd name="connsiteY165" fmla="*/ 485529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7938 w 4567669"/>
              <a:gd name="connsiteY161" fmla="*/ 509342 h 1642817"/>
              <a:gd name="connsiteX162" fmla="*/ 2571750 w 4567669"/>
              <a:gd name="connsiteY162" fmla="*/ 533154 h 1642817"/>
              <a:gd name="connsiteX163" fmla="*/ 2609850 w 4567669"/>
              <a:gd name="connsiteY163" fmla="*/ 466479 h 1642817"/>
              <a:gd name="connsiteX164" fmla="*/ 2633662 w 4567669"/>
              <a:gd name="connsiteY164" fmla="*/ 499817 h 1642817"/>
              <a:gd name="connsiteX165" fmla="*/ 2657475 w 4567669"/>
              <a:gd name="connsiteY165" fmla="*/ 433142 h 1642817"/>
              <a:gd name="connsiteX166" fmla="*/ 2695575 w 4567669"/>
              <a:gd name="connsiteY166" fmla="*/ 466479 h 1642817"/>
              <a:gd name="connsiteX167" fmla="*/ 2738437 w 4567669"/>
              <a:gd name="connsiteY167" fmla="*/ 447429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7938 w 4567669"/>
              <a:gd name="connsiteY161" fmla="*/ 509342 h 1642817"/>
              <a:gd name="connsiteX162" fmla="*/ 2571750 w 4567669"/>
              <a:gd name="connsiteY162" fmla="*/ 533154 h 1642817"/>
              <a:gd name="connsiteX163" fmla="*/ 2609850 w 4567669"/>
              <a:gd name="connsiteY163" fmla="*/ 466479 h 1642817"/>
              <a:gd name="connsiteX164" fmla="*/ 2633662 w 4567669"/>
              <a:gd name="connsiteY164" fmla="*/ 499817 h 1642817"/>
              <a:gd name="connsiteX165" fmla="*/ 2657475 w 4567669"/>
              <a:gd name="connsiteY165" fmla="*/ 433142 h 1642817"/>
              <a:gd name="connsiteX166" fmla="*/ 2695575 w 4567669"/>
              <a:gd name="connsiteY166" fmla="*/ 466479 h 1642817"/>
              <a:gd name="connsiteX167" fmla="*/ 2747962 w 4567669"/>
              <a:gd name="connsiteY167" fmla="*/ 414091 h 1642817"/>
              <a:gd name="connsiteX168" fmla="*/ 2752725 w 4567669"/>
              <a:gd name="connsiteY168" fmla="*/ 433142 h 1642817"/>
              <a:gd name="connsiteX169" fmla="*/ 2800350 w 4567669"/>
              <a:gd name="connsiteY169" fmla="*/ 409329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7938 w 4567669"/>
              <a:gd name="connsiteY161" fmla="*/ 509342 h 1642817"/>
              <a:gd name="connsiteX162" fmla="*/ 2571750 w 4567669"/>
              <a:gd name="connsiteY162" fmla="*/ 533154 h 1642817"/>
              <a:gd name="connsiteX163" fmla="*/ 2609850 w 4567669"/>
              <a:gd name="connsiteY163" fmla="*/ 466479 h 1642817"/>
              <a:gd name="connsiteX164" fmla="*/ 2633662 w 4567669"/>
              <a:gd name="connsiteY164" fmla="*/ 499817 h 1642817"/>
              <a:gd name="connsiteX165" fmla="*/ 2657475 w 4567669"/>
              <a:gd name="connsiteY165" fmla="*/ 433142 h 1642817"/>
              <a:gd name="connsiteX166" fmla="*/ 2695575 w 4567669"/>
              <a:gd name="connsiteY166" fmla="*/ 466479 h 1642817"/>
              <a:gd name="connsiteX167" fmla="*/ 2747962 w 4567669"/>
              <a:gd name="connsiteY167" fmla="*/ 414091 h 1642817"/>
              <a:gd name="connsiteX168" fmla="*/ 2752725 w 4567669"/>
              <a:gd name="connsiteY168" fmla="*/ 433142 h 1642817"/>
              <a:gd name="connsiteX169" fmla="*/ 2809875 w 4567669"/>
              <a:gd name="connsiteY169" fmla="*/ 380754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7938 w 4567669"/>
              <a:gd name="connsiteY161" fmla="*/ 509342 h 1642817"/>
              <a:gd name="connsiteX162" fmla="*/ 2571750 w 4567669"/>
              <a:gd name="connsiteY162" fmla="*/ 533154 h 1642817"/>
              <a:gd name="connsiteX163" fmla="*/ 2609850 w 4567669"/>
              <a:gd name="connsiteY163" fmla="*/ 466479 h 1642817"/>
              <a:gd name="connsiteX164" fmla="*/ 2633662 w 4567669"/>
              <a:gd name="connsiteY164" fmla="*/ 499817 h 1642817"/>
              <a:gd name="connsiteX165" fmla="*/ 2657475 w 4567669"/>
              <a:gd name="connsiteY165" fmla="*/ 433142 h 1642817"/>
              <a:gd name="connsiteX166" fmla="*/ 2709863 w 4567669"/>
              <a:gd name="connsiteY166" fmla="*/ 428379 h 1642817"/>
              <a:gd name="connsiteX167" fmla="*/ 2747962 w 4567669"/>
              <a:gd name="connsiteY167" fmla="*/ 414091 h 1642817"/>
              <a:gd name="connsiteX168" fmla="*/ 2752725 w 4567669"/>
              <a:gd name="connsiteY168" fmla="*/ 433142 h 1642817"/>
              <a:gd name="connsiteX169" fmla="*/ 2809875 w 4567669"/>
              <a:gd name="connsiteY169" fmla="*/ 380754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09837 w 4567669"/>
              <a:gd name="connsiteY160" fmla="*/ 561729 h 1642817"/>
              <a:gd name="connsiteX161" fmla="*/ 2547938 w 4567669"/>
              <a:gd name="connsiteY161" fmla="*/ 509342 h 1642817"/>
              <a:gd name="connsiteX162" fmla="*/ 2571750 w 4567669"/>
              <a:gd name="connsiteY162" fmla="*/ 490292 h 1642817"/>
              <a:gd name="connsiteX163" fmla="*/ 2609850 w 4567669"/>
              <a:gd name="connsiteY163" fmla="*/ 466479 h 1642817"/>
              <a:gd name="connsiteX164" fmla="*/ 2633662 w 4567669"/>
              <a:gd name="connsiteY164" fmla="*/ 499817 h 1642817"/>
              <a:gd name="connsiteX165" fmla="*/ 2657475 w 4567669"/>
              <a:gd name="connsiteY165" fmla="*/ 433142 h 1642817"/>
              <a:gd name="connsiteX166" fmla="*/ 2709863 w 4567669"/>
              <a:gd name="connsiteY166" fmla="*/ 428379 h 1642817"/>
              <a:gd name="connsiteX167" fmla="*/ 2747962 w 4567669"/>
              <a:gd name="connsiteY167" fmla="*/ 414091 h 1642817"/>
              <a:gd name="connsiteX168" fmla="*/ 2752725 w 4567669"/>
              <a:gd name="connsiteY168" fmla="*/ 433142 h 1642817"/>
              <a:gd name="connsiteX169" fmla="*/ 2809875 w 4567669"/>
              <a:gd name="connsiteY169" fmla="*/ 380754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24125 w 4567669"/>
              <a:gd name="connsiteY160" fmla="*/ 528392 h 1642817"/>
              <a:gd name="connsiteX161" fmla="*/ 2547938 w 4567669"/>
              <a:gd name="connsiteY161" fmla="*/ 509342 h 1642817"/>
              <a:gd name="connsiteX162" fmla="*/ 2571750 w 4567669"/>
              <a:gd name="connsiteY162" fmla="*/ 490292 h 1642817"/>
              <a:gd name="connsiteX163" fmla="*/ 2609850 w 4567669"/>
              <a:gd name="connsiteY163" fmla="*/ 466479 h 1642817"/>
              <a:gd name="connsiteX164" fmla="*/ 2633662 w 4567669"/>
              <a:gd name="connsiteY164" fmla="*/ 499817 h 1642817"/>
              <a:gd name="connsiteX165" fmla="*/ 2657475 w 4567669"/>
              <a:gd name="connsiteY165" fmla="*/ 433142 h 1642817"/>
              <a:gd name="connsiteX166" fmla="*/ 2709863 w 4567669"/>
              <a:gd name="connsiteY166" fmla="*/ 428379 h 1642817"/>
              <a:gd name="connsiteX167" fmla="*/ 2747962 w 4567669"/>
              <a:gd name="connsiteY167" fmla="*/ 414091 h 1642817"/>
              <a:gd name="connsiteX168" fmla="*/ 2752725 w 4567669"/>
              <a:gd name="connsiteY168" fmla="*/ 433142 h 1642817"/>
              <a:gd name="connsiteX169" fmla="*/ 2809875 w 4567669"/>
              <a:gd name="connsiteY169" fmla="*/ 380754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 name="connsiteX0" fmla="*/ 4552950 w 4567669"/>
              <a:gd name="connsiteY0" fmla="*/ 28329 h 1642817"/>
              <a:gd name="connsiteX1" fmla="*/ 4557712 w 4567669"/>
              <a:gd name="connsiteY1" fmla="*/ 499817 h 1642817"/>
              <a:gd name="connsiteX2" fmla="*/ 4567237 w 4567669"/>
              <a:gd name="connsiteY2" fmla="*/ 823667 h 1642817"/>
              <a:gd name="connsiteX3" fmla="*/ 4562475 w 4567669"/>
              <a:gd name="connsiteY3" fmla="*/ 861767 h 1642817"/>
              <a:gd name="connsiteX4" fmla="*/ 4533900 w 4567669"/>
              <a:gd name="connsiteY4" fmla="*/ 857004 h 1642817"/>
              <a:gd name="connsiteX5" fmla="*/ 4519612 w 4567669"/>
              <a:gd name="connsiteY5" fmla="*/ 852242 h 1642817"/>
              <a:gd name="connsiteX6" fmla="*/ 4481512 w 4567669"/>
              <a:gd name="connsiteY6" fmla="*/ 842717 h 1642817"/>
              <a:gd name="connsiteX7" fmla="*/ 4410075 w 4567669"/>
              <a:gd name="connsiteY7" fmla="*/ 828429 h 1642817"/>
              <a:gd name="connsiteX8" fmla="*/ 4386262 w 4567669"/>
              <a:gd name="connsiteY8" fmla="*/ 823667 h 1642817"/>
              <a:gd name="connsiteX9" fmla="*/ 4310062 w 4567669"/>
              <a:gd name="connsiteY9" fmla="*/ 814142 h 1642817"/>
              <a:gd name="connsiteX10" fmla="*/ 4238625 w 4567669"/>
              <a:gd name="connsiteY10" fmla="*/ 809379 h 1642817"/>
              <a:gd name="connsiteX11" fmla="*/ 4176712 w 4567669"/>
              <a:gd name="connsiteY11" fmla="*/ 799854 h 1642817"/>
              <a:gd name="connsiteX12" fmla="*/ 4162425 w 4567669"/>
              <a:gd name="connsiteY12" fmla="*/ 795092 h 1642817"/>
              <a:gd name="connsiteX13" fmla="*/ 4090987 w 4567669"/>
              <a:gd name="connsiteY13" fmla="*/ 785567 h 1642817"/>
              <a:gd name="connsiteX14" fmla="*/ 4043362 w 4567669"/>
              <a:gd name="connsiteY14" fmla="*/ 776042 h 1642817"/>
              <a:gd name="connsiteX15" fmla="*/ 4029075 w 4567669"/>
              <a:gd name="connsiteY15" fmla="*/ 771279 h 1642817"/>
              <a:gd name="connsiteX16" fmla="*/ 4010025 w 4567669"/>
              <a:gd name="connsiteY16" fmla="*/ 766517 h 1642817"/>
              <a:gd name="connsiteX17" fmla="*/ 3976687 w 4567669"/>
              <a:gd name="connsiteY17" fmla="*/ 761754 h 1642817"/>
              <a:gd name="connsiteX18" fmla="*/ 3881437 w 4567669"/>
              <a:gd name="connsiteY18" fmla="*/ 752229 h 1642817"/>
              <a:gd name="connsiteX19" fmla="*/ 3748087 w 4567669"/>
              <a:gd name="connsiteY19" fmla="*/ 756992 h 1642817"/>
              <a:gd name="connsiteX20" fmla="*/ 3652837 w 4567669"/>
              <a:gd name="connsiteY20" fmla="*/ 776042 h 1642817"/>
              <a:gd name="connsiteX21" fmla="*/ 3638550 w 4567669"/>
              <a:gd name="connsiteY21" fmla="*/ 785567 h 1642817"/>
              <a:gd name="connsiteX22" fmla="*/ 3619500 w 4567669"/>
              <a:gd name="connsiteY22" fmla="*/ 790329 h 1642817"/>
              <a:gd name="connsiteX23" fmla="*/ 3562350 w 4567669"/>
              <a:gd name="connsiteY23" fmla="*/ 799854 h 1642817"/>
              <a:gd name="connsiteX24" fmla="*/ 3529012 w 4567669"/>
              <a:gd name="connsiteY24" fmla="*/ 809379 h 1642817"/>
              <a:gd name="connsiteX25" fmla="*/ 3509962 w 4567669"/>
              <a:gd name="connsiteY25" fmla="*/ 814142 h 1642817"/>
              <a:gd name="connsiteX26" fmla="*/ 3495675 w 4567669"/>
              <a:gd name="connsiteY26" fmla="*/ 818904 h 1642817"/>
              <a:gd name="connsiteX27" fmla="*/ 3467100 w 4567669"/>
              <a:gd name="connsiteY27" fmla="*/ 823667 h 1642817"/>
              <a:gd name="connsiteX28" fmla="*/ 3443287 w 4567669"/>
              <a:gd name="connsiteY28" fmla="*/ 828429 h 1642817"/>
              <a:gd name="connsiteX29" fmla="*/ 3409950 w 4567669"/>
              <a:gd name="connsiteY29" fmla="*/ 842717 h 1642817"/>
              <a:gd name="connsiteX30" fmla="*/ 3376612 w 4567669"/>
              <a:gd name="connsiteY30" fmla="*/ 847479 h 1642817"/>
              <a:gd name="connsiteX31" fmla="*/ 3338512 w 4567669"/>
              <a:gd name="connsiteY31" fmla="*/ 857004 h 1642817"/>
              <a:gd name="connsiteX32" fmla="*/ 3319462 w 4567669"/>
              <a:gd name="connsiteY32" fmla="*/ 861767 h 1642817"/>
              <a:gd name="connsiteX33" fmla="*/ 3257550 w 4567669"/>
              <a:gd name="connsiteY33" fmla="*/ 866529 h 1642817"/>
              <a:gd name="connsiteX34" fmla="*/ 3219450 w 4567669"/>
              <a:gd name="connsiteY34" fmla="*/ 876054 h 1642817"/>
              <a:gd name="connsiteX35" fmla="*/ 3200400 w 4567669"/>
              <a:gd name="connsiteY35" fmla="*/ 880817 h 1642817"/>
              <a:gd name="connsiteX36" fmla="*/ 3171825 w 4567669"/>
              <a:gd name="connsiteY36" fmla="*/ 885579 h 1642817"/>
              <a:gd name="connsiteX37" fmla="*/ 3148012 w 4567669"/>
              <a:gd name="connsiteY37" fmla="*/ 890342 h 1642817"/>
              <a:gd name="connsiteX38" fmla="*/ 3119437 w 4567669"/>
              <a:gd name="connsiteY38" fmla="*/ 895104 h 1642817"/>
              <a:gd name="connsiteX39" fmla="*/ 3100387 w 4567669"/>
              <a:gd name="connsiteY39" fmla="*/ 899867 h 1642817"/>
              <a:gd name="connsiteX40" fmla="*/ 3076575 w 4567669"/>
              <a:gd name="connsiteY40" fmla="*/ 904629 h 1642817"/>
              <a:gd name="connsiteX41" fmla="*/ 3062287 w 4567669"/>
              <a:gd name="connsiteY41" fmla="*/ 909392 h 1642817"/>
              <a:gd name="connsiteX42" fmla="*/ 3024187 w 4567669"/>
              <a:gd name="connsiteY42" fmla="*/ 914154 h 1642817"/>
              <a:gd name="connsiteX43" fmla="*/ 2990850 w 4567669"/>
              <a:gd name="connsiteY43" fmla="*/ 923679 h 1642817"/>
              <a:gd name="connsiteX44" fmla="*/ 2928937 w 4567669"/>
              <a:gd name="connsiteY44" fmla="*/ 933204 h 1642817"/>
              <a:gd name="connsiteX45" fmla="*/ 2862262 w 4567669"/>
              <a:gd name="connsiteY45" fmla="*/ 957017 h 1642817"/>
              <a:gd name="connsiteX46" fmla="*/ 2847975 w 4567669"/>
              <a:gd name="connsiteY46" fmla="*/ 961779 h 1642817"/>
              <a:gd name="connsiteX47" fmla="*/ 2809875 w 4567669"/>
              <a:gd name="connsiteY47" fmla="*/ 976067 h 1642817"/>
              <a:gd name="connsiteX48" fmla="*/ 2786062 w 4567669"/>
              <a:gd name="connsiteY48" fmla="*/ 980829 h 1642817"/>
              <a:gd name="connsiteX49" fmla="*/ 2747962 w 4567669"/>
              <a:gd name="connsiteY49" fmla="*/ 995117 h 1642817"/>
              <a:gd name="connsiteX50" fmla="*/ 2709862 w 4567669"/>
              <a:gd name="connsiteY50" fmla="*/ 1004642 h 1642817"/>
              <a:gd name="connsiteX51" fmla="*/ 2676525 w 4567669"/>
              <a:gd name="connsiteY51" fmla="*/ 1018929 h 1642817"/>
              <a:gd name="connsiteX52" fmla="*/ 2647950 w 4567669"/>
              <a:gd name="connsiteY52" fmla="*/ 1037979 h 1642817"/>
              <a:gd name="connsiteX53" fmla="*/ 2619375 w 4567669"/>
              <a:gd name="connsiteY53" fmla="*/ 1047504 h 1642817"/>
              <a:gd name="connsiteX54" fmla="*/ 2571750 w 4567669"/>
              <a:gd name="connsiteY54" fmla="*/ 1066554 h 1642817"/>
              <a:gd name="connsiteX55" fmla="*/ 2547937 w 4567669"/>
              <a:gd name="connsiteY55" fmla="*/ 1080842 h 1642817"/>
              <a:gd name="connsiteX56" fmla="*/ 2533650 w 4567669"/>
              <a:gd name="connsiteY56" fmla="*/ 1085604 h 1642817"/>
              <a:gd name="connsiteX57" fmla="*/ 2519362 w 4567669"/>
              <a:gd name="connsiteY57" fmla="*/ 1095129 h 1642817"/>
              <a:gd name="connsiteX58" fmla="*/ 2495550 w 4567669"/>
              <a:gd name="connsiteY58" fmla="*/ 1099892 h 1642817"/>
              <a:gd name="connsiteX59" fmla="*/ 2443162 w 4567669"/>
              <a:gd name="connsiteY59" fmla="*/ 1123704 h 1642817"/>
              <a:gd name="connsiteX60" fmla="*/ 2443162 w 4567669"/>
              <a:gd name="connsiteY60" fmla="*/ 1123704 h 1642817"/>
              <a:gd name="connsiteX61" fmla="*/ 2409825 w 4567669"/>
              <a:gd name="connsiteY61" fmla="*/ 1137992 h 1642817"/>
              <a:gd name="connsiteX62" fmla="*/ 2376487 w 4567669"/>
              <a:gd name="connsiteY62" fmla="*/ 1152279 h 1642817"/>
              <a:gd name="connsiteX63" fmla="*/ 2338387 w 4567669"/>
              <a:gd name="connsiteY63" fmla="*/ 1166567 h 1642817"/>
              <a:gd name="connsiteX64" fmla="*/ 2300287 w 4567669"/>
              <a:gd name="connsiteY64" fmla="*/ 1190379 h 1642817"/>
              <a:gd name="connsiteX65" fmla="*/ 2276475 w 4567669"/>
              <a:gd name="connsiteY65" fmla="*/ 1199904 h 1642817"/>
              <a:gd name="connsiteX66" fmla="*/ 2238375 w 4567669"/>
              <a:gd name="connsiteY66" fmla="*/ 1218954 h 1642817"/>
              <a:gd name="connsiteX67" fmla="*/ 2219325 w 4567669"/>
              <a:gd name="connsiteY67" fmla="*/ 1228479 h 1642817"/>
              <a:gd name="connsiteX68" fmla="*/ 2190750 w 4567669"/>
              <a:gd name="connsiteY68" fmla="*/ 1238004 h 1642817"/>
              <a:gd name="connsiteX69" fmla="*/ 2152650 w 4567669"/>
              <a:gd name="connsiteY69" fmla="*/ 1257054 h 1642817"/>
              <a:gd name="connsiteX70" fmla="*/ 2124075 w 4567669"/>
              <a:gd name="connsiteY70" fmla="*/ 1276104 h 1642817"/>
              <a:gd name="connsiteX71" fmla="*/ 2105025 w 4567669"/>
              <a:gd name="connsiteY71" fmla="*/ 1280867 h 1642817"/>
              <a:gd name="connsiteX72" fmla="*/ 2066925 w 4567669"/>
              <a:gd name="connsiteY72" fmla="*/ 1299917 h 1642817"/>
              <a:gd name="connsiteX73" fmla="*/ 2038350 w 4567669"/>
              <a:gd name="connsiteY73" fmla="*/ 1309442 h 1642817"/>
              <a:gd name="connsiteX74" fmla="*/ 1976437 w 4567669"/>
              <a:gd name="connsiteY74" fmla="*/ 1338017 h 1642817"/>
              <a:gd name="connsiteX75" fmla="*/ 1957387 w 4567669"/>
              <a:gd name="connsiteY75" fmla="*/ 1342779 h 1642817"/>
              <a:gd name="connsiteX76" fmla="*/ 1905000 w 4567669"/>
              <a:gd name="connsiteY76" fmla="*/ 1361829 h 1642817"/>
              <a:gd name="connsiteX77" fmla="*/ 1857375 w 4567669"/>
              <a:gd name="connsiteY77" fmla="*/ 1380879 h 1642817"/>
              <a:gd name="connsiteX78" fmla="*/ 1824037 w 4567669"/>
              <a:gd name="connsiteY78" fmla="*/ 1395167 h 1642817"/>
              <a:gd name="connsiteX79" fmla="*/ 1804987 w 4567669"/>
              <a:gd name="connsiteY79" fmla="*/ 1404692 h 1642817"/>
              <a:gd name="connsiteX80" fmla="*/ 1790700 w 4567669"/>
              <a:gd name="connsiteY80" fmla="*/ 1409454 h 1642817"/>
              <a:gd name="connsiteX81" fmla="*/ 1771650 w 4567669"/>
              <a:gd name="connsiteY81" fmla="*/ 1418979 h 1642817"/>
              <a:gd name="connsiteX82" fmla="*/ 1743075 w 4567669"/>
              <a:gd name="connsiteY82" fmla="*/ 1428504 h 1642817"/>
              <a:gd name="connsiteX83" fmla="*/ 1724025 w 4567669"/>
              <a:gd name="connsiteY83" fmla="*/ 1438029 h 1642817"/>
              <a:gd name="connsiteX84" fmla="*/ 1704975 w 4567669"/>
              <a:gd name="connsiteY84" fmla="*/ 1442792 h 1642817"/>
              <a:gd name="connsiteX85" fmla="*/ 1690687 w 4567669"/>
              <a:gd name="connsiteY85" fmla="*/ 1447554 h 1642817"/>
              <a:gd name="connsiteX86" fmla="*/ 1676400 w 4567669"/>
              <a:gd name="connsiteY86" fmla="*/ 1457079 h 1642817"/>
              <a:gd name="connsiteX87" fmla="*/ 1657350 w 4567669"/>
              <a:gd name="connsiteY87" fmla="*/ 1461842 h 1642817"/>
              <a:gd name="connsiteX88" fmla="*/ 1643062 w 4567669"/>
              <a:gd name="connsiteY88" fmla="*/ 1466604 h 1642817"/>
              <a:gd name="connsiteX89" fmla="*/ 1595437 w 4567669"/>
              <a:gd name="connsiteY89" fmla="*/ 1485654 h 1642817"/>
              <a:gd name="connsiteX90" fmla="*/ 1562100 w 4567669"/>
              <a:gd name="connsiteY90" fmla="*/ 1499942 h 1642817"/>
              <a:gd name="connsiteX91" fmla="*/ 1400175 w 4567669"/>
              <a:gd name="connsiteY91" fmla="*/ 1509467 h 1642817"/>
              <a:gd name="connsiteX92" fmla="*/ 1357312 w 4567669"/>
              <a:gd name="connsiteY92" fmla="*/ 1514229 h 1642817"/>
              <a:gd name="connsiteX93" fmla="*/ 1257300 w 4567669"/>
              <a:gd name="connsiteY93" fmla="*/ 1523754 h 1642817"/>
              <a:gd name="connsiteX94" fmla="*/ 1209675 w 4567669"/>
              <a:gd name="connsiteY94" fmla="*/ 1533279 h 1642817"/>
              <a:gd name="connsiteX95" fmla="*/ 1162050 w 4567669"/>
              <a:gd name="connsiteY95" fmla="*/ 1547567 h 1642817"/>
              <a:gd name="connsiteX96" fmla="*/ 1109662 w 4567669"/>
              <a:gd name="connsiteY96" fmla="*/ 1552329 h 1642817"/>
              <a:gd name="connsiteX97" fmla="*/ 1076325 w 4567669"/>
              <a:gd name="connsiteY97" fmla="*/ 1557092 h 1642817"/>
              <a:gd name="connsiteX98" fmla="*/ 990600 w 4567669"/>
              <a:gd name="connsiteY98" fmla="*/ 1561854 h 1642817"/>
              <a:gd name="connsiteX99" fmla="*/ 890587 w 4567669"/>
              <a:gd name="connsiteY99" fmla="*/ 1571379 h 1642817"/>
              <a:gd name="connsiteX100" fmla="*/ 814387 w 4567669"/>
              <a:gd name="connsiteY100" fmla="*/ 1576142 h 1642817"/>
              <a:gd name="connsiteX101" fmla="*/ 771525 w 4567669"/>
              <a:gd name="connsiteY101" fmla="*/ 1580904 h 1642817"/>
              <a:gd name="connsiteX102" fmla="*/ 714375 w 4567669"/>
              <a:gd name="connsiteY102" fmla="*/ 1585667 h 1642817"/>
              <a:gd name="connsiteX103" fmla="*/ 666750 w 4567669"/>
              <a:gd name="connsiteY103" fmla="*/ 1590429 h 1642817"/>
              <a:gd name="connsiteX104" fmla="*/ 500062 w 4567669"/>
              <a:gd name="connsiteY104" fmla="*/ 1599954 h 1642817"/>
              <a:gd name="connsiteX105" fmla="*/ 419100 w 4567669"/>
              <a:gd name="connsiteY105" fmla="*/ 1609479 h 1642817"/>
              <a:gd name="connsiteX106" fmla="*/ 376237 w 4567669"/>
              <a:gd name="connsiteY106" fmla="*/ 1614242 h 1642817"/>
              <a:gd name="connsiteX107" fmla="*/ 319087 w 4567669"/>
              <a:gd name="connsiteY107" fmla="*/ 1623767 h 1642817"/>
              <a:gd name="connsiteX108" fmla="*/ 100012 w 4567669"/>
              <a:gd name="connsiteY108" fmla="*/ 1633292 h 1642817"/>
              <a:gd name="connsiteX109" fmla="*/ 47625 w 4567669"/>
              <a:gd name="connsiteY109" fmla="*/ 1642817 h 1642817"/>
              <a:gd name="connsiteX110" fmla="*/ 14287 w 4567669"/>
              <a:gd name="connsiteY110" fmla="*/ 1638054 h 1642817"/>
              <a:gd name="connsiteX111" fmla="*/ 9525 w 4567669"/>
              <a:gd name="connsiteY111" fmla="*/ 1595192 h 1642817"/>
              <a:gd name="connsiteX112" fmla="*/ 4762 w 4567669"/>
              <a:gd name="connsiteY112" fmla="*/ 1514229 h 1642817"/>
              <a:gd name="connsiteX113" fmla="*/ 0 w 4567669"/>
              <a:gd name="connsiteY113" fmla="*/ 1452317 h 1642817"/>
              <a:gd name="connsiteX114" fmla="*/ 4762 w 4567669"/>
              <a:gd name="connsiteY114" fmla="*/ 1176092 h 1642817"/>
              <a:gd name="connsiteX115" fmla="*/ 9525 w 4567669"/>
              <a:gd name="connsiteY115" fmla="*/ 1161804 h 1642817"/>
              <a:gd name="connsiteX116" fmla="*/ 14287 w 4567669"/>
              <a:gd name="connsiteY116" fmla="*/ 1128467 h 1642817"/>
              <a:gd name="connsiteX117" fmla="*/ 28575 w 4567669"/>
              <a:gd name="connsiteY117" fmla="*/ 1123704 h 1642817"/>
              <a:gd name="connsiteX118" fmla="*/ 52387 w 4567669"/>
              <a:gd name="connsiteY118" fmla="*/ 1118942 h 1642817"/>
              <a:gd name="connsiteX119" fmla="*/ 66675 w 4567669"/>
              <a:gd name="connsiteY119" fmla="*/ 1114179 h 1642817"/>
              <a:gd name="connsiteX120" fmla="*/ 90487 w 4567669"/>
              <a:gd name="connsiteY120" fmla="*/ 1109417 h 1642817"/>
              <a:gd name="connsiteX121" fmla="*/ 157162 w 4567669"/>
              <a:gd name="connsiteY121" fmla="*/ 1095129 h 1642817"/>
              <a:gd name="connsiteX122" fmla="*/ 323850 w 4567669"/>
              <a:gd name="connsiteY122" fmla="*/ 1085604 h 1642817"/>
              <a:gd name="connsiteX123" fmla="*/ 390525 w 4567669"/>
              <a:gd name="connsiteY123" fmla="*/ 1080842 h 1642817"/>
              <a:gd name="connsiteX124" fmla="*/ 666750 w 4567669"/>
              <a:gd name="connsiteY124" fmla="*/ 1076079 h 1642817"/>
              <a:gd name="connsiteX125" fmla="*/ 733425 w 4567669"/>
              <a:gd name="connsiteY125" fmla="*/ 1071317 h 1642817"/>
              <a:gd name="connsiteX126" fmla="*/ 823912 w 4567669"/>
              <a:gd name="connsiteY126" fmla="*/ 1066554 h 1642817"/>
              <a:gd name="connsiteX127" fmla="*/ 942975 w 4567669"/>
              <a:gd name="connsiteY127" fmla="*/ 1057029 h 1642817"/>
              <a:gd name="connsiteX128" fmla="*/ 1004887 w 4567669"/>
              <a:gd name="connsiteY128" fmla="*/ 1052267 h 1642817"/>
              <a:gd name="connsiteX129" fmla="*/ 1147762 w 4567669"/>
              <a:gd name="connsiteY129" fmla="*/ 1037979 h 1642817"/>
              <a:gd name="connsiteX130" fmla="*/ 1185862 w 4567669"/>
              <a:gd name="connsiteY130" fmla="*/ 1033217 h 1642817"/>
              <a:gd name="connsiteX131" fmla="*/ 1276350 w 4567669"/>
              <a:gd name="connsiteY131" fmla="*/ 1028454 h 1642817"/>
              <a:gd name="connsiteX132" fmla="*/ 1338262 w 4567669"/>
              <a:gd name="connsiteY132" fmla="*/ 1018929 h 1642817"/>
              <a:gd name="connsiteX133" fmla="*/ 1352550 w 4567669"/>
              <a:gd name="connsiteY133" fmla="*/ 1014167 h 1642817"/>
              <a:gd name="connsiteX134" fmla="*/ 1385887 w 4567669"/>
              <a:gd name="connsiteY134" fmla="*/ 1009404 h 1642817"/>
              <a:gd name="connsiteX135" fmla="*/ 1571625 w 4567669"/>
              <a:gd name="connsiteY135" fmla="*/ 999879 h 1642817"/>
              <a:gd name="connsiteX136" fmla="*/ 1671637 w 4567669"/>
              <a:gd name="connsiteY136" fmla="*/ 971304 h 1642817"/>
              <a:gd name="connsiteX137" fmla="*/ 1724025 w 4567669"/>
              <a:gd name="connsiteY137" fmla="*/ 937966 h 1642817"/>
              <a:gd name="connsiteX138" fmla="*/ 1757362 w 4567669"/>
              <a:gd name="connsiteY138" fmla="*/ 923679 h 1642817"/>
              <a:gd name="connsiteX139" fmla="*/ 1766888 w 4567669"/>
              <a:gd name="connsiteY139" fmla="*/ 899867 h 1642817"/>
              <a:gd name="connsiteX140" fmla="*/ 1785937 w 4567669"/>
              <a:gd name="connsiteY140" fmla="*/ 890342 h 1642817"/>
              <a:gd name="connsiteX141" fmla="*/ 1857375 w 4567669"/>
              <a:gd name="connsiteY141" fmla="*/ 871291 h 1642817"/>
              <a:gd name="connsiteX142" fmla="*/ 1938337 w 4567669"/>
              <a:gd name="connsiteY142" fmla="*/ 828429 h 1642817"/>
              <a:gd name="connsiteX143" fmla="*/ 1990724 w 4567669"/>
              <a:gd name="connsiteY143" fmla="*/ 776042 h 1642817"/>
              <a:gd name="connsiteX144" fmla="*/ 2043112 w 4567669"/>
              <a:gd name="connsiteY144" fmla="*/ 742704 h 1642817"/>
              <a:gd name="connsiteX145" fmla="*/ 2076450 w 4567669"/>
              <a:gd name="connsiteY145" fmla="*/ 728416 h 1642817"/>
              <a:gd name="connsiteX146" fmla="*/ 2128838 w 4567669"/>
              <a:gd name="connsiteY146" fmla="*/ 699842 h 1642817"/>
              <a:gd name="connsiteX147" fmla="*/ 2162175 w 4567669"/>
              <a:gd name="connsiteY147" fmla="*/ 690317 h 1642817"/>
              <a:gd name="connsiteX148" fmla="*/ 2185987 w 4567669"/>
              <a:gd name="connsiteY148" fmla="*/ 676029 h 1642817"/>
              <a:gd name="connsiteX149" fmla="*/ 2195513 w 4567669"/>
              <a:gd name="connsiteY149" fmla="*/ 666504 h 1642817"/>
              <a:gd name="connsiteX150" fmla="*/ 2209800 w 4567669"/>
              <a:gd name="connsiteY150" fmla="*/ 666504 h 1642817"/>
              <a:gd name="connsiteX151" fmla="*/ 2286001 w 4567669"/>
              <a:gd name="connsiteY151" fmla="*/ 628404 h 1642817"/>
              <a:gd name="connsiteX152" fmla="*/ 2276475 w 4567669"/>
              <a:gd name="connsiteY152" fmla="*/ 637930 h 1642817"/>
              <a:gd name="connsiteX153" fmla="*/ 2343150 w 4567669"/>
              <a:gd name="connsiteY153" fmla="*/ 595067 h 1642817"/>
              <a:gd name="connsiteX154" fmla="*/ 2386012 w 4567669"/>
              <a:gd name="connsiteY154" fmla="*/ 590304 h 1642817"/>
              <a:gd name="connsiteX155" fmla="*/ 2447925 w 4567669"/>
              <a:gd name="connsiteY155" fmla="*/ 580779 h 1642817"/>
              <a:gd name="connsiteX156" fmla="*/ 2390775 w 4567669"/>
              <a:gd name="connsiteY156" fmla="*/ 618879 h 1642817"/>
              <a:gd name="connsiteX157" fmla="*/ 2428875 w 4567669"/>
              <a:gd name="connsiteY157" fmla="*/ 556966 h 1642817"/>
              <a:gd name="connsiteX158" fmla="*/ 2433637 w 4567669"/>
              <a:gd name="connsiteY158" fmla="*/ 595067 h 1642817"/>
              <a:gd name="connsiteX159" fmla="*/ 2486024 w 4567669"/>
              <a:gd name="connsiteY159" fmla="*/ 528392 h 1642817"/>
              <a:gd name="connsiteX160" fmla="*/ 2524125 w 4567669"/>
              <a:gd name="connsiteY160" fmla="*/ 528392 h 1642817"/>
              <a:gd name="connsiteX161" fmla="*/ 2547938 w 4567669"/>
              <a:gd name="connsiteY161" fmla="*/ 509342 h 1642817"/>
              <a:gd name="connsiteX162" fmla="*/ 2571750 w 4567669"/>
              <a:gd name="connsiteY162" fmla="*/ 490292 h 1642817"/>
              <a:gd name="connsiteX163" fmla="*/ 2609850 w 4567669"/>
              <a:gd name="connsiteY163" fmla="*/ 466479 h 1642817"/>
              <a:gd name="connsiteX164" fmla="*/ 2633662 w 4567669"/>
              <a:gd name="connsiteY164" fmla="*/ 499817 h 1642817"/>
              <a:gd name="connsiteX165" fmla="*/ 2657475 w 4567669"/>
              <a:gd name="connsiteY165" fmla="*/ 433142 h 1642817"/>
              <a:gd name="connsiteX166" fmla="*/ 2709863 w 4567669"/>
              <a:gd name="connsiteY166" fmla="*/ 428379 h 1642817"/>
              <a:gd name="connsiteX167" fmla="*/ 2747962 w 4567669"/>
              <a:gd name="connsiteY167" fmla="*/ 414091 h 1642817"/>
              <a:gd name="connsiteX168" fmla="*/ 2781300 w 4567669"/>
              <a:gd name="connsiteY168" fmla="*/ 395042 h 1642817"/>
              <a:gd name="connsiteX169" fmla="*/ 2809875 w 4567669"/>
              <a:gd name="connsiteY169" fmla="*/ 380754 h 1642817"/>
              <a:gd name="connsiteX170" fmla="*/ 2828925 w 4567669"/>
              <a:gd name="connsiteY170" fmla="*/ 395042 h 1642817"/>
              <a:gd name="connsiteX171" fmla="*/ 2843212 w 4567669"/>
              <a:gd name="connsiteY171" fmla="*/ 380754 h 1642817"/>
              <a:gd name="connsiteX172" fmla="*/ 2862262 w 4567669"/>
              <a:gd name="connsiteY172" fmla="*/ 375992 h 1642817"/>
              <a:gd name="connsiteX173" fmla="*/ 2890837 w 4567669"/>
              <a:gd name="connsiteY173" fmla="*/ 356942 h 1642817"/>
              <a:gd name="connsiteX174" fmla="*/ 2890837 w 4567669"/>
              <a:gd name="connsiteY174" fmla="*/ 356942 h 1642817"/>
              <a:gd name="connsiteX175" fmla="*/ 2928937 w 4567669"/>
              <a:gd name="connsiteY175" fmla="*/ 328367 h 1642817"/>
              <a:gd name="connsiteX176" fmla="*/ 2952750 w 4567669"/>
              <a:gd name="connsiteY176" fmla="*/ 318842 h 1642817"/>
              <a:gd name="connsiteX177" fmla="*/ 2995612 w 4567669"/>
              <a:gd name="connsiteY177" fmla="*/ 299792 h 1642817"/>
              <a:gd name="connsiteX178" fmla="*/ 3033712 w 4567669"/>
              <a:gd name="connsiteY178" fmla="*/ 280742 h 1642817"/>
              <a:gd name="connsiteX179" fmla="*/ 3052762 w 4567669"/>
              <a:gd name="connsiteY179" fmla="*/ 271217 h 1642817"/>
              <a:gd name="connsiteX180" fmla="*/ 3067050 w 4567669"/>
              <a:gd name="connsiteY180" fmla="*/ 266454 h 1642817"/>
              <a:gd name="connsiteX181" fmla="*/ 3105150 w 4567669"/>
              <a:gd name="connsiteY181" fmla="*/ 256929 h 1642817"/>
              <a:gd name="connsiteX182" fmla="*/ 3124200 w 4567669"/>
              <a:gd name="connsiteY182" fmla="*/ 247404 h 1642817"/>
              <a:gd name="connsiteX183" fmla="*/ 3162300 w 4567669"/>
              <a:gd name="connsiteY183" fmla="*/ 242642 h 1642817"/>
              <a:gd name="connsiteX184" fmla="*/ 3205162 w 4567669"/>
              <a:gd name="connsiteY184" fmla="*/ 233117 h 1642817"/>
              <a:gd name="connsiteX185" fmla="*/ 3238500 w 4567669"/>
              <a:gd name="connsiteY185" fmla="*/ 228354 h 1642817"/>
              <a:gd name="connsiteX186" fmla="*/ 3290887 w 4567669"/>
              <a:gd name="connsiteY186" fmla="*/ 214067 h 1642817"/>
              <a:gd name="connsiteX187" fmla="*/ 3343275 w 4567669"/>
              <a:gd name="connsiteY187" fmla="*/ 204542 h 1642817"/>
              <a:gd name="connsiteX188" fmla="*/ 3409950 w 4567669"/>
              <a:gd name="connsiteY188" fmla="*/ 185492 h 1642817"/>
              <a:gd name="connsiteX189" fmla="*/ 3429000 w 4567669"/>
              <a:gd name="connsiteY189" fmla="*/ 180729 h 1642817"/>
              <a:gd name="connsiteX190" fmla="*/ 3448050 w 4567669"/>
              <a:gd name="connsiteY190" fmla="*/ 175967 h 1642817"/>
              <a:gd name="connsiteX191" fmla="*/ 3509962 w 4567669"/>
              <a:gd name="connsiteY191" fmla="*/ 156917 h 1642817"/>
              <a:gd name="connsiteX192" fmla="*/ 3529012 w 4567669"/>
              <a:gd name="connsiteY192" fmla="*/ 142629 h 1642817"/>
              <a:gd name="connsiteX193" fmla="*/ 3552825 w 4567669"/>
              <a:gd name="connsiteY193" fmla="*/ 133104 h 1642817"/>
              <a:gd name="connsiteX194" fmla="*/ 3586162 w 4567669"/>
              <a:gd name="connsiteY194" fmla="*/ 123579 h 1642817"/>
              <a:gd name="connsiteX195" fmla="*/ 3624262 w 4567669"/>
              <a:gd name="connsiteY195" fmla="*/ 109292 h 1642817"/>
              <a:gd name="connsiteX196" fmla="*/ 3638550 w 4567669"/>
              <a:gd name="connsiteY196" fmla="*/ 99767 h 1642817"/>
              <a:gd name="connsiteX197" fmla="*/ 3671887 w 4567669"/>
              <a:gd name="connsiteY197" fmla="*/ 90242 h 1642817"/>
              <a:gd name="connsiteX198" fmla="*/ 3729037 w 4567669"/>
              <a:gd name="connsiteY198" fmla="*/ 71192 h 1642817"/>
              <a:gd name="connsiteX199" fmla="*/ 3781425 w 4567669"/>
              <a:gd name="connsiteY199" fmla="*/ 56904 h 1642817"/>
              <a:gd name="connsiteX200" fmla="*/ 3833812 w 4567669"/>
              <a:gd name="connsiteY200" fmla="*/ 42617 h 1642817"/>
              <a:gd name="connsiteX201" fmla="*/ 3871912 w 4567669"/>
              <a:gd name="connsiteY201" fmla="*/ 28329 h 1642817"/>
              <a:gd name="connsiteX202" fmla="*/ 3938587 w 4567669"/>
              <a:gd name="connsiteY202" fmla="*/ 18804 h 1642817"/>
              <a:gd name="connsiteX203" fmla="*/ 4181475 w 4567669"/>
              <a:gd name="connsiteY203" fmla="*/ 23567 h 1642817"/>
              <a:gd name="connsiteX204" fmla="*/ 4233862 w 4567669"/>
              <a:gd name="connsiteY204" fmla="*/ 28329 h 1642817"/>
              <a:gd name="connsiteX205" fmla="*/ 4305300 w 4567669"/>
              <a:gd name="connsiteY205" fmla="*/ 33092 h 1642817"/>
              <a:gd name="connsiteX206" fmla="*/ 4391025 w 4567669"/>
              <a:gd name="connsiteY206" fmla="*/ 42617 h 1642817"/>
              <a:gd name="connsiteX207" fmla="*/ 4495800 w 4567669"/>
              <a:gd name="connsiteY207" fmla="*/ 47379 h 1642817"/>
              <a:gd name="connsiteX208" fmla="*/ 4552950 w 4567669"/>
              <a:gd name="connsiteY208" fmla="*/ 28329 h 16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4567669" h="1642817">
                <a:moveTo>
                  <a:pt x="4552950" y="28329"/>
                </a:moveTo>
                <a:cubicBezTo>
                  <a:pt x="4563269" y="103735"/>
                  <a:pt x="4555418" y="342663"/>
                  <a:pt x="4557712" y="499817"/>
                </a:cubicBezTo>
                <a:cubicBezTo>
                  <a:pt x="4558961" y="585388"/>
                  <a:pt x="4564229" y="733429"/>
                  <a:pt x="4567237" y="823667"/>
                </a:cubicBezTo>
                <a:cubicBezTo>
                  <a:pt x="4565650" y="836367"/>
                  <a:pt x="4571525" y="852717"/>
                  <a:pt x="4562475" y="861767"/>
                </a:cubicBezTo>
                <a:cubicBezTo>
                  <a:pt x="4555647" y="868595"/>
                  <a:pt x="4543326" y="859099"/>
                  <a:pt x="4533900" y="857004"/>
                </a:cubicBezTo>
                <a:cubicBezTo>
                  <a:pt x="4528999" y="855915"/>
                  <a:pt x="4524455" y="853563"/>
                  <a:pt x="4519612" y="852242"/>
                </a:cubicBezTo>
                <a:cubicBezTo>
                  <a:pt x="4506982" y="848798"/>
                  <a:pt x="4494349" y="845284"/>
                  <a:pt x="4481512" y="842717"/>
                </a:cubicBezTo>
                <a:lnTo>
                  <a:pt x="4410075" y="828429"/>
                </a:lnTo>
                <a:cubicBezTo>
                  <a:pt x="4402137" y="826841"/>
                  <a:pt x="4394275" y="824812"/>
                  <a:pt x="4386262" y="823667"/>
                </a:cubicBezTo>
                <a:cubicBezTo>
                  <a:pt x="4358364" y="819681"/>
                  <a:pt x="4338891" y="816544"/>
                  <a:pt x="4310062" y="814142"/>
                </a:cubicBezTo>
                <a:cubicBezTo>
                  <a:pt x="4286279" y="812160"/>
                  <a:pt x="4262437" y="810967"/>
                  <a:pt x="4238625" y="809379"/>
                </a:cubicBezTo>
                <a:cubicBezTo>
                  <a:pt x="4227974" y="807858"/>
                  <a:pt x="4188621" y="802500"/>
                  <a:pt x="4176712" y="799854"/>
                </a:cubicBezTo>
                <a:cubicBezTo>
                  <a:pt x="4171812" y="798765"/>
                  <a:pt x="4167325" y="796181"/>
                  <a:pt x="4162425" y="795092"/>
                </a:cubicBezTo>
                <a:cubicBezTo>
                  <a:pt x="4141039" y="790339"/>
                  <a:pt x="4111636" y="787861"/>
                  <a:pt x="4090987" y="785567"/>
                </a:cubicBezTo>
                <a:cubicBezTo>
                  <a:pt x="4058709" y="774806"/>
                  <a:pt x="4098086" y="786987"/>
                  <a:pt x="4043362" y="776042"/>
                </a:cubicBezTo>
                <a:cubicBezTo>
                  <a:pt x="4038439" y="775057"/>
                  <a:pt x="4033902" y="772658"/>
                  <a:pt x="4029075" y="771279"/>
                </a:cubicBezTo>
                <a:cubicBezTo>
                  <a:pt x="4022781" y="769481"/>
                  <a:pt x="4016465" y="767688"/>
                  <a:pt x="4010025" y="766517"/>
                </a:cubicBezTo>
                <a:cubicBezTo>
                  <a:pt x="3998981" y="764509"/>
                  <a:pt x="3987800" y="763342"/>
                  <a:pt x="3976687" y="761754"/>
                </a:cubicBezTo>
                <a:cubicBezTo>
                  <a:pt x="3939571" y="749383"/>
                  <a:pt x="3952237" y="752229"/>
                  <a:pt x="3881437" y="752229"/>
                </a:cubicBezTo>
                <a:cubicBezTo>
                  <a:pt x="3836959" y="752229"/>
                  <a:pt x="3792537" y="755404"/>
                  <a:pt x="3748087" y="756992"/>
                </a:cubicBezTo>
                <a:cubicBezTo>
                  <a:pt x="3665454" y="772485"/>
                  <a:pt x="3696958" y="765011"/>
                  <a:pt x="3652837" y="776042"/>
                </a:cubicBezTo>
                <a:cubicBezTo>
                  <a:pt x="3648075" y="779217"/>
                  <a:pt x="3643811" y="783312"/>
                  <a:pt x="3638550" y="785567"/>
                </a:cubicBezTo>
                <a:cubicBezTo>
                  <a:pt x="3632534" y="788145"/>
                  <a:pt x="3625933" y="789123"/>
                  <a:pt x="3619500" y="790329"/>
                </a:cubicBezTo>
                <a:cubicBezTo>
                  <a:pt x="3600518" y="793888"/>
                  <a:pt x="3580920" y="794548"/>
                  <a:pt x="3562350" y="799854"/>
                </a:cubicBezTo>
                <a:lnTo>
                  <a:pt x="3529012" y="809379"/>
                </a:lnTo>
                <a:cubicBezTo>
                  <a:pt x="3522697" y="811101"/>
                  <a:pt x="3516256" y="812344"/>
                  <a:pt x="3509962" y="814142"/>
                </a:cubicBezTo>
                <a:cubicBezTo>
                  <a:pt x="3505135" y="815521"/>
                  <a:pt x="3500575" y="817815"/>
                  <a:pt x="3495675" y="818904"/>
                </a:cubicBezTo>
                <a:cubicBezTo>
                  <a:pt x="3486249" y="820999"/>
                  <a:pt x="3476601" y="821940"/>
                  <a:pt x="3467100" y="823667"/>
                </a:cubicBezTo>
                <a:cubicBezTo>
                  <a:pt x="3459136" y="825115"/>
                  <a:pt x="3451225" y="826842"/>
                  <a:pt x="3443287" y="828429"/>
                </a:cubicBezTo>
                <a:cubicBezTo>
                  <a:pt x="3432965" y="833590"/>
                  <a:pt x="3421626" y="840382"/>
                  <a:pt x="3409950" y="842717"/>
                </a:cubicBezTo>
                <a:cubicBezTo>
                  <a:pt x="3398943" y="844918"/>
                  <a:pt x="3387619" y="845278"/>
                  <a:pt x="3376612" y="847479"/>
                </a:cubicBezTo>
                <a:cubicBezTo>
                  <a:pt x="3363775" y="850046"/>
                  <a:pt x="3351212" y="853829"/>
                  <a:pt x="3338512" y="857004"/>
                </a:cubicBezTo>
                <a:cubicBezTo>
                  <a:pt x="3332162" y="858592"/>
                  <a:pt x="3325988" y="861265"/>
                  <a:pt x="3319462" y="861767"/>
                </a:cubicBezTo>
                <a:lnTo>
                  <a:pt x="3257550" y="866529"/>
                </a:lnTo>
                <a:cubicBezTo>
                  <a:pt x="3232016" y="875041"/>
                  <a:pt x="3253936" y="868390"/>
                  <a:pt x="3219450" y="876054"/>
                </a:cubicBezTo>
                <a:cubicBezTo>
                  <a:pt x="3213060" y="877474"/>
                  <a:pt x="3206818" y="879533"/>
                  <a:pt x="3200400" y="880817"/>
                </a:cubicBezTo>
                <a:cubicBezTo>
                  <a:pt x="3190931" y="882711"/>
                  <a:pt x="3181326" y="883852"/>
                  <a:pt x="3171825" y="885579"/>
                </a:cubicBezTo>
                <a:cubicBezTo>
                  <a:pt x="3163861" y="887027"/>
                  <a:pt x="3155976" y="888894"/>
                  <a:pt x="3148012" y="890342"/>
                </a:cubicBezTo>
                <a:cubicBezTo>
                  <a:pt x="3138511" y="892069"/>
                  <a:pt x="3128906" y="893210"/>
                  <a:pt x="3119437" y="895104"/>
                </a:cubicBezTo>
                <a:cubicBezTo>
                  <a:pt x="3113019" y="896388"/>
                  <a:pt x="3106777" y="898447"/>
                  <a:pt x="3100387" y="899867"/>
                </a:cubicBezTo>
                <a:cubicBezTo>
                  <a:pt x="3092485" y="901623"/>
                  <a:pt x="3084428" y="902666"/>
                  <a:pt x="3076575" y="904629"/>
                </a:cubicBezTo>
                <a:cubicBezTo>
                  <a:pt x="3071705" y="905847"/>
                  <a:pt x="3067226" y="908494"/>
                  <a:pt x="3062287" y="909392"/>
                </a:cubicBezTo>
                <a:cubicBezTo>
                  <a:pt x="3049695" y="911682"/>
                  <a:pt x="3036887" y="912567"/>
                  <a:pt x="3024187" y="914154"/>
                </a:cubicBezTo>
                <a:cubicBezTo>
                  <a:pt x="3011941" y="918237"/>
                  <a:pt x="3004013" y="921286"/>
                  <a:pt x="2990850" y="923679"/>
                </a:cubicBezTo>
                <a:cubicBezTo>
                  <a:pt x="2974192" y="926708"/>
                  <a:pt x="2946013" y="929263"/>
                  <a:pt x="2928937" y="933204"/>
                </a:cubicBezTo>
                <a:cubicBezTo>
                  <a:pt x="2891479" y="941848"/>
                  <a:pt x="2898372" y="942573"/>
                  <a:pt x="2862262" y="957017"/>
                </a:cubicBezTo>
                <a:cubicBezTo>
                  <a:pt x="2857601" y="958881"/>
                  <a:pt x="2852693" y="960063"/>
                  <a:pt x="2847975" y="961779"/>
                </a:cubicBezTo>
                <a:cubicBezTo>
                  <a:pt x="2835228" y="966414"/>
                  <a:pt x="2822839" y="972078"/>
                  <a:pt x="2809875" y="976067"/>
                </a:cubicBezTo>
                <a:cubicBezTo>
                  <a:pt x="2802138" y="978448"/>
                  <a:pt x="2793915" y="978866"/>
                  <a:pt x="2786062" y="980829"/>
                </a:cubicBezTo>
                <a:cubicBezTo>
                  <a:pt x="2767575" y="985451"/>
                  <a:pt x="2769777" y="988573"/>
                  <a:pt x="2747962" y="995117"/>
                </a:cubicBezTo>
                <a:cubicBezTo>
                  <a:pt x="2714095" y="1005277"/>
                  <a:pt x="2735012" y="994582"/>
                  <a:pt x="2709862" y="1004642"/>
                </a:cubicBezTo>
                <a:cubicBezTo>
                  <a:pt x="2698637" y="1009132"/>
                  <a:pt x="2687170" y="1013197"/>
                  <a:pt x="2676525" y="1018929"/>
                </a:cubicBezTo>
                <a:cubicBezTo>
                  <a:pt x="2666446" y="1024356"/>
                  <a:pt x="2658810" y="1034359"/>
                  <a:pt x="2647950" y="1037979"/>
                </a:cubicBezTo>
                <a:cubicBezTo>
                  <a:pt x="2638425" y="1041154"/>
                  <a:pt x="2628355" y="1043014"/>
                  <a:pt x="2619375" y="1047504"/>
                </a:cubicBezTo>
                <a:cubicBezTo>
                  <a:pt x="2584946" y="1064719"/>
                  <a:pt x="2601131" y="1059209"/>
                  <a:pt x="2571750" y="1066554"/>
                </a:cubicBezTo>
                <a:cubicBezTo>
                  <a:pt x="2563812" y="1071317"/>
                  <a:pt x="2556217" y="1076702"/>
                  <a:pt x="2547937" y="1080842"/>
                </a:cubicBezTo>
                <a:cubicBezTo>
                  <a:pt x="2543447" y="1083087"/>
                  <a:pt x="2538140" y="1083359"/>
                  <a:pt x="2533650" y="1085604"/>
                </a:cubicBezTo>
                <a:cubicBezTo>
                  <a:pt x="2528530" y="1088164"/>
                  <a:pt x="2524721" y="1093119"/>
                  <a:pt x="2519362" y="1095129"/>
                </a:cubicBezTo>
                <a:cubicBezTo>
                  <a:pt x="2511783" y="1097971"/>
                  <a:pt x="2503487" y="1098304"/>
                  <a:pt x="2495550" y="1099892"/>
                </a:cubicBezTo>
                <a:cubicBezTo>
                  <a:pt x="2463127" y="1119344"/>
                  <a:pt x="2480519" y="1111252"/>
                  <a:pt x="2443162" y="1123704"/>
                </a:cubicBezTo>
                <a:lnTo>
                  <a:pt x="2443162" y="1123704"/>
                </a:lnTo>
                <a:cubicBezTo>
                  <a:pt x="2379980" y="1155295"/>
                  <a:pt x="2458878" y="1116968"/>
                  <a:pt x="2409825" y="1137992"/>
                </a:cubicBezTo>
                <a:cubicBezTo>
                  <a:pt x="2368648" y="1155640"/>
                  <a:pt x="2409982" y="1141116"/>
                  <a:pt x="2376487" y="1152279"/>
                </a:cubicBezTo>
                <a:cubicBezTo>
                  <a:pt x="2339863" y="1176696"/>
                  <a:pt x="2389878" y="1145971"/>
                  <a:pt x="2338387" y="1166567"/>
                </a:cubicBezTo>
                <a:cubicBezTo>
                  <a:pt x="2307845" y="1178784"/>
                  <a:pt x="2323403" y="1178821"/>
                  <a:pt x="2300287" y="1190379"/>
                </a:cubicBezTo>
                <a:cubicBezTo>
                  <a:pt x="2292641" y="1194202"/>
                  <a:pt x="2283948" y="1195752"/>
                  <a:pt x="2276475" y="1199904"/>
                </a:cubicBezTo>
                <a:cubicBezTo>
                  <a:pt x="2236735" y="1221982"/>
                  <a:pt x="2277869" y="1209082"/>
                  <a:pt x="2238375" y="1218954"/>
                </a:cubicBezTo>
                <a:cubicBezTo>
                  <a:pt x="2232025" y="1222129"/>
                  <a:pt x="2225917" y="1225842"/>
                  <a:pt x="2219325" y="1228479"/>
                </a:cubicBezTo>
                <a:cubicBezTo>
                  <a:pt x="2210003" y="1232208"/>
                  <a:pt x="2190750" y="1238004"/>
                  <a:pt x="2190750" y="1238004"/>
                </a:cubicBezTo>
                <a:cubicBezTo>
                  <a:pt x="2134026" y="1280549"/>
                  <a:pt x="2206149" y="1230305"/>
                  <a:pt x="2152650" y="1257054"/>
                </a:cubicBezTo>
                <a:cubicBezTo>
                  <a:pt x="2142411" y="1262173"/>
                  <a:pt x="2135181" y="1273327"/>
                  <a:pt x="2124075" y="1276104"/>
                </a:cubicBezTo>
                <a:cubicBezTo>
                  <a:pt x="2117725" y="1277692"/>
                  <a:pt x="2111067" y="1278349"/>
                  <a:pt x="2105025" y="1280867"/>
                </a:cubicBezTo>
                <a:cubicBezTo>
                  <a:pt x="2091918" y="1286328"/>
                  <a:pt x="2080395" y="1295427"/>
                  <a:pt x="2066925" y="1299917"/>
                </a:cubicBezTo>
                <a:cubicBezTo>
                  <a:pt x="2057400" y="1303092"/>
                  <a:pt x="2047330" y="1304952"/>
                  <a:pt x="2038350" y="1309442"/>
                </a:cubicBezTo>
                <a:cubicBezTo>
                  <a:pt x="2016935" y="1320150"/>
                  <a:pt x="2000198" y="1328878"/>
                  <a:pt x="1976437" y="1338017"/>
                </a:cubicBezTo>
                <a:cubicBezTo>
                  <a:pt x="1970328" y="1340367"/>
                  <a:pt x="1963737" y="1341192"/>
                  <a:pt x="1957387" y="1342779"/>
                </a:cubicBezTo>
                <a:cubicBezTo>
                  <a:pt x="1921473" y="1366723"/>
                  <a:pt x="1973205" y="1334547"/>
                  <a:pt x="1905000" y="1361829"/>
                </a:cubicBezTo>
                <a:lnTo>
                  <a:pt x="1857375" y="1380879"/>
                </a:lnTo>
                <a:cubicBezTo>
                  <a:pt x="1846195" y="1385482"/>
                  <a:pt x="1834851" y="1389760"/>
                  <a:pt x="1824037" y="1395167"/>
                </a:cubicBezTo>
                <a:cubicBezTo>
                  <a:pt x="1817687" y="1398342"/>
                  <a:pt x="1811513" y="1401895"/>
                  <a:pt x="1804987" y="1404692"/>
                </a:cubicBezTo>
                <a:cubicBezTo>
                  <a:pt x="1800373" y="1406669"/>
                  <a:pt x="1795314" y="1407477"/>
                  <a:pt x="1790700" y="1409454"/>
                </a:cubicBezTo>
                <a:cubicBezTo>
                  <a:pt x="1784174" y="1412251"/>
                  <a:pt x="1778242" y="1416342"/>
                  <a:pt x="1771650" y="1418979"/>
                </a:cubicBezTo>
                <a:cubicBezTo>
                  <a:pt x="1762328" y="1422708"/>
                  <a:pt x="1752055" y="1424014"/>
                  <a:pt x="1743075" y="1428504"/>
                </a:cubicBezTo>
                <a:cubicBezTo>
                  <a:pt x="1736725" y="1431679"/>
                  <a:pt x="1730672" y="1435536"/>
                  <a:pt x="1724025" y="1438029"/>
                </a:cubicBezTo>
                <a:cubicBezTo>
                  <a:pt x="1717896" y="1440327"/>
                  <a:pt x="1711269" y="1440994"/>
                  <a:pt x="1704975" y="1442792"/>
                </a:cubicBezTo>
                <a:cubicBezTo>
                  <a:pt x="1700148" y="1444171"/>
                  <a:pt x="1695450" y="1445967"/>
                  <a:pt x="1690687" y="1447554"/>
                </a:cubicBezTo>
                <a:cubicBezTo>
                  <a:pt x="1685925" y="1450729"/>
                  <a:pt x="1681661" y="1454824"/>
                  <a:pt x="1676400" y="1457079"/>
                </a:cubicBezTo>
                <a:cubicBezTo>
                  <a:pt x="1670384" y="1459657"/>
                  <a:pt x="1663644" y="1460044"/>
                  <a:pt x="1657350" y="1461842"/>
                </a:cubicBezTo>
                <a:cubicBezTo>
                  <a:pt x="1652523" y="1463221"/>
                  <a:pt x="1647748" y="1464802"/>
                  <a:pt x="1643062" y="1466604"/>
                </a:cubicBezTo>
                <a:cubicBezTo>
                  <a:pt x="1627104" y="1472742"/>
                  <a:pt x="1609663" y="1476170"/>
                  <a:pt x="1595437" y="1485654"/>
                </a:cubicBezTo>
                <a:cubicBezTo>
                  <a:pt x="1581399" y="1495013"/>
                  <a:pt x="1580189" y="1498133"/>
                  <a:pt x="1562100" y="1499942"/>
                </a:cubicBezTo>
                <a:cubicBezTo>
                  <a:pt x="1538327" y="1502319"/>
                  <a:pt x="1420233" y="1507981"/>
                  <a:pt x="1400175" y="1509467"/>
                </a:cubicBezTo>
                <a:cubicBezTo>
                  <a:pt x="1385839" y="1510529"/>
                  <a:pt x="1371616" y="1512799"/>
                  <a:pt x="1357312" y="1514229"/>
                </a:cubicBezTo>
                <a:lnTo>
                  <a:pt x="1257300" y="1523754"/>
                </a:lnTo>
                <a:cubicBezTo>
                  <a:pt x="1241425" y="1526929"/>
                  <a:pt x="1224707" y="1527267"/>
                  <a:pt x="1209675" y="1533279"/>
                </a:cubicBezTo>
                <a:cubicBezTo>
                  <a:pt x="1187623" y="1542099"/>
                  <a:pt x="1185461" y="1544641"/>
                  <a:pt x="1162050" y="1547567"/>
                </a:cubicBezTo>
                <a:cubicBezTo>
                  <a:pt x="1144651" y="1549742"/>
                  <a:pt x="1127089" y="1550393"/>
                  <a:pt x="1109662" y="1552329"/>
                </a:cubicBezTo>
                <a:cubicBezTo>
                  <a:pt x="1098505" y="1553569"/>
                  <a:pt x="1087514" y="1556197"/>
                  <a:pt x="1076325" y="1557092"/>
                </a:cubicBezTo>
                <a:cubicBezTo>
                  <a:pt x="1047797" y="1559374"/>
                  <a:pt x="1019135" y="1559659"/>
                  <a:pt x="990600" y="1561854"/>
                </a:cubicBezTo>
                <a:cubicBezTo>
                  <a:pt x="957210" y="1564422"/>
                  <a:pt x="923966" y="1568673"/>
                  <a:pt x="890587" y="1571379"/>
                </a:cubicBezTo>
                <a:cubicBezTo>
                  <a:pt x="865221" y="1573436"/>
                  <a:pt x="839756" y="1574113"/>
                  <a:pt x="814387" y="1576142"/>
                </a:cubicBezTo>
                <a:cubicBezTo>
                  <a:pt x="800058" y="1577288"/>
                  <a:pt x="785835" y="1579541"/>
                  <a:pt x="771525" y="1580904"/>
                </a:cubicBezTo>
                <a:cubicBezTo>
                  <a:pt x="752495" y="1582716"/>
                  <a:pt x="733413" y="1583936"/>
                  <a:pt x="714375" y="1585667"/>
                </a:cubicBezTo>
                <a:cubicBezTo>
                  <a:pt x="698486" y="1587111"/>
                  <a:pt x="682666" y="1589331"/>
                  <a:pt x="666750" y="1590429"/>
                </a:cubicBezTo>
                <a:cubicBezTo>
                  <a:pt x="579585" y="1596440"/>
                  <a:pt x="582194" y="1593383"/>
                  <a:pt x="500062" y="1599954"/>
                </a:cubicBezTo>
                <a:cubicBezTo>
                  <a:pt x="478964" y="1601642"/>
                  <a:pt x="440761" y="1606931"/>
                  <a:pt x="419100" y="1609479"/>
                </a:cubicBezTo>
                <a:cubicBezTo>
                  <a:pt x="404823" y="1611159"/>
                  <a:pt x="390468" y="1612209"/>
                  <a:pt x="376237" y="1614242"/>
                </a:cubicBezTo>
                <a:cubicBezTo>
                  <a:pt x="357118" y="1616973"/>
                  <a:pt x="338389" y="1623124"/>
                  <a:pt x="319087" y="1623767"/>
                </a:cubicBezTo>
                <a:cubicBezTo>
                  <a:pt x="150777" y="1629377"/>
                  <a:pt x="223771" y="1625556"/>
                  <a:pt x="100012" y="1633292"/>
                </a:cubicBezTo>
                <a:cubicBezTo>
                  <a:pt x="92274" y="1634839"/>
                  <a:pt x="53712" y="1642817"/>
                  <a:pt x="47625" y="1642817"/>
                </a:cubicBezTo>
                <a:cubicBezTo>
                  <a:pt x="36399" y="1642817"/>
                  <a:pt x="25400" y="1639642"/>
                  <a:pt x="14287" y="1638054"/>
                </a:cubicBezTo>
                <a:cubicBezTo>
                  <a:pt x="12700" y="1623767"/>
                  <a:pt x="10628" y="1609525"/>
                  <a:pt x="9525" y="1595192"/>
                </a:cubicBezTo>
                <a:cubicBezTo>
                  <a:pt x="7452" y="1568237"/>
                  <a:pt x="6560" y="1541203"/>
                  <a:pt x="4762" y="1514229"/>
                </a:cubicBezTo>
                <a:cubicBezTo>
                  <a:pt x="3385" y="1493577"/>
                  <a:pt x="1587" y="1472954"/>
                  <a:pt x="0" y="1452317"/>
                </a:cubicBezTo>
                <a:cubicBezTo>
                  <a:pt x="1587" y="1360242"/>
                  <a:pt x="1744" y="1268131"/>
                  <a:pt x="4762" y="1176092"/>
                </a:cubicBezTo>
                <a:cubicBezTo>
                  <a:pt x="4927" y="1171074"/>
                  <a:pt x="8540" y="1166727"/>
                  <a:pt x="9525" y="1161804"/>
                </a:cubicBezTo>
                <a:cubicBezTo>
                  <a:pt x="11726" y="1150797"/>
                  <a:pt x="9267" y="1138507"/>
                  <a:pt x="14287" y="1128467"/>
                </a:cubicBezTo>
                <a:cubicBezTo>
                  <a:pt x="16532" y="1123977"/>
                  <a:pt x="23705" y="1124922"/>
                  <a:pt x="28575" y="1123704"/>
                </a:cubicBezTo>
                <a:cubicBezTo>
                  <a:pt x="36428" y="1121741"/>
                  <a:pt x="44534" y="1120905"/>
                  <a:pt x="52387" y="1118942"/>
                </a:cubicBezTo>
                <a:cubicBezTo>
                  <a:pt x="57257" y="1117724"/>
                  <a:pt x="61805" y="1115397"/>
                  <a:pt x="66675" y="1114179"/>
                </a:cubicBezTo>
                <a:cubicBezTo>
                  <a:pt x="74528" y="1112216"/>
                  <a:pt x="82566" y="1111085"/>
                  <a:pt x="90487" y="1109417"/>
                </a:cubicBezTo>
                <a:cubicBezTo>
                  <a:pt x="112729" y="1104734"/>
                  <a:pt x="134499" y="1096872"/>
                  <a:pt x="157162" y="1095129"/>
                </a:cubicBezTo>
                <a:cubicBezTo>
                  <a:pt x="289042" y="1084986"/>
                  <a:pt x="139097" y="1095868"/>
                  <a:pt x="323850" y="1085604"/>
                </a:cubicBezTo>
                <a:cubicBezTo>
                  <a:pt x="346097" y="1084368"/>
                  <a:pt x="368252" y="1081461"/>
                  <a:pt x="390525" y="1080842"/>
                </a:cubicBezTo>
                <a:cubicBezTo>
                  <a:pt x="482578" y="1078285"/>
                  <a:pt x="574675" y="1077667"/>
                  <a:pt x="666750" y="1076079"/>
                </a:cubicBezTo>
                <a:lnTo>
                  <a:pt x="733425" y="1071317"/>
                </a:lnTo>
                <a:lnTo>
                  <a:pt x="823912" y="1066554"/>
                </a:lnTo>
                <a:cubicBezTo>
                  <a:pt x="863634" y="1063846"/>
                  <a:pt x="903284" y="1060162"/>
                  <a:pt x="942975" y="1057029"/>
                </a:cubicBezTo>
                <a:lnTo>
                  <a:pt x="1004887" y="1052267"/>
                </a:lnTo>
                <a:cubicBezTo>
                  <a:pt x="1051357" y="1048042"/>
                  <a:pt x="1102316" y="1043659"/>
                  <a:pt x="1147762" y="1037979"/>
                </a:cubicBezTo>
                <a:cubicBezTo>
                  <a:pt x="1160462" y="1036392"/>
                  <a:pt x="1173098" y="1034162"/>
                  <a:pt x="1185862" y="1033217"/>
                </a:cubicBezTo>
                <a:cubicBezTo>
                  <a:pt x="1215984" y="1030986"/>
                  <a:pt x="1246187" y="1030042"/>
                  <a:pt x="1276350" y="1028454"/>
                </a:cubicBezTo>
                <a:cubicBezTo>
                  <a:pt x="1324333" y="1016460"/>
                  <a:pt x="1255980" y="1032643"/>
                  <a:pt x="1338262" y="1018929"/>
                </a:cubicBezTo>
                <a:cubicBezTo>
                  <a:pt x="1343214" y="1018104"/>
                  <a:pt x="1347627" y="1015152"/>
                  <a:pt x="1352550" y="1014167"/>
                </a:cubicBezTo>
                <a:cubicBezTo>
                  <a:pt x="1363557" y="1011966"/>
                  <a:pt x="1374723" y="1010579"/>
                  <a:pt x="1385887" y="1009404"/>
                </a:cubicBezTo>
                <a:cubicBezTo>
                  <a:pt x="1453657" y="1002270"/>
                  <a:pt x="1496013" y="1002680"/>
                  <a:pt x="1571625" y="999879"/>
                </a:cubicBezTo>
                <a:cubicBezTo>
                  <a:pt x="1637364" y="988924"/>
                  <a:pt x="1646237" y="981623"/>
                  <a:pt x="1671637" y="971304"/>
                </a:cubicBezTo>
                <a:cubicBezTo>
                  <a:pt x="1697037" y="960985"/>
                  <a:pt x="1709738" y="945903"/>
                  <a:pt x="1724025" y="937966"/>
                </a:cubicBezTo>
                <a:cubicBezTo>
                  <a:pt x="1738312" y="930029"/>
                  <a:pt x="1746250" y="926854"/>
                  <a:pt x="1757362" y="923679"/>
                </a:cubicBezTo>
                <a:cubicBezTo>
                  <a:pt x="1788822" y="902707"/>
                  <a:pt x="1704454" y="925880"/>
                  <a:pt x="1766888" y="899867"/>
                </a:cubicBezTo>
                <a:lnTo>
                  <a:pt x="1785937" y="890342"/>
                </a:lnTo>
                <a:cubicBezTo>
                  <a:pt x="1875155" y="836808"/>
                  <a:pt x="1831975" y="881610"/>
                  <a:pt x="1857375" y="871291"/>
                </a:cubicBezTo>
                <a:cubicBezTo>
                  <a:pt x="1882775" y="860972"/>
                  <a:pt x="1918611" y="838292"/>
                  <a:pt x="1938337" y="828429"/>
                </a:cubicBezTo>
                <a:cubicBezTo>
                  <a:pt x="1963737" y="815729"/>
                  <a:pt x="1965324" y="788742"/>
                  <a:pt x="1990724" y="776042"/>
                </a:cubicBezTo>
                <a:cubicBezTo>
                  <a:pt x="1997074" y="772867"/>
                  <a:pt x="2028824" y="750642"/>
                  <a:pt x="2043112" y="742704"/>
                </a:cubicBezTo>
                <a:cubicBezTo>
                  <a:pt x="2057400" y="734766"/>
                  <a:pt x="2062163" y="735560"/>
                  <a:pt x="2076450" y="728416"/>
                </a:cubicBezTo>
                <a:cubicBezTo>
                  <a:pt x="2090737" y="721272"/>
                  <a:pt x="2113124" y="705079"/>
                  <a:pt x="2128838" y="699842"/>
                </a:cubicBezTo>
                <a:cubicBezTo>
                  <a:pt x="2136775" y="693492"/>
                  <a:pt x="2152650" y="694286"/>
                  <a:pt x="2162175" y="690317"/>
                </a:cubicBezTo>
                <a:cubicBezTo>
                  <a:pt x="2171700" y="686348"/>
                  <a:pt x="2180431" y="679998"/>
                  <a:pt x="2185987" y="676029"/>
                </a:cubicBezTo>
                <a:cubicBezTo>
                  <a:pt x="2191543" y="672060"/>
                  <a:pt x="2191544" y="668092"/>
                  <a:pt x="2195513" y="666504"/>
                </a:cubicBezTo>
                <a:cubicBezTo>
                  <a:pt x="2199482" y="664917"/>
                  <a:pt x="2194719" y="672854"/>
                  <a:pt x="2209800" y="666504"/>
                </a:cubicBezTo>
                <a:cubicBezTo>
                  <a:pt x="2224881" y="660154"/>
                  <a:pt x="2274888" y="633166"/>
                  <a:pt x="2286001" y="628404"/>
                </a:cubicBezTo>
                <a:cubicBezTo>
                  <a:pt x="2297114" y="623642"/>
                  <a:pt x="2266950" y="643486"/>
                  <a:pt x="2276475" y="637930"/>
                </a:cubicBezTo>
                <a:cubicBezTo>
                  <a:pt x="2286000" y="632374"/>
                  <a:pt x="2324894" y="603005"/>
                  <a:pt x="2343150" y="595067"/>
                </a:cubicBezTo>
                <a:cubicBezTo>
                  <a:pt x="2361406" y="587129"/>
                  <a:pt x="2368550" y="592685"/>
                  <a:pt x="2386012" y="590304"/>
                </a:cubicBezTo>
                <a:cubicBezTo>
                  <a:pt x="2403474" y="587923"/>
                  <a:pt x="2447131" y="576017"/>
                  <a:pt x="2447925" y="580779"/>
                </a:cubicBezTo>
                <a:cubicBezTo>
                  <a:pt x="2448719" y="585541"/>
                  <a:pt x="2393950" y="622848"/>
                  <a:pt x="2390775" y="618879"/>
                </a:cubicBezTo>
                <a:cubicBezTo>
                  <a:pt x="2387600" y="614910"/>
                  <a:pt x="2423872" y="559746"/>
                  <a:pt x="2428875" y="556966"/>
                </a:cubicBezTo>
                <a:cubicBezTo>
                  <a:pt x="2438184" y="551794"/>
                  <a:pt x="2424112" y="599829"/>
                  <a:pt x="2433637" y="595067"/>
                </a:cubicBezTo>
                <a:cubicBezTo>
                  <a:pt x="2443162" y="590305"/>
                  <a:pt x="2470943" y="539505"/>
                  <a:pt x="2486024" y="528392"/>
                </a:cubicBezTo>
                <a:cubicBezTo>
                  <a:pt x="2501105" y="517279"/>
                  <a:pt x="2513806" y="531567"/>
                  <a:pt x="2524125" y="528392"/>
                </a:cubicBezTo>
                <a:cubicBezTo>
                  <a:pt x="2534444" y="525217"/>
                  <a:pt x="2540001" y="515692"/>
                  <a:pt x="2547938" y="509342"/>
                </a:cubicBezTo>
                <a:cubicBezTo>
                  <a:pt x="2555875" y="502992"/>
                  <a:pt x="2561431" y="497436"/>
                  <a:pt x="2571750" y="490292"/>
                </a:cubicBezTo>
                <a:cubicBezTo>
                  <a:pt x="2582069" y="483148"/>
                  <a:pt x="2599531" y="464892"/>
                  <a:pt x="2609850" y="466479"/>
                </a:cubicBezTo>
                <a:cubicBezTo>
                  <a:pt x="2620169" y="468067"/>
                  <a:pt x="2625724" y="505373"/>
                  <a:pt x="2633662" y="499817"/>
                </a:cubicBezTo>
                <a:cubicBezTo>
                  <a:pt x="2641600" y="494261"/>
                  <a:pt x="2644775" y="445048"/>
                  <a:pt x="2657475" y="433142"/>
                </a:cubicBezTo>
                <a:cubicBezTo>
                  <a:pt x="2670175" y="421236"/>
                  <a:pt x="2694782" y="431554"/>
                  <a:pt x="2709863" y="428379"/>
                </a:cubicBezTo>
                <a:cubicBezTo>
                  <a:pt x="2724944" y="425204"/>
                  <a:pt x="2719932" y="421099"/>
                  <a:pt x="2747962" y="414091"/>
                </a:cubicBezTo>
                <a:cubicBezTo>
                  <a:pt x="2752725" y="409329"/>
                  <a:pt x="2770981" y="400598"/>
                  <a:pt x="2781300" y="395042"/>
                </a:cubicBezTo>
                <a:cubicBezTo>
                  <a:pt x="2791619" y="389486"/>
                  <a:pt x="2801938" y="380754"/>
                  <a:pt x="2809875" y="380754"/>
                </a:cubicBezTo>
                <a:cubicBezTo>
                  <a:pt x="2817812" y="380754"/>
                  <a:pt x="2819400" y="399804"/>
                  <a:pt x="2828925" y="395042"/>
                </a:cubicBezTo>
                <a:cubicBezTo>
                  <a:pt x="2833687" y="390279"/>
                  <a:pt x="2837364" y="384096"/>
                  <a:pt x="2843212" y="380754"/>
                </a:cubicBezTo>
                <a:cubicBezTo>
                  <a:pt x="2848895" y="377507"/>
                  <a:pt x="2856408" y="378919"/>
                  <a:pt x="2862262" y="375992"/>
                </a:cubicBezTo>
                <a:cubicBezTo>
                  <a:pt x="2872501" y="370873"/>
                  <a:pt x="2881312" y="363292"/>
                  <a:pt x="2890837" y="356942"/>
                </a:cubicBezTo>
                <a:lnTo>
                  <a:pt x="2890837" y="356942"/>
                </a:lnTo>
                <a:cubicBezTo>
                  <a:pt x="2896674" y="352273"/>
                  <a:pt x="2918831" y="333420"/>
                  <a:pt x="2928937" y="328367"/>
                </a:cubicBezTo>
                <a:cubicBezTo>
                  <a:pt x="2936584" y="324544"/>
                  <a:pt x="2945103" y="322665"/>
                  <a:pt x="2952750" y="318842"/>
                </a:cubicBezTo>
                <a:cubicBezTo>
                  <a:pt x="2993945" y="298244"/>
                  <a:pt x="2959259" y="308879"/>
                  <a:pt x="2995612" y="299792"/>
                </a:cubicBezTo>
                <a:lnTo>
                  <a:pt x="3033712" y="280742"/>
                </a:lnTo>
                <a:cubicBezTo>
                  <a:pt x="3040062" y="277567"/>
                  <a:pt x="3046027" y="273462"/>
                  <a:pt x="3052762" y="271217"/>
                </a:cubicBezTo>
                <a:cubicBezTo>
                  <a:pt x="3057525" y="269629"/>
                  <a:pt x="3062207" y="267775"/>
                  <a:pt x="3067050" y="266454"/>
                </a:cubicBezTo>
                <a:cubicBezTo>
                  <a:pt x="3079680" y="263009"/>
                  <a:pt x="3093441" y="262783"/>
                  <a:pt x="3105150" y="256929"/>
                </a:cubicBezTo>
                <a:cubicBezTo>
                  <a:pt x="3111500" y="253754"/>
                  <a:pt x="3117312" y="249126"/>
                  <a:pt x="3124200" y="247404"/>
                </a:cubicBezTo>
                <a:cubicBezTo>
                  <a:pt x="3136617" y="244300"/>
                  <a:pt x="3149650" y="244588"/>
                  <a:pt x="3162300" y="242642"/>
                </a:cubicBezTo>
                <a:cubicBezTo>
                  <a:pt x="3223695" y="233197"/>
                  <a:pt x="3153059" y="242590"/>
                  <a:pt x="3205162" y="233117"/>
                </a:cubicBezTo>
                <a:cubicBezTo>
                  <a:pt x="3216206" y="231109"/>
                  <a:pt x="3227427" y="230199"/>
                  <a:pt x="3238500" y="228354"/>
                </a:cubicBezTo>
                <a:cubicBezTo>
                  <a:pt x="3278284" y="221723"/>
                  <a:pt x="3247033" y="226027"/>
                  <a:pt x="3290887" y="214067"/>
                </a:cubicBezTo>
                <a:cubicBezTo>
                  <a:pt x="3301355" y="211212"/>
                  <a:pt x="3333929" y="206099"/>
                  <a:pt x="3343275" y="204542"/>
                </a:cubicBezTo>
                <a:cubicBezTo>
                  <a:pt x="3384273" y="190876"/>
                  <a:pt x="3362105" y="197454"/>
                  <a:pt x="3409950" y="185492"/>
                </a:cubicBezTo>
                <a:lnTo>
                  <a:pt x="3429000" y="180729"/>
                </a:lnTo>
                <a:cubicBezTo>
                  <a:pt x="3435350" y="179142"/>
                  <a:pt x="3442034" y="178545"/>
                  <a:pt x="3448050" y="175967"/>
                </a:cubicBezTo>
                <a:cubicBezTo>
                  <a:pt x="3490263" y="157875"/>
                  <a:pt x="3469462" y="163666"/>
                  <a:pt x="3509962" y="156917"/>
                </a:cubicBezTo>
                <a:cubicBezTo>
                  <a:pt x="3516312" y="152154"/>
                  <a:pt x="3522073" y="146484"/>
                  <a:pt x="3529012" y="142629"/>
                </a:cubicBezTo>
                <a:cubicBezTo>
                  <a:pt x="3536485" y="138477"/>
                  <a:pt x="3544715" y="135807"/>
                  <a:pt x="3552825" y="133104"/>
                </a:cubicBezTo>
                <a:cubicBezTo>
                  <a:pt x="3570963" y="127058"/>
                  <a:pt x="3570100" y="130463"/>
                  <a:pt x="3586162" y="123579"/>
                </a:cubicBezTo>
                <a:cubicBezTo>
                  <a:pt x="3621022" y="108638"/>
                  <a:pt x="3589145" y="118070"/>
                  <a:pt x="3624262" y="109292"/>
                </a:cubicBezTo>
                <a:cubicBezTo>
                  <a:pt x="3629025" y="106117"/>
                  <a:pt x="3633430" y="102327"/>
                  <a:pt x="3638550" y="99767"/>
                </a:cubicBezTo>
                <a:cubicBezTo>
                  <a:pt x="3645387" y="96348"/>
                  <a:pt x="3665777" y="91769"/>
                  <a:pt x="3671887" y="90242"/>
                </a:cubicBezTo>
                <a:cubicBezTo>
                  <a:pt x="3714845" y="68763"/>
                  <a:pt x="3661556" y="93686"/>
                  <a:pt x="3729037" y="71192"/>
                </a:cubicBezTo>
                <a:cubicBezTo>
                  <a:pt x="3765291" y="59107"/>
                  <a:pt x="3747767" y="63636"/>
                  <a:pt x="3781425" y="56904"/>
                </a:cubicBezTo>
                <a:cubicBezTo>
                  <a:pt x="3815379" y="39927"/>
                  <a:pt x="3785756" y="52228"/>
                  <a:pt x="3833812" y="42617"/>
                </a:cubicBezTo>
                <a:cubicBezTo>
                  <a:pt x="3842170" y="40945"/>
                  <a:pt x="3867347" y="29851"/>
                  <a:pt x="3871912" y="28329"/>
                </a:cubicBezTo>
                <a:cubicBezTo>
                  <a:pt x="3894105" y="20932"/>
                  <a:pt x="3914516" y="21211"/>
                  <a:pt x="3938587" y="18804"/>
                </a:cubicBezTo>
                <a:lnTo>
                  <a:pt x="4181475" y="23567"/>
                </a:lnTo>
                <a:cubicBezTo>
                  <a:pt x="4199000" y="24132"/>
                  <a:pt x="4216379" y="26984"/>
                  <a:pt x="4233862" y="28329"/>
                </a:cubicBezTo>
                <a:cubicBezTo>
                  <a:pt x="4257657" y="30159"/>
                  <a:pt x="4281487" y="31504"/>
                  <a:pt x="4305300" y="33092"/>
                </a:cubicBezTo>
                <a:cubicBezTo>
                  <a:pt x="4344210" y="42818"/>
                  <a:pt x="4323801" y="38882"/>
                  <a:pt x="4391025" y="42617"/>
                </a:cubicBezTo>
                <a:cubicBezTo>
                  <a:pt x="4425932" y="44556"/>
                  <a:pt x="4460875" y="45792"/>
                  <a:pt x="4495800" y="47379"/>
                </a:cubicBezTo>
                <a:cubicBezTo>
                  <a:pt x="4541818" y="52493"/>
                  <a:pt x="4542631" y="-47077"/>
                  <a:pt x="4552950" y="28329"/>
                </a:cubicBezTo>
                <a:close/>
              </a:path>
            </a:pathLst>
          </a:custGeom>
          <a:pattFill prst="ltUpDiag">
            <a:fgClr>
              <a:srgbClr val="92D050"/>
            </a:fgClr>
            <a:bgClr>
              <a:schemeClr val="bg1"/>
            </a:bgClr>
          </a:pattFill>
          <a:ln>
            <a:noFill/>
          </a:ln>
          <a:effectLst>
            <a:glow>
              <a:schemeClr val="accent1"/>
            </a:glo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C000"/>
              </a:solidFill>
              <a:effectLst/>
              <a:uLnTx/>
              <a:uFillTx/>
              <a:latin typeface="Avenir Next LT Pro DemiCalibri"/>
              <a:ea typeface="+mn-ea"/>
              <a:cs typeface="+mn-cs"/>
            </a:endParaRPr>
          </a:p>
        </p:txBody>
      </p:sp>
      <p:sp>
        <p:nvSpPr>
          <p:cNvPr id="11" name="ZoneTexte 10">
            <a:extLst>
              <a:ext uri="{FF2B5EF4-FFF2-40B4-BE49-F238E27FC236}">
                <a16:creationId xmlns:a16="http://schemas.microsoft.com/office/drawing/2014/main" id="{16E78397-B224-581A-B2E0-69A64E205B23}"/>
              </a:ext>
            </a:extLst>
          </p:cNvPr>
          <p:cNvSpPr txBox="1"/>
          <p:nvPr/>
        </p:nvSpPr>
        <p:spPr>
          <a:xfrm>
            <a:off x="7134573" y="4576080"/>
            <a:ext cx="4016421"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venir Next LT Pro DemiCalibri"/>
                <a:ea typeface="+mn-ea"/>
                <a:cs typeface="+mn-cs"/>
              </a:rPr>
              <a:t>Acquisition Date in Growing Degree Days</a:t>
            </a:r>
          </a:p>
        </p:txBody>
      </p:sp>
      <p:sp>
        <p:nvSpPr>
          <p:cNvPr id="12" name="ZoneTexte 11">
            <a:extLst>
              <a:ext uri="{FF2B5EF4-FFF2-40B4-BE49-F238E27FC236}">
                <a16:creationId xmlns:a16="http://schemas.microsoft.com/office/drawing/2014/main" id="{CD14C66A-E3AB-C994-EB9D-397D0AD0DC8D}"/>
              </a:ext>
            </a:extLst>
          </p:cNvPr>
          <p:cNvSpPr txBox="1"/>
          <p:nvPr/>
        </p:nvSpPr>
        <p:spPr>
          <a:xfrm rot="16200000">
            <a:off x="5351818" y="2951081"/>
            <a:ext cx="1944561" cy="378628"/>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venir Next LT Pro DemiCalibri"/>
                <a:ea typeface="+mn-ea"/>
                <a:cs typeface="+mn-cs"/>
              </a:rPr>
              <a:t>Vegetation index</a:t>
            </a:r>
          </a:p>
        </p:txBody>
      </p:sp>
      <p:sp>
        <p:nvSpPr>
          <p:cNvPr id="14" name="ZoneTexte 13">
            <a:extLst>
              <a:ext uri="{FF2B5EF4-FFF2-40B4-BE49-F238E27FC236}">
                <a16:creationId xmlns:a16="http://schemas.microsoft.com/office/drawing/2014/main" id="{B975DBAE-8B49-5A53-FC48-4C580D234C3E}"/>
              </a:ext>
            </a:extLst>
          </p:cNvPr>
          <p:cNvSpPr txBox="1"/>
          <p:nvPr/>
        </p:nvSpPr>
        <p:spPr>
          <a:xfrm>
            <a:off x="7813549" y="1560728"/>
            <a:ext cx="2513893"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venir Next LT Pro DemiCalibri"/>
                <a:ea typeface="+mn-ea"/>
                <a:cs typeface="+mn-cs"/>
              </a:rPr>
              <a:t>Location x Year x Cultivar</a:t>
            </a:r>
          </a:p>
        </p:txBody>
      </p:sp>
      <p:sp>
        <p:nvSpPr>
          <p:cNvPr id="15" name="ZoneTexte 14">
            <a:extLst>
              <a:ext uri="{FF2B5EF4-FFF2-40B4-BE49-F238E27FC236}">
                <a16:creationId xmlns:a16="http://schemas.microsoft.com/office/drawing/2014/main" id="{0D9BCC16-2458-60C1-0E93-1CE67A3B14BA}"/>
              </a:ext>
            </a:extLst>
          </p:cNvPr>
          <p:cNvSpPr txBox="1"/>
          <p:nvPr/>
        </p:nvSpPr>
        <p:spPr>
          <a:xfrm>
            <a:off x="6881180" y="2081778"/>
            <a:ext cx="3437416"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venir Next LT Pro DemiCalibri"/>
                <a:ea typeface="+mn-ea"/>
                <a:cs typeface="+mn-cs"/>
              </a:rPr>
              <a:t>AUC = Area Under the Curve difference</a:t>
            </a:r>
          </a:p>
        </p:txBody>
      </p:sp>
      <p:sp>
        <p:nvSpPr>
          <p:cNvPr id="16" name="ZoneTexte 15">
            <a:extLst>
              <a:ext uri="{FF2B5EF4-FFF2-40B4-BE49-F238E27FC236}">
                <a16:creationId xmlns:a16="http://schemas.microsoft.com/office/drawing/2014/main" id="{C1C85F03-2165-777C-56FF-AE58BC1A69B6}"/>
              </a:ext>
            </a:extLst>
          </p:cNvPr>
          <p:cNvSpPr txBox="1"/>
          <p:nvPr/>
        </p:nvSpPr>
        <p:spPr>
          <a:xfrm>
            <a:off x="6096000" y="5086206"/>
            <a:ext cx="5443047"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DemiCalibri"/>
                <a:ea typeface="+mn-ea"/>
                <a:cs typeface="+mn-cs"/>
              </a:rPr>
              <a:t>AP = with 2 times more reaccommodated Phosphorus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venir Next LT Pro DemiCalibri"/>
                <a:ea typeface="+mn-ea"/>
                <a:cs typeface="+mn-cs"/>
              </a:rPr>
              <a:t>NP = no P fertilization</a:t>
            </a:r>
          </a:p>
        </p:txBody>
      </p:sp>
      <p:grpSp>
        <p:nvGrpSpPr>
          <p:cNvPr id="4" name="Groupe 3">
            <a:extLst>
              <a:ext uri="{FF2B5EF4-FFF2-40B4-BE49-F238E27FC236}">
                <a16:creationId xmlns:a16="http://schemas.microsoft.com/office/drawing/2014/main" id="{8FDAF341-B44C-A87A-1F18-376000AE21E7}"/>
              </a:ext>
            </a:extLst>
          </p:cNvPr>
          <p:cNvGrpSpPr/>
          <p:nvPr/>
        </p:nvGrpSpPr>
        <p:grpSpPr>
          <a:xfrm>
            <a:off x="11136436" y="84418"/>
            <a:ext cx="954327" cy="971552"/>
            <a:chOff x="551879" y="1290384"/>
            <a:chExt cx="954327" cy="971552"/>
          </a:xfrm>
        </p:grpSpPr>
        <p:pic>
          <p:nvPicPr>
            <p:cNvPr id="6" name="Graphique 5">
              <a:extLst>
                <a:ext uri="{FF2B5EF4-FFF2-40B4-BE49-F238E27FC236}">
                  <a16:creationId xmlns:a16="http://schemas.microsoft.com/office/drawing/2014/main" id="{7759A7F9-862C-5E72-F007-17DB9EEBE464}"/>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826204" y="1336548"/>
              <a:ext cx="605006" cy="643181"/>
            </a:xfrm>
            <a:prstGeom prst="rect">
              <a:avLst/>
            </a:prstGeom>
          </p:spPr>
        </p:pic>
        <p:pic>
          <p:nvPicPr>
            <p:cNvPr id="7" name="Graphique 6" descr="Loupe contour">
              <a:extLst>
                <a:ext uri="{FF2B5EF4-FFF2-40B4-BE49-F238E27FC236}">
                  <a16:creationId xmlns:a16="http://schemas.microsoft.com/office/drawing/2014/main" id="{F15E0910-ECC7-64F3-07E6-9A74618214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51879" y="1290384"/>
              <a:ext cx="954327" cy="971552"/>
            </a:xfrm>
            <a:prstGeom prst="rect">
              <a:avLst/>
            </a:prstGeom>
          </p:spPr>
        </p:pic>
      </p:grpSp>
      <p:sp>
        <p:nvSpPr>
          <p:cNvPr id="22" name="ZoneTexte 21">
            <a:extLst>
              <a:ext uri="{FF2B5EF4-FFF2-40B4-BE49-F238E27FC236}">
                <a16:creationId xmlns:a16="http://schemas.microsoft.com/office/drawing/2014/main" id="{CB7B3B2C-0DD5-9C2C-840A-1E9244F8EF91}"/>
              </a:ext>
            </a:extLst>
          </p:cNvPr>
          <p:cNvSpPr txBox="1"/>
          <p:nvPr/>
        </p:nvSpPr>
        <p:spPr>
          <a:xfrm>
            <a:off x="224745" y="4819456"/>
            <a:ext cx="61322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0000"/>
                </a:solidFill>
                <a:effectLst/>
                <a:uLnTx/>
                <a:uFillTx/>
                <a:latin typeface="Avenir Next LT Pro DemiCalibri"/>
                <a:ea typeface="Calibri" panose="020F0502020204030204" pitchFamily="34" charset="0"/>
                <a:cs typeface="+mn-cs"/>
              </a:rPr>
              <a:t>DeltaP</a:t>
            </a:r>
            <a:r>
              <a:rPr kumimoji="0" lang="en-US" sz="1800" b="1" i="0" u="none" strike="noStrike" kern="1200" cap="none" spc="0" normalizeH="0" baseline="0" noProof="0">
                <a:ln>
                  <a:noFill/>
                </a:ln>
                <a:solidFill>
                  <a:srgbClr val="000000"/>
                </a:solidFill>
                <a:effectLst/>
                <a:uLnTx/>
                <a:uFillTx/>
                <a:latin typeface="Avenir Next LT Pro DemiCalibri"/>
                <a:ea typeface="Calibri" panose="020F0502020204030204" pitchFamily="34" charset="0"/>
                <a:cs typeface="+mn-cs"/>
              </a:rPr>
              <a:t> : Sensitivity index to P deficiency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DemiCalibri"/>
                <a:ea typeface="Calibri" panose="020F0502020204030204" pitchFamily="34" charset="0"/>
                <a:cs typeface="+mn-cs"/>
              </a:rPr>
              <a:t>100 *(GY</a:t>
            </a:r>
            <a:r>
              <a:rPr kumimoji="0" lang="en-US" sz="1800" b="0" i="1" u="none" strike="noStrike" kern="1200" cap="none" spc="0" normalizeH="0" baseline="-25000" noProof="0">
                <a:ln>
                  <a:noFill/>
                </a:ln>
                <a:solidFill>
                  <a:prstClr val="black"/>
                </a:solidFill>
                <a:effectLst/>
                <a:uLnTx/>
                <a:uFillTx/>
                <a:latin typeface="Avenir Next LT Pro DemiCalibri"/>
                <a:ea typeface="Calibri" panose="020F0502020204030204" pitchFamily="34" charset="0"/>
                <a:cs typeface="+mn-cs"/>
              </a:rPr>
              <a:t>AP </a:t>
            </a:r>
            <a:r>
              <a:rPr kumimoji="0" lang="en-US" sz="1800" b="0" i="0" u="none" strike="noStrike" kern="1200" cap="none" spc="0" normalizeH="0" baseline="0" noProof="0">
                <a:ln>
                  <a:noFill/>
                </a:ln>
                <a:solidFill>
                  <a:prstClr val="black"/>
                </a:solidFill>
                <a:effectLst/>
                <a:uLnTx/>
                <a:uFillTx/>
                <a:latin typeface="Avenir Next LT Pro DemiCalibri"/>
                <a:ea typeface="Calibri" panose="020F0502020204030204" pitchFamily="34" charset="0"/>
                <a:cs typeface="+mn-cs"/>
              </a:rPr>
              <a:t>– GY</a:t>
            </a:r>
            <a:r>
              <a:rPr kumimoji="0" lang="en-US" sz="1800" b="0" i="1" u="none" strike="noStrike" kern="1200" cap="none" spc="0" normalizeH="0" baseline="-25000" noProof="0">
                <a:ln>
                  <a:noFill/>
                </a:ln>
                <a:solidFill>
                  <a:prstClr val="black"/>
                </a:solidFill>
                <a:effectLst/>
                <a:uLnTx/>
                <a:uFillTx/>
                <a:latin typeface="Avenir Next LT Pro DemiCalibri"/>
                <a:ea typeface="Calibri" panose="020F0502020204030204" pitchFamily="34" charset="0"/>
                <a:cs typeface="+mn-cs"/>
              </a:rPr>
              <a:t>NP </a:t>
            </a:r>
            <a:r>
              <a:rPr kumimoji="0" lang="en-US" sz="1800" b="0" i="0" u="none" strike="noStrike" kern="1200" cap="none" spc="0" normalizeH="0" baseline="0" noProof="0">
                <a:ln>
                  <a:noFill/>
                </a:ln>
                <a:solidFill>
                  <a:prstClr val="black"/>
                </a:solidFill>
                <a:effectLst/>
                <a:uLnTx/>
                <a:uFillTx/>
                <a:latin typeface="Avenir Next LT Pro DemiCalibri"/>
                <a:ea typeface="Calibri" panose="020F0502020204030204" pitchFamily="34" charset="0"/>
                <a:cs typeface="+mn-cs"/>
              </a:rPr>
              <a:t>)/ GY</a:t>
            </a:r>
            <a:r>
              <a:rPr kumimoji="0" lang="en-US" sz="1800" b="0" i="1" u="none" strike="noStrike" kern="1200" cap="none" spc="0" normalizeH="0" baseline="-25000" noProof="0">
                <a:ln>
                  <a:noFill/>
                </a:ln>
                <a:solidFill>
                  <a:prstClr val="black"/>
                </a:solidFill>
                <a:effectLst/>
                <a:uLnTx/>
                <a:uFillTx/>
                <a:latin typeface="Avenir Next LT Pro DemiCalibri"/>
                <a:ea typeface="Calibri" panose="020F0502020204030204" pitchFamily="34" charset="0"/>
                <a:cs typeface="+mn-cs"/>
              </a:rPr>
              <a:t>AP </a:t>
            </a:r>
            <a:endParaRPr kumimoji="0" lang="en-US" sz="1800" b="0" i="0" u="none" strike="noStrike" kern="1200" cap="none" spc="0" normalizeH="0" baseline="0" noProof="0">
              <a:ln>
                <a:noFill/>
              </a:ln>
              <a:solidFill>
                <a:srgbClr val="000000"/>
              </a:solidFill>
              <a:effectLst/>
              <a:uLnTx/>
              <a:uFillTx/>
              <a:latin typeface="Avenir Next LT Pro DemiCalibri"/>
              <a:ea typeface="Calibri" panose="020F0502020204030204" pitchFamily="34" charset="0"/>
              <a:cs typeface="+mn-cs"/>
            </a:endParaRPr>
          </a:p>
        </p:txBody>
      </p:sp>
      <p:sp>
        <p:nvSpPr>
          <p:cNvPr id="3" name="Espace réservé du contenu 6">
            <a:extLst>
              <a:ext uri="{FF2B5EF4-FFF2-40B4-BE49-F238E27FC236}">
                <a16:creationId xmlns:a16="http://schemas.microsoft.com/office/drawing/2014/main" id="{11E7FFAB-7707-F455-EA8A-C15B508AC02D}"/>
              </a:ext>
            </a:extLst>
          </p:cNvPr>
          <p:cNvSpPr txBox="1">
            <a:spLocks/>
          </p:cNvSpPr>
          <p:nvPr>
            <p:custDataLst>
              <p:tags r:id="rId1"/>
            </p:custDataLst>
          </p:nvPr>
        </p:nvSpPr>
        <p:spPr>
          <a:xfrm>
            <a:off x="217287" y="1460466"/>
            <a:ext cx="5743891" cy="2959848"/>
          </a:xfrm>
          <a:prstGeom prst="rect">
            <a:avLst/>
          </a:prstGeom>
          <a:solidFill>
            <a:srgbClr val="9CD3EE">
              <a:alpha val="50000"/>
            </a:srgbClr>
          </a:solidFill>
        </p:spPr>
        <p:style>
          <a:lnRef idx="0">
            <a:scrgbClr r="0" g="0" b="0"/>
          </a:lnRef>
          <a:fillRef idx="0">
            <a:scrgbClr r="0" g="0" b="0"/>
          </a:fillRef>
          <a:effectRef idx="0">
            <a:scrgbClr r="0" g="0" b="0"/>
          </a:effectRef>
          <a:fontRef idx="minor">
            <a:schemeClr val="lt1"/>
          </a:fontRef>
        </p:style>
        <p:txBody>
          <a:bodyPr vert="horz" lIns="417632" tIns="208816" rIns="417632" bIns="208816" rtlCol="0">
            <a:noAutofit/>
          </a:bodyPr>
          <a:lstStyle>
            <a:lvl1pPr marL="1489536" indent="-1489536" algn="l" defTabSz="3972094" rtl="0" eaLnBrk="1" latinLnBrk="0" hangingPunct="1">
              <a:spcBef>
                <a:spcPct val="20000"/>
              </a:spcBef>
              <a:buClr>
                <a:srgbClr val="8B805B"/>
              </a:buClr>
              <a:buFont typeface="Arial" pitchFamily="34" charset="0"/>
              <a:buChar char="•"/>
              <a:defRPr sz="13886" kern="1200">
                <a:solidFill>
                  <a:schemeClr val="lt1"/>
                </a:solidFill>
                <a:latin typeface="+mn-lt"/>
                <a:ea typeface="+mn-ea"/>
                <a:cs typeface="+mn-cs"/>
              </a:defRPr>
            </a:lvl1pPr>
            <a:lvl2pPr marL="3227328" indent="-1241281" algn="l" defTabSz="3972094" rtl="0" eaLnBrk="1" latinLnBrk="0" hangingPunct="1">
              <a:spcBef>
                <a:spcPct val="20000"/>
              </a:spcBef>
              <a:buClr>
                <a:srgbClr val="8B805B"/>
              </a:buClr>
              <a:buFont typeface="Arial" pitchFamily="34" charset="0"/>
              <a:buChar char="–"/>
              <a:defRPr sz="12174" kern="1200">
                <a:solidFill>
                  <a:schemeClr val="lt1"/>
                </a:solidFill>
                <a:latin typeface="+mn-lt"/>
                <a:ea typeface="+mn-ea"/>
                <a:cs typeface="+mn-cs"/>
              </a:defRPr>
            </a:lvl2pPr>
            <a:lvl3pPr marL="4965118" indent="-993024" algn="l" defTabSz="3972094" rtl="0" eaLnBrk="1" latinLnBrk="0" hangingPunct="1">
              <a:spcBef>
                <a:spcPct val="20000"/>
              </a:spcBef>
              <a:buClr>
                <a:srgbClr val="8B805B"/>
              </a:buClr>
              <a:buFont typeface="Arial" pitchFamily="34" charset="0"/>
              <a:buChar char="•"/>
              <a:defRPr sz="10462" kern="1200">
                <a:solidFill>
                  <a:schemeClr val="lt1"/>
                </a:solidFill>
                <a:latin typeface="+mn-lt"/>
                <a:ea typeface="+mn-ea"/>
                <a:cs typeface="+mn-cs"/>
              </a:defRPr>
            </a:lvl3pPr>
            <a:lvl4pPr marL="6951165" indent="-993024" algn="l" defTabSz="3972094" rtl="0" eaLnBrk="1" latinLnBrk="0" hangingPunct="1">
              <a:spcBef>
                <a:spcPct val="20000"/>
              </a:spcBef>
              <a:buClr>
                <a:srgbClr val="8B805B"/>
              </a:buClr>
              <a:buFont typeface="Arial" pitchFamily="34" charset="0"/>
              <a:buChar char="–"/>
              <a:defRPr sz="8655" kern="1200">
                <a:solidFill>
                  <a:schemeClr val="lt1"/>
                </a:solidFill>
                <a:latin typeface="+mn-lt"/>
                <a:ea typeface="+mn-ea"/>
                <a:cs typeface="+mn-cs"/>
              </a:defRPr>
            </a:lvl4pPr>
            <a:lvl5pPr marL="8937213" indent="-993024" algn="l" defTabSz="3972094" rtl="0" eaLnBrk="1" latinLnBrk="0" hangingPunct="1">
              <a:spcBef>
                <a:spcPct val="20000"/>
              </a:spcBef>
              <a:buClr>
                <a:srgbClr val="8B805B"/>
              </a:buClr>
              <a:buFont typeface="Arial" pitchFamily="34" charset="0"/>
              <a:buChar char="»"/>
              <a:defRPr sz="8655" kern="1200">
                <a:solidFill>
                  <a:schemeClr val="lt1"/>
                </a:solidFill>
                <a:latin typeface="+mn-lt"/>
                <a:ea typeface="+mn-ea"/>
                <a:cs typeface="+mn-cs"/>
              </a:defRPr>
            </a:lvl5pPr>
            <a:lvl6pPr marL="10923260"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6pPr>
            <a:lvl7pPr marL="12909307"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7pPr>
            <a:lvl8pPr marL="14895354"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8pPr>
            <a:lvl9pPr marL="16881401"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9pPr>
          </a:lstStyle>
          <a:p>
            <a:pPr marL="0" marR="0" lvl="0" indent="0" algn="l" defTabSz="3972094" rtl="0" eaLnBrk="1" fontAlgn="auto" latinLnBrk="0" hangingPunct="1">
              <a:lnSpc>
                <a:spcPct val="100000"/>
              </a:lnSpc>
              <a:spcBef>
                <a:spcPct val="20000"/>
              </a:spcBef>
              <a:spcAft>
                <a:spcPts val="0"/>
              </a:spcAft>
              <a:buClr>
                <a:srgbClr val="8B805B"/>
              </a:buClr>
              <a:buSzTx/>
              <a:buFont typeface="Arial" pitchFamily="34" charset="0"/>
              <a:buNone/>
              <a:tabLst/>
              <a:defRPr/>
            </a:pP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Nitrogen or </a:t>
            </a:r>
            <a:r>
              <a:rPr kumimoji="0" lang="fr-FR" sz="1400" b="1" i="0" u="none" strike="noStrike" kern="1200" cap="none" spc="0" normalizeH="0" baseline="0" noProof="0" err="1">
                <a:ln>
                  <a:noFill/>
                </a:ln>
                <a:solidFill>
                  <a:prstClr val="black"/>
                </a:solidFill>
                <a:effectLst/>
                <a:uLnTx/>
                <a:uFillTx/>
                <a:latin typeface="Avenir Next LT Pro DemiCalibri"/>
                <a:ea typeface="+mn-ea"/>
                <a:cs typeface="+mn-cs"/>
              </a:rPr>
              <a:t>Nutrient</a:t>
            </a: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 use</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CI Green = light capture </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CI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RedEdge</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saturating</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chlorophyll</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levels</a:t>
            </a:r>
            <a:endParaRPr kumimoji="0" lang="fr-FR" sz="1400" b="0" i="0" u="none" strike="noStrike" kern="1200" cap="none" spc="0" normalizeH="0" baseline="0" noProof="0">
              <a:ln>
                <a:noFill/>
              </a:ln>
              <a:solidFill>
                <a:prstClr val="black"/>
              </a:solidFill>
              <a:effectLst/>
              <a:uLnTx/>
              <a:uFillTx/>
              <a:latin typeface="Avenir Next LT Pro DemiCalibri"/>
              <a:ea typeface="+mn-ea"/>
              <a:cs typeface="+mn-cs"/>
            </a:endParaRP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MTCI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chlorophyll</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concentration estimation</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en-GB" sz="1400" b="0" i="0" u="none" strike="noStrike" kern="1200" cap="none" spc="0" normalizeH="0" baseline="0" noProof="0">
                <a:ln>
                  <a:noFill/>
                </a:ln>
                <a:solidFill>
                  <a:prstClr val="black"/>
                </a:solidFill>
                <a:effectLst/>
                <a:uLnTx/>
                <a:uFillTx/>
                <a:latin typeface="Avenir Next LT Pro DemiCalibri"/>
                <a:ea typeface="+mn-ea"/>
                <a:cs typeface="+mn-cs"/>
              </a:rPr>
              <a:t>NDRE  = Normalised Difference Red Edge Index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chlorophyll</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levels</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a:t>
            </a:r>
            <a:endParaRPr kumimoji="0" lang="en-GB" sz="1400" b="0" i="0" u="none" strike="noStrike" kern="1200" cap="none" spc="0" normalizeH="0" baseline="0" noProof="0">
              <a:ln>
                <a:noFill/>
              </a:ln>
              <a:solidFill>
                <a:prstClr val="black"/>
              </a:solidFill>
              <a:effectLst/>
              <a:uLnTx/>
              <a:uFillTx/>
              <a:latin typeface="Avenir Next LT Pro DemiCalibri"/>
              <a:ea typeface="+mn-ea"/>
              <a:cs typeface="+mn-cs"/>
            </a:endParaRPr>
          </a:p>
          <a:p>
            <a:pPr marL="0" marR="0" lvl="0" indent="0" algn="l" defTabSz="3972094" rtl="0" eaLnBrk="1" fontAlgn="auto" latinLnBrk="0" hangingPunct="1">
              <a:lnSpc>
                <a:spcPct val="100000"/>
              </a:lnSpc>
              <a:spcBef>
                <a:spcPct val="20000"/>
              </a:spcBef>
              <a:spcAft>
                <a:spcPts val="0"/>
              </a:spcAft>
              <a:buClr>
                <a:srgbClr val="8B805B"/>
              </a:buClr>
              <a:buSzTx/>
              <a:buFont typeface="Arial" pitchFamily="34" charset="0"/>
              <a:buNone/>
              <a:tabLst/>
              <a:defRPr/>
            </a:pPr>
            <a:r>
              <a:rPr kumimoji="0" lang="fr-FR" sz="1400" b="1" i="0" u="none" strike="noStrike" kern="1200" cap="none" spc="0" normalizeH="0" baseline="0" noProof="0" err="1">
                <a:ln>
                  <a:noFill/>
                </a:ln>
                <a:solidFill>
                  <a:prstClr val="black"/>
                </a:solidFill>
                <a:effectLst/>
                <a:uLnTx/>
                <a:uFillTx/>
                <a:latin typeface="Avenir Next LT Pro DemiCalibri"/>
                <a:ea typeface="+mn-ea"/>
                <a:cs typeface="+mn-cs"/>
              </a:rPr>
              <a:t>Growth</a:t>
            </a: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 rate</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NDVI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ground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covered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by the plant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closed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to plant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biomass</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in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early</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growing</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stages) </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MCARI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corrected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ground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cover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closed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to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biomass</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a:t>
            </a:r>
          </a:p>
        </p:txBody>
      </p:sp>
    </p:spTree>
    <p:extLst>
      <p:ext uri="{BB962C8B-B14F-4D97-AF65-F5344CB8AC3E}">
        <p14:creationId xmlns:p14="http://schemas.microsoft.com/office/powerpoint/2010/main" val="68289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311BE-6C03-94C7-C1A1-8A3501A61D0B}"/>
              </a:ext>
            </a:extLst>
          </p:cNvPr>
          <p:cNvSpPr>
            <a:spLocks noGrp="1"/>
          </p:cNvSpPr>
          <p:nvPr>
            <p:ph type="title"/>
          </p:nvPr>
        </p:nvSpPr>
        <p:spPr/>
        <p:txBody>
          <a:bodyPr>
            <a:normAutofit/>
          </a:bodyPr>
          <a:lstStyle/>
          <a:p>
            <a:r>
              <a:rPr lang="fr-FR" sz="3400"/>
              <a:t>Indice de Végétation</a:t>
            </a:r>
            <a:endParaRPr lang="en-GB" sz="3400"/>
          </a:p>
        </p:txBody>
      </p:sp>
      <p:sp>
        <p:nvSpPr>
          <p:cNvPr id="5" name="Espace réservé du numéro de diapositive 4">
            <a:extLst>
              <a:ext uri="{FF2B5EF4-FFF2-40B4-BE49-F238E27FC236}">
                <a16:creationId xmlns:a16="http://schemas.microsoft.com/office/drawing/2014/main" id="{3651BB74-2342-ADFD-052F-5EA2594F0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sp>
        <p:nvSpPr>
          <p:cNvPr id="8" name="ZoneTexte 7">
            <a:extLst>
              <a:ext uri="{FF2B5EF4-FFF2-40B4-BE49-F238E27FC236}">
                <a16:creationId xmlns:a16="http://schemas.microsoft.com/office/drawing/2014/main" id="{FE2D43F0-CB53-186B-846E-5D79BD23AFA1}"/>
              </a:ext>
            </a:extLst>
          </p:cNvPr>
          <p:cNvSpPr txBox="1"/>
          <p:nvPr/>
        </p:nvSpPr>
        <p:spPr>
          <a:xfrm>
            <a:off x="6161968" y="1563653"/>
            <a:ext cx="5949150"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venir Next LT Pro DemiCalibri"/>
                <a:ea typeface="+mn-ea"/>
                <a:cs typeface="+mn-cs"/>
              </a:rPr>
              <a:t>Results – VI traits</a:t>
            </a:r>
          </a:p>
        </p:txBody>
      </p:sp>
      <p:sp>
        <p:nvSpPr>
          <p:cNvPr id="17" name="ZoneTexte 16">
            <a:extLst>
              <a:ext uri="{FF2B5EF4-FFF2-40B4-BE49-F238E27FC236}">
                <a16:creationId xmlns:a16="http://schemas.microsoft.com/office/drawing/2014/main" id="{A47DF627-62E7-E3D2-5724-36747C124867}"/>
              </a:ext>
            </a:extLst>
          </p:cNvPr>
          <p:cNvSpPr txBox="1"/>
          <p:nvPr/>
        </p:nvSpPr>
        <p:spPr>
          <a:xfrm>
            <a:off x="217287" y="4581012"/>
            <a:ext cx="5443047" cy="132556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Calibri"/>
                <a:cs typeface="Calibri"/>
              </a:rPr>
              <a:t>Les plus </a:t>
            </a:r>
            <a:r>
              <a:rPr kumimoji="0" lang="en-US" sz="2400" b="0" i="0" u="none" strike="noStrike" kern="1200" cap="none" spc="0" normalizeH="0" baseline="0" noProof="0" err="1">
                <a:ln>
                  <a:noFill/>
                </a:ln>
                <a:solidFill>
                  <a:prstClr val="black"/>
                </a:solidFill>
                <a:effectLst/>
                <a:uLnTx/>
                <a:uFillTx/>
                <a:latin typeface="Calibri"/>
                <a:ea typeface="Calibri"/>
                <a:cs typeface="Calibri"/>
              </a:rPr>
              <a:t>hautes</a:t>
            </a:r>
            <a:r>
              <a:rPr kumimoji="0" lang="en-US" sz="2400" b="0" i="0" u="none" strike="noStrike" kern="1200" cap="none" spc="0" normalizeH="0" baseline="0" noProof="0">
                <a:ln>
                  <a:noFill/>
                </a:ln>
                <a:solidFill>
                  <a:prstClr val="black"/>
                </a:solidFill>
                <a:effectLst/>
                <a:uLnTx/>
                <a:uFillTx/>
                <a:latin typeface="Calibri"/>
                <a:ea typeface="Calibri"/>
                <a:cs typeface="Calibri"/>
              </a:rPr>
              <a:t> </a:t>
            </a:r>
            <a:r>
              <a:rPr kumimoji="0" lang="en-US" sz="2400" b="0" i="0" u="none" strike="noStrike" kern="1200" cap="none" spc="0" normalizeH="0" baseline="0" noProof="0" err="1">
                <a:ln>
                  <a:noFill/>
                </a:ln>
                <a:solidFill>
                  <a:prstClr val="black"/>
                </a:solidFill>
                <a:effectLst/>
                <a:uLnTx/>
                <a:uFillTx/>
                <a:latin typeface="Calibri"/>
                <a:ea typeface="Calibri"/>
                <a:cs typeface="Calibri"/>
              </a:rPr>
              <a:t>corrélations</a:t>
            </a:r>
            <a:r>
              <a:rPr kumimoji="0" lang="en-US" sz="2400" b="0" i="0" u="none" strike="noStrike" kern="1200" cap="none" spc="0" normalizeH="0" baseline="0" noProof="0">
                <a:ln>
                  <a:noFill/>
                </a:ln>
                <a:solidFill>
                  <a:prstClr val="black"/>
                </a:solidFill>
                <a:effectLst/>
                <a:uLnTx/>
                <a:uFillTx/>
                <a:latin typeface="Calibri"/>
                <a:ea typeface="Calibri"/>
                <a:cs typeface="Calibri"/>
              </a:rPr>
              <a:t> </a:t>
            </a:r>
            <a:r>
              <a:rPr kumimoji="0" lang="en-US" sz="2400" b="0" i="0" u="none" strike="noStrike" kern="1200" cap="none" spc="0" normalizeH="0" baseline="0" noProof="0" err="1">
                <a:ln>
                  <a:noFill/>
                </a:ln>
                <a:solidFill>
                  <a:prstClr val="black"/>
                </a:solidFill>
                <a:effectLst/>
                <a:uLnTx/>
                <a:uFillTx/>
                <a:latin typeface="Calibri"/>
                <a:ea typeface="Calibri"/>
                <a:cs typeface="Calibri"/>
              </a:rPr>
              <a:t>sont</a:t>
            </a:r>
            <a:r>
              <a:rPr kumimoji="0" lang="en-US" sz="2400" b="0" i="0" u="none" strike="noStrike" kern="1200" cap="none" spc="0" normalizeH="0" baseline="0" noProof="0">
                <a:ln>
                  <a:noFill/>
                </a:ln>
                <a:solidFill>
                  <a:prstClr val="black"/>
                </a:solidFill>
                <a:effectLst/>
                <a:uLnTx/>
                <a:uFillTx/>
                <a:latin typeface="Calibri"/>
                <a:ea typeface="Calibri"/>
                <a:cs typeface="Calibri"/>
              </a:rPr>
              <a:t> </a:t>
            </a:r>
            <a:r>
              <a:rPr kumimoji="0" lang="en-US" sz="2400" b="0" i="0" u="none" strike="noStrike" kern="1200" cap="none" spc="0" normalizeH="0" baseline="0" noProof="0" err="1">
                <a:ln>
                  <a:noFill/>
                </a:ln>
                <a:solidFill>
                  <a:prstClr val="black"/>
                </a:solidFill>
                <a:effectLst/>
                <a:uLnTx/>
                <a:uFillTx/>
                <a:latin typeface="Calibri"/>
                <a:ea typeface="Calibri"/>
                <a:cs typeface="Calibri"/>
              </a:rPr>
              <a:t>obtenues</a:t>
            </a:r>
            <a:r>
              <a:rPr kumimoji="0" lang="en-US" sz="2400" b="0" i="0" u="none" strike="noStrike" kern="1200" cap="none" spc="0" normalizeH="0" baseline="0" noProof="0">
                <a:ln>
                  <a:noFill/>
                </a:ln>
                <a:solidFill>
                  <a:prstClr val="black"/>
                </a:solidFill>
                <a:effectLst/>
                <a:uLnTx/>
                <a:uFillTx/>
                <a:latin typeface="Calibri"/>
                <a:ea typeface="Calibri"/>
                <a:cs typeface="Calibri"/>
              </a:rPr>
              <a:t> entre </a:t>
            </a:r>
            <a:r>
              <a:rPr kumimoji="0" lang="en-US" sz="2400" b="0" i="0" u="none" strike="noStrike" kern="1200" cap="none" spc="0" normalizeH="0" baseline="0" noProof="0" err="1">
                <a:ln>
                  <a:noFill/>
                </a:ln>
                <a:solidFill>
                  <a:prstClr val="black"/>
                </a:solidFill>
                <a:effectLst/>
                <a:uLnTx/>
                <a:uFillTx/>
                <a:latin typeface="Calibri"/>
                <a:ea typeface="Calibri"/>
                <a:cs typeface="Calibri"/>
              </a:rPr>
              <a:t>l’indice</a:t>
            </a:r>
            <a:r>
              <a:rPr kumimoji="0" lang="en-US" sz="2400" b="0" i="0" u="none" strike="noStrike" kern="1200" cap="none" spc="0" normalizeH="0" baseline="0" noProof="0">
                <a:ln>
                  <a:noFill/>
                </a:ln>
                <a:solidFill>
                  <a:prstClr val="black"/>
                </a:solidFill>
                <a:effectLst/>
                <a:uLnTx/>
                <a:uFillTx/>
                <a:latin typeface="Calibri"/>
                <a:ea typeface="Calibri"/>
                <a:cs typeface="Calibri"/>
              </a:rPr>
              <a:t> de </a:t>
            </a:r>
            <a:r>
              <a:rPr kumimoji="0" lang="en-US" sz="2400" b="0" i="0" u="none" strike="noStrike" kern="1200" cap="none" spc="0" normalizeH="0" baseline="0" noProof="0" err="1">
                <a:ln>
                  <a:noFill/>
                </a:ln>
                <a:solidFill>
                  <a:prstClr val="black"/>
                </a:solidFill>
                <a:effectLst/>
                <a:uLnTx/>
                <a:uFillTx/>
                <a:latin typeface="Calibri"/>
                <a:ea typeface="Calibri"/>
                <a:cs typeface="Calibri"/>
              </a:rPr>
              <a:t>sensibilité</a:t>
            </a:r>
            <a:r>
              <a:rPr kumimoji="0" lang="en-US" sz="2400" b="0" i="0" u="none" strike="noStrike" kern="1200" cap="none" spc="0" normalizeH="0" baseline="0" noProof="0">
                <a:ln>
                  <a:noFill/>
                </a:ln>
                <a:solidFill>
                  <a:prstClr val="black"/>
                </a:solidFill>
                <a:effectLst/>
                <a:uLnTx/>
                <a:uFillTx/>
                <a:latin typeface="Calibri"/>
                <a:ea typeface="Calibri"/>
                <a:cs typeface="Calibri"/>
              </a:rPr>
              <a:t> au P et les indices de </a:t>
            </a:r>
            <a:r>
              <a:rPr kumimoji="0" lang="en-US" sz="2400" b="0" i="0" u="none" strike="noStrike" kern="1200" cap="none" spc="0" normalizeH="0" baseline="0" noProof="0" err="1">
                <a:ln>
                  <a:noFill/>
                </a:ln>
                <a:solidFill>
                  <a:prstClr val="black"/>
                </a:solidFill>
                <a:effectLst/>
                <a:uLnTx/>
                <a:uFillTx/>
                <a:latin typeface="Calibri"/>
                <a:ea typeface="Calibri"/>
                <a:cs typeface="Calibri"/>
              </a:rPr>
              <a:t>végétation</a:t>
            </a:r>
            <a:r>
              <a:rPr kumimoji="0" lang="en-US" sz="2400" b="0" i="0" u="none" strike="noStrike" kern="1200" cap="none" spc="0" normalizeH="0" baseline="0" noProof="0">
                <a:ln>
                  <a:noFill/>
                </a:ln>
                <a:solidFill>
                  <a:prstClr val="black"/>
                </a:solidFill>
                <a:effectLst/>
                <a:uLnTx/>
                <a:uFillTx/>
                <a:latin typeface="Calibri"/>
                <a:ea typeface="Calibri"/>
                <a:cs typeface="Calibri"/>
              </a:rPr>
              <a:t> </a:t>
            </a:r>
            <a:r>
              <a:rPr kumimoji="0" lang="en-US" sz="2400" b="0" i="0" u="none" strike="noStrike" kern="1200" cap="none" spc="0" normalizeH="0" baseline="0" noProof="0" err="1">
                <a:ln>
                  <a:noFill/>
                </a:ln>
                <a:solidFill>
                  <a:prstClr val="black"/>
                </a:solidFill>
                <a:effectLst/>
                <a:uLnTx/>
                <a:uFillTx/>
                <a:latin typeface="Calibri"/>
                <a:ea typeface="Calibri"/>
                <a:cs typeface="Calibri"/>
              </a:rPr>
              <a:t>liés</a:t>
            </a:r>
            <a:r>
              <a:rPr kumimoji="0" lang="en-US" sz="2400" b="0" i="0" u="none" strike="noStrike" kern="1200" cap="none" spc="0" normalizeH="0" baseline="0" noProof="0">
                <a:ln>
                  <a:noFill/>
                </a:ln>
                <a:solidFill>
                  <a:prstClr val="black"/>
                </a:solidFill>
                <a:effectLst/>
                <a:uLnTx/>
                <a:uFillTx/>
                <a:latin typeface="Calibri"/>
                <a:ea typeface="Calibri"/>
                <a:cs typeface="Calibri"/>
              </a:rPr>
              <a:t> à </a:t>
            </a:r>
            <a:r>
              <a:rPr kumimoji="0" lang="en-US" sz="2400" b="0" i="0" u="none" strike="noStrike" kern="1200" cap="none" spc="0" normalizeH="0" baseline="0" noProof="0" err="1">
                <a:ln>
                  <a:noFill/>
                </a:ln>
                <a:solidFill>
                  <a:prstClr val="black"/>
                </a:solidFill>
                <a:effectLst/>
                <a:uLnTx/>
                <a:uFillTx/>
                <a:latin typeface="Calibri"/>
                <a:ea typeface="Calibri"/>
                <a:cs typeface="Calibri"/>
              </a:rPr>
              <a:t>l’azote</a:t>
            </a:r>
            <a:endParaRPr kumimoji="0" lang="fr-FR" sz="2400" b="0" i="0" u="none" strike="noStrike" kern="1200" cap="none" spc="0" normalizeH="0" baseline="0" noProof="0">
              <a:ln>
                <a:noFill/>
              </a:ln>
              <a:solidFill>
                <a:prstClr val="black"/>
              </a:solidFill>
              <a:effectLst/>
              <a:uLnTx/>
              <a:uFillTx/>
              <a:latin typeface="Avenir Next LT Pro DemiCalibri"/>
              <a:ea typeface="+mn-ea"/>
              <a:cs typeface="+mn-cs"/>
            </a:endParaRPr>
          </a:p>
        </p:txBody>
      </p:sp>
      <p:graphicFrame>
        <p:nvGraphicFramePr>
          <p:cNvPr id="18" name="Tableau 17">
            <a:extLst>
              <a:ext uri="{FF2B5EF4-FFF2-40B4-BE49-F238E27FC236}">
                <a16:creationId xmlns:a16="http://schemas.microsoft.com/office/drawing/2014/main" id="{68B4A4A2-EF4E-9969-C7E0-69AF1C8045A2}"/>
              </a:ext>
            </a:extLst>
          </p:cNvPr>
          <p:cNvGraphicFramePr>
            <a:graphicFrameLocks noGrp="1"/>
          </p:cNvGraphicFramePr>
          <p:nvPr/>
        </p:nvGraphicFramePr>
        <p:xfrm>
          <a:off x="6161968" y="2068338"/>
          <a:ext cx="5949150" cy="3838237"/>
        </p:xfrm>
        <a:graphic>
          <a:graphicData uri="http://schemas.openxmlformats.org/drawingml/2006/table">
            <a:tbl>
              <a:tblPr firstRow="1" bandRow="1"/>
              <a:tblGrid>
                <a:gridCol w="594915">
                  <a:extLst>
                    <a:ext uri="{9D8B030D-6E8A-4147-A177-3AD203B41FA5}">
                      <a16:colId xmlns:a16="http://schemas.microsoft.com/office/drawing/2014/main" val="4207392740"/>
                    </a:ext>
                  </a:extLst>
                </a:gridCol>
                <a:gridCol w="594915">
                  <a:extLst>
                    <a:ext uri="{9D8B030D-6E8A-4147-A177-3AD203B41FA5}">
                      <a16:colId xmlns:a16="http://schemas.microsoft.com/office/drawing/2014/main" val="1057606044"/>
                    </a:ext>
                  </a:extLst>
                </a:gridCol>
                <a:gridCol w="594915">
                  <a:extLst>
                    <a:ext uri="{9D8B030D-6E8A-4147-A177-3AD203B41FA5}">
                      <a16:colId xmlns:a16="http://schemas.microsoft.com/office/drawing/2014/main" val="4281484151"/>
                    </a:ext>
                  </a:extLst>
                </a:gridCol>
                <a:gridCol w="594915">
                  <a:extLst>
                    <a:ext uri="{9D8B030D-6E8A-4147-A177-3AD203B41FA5}">
                      <a16:colId xmlns:a16="http://schemas.microsoft.com/office/drawing/2014/main" val="3268797702"/>
                    </a:ext>
                  </a:extLst>
                </a:gridCol>
                <a:gridCol w="594915">
                  <a:extLst>
                    <a:ext uri="{9D8B030D-6E8A-4147-A177-3AD203B41FA5}">
                      <a16:colId xmlns:a16="http://schemas.microsoft.com/office/drawing/2014/main" val="1522114151"/>
                    </a:ext>
                  </a:extLst>
                </a:gridCol>
                <a:gridCol w="594915">
                  <a:extLst>
                    <a:ext uri="{9D8B030D-6E8A-4147-A177-3AD203B41FA5}">
                      <a16:colId xmlns:a16="http://schemas.microsoft.com/office/drawing/2014/main" val="152968259"/>
                    </a:ext>
                  </a:extLst>
                </a:gridCol>
                <a:gridCol w="594915">
                  <a:extLst>
                    <a:ext uri="{9D8B030D-6E8A-4147-A177-3AD203B41FA5}">
                      <a16:colId xmlns:a16="http://schemas.microsoft.com/office/drawing/2014/main" val="1857479310"/>
                    </a:ext>
                  </a:extLst>
                </a:gridCol>
                <a:gridCol w="594915">
                  <a:extLst>
                    <a:ext uri="{9D8B030D-6E8A-4147-A177-3AD203B41FA5}">
                      <a16:colId xmlns:a16="http://schemas.microsoft.com/office/drawing/2014/main" val="2138840806"/>
                    </a:ext>
                  </a:extLst>
                </a:gridCol>
                <a:gridCol w="594915">
                  <a:extLst>
                    <a:ext uri="{9D8B030D-6E8A-4147-A177-3AD203B41FA5}">
                      <a16:colId xmlns:a16="http://schemas.microsoft.com/office/drawing/2014/main" val="979157447"/>
                    </a:ext>
                  </a:extLst>
                </a:gridCol>
                <a:gridCol w="594915">
                  <a:extLst>
                    <a:ext uri="{9D8B030D-6E8A-4147-A177-3AD203B41FA5}">
                      <a16:colId xmlns:a16="http://schemas.microsoft.com/office/drawing/2014/main" val="2962051044"/>
                    </a:ext>
                  </a:extLst>
                </a:gridCol>
              </a:tblGrid>
              <a:tr h="818304">
                <a:tc rowSpan="3">
                  <a:txBody>
                    <a:bodyPr/>
                    <a:lstStyle/>
                    <a:p>
                      <a:pPr algn="ctr" rtl="0" fontAlgn="ctr"/>
                      <a:r>
                        <a:rPr lang="fr-FR" sz="1200" b="1" i="0" u="none" strike="noStrike">
                          <a:solidFill>
                            <a:srgbClr val="FFFFFF"/>
                          </a:solidFill>
                          <a:effectLst/>
                          <a:latin typeface="Avenir Next LT Pro DemiCalibri"/>
                        </a:rPr>
                        <a:t>Trial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87B7A"/>
                    </a:solidFill>
                  </a:tcPr>
                </a:tc>
                <a:tc rowSpan="3">
                  <a:txBody>
                    <a:bodyPr/>
                    <a:lstStyle/>
                    <a:p>
                      <a:pPr algn="ctr" rtl="0" fontAlgn="ctr"/>
                      <a:r>
                        <a:rPr lang="fr-FR" sz="1200" b="1" i="0" u="none" strike="noStrike">
                          <a:solidFill>
                            <a:srgbClr val="FFFFFF"/>
                          </a:solidFill>
                          <a:effectLst/>
                          <a:latin typeface="Avenir Next LT Pro DemiCalibri"/>
                        </a:rPr>
                        <a:t>P stress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87B7A"/>
                    </a:solidFill>
                  </a:tcPr>
                </a:tc>
                <a:tc>
                  <a:txBody>
                    <a:bodyPr/>
                    <a:lstStyle/>
                    <a:p>
                      <a:pPr algn="ctr" rtl="0" fontAlgn="ctr"/>
                      <a:r>
                        <a:rPr lang="fr-FR" sz="1200" b="1" i="0" u="none" strike="noStrike">
                          <a:solidFill>
                            <a:srgbClr val="FFFFFF"/>
                          </a:solidFill>
                          <a:effectLst/>
                          <a:latin typeface="Avenir Next LT Pro DemiCalibri"/>
                        </a:rPr>
                        <a:t>Delta P</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087B7A"/>
                    </a:solidFill>
                  </a:tcPr>
                </a:tc>
                <a:tc>
                  <a:txBody>
                    <a:bodyPr/>
                    <a:lstStyle/>
                    <a:p>
                      <a:pPr algn="ctr" rtl="0" fontAlgn="ctr"/>
                      <a:r>
                        <a:rPr lang="fr-FR" sz="1200" b="1" i="0" u="none" strike="noStrike">
                          <a:solidFill>
                            <a:srgbClr val="FFFFFF"/>
                          </a:solidFill>
                          <a:effectLst/>
                          <a:latin typeface="Avenir Next LT Pro DemiCalibri"/>
                        </a:rPr>
                        <a:t>Delta AUC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087B7A"/>
                    </a:solidFill>
                  </a:tcPr>
                </a:tc>
                <a:tc gridSpan="6">
                  <a:txBody>
                    <a:bodyPr/>
                    <a:lstStyle/>
                    <a:p>
                      <a:pPr algn="ctr" rtl="0" fontAlgn="ctr"/>
                      <a:r>
                        <a:rPr lang="en-US" b="0" i="0">
                          <a:solidFill>
                            <a:srgbClr val="FFFFFF"/>
                          </a:solidFill>
                          <a:effectLst/>
                          <a:latin typeface="Arial" panose="020B0604020202020204" pitchFamily="34" charset="0"/>
                        </a:rPr>
                        <a:t>Pearson's product moment correlation coefficient</a:t>
                      </a:r>
                      <a:endParaRPr lang="fr-FR" sz="1200" b="1" i="0" u="none" strike="noStrike">
                        <a:solidFill>
                          <a:srgbClr val="FFFFFF"/>
                        </a:solidFill>
                        <a:effectLst/>
                        <a:latin typeface="Avenir Next LT Pro DemiCalibri"/>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087B7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18430491"/>
                  </a:ext>
                </a:extLst>
              </a:tr>
              <a:tr h="428636">
                <a:tc vMerge="1">
                  <a:txBody>
                    <a:bodyPr/>
                    <a:lstStyle/>
                    <a:p>
                      <a:endParaRPr lang="en-GB"/>
                    </a:p>
                  </a:txBody>
                  <a:tcPr/>
                </a:tc>
                <a:tc vMerge="1">
                  <a:txBody>
                    <a:bodyPr/>
                    <a:lstStyle/>
                    <a:p>
                      <a:endParaRPr lang="en-GB"/>
                    </a:p>
                  </a:txBody>
                  <a:tcPr/>
                </a:tc>
                <a:tc>
                  <a:txBody>
                    <a:bodyPr/>
                    <a:lstStyle/>
                    <a:p>
                      <a:pPr algn="ctr" rtl="0" fontAlgn="ctr"/>
                      <a:r>
                        <a:rPr lang="fr-FR" sz="1200" b="1" i="0" u="none" strike="noStrike">
                          <a:solidFill>
                            <a:srgbClr val="FFFFFF"/>
                          </a:solidFill>
                          <a:effectLst/>
                          <a:latin typeface="Calibri" panose="020F050202020403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087B7A"/>
                    </a:solidFill>
                  </a:tcPr>
                </a:tc>
                <a:tc>
                  <a:txBody>
                    <a:bodyPr/>
                    <a:lstStyle/>
                    <a:p>
                      <a:pPr algn="ctr" rtl="0" fontAlgn="ctr"/>
                      <a:r>
                        <a:rPr lang="fr-FR" sz="1200" b="1" i="0" u="none" strike="noStrike">
                          <a:solidFill>
                            <a:srgbClr val="FFFFFF"/>
                          </a:solidFill>
                          <a:effectLst/>
                          <a:latin typeface="Calibri" panose="020F050202020403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087B7A"/>
                    </a:solidFill>
                  </a:tcPr>
                </a:tc>
                <a:tc gridSpan="6">
                  <a:txBody>
                    <a:bodyPr/>
                    <a:lstStyle/>
                    <a:p>
                      <a:pPr algn="ctr" rtl="0" fontAlgn="ctr"/>
                      <a:endParaRPr lang="fr-FR" sz="1200" b="1" i="0" u="none" strike="noStrike">
                        <a:solidFill>
                          <a:srgbClr val="FFFFFF"/>
                        </a:solidFill>
                        <a:effectLst/>
                        <a:latin typeface="Avenir Next LT Pro DemiCalibri"/>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087B7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1778331"/>
                  </a:ext>
                </a:extLst>
              </a:tr>
              <a:tr h="857270">
                <a:tc vMerge="1">
                  <a:txBody>
                    <a:bodyPr/>
                    <a:lstStyle/>
                    <a:p>
                      <a:endParaRPr lang="en-GB"/>
                    </a:p>
                  </a:txBody>
                  <a:tcPr/>
                </a:tc>
                <a:tc vMerge="1">
                  <a:txBody>
                    <a:bodyPr/>
                    <a:lstStyle/>
                    <a:p>
                      <a:endParaRPr lang="en-GB"/>
                    </a:p>
                  </a:txBody>
                  <a:tcPr/>
                </a:tc>
                <a:tc>
                  <a:txBody>
                    <a:bodyPr/>
                    <a:lstStyle/>
                    <a:p>
                      <a:pPr algn="ctr" fontAlgn="t"/>
                      <a:r>
                        <a:rPr lang="fr-FR" sz="1100" b="0" i="0" u="none" strike="noStrike">
                          <a:solidFill>
                            <a:srgbClr val="000000"/>
                          </a:solidFill>
                          <a:effectLst/>
                          <a:latin typeface="Calibri" panose="020F050202020403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087B7A"/>
                    </a:solidFill>
                  </a:tcPr>
                </a:tc>
                <a:tc>
                  <a:txBody>
                    <a:bodyPr/>
                    <a:lstStyle/>
                    <a:p>
                      <a:pPr algn="ctr" fontAlgn="t"/>
                      <a:r>
                        <a:rPr lang="fr-FR" sz="1100" b="0" i="0" u="none" strike="noStrike">
                          <a:solidFill>
                            <a:srgbClr val="000000"/>
                          </a:solidFill>
                          <a:effectLst/>
                          <a:latin typeface="Calibri" panose="020F0502020204030204" pitchFamily="34" charset="0"/>
                        </a:rPr>
                        <a:t> </a:t>
                      </a:r>
                    </a:p>
                  </a:txBody>
                  <a:tcPr marL="9525" marR="9525" marT="9525" marB="0">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087B7A"/>
                    </a:solidFill>
                  </a:tcPr>
                </a:tc>
                <a:tc>
                  <a:txBody>
                    <a:bodyPr/>
                    <a:lstStyle/>
                    <a:p>
                      <a:pPr algn="ctr" rtl="0" fontAlgn="ctr"/>
                      <a:r>
                        <a:rPr lang="fr-FR" sz="1200" b="1" i="0" u="none" strike="noStrike">
                          <a:solidFill>
                            <a:srgbClr val="000000"/>
                          </a:solidFill>
                          <a:effectLst/>
                          <a:latin typeface="Calibri" panose="020F0502020204030204" pitchFamily="34" charset="0"/>
                        </a:rPr>
                        <a:t>Cired_edge</a:t>
                      </a:r>
                    </a:p>
                  </a:txBody>
                  <a:tcPr marL="9525" marR="9525" marT="9525" marB="0" anchor="ctr">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7D7"/>
                    </a:solidFill>
                  </a:tcPr>
                </a:tc>
                <a:tc>
                  <a:txBody>
                    <a:bodyPr/>
                    <a:lstStyle/>
                    <a:p>
                      <a:pPr algn="ctr" rtl="0" fontAlgn="ctr"/>
                      <a:r>
                        <a:rPr lang="fr-FR" sz="1200" b="1" i="0" u="none" strike="noStrike">
                          <a:solidFill>
                            <a:srgbClr val="000000"/>
                          </a:solidFill>
                          <a:effectLst/>
                          <a:latin typeface="Calibri" panose="020F0502020204030204" pitchFamily="34" charset="0"/>
                        </a:rPr>
                        <a:t>Cigreen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7D7"/>
                    </a:solidFill>
                  </a:tcPr>
                </a:tc>
                <a:tc>
                  <a:txBody>
                    <a:bodyPr/>
                    <a:lstStyle/>
                    <a:p>
                      <a:pPr algn="ctr" rtl="0" fontAlgn="ctr"/>
                      <a:r>
                        <a:rPr lang="fr-FR" sz="1200" b="1" i="0" u="none" strike="noStrike">
                          <a:solidFill>
                            <a:srgbClr val="000000"/>
                          </a:solidFill>
                          <a:effectLst/>
                          <a:latin typeface="Calibri" panose="020F0502020204030204" pitchFamily="34" charset="0"/>
                        </a:rPr>
                        <a:t>MTCI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7D7"/>
                    </a:solidFill>
                  </a:tcPr>
                </a:tc>
                <a:tc>
                  <a:txBody>
                    <a:bodyPr/>
                    <a:lstStyle/>
                    <a:p>
                      <a:pPr algn="ctr" rtl="0" fontAlgn="ctr"/>
                      <a:r>
                        <a:rPr lang="fr-FR" sz="1200" b="1" i="0" u="none" strike="noStrike">
                          <a:solidFill>
                            <a:srgbClr val="000000"/>
                          </a:solidFill>
                          <a:effectLst/>
                          <a:latin typeface="Calibri" panose="020F0502020204030204" pitchFamily="34" charset="0"/>
                        </a:rPr>
                        <a:t>MCARI2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7D7"/>
                    </a:solidFill>
                  </a:tcPr>
                </a:tc>
                <a:tc>
                  <a:txBody>
                    <a:bodyPr/>
                    <a:lstStyle/>
                    <a:p>
                      <a:pPr algn="ctr" rtl="0" fontAlgn="ctr"/>
                      <a:r>
                        <a:rPr lang="fr-FR" sz="1200" b="1" i="0" u="none" strike="noStrike">
                          <a:solidFill>
                            <a:srgbClr val="000000"/>
                          </a:solidFill>
                          <a:effectLst/>
                          <a:latin typeface="Calibri" panose="020F0502020204030204" pitchFamily="34" charset="0"/>
                        </a:rPr>
                        <a:t>NDRE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7D7"/>
                    </a:solidFill>
                  </a:tcPr>
                </a:tc>
                <a:tc>
                  <a:txBody>
                    <a:bodyPr/>
                    <a:lstStyle/>
                    <a:p>
                      <a:pPr algn="ctr" rtl="0" fontAlgn="ctr"/>
                      <a:r>
                        <a:rPr lang="fr-FR" sz="1200" b="1" i="0" u="none" strike="noStrike">
                          <a:solidFill>
                            <a:srgbClr val="000000"/>
                          </a:solidFill>
                          <a:effectLst/>
                          <a:latin typeface="Calibri" panose="020F0502020204030204" pitchFamily="34" charset="0"/>
                        </a:rPr>
                        <a:t>NDVI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7D7"/>
                    </a:solidFill>
                  </a:tcPr>
                </a:tc>
                <a:extLst>
                  <a:ext uri="{0D108BD9-81ED-4DB2-BD59-A6C34878D82A}">
                    <a16:rowId xmlns:a16="http://schemas.microsoft.com/office/drawing/2014/main" val="1526500503"/>
                  </a:ext>
                </a:extLst>
              </a:tr>
              <a:tr h="448119">
                <a:tc>
                  <a:txBody>
                    <a:bodyPr/>
                    <a:lstStyle/>
                    <a:p>
                      <a:pPr algn="just" rtl="0" fontAlgn="ctr"/>
                      <a:r>
                        <a:rPr lang="fr-FR" sz="1200" b="0" i="0" u="none" strike="noStrike">
                          <a:solidFill>
                            <a:srgbClr val="000000"/>
                          </a:solidFill>
                          <a:effectLst/>
                          <a:latin typeface="Avenir Next LT Pro DemiCalibri"/>
                        </a:rPr>
                        <a:t>GIR21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Calibri" panose="020F0502020204030204" pitchFamily="34" charset="0"/>
                        </a:rPr>
                        <a:t>-40 to 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Calibri" panose="020F0502020204030204" pitchFamily="34" charset="0"/>
                        </a:rPr>
                        <a:t>30 to 70</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Avenir Next LT Pro DemiCalibri"/>
                        </a:rPr>
                        <a:t>0.47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FC781"/>
                    </a:solidFill>
                  </a:tcPr>
                </a:tc>
                <a:tc>
                  <a:txBody>
                    <a:bodyPr/>
                    <a:lstStyle/>
                    <a:p>
                      <a:pPr algn="ctr" rtl="0" fontAlgn="ctr"/>
                      <a:r>
                        <a:rPr lang="fr-FR" sz="1200" b="0" i="0" u="none" strike="noStrike">
                          <a:solidFill>
                            <a:srgbClr val="000000"/>
                          </a:solidFill>
                          <a:effectLst/>
                          <a:latin typeface="Avenir Next LT Pro DemiCalibri"/>
                        </a:rPr>
                        <a:t>0.45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882"/>
                    </a:solidFill>
                  </a:tcPr>
                </a:tc>
                <a:tc>
                  <a:txBody>
                    <a:bodyPr/>
                    <a:lstStyle/>
                    <a:p>
                      <a:pPr algn="ctr" rtl="0" fontAlgn="ctr"/>
                      <a:r>
                        <a:rPr lang="fr-FR" sz="1200" b="0" i="0" u="none" strike="noStrike">
                          <a:solidFill>
                            <a:srgbClr val="000000"/>
                          </a:solidFill>
                          <a:effectLst/>
                          <a:latin typeface="Avenir Next LT Pro DemiCalibri"/>
                        </a:rPr>
                        <a:t>0.45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882"/>
                    </a:solidFill>
                  </a:tcPr>
                </a:tc>
                <a:tc>
                  <a:txBody>
                    <a:bodyPr/>
                    <a:lstStyle/>
                    <a:p>
                      <a:pPr algn="ctr" rtl="0" fontAlgn="ctr"/>
                      <a:r>
                        <a:rPr lang="fr-FR" sz="1200" b="0" i="0" u="none" strike="noStrike">
                          <a:solidFill>
                            <a:srgbClr val="000000"/>
                          </a:solidFill>
                          <a:effectLst/>
                          <a:latin typeface="Avenir Next LT Pro DemiCalibri"/>
                        </a:rPr>
                        <a:t>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D85"/>
                    </a:solidFill>
                  </a:tcPr>
                </a:tc>
                <a:tc>
                  <a:txBody>
                    <a:bodyPr/>
                    <a:lstStyle/>
                    <a:p>
                      <a:pPr algn="ctr" rtl="0" fontAlgn="ctr"/>
                      <a:r>
                        <a:rPr lang="fr-FR" sz="1200" b="0" i="0" u="none" strike="noStrike">
                          <a:solidFill>
                            <a:srgbClr val="000000"/>
                          </a:solidFill>
                          <a:effectLst/>
                          <a:latin typeface="Avenir Next LT Pro DemiCalibri"/>
                        </a:rPr>
                        <a:t>0.43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C983"/>
                    </a:solidFill>
                  </a:tcPr>
                </a:tc>
                <a:tc>
                  <a:txBody>
                    <a:bodyPr/>
                    <a:lstStyle/>
                    <a:p>
                      <a:pPr algn="ctr" rtl="0" fontAlgn="ctr"/>
                      <a:r>
                        <a:rPr lang="fr-FR" sz="1200" b="0" i="0" u="none" strike="noStrike">
                          <a:solidFill>
                            <a:srgbClr val="000000"/>
                          </a:solidFill>
                          <a:effectLst/>
                          <a:latin typeface="Avenir Next LT Pro DemiCalibri"/>
                        </a:rPr>
                        <a:t>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86"/>
                    </a:solidFill>
                  </a:tcPr>
                </a:tc>
                <a:extLst>
                  <a:ext uri="{0D108BD9-81ED-4DB2-BD59-A6C34878D82A}">
                    <a16:rowId xmlns:a16="http://schemas.microsoft.com/office/drawing/2014/main" val="3208741122"/>
                  </a:ext>
                </a:extLst>
              </a:tr>
              <a:tr h="428636">
                <a:tc>
                  <a:txBody>
                    <a:bodyPr/>
                    <a:lstStyle/>
                    <a:p>
                      <a:pPr algn="just" rtl="0" fontAlgn="ctr"/>
                      <a:r>
                        <a:rPr lang="fr-FR" sz="1200" b="0" i="0" u="none" strike="noStrike">
                          <a:solidFill>
                            <a:srgbClr val="000000"/>
                          </a:solidFill>
                          <a:effectLst/>
                          <a:latin typeface="Avenir Next LT Pro DemiCalibri"/>
                        </a:rPr>
                        <a:t>VIE21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Calibri" panose="020F0502020204030204" pitchFamily="34" charset="0"/>
                        </a:rPr>
                        <a:t>No*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Calibri" panose="020F0502020204030204" pitchFamily="34" charset="0"/>
                        </a:rPr>
                        <a:t>-5 to 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Calibri" panose="020F0502020204030204" pitchFamily="34" charset="0"/>
                        </a:rPr>
                        <a:t>-10 to 10</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Avenir Next LT Pro DemiCalibri"/>
                        </a:rPr>
                        <a:t>0.34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CF86"/>
                    </a:solidFill>
                  </a:tcPr>
                </a:tc>
                <a:tc>
                  <a:txBody>
                    <a:bodyPr/>
                    <a:lstStyle/>
                    <a:p>
                      <a:pPr algn="ctr" rtl="0" fontAlgn="ctr"/>
                      <a:r>
                        <a:rPr lang="fr-FR" sz="1200" b="0" i="0" u="none" strike="noStrike">
                          <a:solidFill>
                            <a:srgbClr val="000000"/>
                          </a:solidFill>
                          <a:effectLst/>
                          <a:latin typeface="Avenir Next LT Pro DemiCalibri"/>
                        </a:rPr>
                        <a:t>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F87"/>
                    </a:solidFill>
                  </a:tcPr>
                </a:tc>
                <a:tc>
                  <a:txBody>
                    <a:bodyPr/>
                    <a:lstStyle/>
                    <a:p>
                      <a:pPr algn="ctr" rtl="0" fontAlgn="ctr"/>
                      <a:r>
                        <a:rPr lang="fr-FR" sz="1200" b="0" i="0" u="none" strike="noStrike">
                          <a:solidFill>
                            <a:srgbClr val="000000"/>
                          </a:solidFill>
                          <a:effectLst/>
                          <a:latin typeface="Avenir Next LT Pro DemiCalibri"/>
                        </a:rPr>
                        <a:t>0.13</a:t>
                      </a:r>
                      <a:r>
                        <a:rPr lang="fr-FR" sz="1200"/>
                        <a:t>†</a:t>
                      </a:r>
                      <a:endParaRPr lang="fr-FR" sz="1200" b="0" i="0" u="none" strike="noStrike">
                        <a:solidFill>
                          <a:srgbClr val="000000"/>
                        </a:solidFill>
                        <a:effectLst/>
                        <a:latin typeface="Avenir Next LT Pro Demi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B8F"/>
                    </a:solidFill>
                  </a:tcPr>
                </a:tc>
                <a:tc>
                  <a:txBody>
                    <a:bodyPr/>
                    <a:lstStyle/>
                    <a:p>
                      <a:pPr algn="ctr" rtl="0" fontAlgn="ctr"/>
                      <a:r>
                        <a:rPr lang="fr-FR" sz="1200" b="0" i="0" u="none" strike="noStrike">
                          <a:solidFill>
                            <a:srgbClr val="000000"/>
                          </a:solidFill>
                          <a:effectLst/>
                          <a:latin typeface="Avenir Next LT Pro DemiCalibri"/>
                        </a:rPr>
                        <a:t>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F87"/>
                    </a:solidFill>
                  </a:tcPr>
                </a:tc>
                <a:tc>
                  <a:txBody>
                    <a:bodyPr/>
                    <a:lstStyle/>
                    <a:p>
                      <a:pPr algn="ctr" rtl="0" fontAlgn="ctr"/>
                      <a:r>
                        <a:rPr lang="fr-FR" sz="1200" b="0" i="0" u="none" strike="noStrike">
                          <a:solidFill>
                            <a:srgbClr val="000000"/>
                          </a:solidFill>
                          <a:effectLst/>
                          <a:latin typeface="Avenir Next LT Pro DemiCalibri"/>
                        </a:rPr>
                        <a:t>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48A"/>
                    </a:solidFill>
                  </a:tcPr>
                </a:tc>
                <a:tc>
                  <a:txBody>
                    <a:bodyPr/>
                    <a:lstStyle/>
                    <a:p>
                      <a:pPr algn="ctr" rtl="0" fontAlgn="ctr"/>
                      <a:r>
                        <a:rPr lang="fr-FR" sz="1200" b="0" i="0" u="none" strike="noStrike">
                          <a:solidFill>
                            <a:srgbClr val="000000"/>
                          </a:solidFill>
                          <a:effectLst/>
                          <a:latin typeface="Avenir Next LT Pro DemiCalibri"/>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78C"/>
                    </a:solidFill>
                  </a:tcPr>
                </a:tc>
                <a:extLst>
                  <a:ext uri="{0D108BD9-81ED-4DB2-BD59-A6C34878D82A}">
                    <a16:rowId xmlns:a16="http://schemas.microsoft.com/office/drawing/2014/main" val="1006701744"/>
                  </a:ext>
                </a:extLst>
              </a:tr>
              <a:tr h="428636">
                <a:tc>
                  <a:txBody>
                    <a:bodyPr/>
                    <a:lstStyle/>
                    <a:p>
                      <a:pPr algn="just" rtl="0" fontAlgn="ctr"/>
                      <a:r>
                        <a:rPr lang="fr-FR" sz="1200" b="0" i="0" u="none" strike="noStrike">
                          <a:solidFill>
                            <a:srgbClr val="000000"/>
                          </a:solidFill>
                          <a:effectLst/>
                          <a:latin typeface="Calibri" panose="020F0502020204030204" pitchFamily="34" charset="0"/>
                        </a:rPr>
                        <a:t>GIR22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Calibri" panose="020F0502020204030204" pitchFamily="34" charset="0"/>
                        </a:rPr>
                        <a:t>-10 to 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Calibri" panose="020F0502020204030204" pitchFamily="34" charset="0"/>
                        </a:rPr>
                        <a:t>-180 to 60</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CEC"/>
                    </a:solidFill>
                  </a:tcPr>
                </a:tc>
                <a:tc>
                  <a:txBody>
                    <a:bodyPr/>
                    <a:lstStyle/>
                    <a:p>
                      <a:pPr algn="ctr" rtl="0" fontAlgn="ctr"/>
                      <a:r>
                        <a:rPr lang="fr-FR" sz="1200" b="0" i="0" u="none" strike="noStrike">
                          <a:solidFill>
                            <a:srgbClr val="000000"/>
                          </a:solidFill>
                          <a:effectLst/>
                          <a:latin typeface="Avenir Next LT Pro DemiCalibri"/>
                        </a:rPr>
                        <a:t>0.56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FC27E"/>
                    </a:solidFill>
                  </a:tcPr>
                </a:tc>
                <a:tc>
                  <a:txBody>
                    <a:bodyPr/>
                    <a:lstStyle/>
                    <a:p>
                      <a:pPr algn="ctr" rtl="0" fontAlgn="ctr"/>
                      <a:r>
                        <a:rPr lang="fr-FR" sz="1200" b="0" i="0" u="none" strike="noStrike">
                          <a:solidFill>
                            <a:srgbClr val="000000"/>
                          </a:solidFill>
                          <a:effectLst/>
                          <a:latin typeface="Avenir Next LT Pro DemiCalibri"/>
                        </a:rPr>
                        <a:t>0.62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rtl="0" fontAlgn="ctr"/>
                      <a:r>
                        <a:rPr lang="fr-FR" sz="1200" b="0" i="0" u="none" strike="noStrike">
                          <a:solidFill>
                            <a:srgbClr val="000000"/>
                          </a:solidFill>
                          <a:effectLst/>
                          <a:latin typeface="Avenir Next LT Pro DemiCalibri"/>
                        </a:rPr>
                        <a:t>0.56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FC27E"/>
                    </a:solidFill>
                  </a:tcPr>
                </a:tc>
                <a:tc>
                  <a:txBody>
                    <a:bodyPr/>
                    <a:lstStyle/>
                    <a:p>
                      <a:pPr algn="ctr" rtl="0" fontAlgn="ctr"/>
                      <a:r>
                        <a:rPr lang="fr-FR" sz="1200" b="0" i="0" u="none" strike="noStrike">
                          <a:solidFill>
                            <a:srgbClr val="000000"/>
                          </a:solidFill>
                          <a:effectLst/>
                          <a:latin typeface="Avenir Next LT Pro DemiCalibri"/>
                        </a:rPr>
                        <a:t>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D85"/>
                    </a:solidFill>
                  </a:tcPr>
                </a:tc>
                <a:tc>
                  <a:txBody>
                    <a:bodyPr/>
                    <a:lstStyle/>
                    <a:p>
                      <a:pPr algn="ctr" rtl="0" fontAlgn="ctr"/>
                      <a:r>
                        <a:rPr lang="fr-FR" sz="1200" b="0" i="0" u="none" strike="noStrike">
                          <a:solidFill>
                            <a:srgbClr val="000000"/>
                          </a:solidFill>
                          <a:effectLst/>
                          <a:latin typeface="Avenir Next LT Pro DemiCalibri"/>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AC580"/>
                    </a:solidFill>
                  </a:tcPr>
                </a:tc>
                <a:tc>
                  <a:txBody>
                    <a:bodyPr/>
                    <a:lstStyle/>
                    <a:p>
                      <a:pPr algn="ctr" rtl="0" fontAlgn="ctr"/>
                      <a:r>
                        <a:rPr lang="fr-FR" sz="1200" b="0" i="0" u="none" strike="noStrike">
                          <a:solidFill>
                            <a:srgbClr val="000000"/>
                          </a:solidFill>
                          <a:effectLst/>
                          <a:latin typeface="Avenir Next LT Pro DemiCalibri"/>
                        </a:rPr>
                        <a:t>0.51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8C580"/>
                    </a:solidFill>
                  </a:tcPr>
                </a:tc>
                <a:extLst>
                  <a:ext uri="{0D108BD9-81ED-4DB2-BD59-A6C34878D82A}">
                    <a16:rowId xmlns:a16="http://schemas.microsoft.com/office/drawing/2014/main" val="3061196514"/>
                  </a:ext>
                </a:extLst>
              </a:tr>
              <a:tr h="428636">
                <a:tc>
                  <a:txBody>
                    <a:bodyPr/>
                    <a:lstStyle/>
                    <a:p>
                      <a:pPr algn="just" rtl="0" fontAlgn="ctr"/>
                      <a:r>
                        <a:rPr lang="fr-FR" sz="1200" b="0" i="0" u="none" strike="noStrike">
                          <a:solidFill>
                            <a:srgbClr val="000000"/>
                          </a:solidFill>
                          <a:effectLst/>
                          <a:latin typeface="Calibri" panose="020F0502020204030204" pitchFamily="34" charset="0"/>
                        </a:rPr>
                        <a:t>GIR23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Calibri" panose="020F0502020204030204" pitchFamily="34" charset="0"/>
                        </a:rPr>
                        <a:t>Yes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Calibri" panose="020F0502020204030204" pitchFamily="34" charset="0"/>
                        </a:rPr>
                        <a:t>-10 to 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Avenir Next LT Pro DemiCalibri"/>
                        </a:rPr>
                        <a:t>-10 to 19</a:t>
                      </a:r>
                    </a:p>
                  </a:txBody>
                  <a:tcPr marL="9525" marR="9525" marT="9525"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7D7"/>
                    </a:solidFill>
                  </a:tcPr>
                </a:tc>
                <a:tc>
                  <a:txBody>
                    <a:bodyPr/>
                    <a:lstStyle/>
                    <a:p>
                      <a:pPr algn="ctr" rtl="0" fontAlgn="ctr"/>
                      <a:r>
                        <a:rPr lang="fr-FR" sz="1200" b="0" i="0" u="none" strike="noStrike">
                          <a:solidFill>
                            <a:srgbClr val="000000"/>
                          </a:solidFill>
                          <a:effectLst/>
                          <a:latin typeface="Avenir Next LT Pro DemiCalibri"/>
                        </a:rPr>
                        <a:t>0.13</a:t>
                      </a:r>
                      <a:r>
                        <a:rPr lang="fr-FR" sz="1200"/>
                        <a:t>†</a:t>
                      </a:r>
                      <a:endParaRPr lang="fr-FR" sz="1200" b="0" i="0" u="none" strike="noStrike">
                        <a:solidFill>
                          <a:srgbClr val="000000"/>
                        </a:solidFill>
                        <a:effectLst/>
                        <a:latin typeface="Avenir Next LT Pro Demi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B8F"/>
                    </a:solidFill>
                  </a:tcPr>
                </a:tc>
                <a:tc>
                  <a:txBody>
                    <a:bodyPr/>
                    <a:lstStyle/>
                    <a:p>
                      <a:pPr algn="ctr" rtl="0" fontAlgn="ctr"/>
                      <a:r>
                        <a:rPr lang="fr-FR" sz="1200" b="0" i="0" u="none" strike="noStrike">
                          <a:solidFill>
                            <a:srgbClr val="000000"/>
                          </a:solidFill>
                          <a:effectLst/>
                          <a:latin typeface="Avenir Next LT Pro DemiCalibri"/>
                        </a:rPr>
                        <a:t>0.16</a:t>
                      </a:r>
                      <a:r>
                        <a:rPr lang="fr-FR" sz="1200"/>
                        <a:t>†</a:t>
                      </a:r>
                      <a:endParaRPr lang="fr-FR" sz="1200" b="0" i="0" u="none" strike="noStrike">
                        <a:solidFill>
                          <a:srgbClr val="000000"/>
                        </a:solidFill>
                        <a:effectLst/>
                        <a:latin typeface="Avenir Next LT Pro Demi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98D"/>
                    </a:solidFill>
                  </a:tcPr>
                </a:tc>
                <a:tc>
                  <a:txBody>
                    <a:bodyPr/>
                    <a:lstStyle/>
                    <a:p>
                      <a:pPr algn="ctr" rtl="0" fontAlgn="ctr"/>
                      <a:r>
                        <a:rPr lang="fr-FR" sz="1200" b="0" i="0" u="none" strike="noStrike">
                          <a:solidFill>
                            <a:srgbClr val="000000"/>
                          </a:solidFill>
                          <a:effectLst/>
                          <a:latin typeface="Avenir Next LT Pro DemiCalibri"/>
                        </a:rPr>
                        <a:t>-0.11</a:t>
                      </a:r>
                      <a:r>
                        <a:rPr lang="fr-FR" sz="1200"/>
                        <a:t>†</a:t>
                      </a:r>
                      <a:endParaRPr lang="fr-FR" sz="1200" b="0" i="0" u="none" strike="noStrike">
                        <a:solidFill>
                          <a:srgbClr val="000000"/>
                        </a:solidFill>
                        <a:effectLst/>
                        <a:latin typeface="Avenir Next LT Pro Demi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998"/>
                    </a:solidFill>
                  </a:tcPr>
                </a:tc>
                <a:tc>
                  <a:txBody>
                    <a:bodyPr/>
                    <a:lstStyle/>
                    <a:p>
                      <a:pPr algn="ctr" rtl="0" fontAlgn="ctr"/>
                      <a:r>
                        <a:rPr lang="fr-FR" sz="1200" b="0" i="0" u="none" strike="noStrike">
                          <a:solidFill>
                            <a:srgbClr val="000000"/>
                          </a:solidFill>
                          <a:effectLst/>
                          <a:latin typeface="Avenir Next LT Pro DemiCalibri"/>
                        </a:rPr>
                        <a:t>-0.07</a:t>
                      </a:r>
                      <a:r>
                        <a:rPr lang="fr-FR" sz="1200"/>
                        <a:t>†</a:t>
                      </a:r>
                      <a:endParaRPr lang="fr-FR" sz="1200" b="0" i="0" u="none" strike="noStrike">
                        <a:solidFill>
                          <a:srgbClr val="000000"/>
                        </a:solidFill>
                        <a:effectLst/>
                        <a:latin typeface="Avenir Next LT Pro Demi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696"/>
                    </a:solidFill>
                  </a:tcPr>
                </a:tc>
                <a:tc>
                  <a:txBody>
                    <a:bodyPr/>
                    <a:lstStyle/>
                    <a:p>
                      <a:pPr algn="ctr" rtl="0" fontAlgn="ctr"/>
                      <a:r>
                        <a:rPr lang="fr-FR" sz="1200" b="0" i="0" u="none" strike="noStrike">
                          <a:solidFill>
                            <a:srgbClr val="000000"/>
                          </a:solidFill>
                          <a:effectLst/>
                          <a:latin typeface="Avenir Next LT Pro DemiCalibri"/>
                        </a:rPr>
                        <a:t>-0.07</a:t>
                      </a:r>
                      <a:r>
                        <a:rPr lang="fr-FR" sz="1200"/>
                        <a:t>†</a:t>
                      </a:r>
                      <a:endParaRPr lang="fr-FR" sz="1200" b="0" i="0" u="none" strike="noStrike">
                        <a:solidFill>
                          <a:srgbClr val="000000"/>
                        </a:solidFill>
                        <a:effectLst/>
                        <a:latin typeface="Avenir Next LT Pro Demi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696"/>
                    </a:solidFill>
                  </a:tcPr>
                </a:tc>
                <a:tc>
                  <a:txBody>
                    <a:bodyPr/>
                    <a:lstStyle/>
                    <a:p>
                      <a:pPr algn="ctr" rtl="0" fontAlgn="ctr"/>
                      <a:r>
                        <a:rPr lang="fr-FR" sz="1200" b="0" i="0" u="none" strike="noStrike">
                          <a:solidFill>
                            <a:srgbClr val="000000"/>
                          </a:solidFill>
                          <a:effectLst/>
                          <a:latin typeface="Avenir Next LT Pro DemiCalibri"/>
                        </a:rPr>
                        <a:t>-0.23</a:t>
                      </a:r>
                      <a:r>
                        <a:rPr lang="fr-FR" sz="1200"/>
                        <a:t>†</a:t>
                      </a:r>
                      <a:endParaRPr lang="fr-FR" sz="1200" b="0" i="0" u="none" strike="noStrike">
                        <a:solidFill>
                          <a:srgbClr val="000000"/>
                        </a:solidFill>
                        <a:effectLst/>
                        <a:latin typeface="Avenir Next LT Pro Demi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9C"/>
                    </a:solidFill>
                  </a:tcPr>
                </a:tc>
                <a:extLst>
                  <a:ext uri="{0D108BD9-81ED-4DB2-BD59-A6C34878D82A}">
                    <a16:rowId xmlns:a16="http://schemas.microsoft.com/office/drawing/2014/main" val="4251097253"/>
                  </a:ext>
                </a:extLst>
              </a:tr>
            </a:tbl>
          </a:graphicData>
        </a:graphic>
      </p:graphicFrame>
      <p:sp>
        <p:nvSpPr>
          <p:cNvPr id="19" name="ZoneTexte 18">
            <a:extLst>
              <a:ext uri="{FF2B5EF4-FFF2-40B4-BE49-F238E27FC236}">
                <a16:creationId xmlns:a16="http://schemas.microsoft.com/office/drawing/2014/main" id="{15D9E268-E718-BD83-5052-1575EEC22B02}"/>
              </a:ext>
            </a:extLst>
          </p:cNvPr>
          <p:cNvSpPr txBox="1"/>
          <p:nvPr/>
        </p:nvSpPr>
        <p:spPr>
          <a:xfrm>
            <a:off x="8362750" y="5906575"/>
            <a:ext cx="2088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venir Next LT Pro DemiCalibri"/>
                <a:ea typeface="+mn-ea"/>
                <a:cs typeface="+mn-cs"/>
              </a:rPr>
              <a:t>†Not significative (p &gt; 0.05)</a:t>
            </a:r>
          </a:p>
        </p:txBody>
      </p:sp>
      <p:grpSp>
        <p:nvGrpSpPr>
          <p:cNvPr id="4" name="Groupe 3">
            <a:extLst>
              <a:ext uri="{FF2B5EF4-FFF2-40B4-BE49-F238E27FC236}">
                <a16:creationId xmlns:a16="http://schemas.microsoft.com/office/drawing/2014/main" id="{C08468ED-EF56-D26C-9842-5C258E133417}"/>
              </a:ext>
            </a:extLst>
          </p:cNvPr>
          <p:cNvGrpSpPr/>
          <p:nvPr/>
        </p:nvGrpSpPr>
        <p:grpSpPr>
          <a:xfrm>
            <a:off x="11136436" y="84418"/>
            <a:ext cx="954327" cy="971552"/>
            <a:chOff x="551879" y="1290384"/>
            <a:chExt cx="954327" cy="971552"/>
          </a:xfrm>
        </p:grpSpPr>
        <p:pic>
          <p:nvPicPr>
            <p:cNvPr id="6" name="Graphique 5">
              <a:extLst>
                <a:ext uri="{FF2B5EF4-FFF2-40B4-BE49-F238E27FC236}">
                  <a16:creationId xmlns:a16="http://schemas.microsoft.com/office/drawing/2014/main" id="{EDF4623F-F245-56C5-C06E-3ED11BCBC16C}"/>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826204" y="1336548"/>
              <a:ext cx="605006" cy="643181"/>
            </a:xfrm>
            <a:prstGeom prst="rect">
              <a:avLst/>
            </a:prstGeom>
          </p:spPr>
        </p:pic>
        <p:pic>
          <p:nvPicPr>
            <p:cNvPr id="7" name="Graphique 6" descr="Loupe contour">
              <a:extLst>
                <a:ext uri="{FF2B5EF4-FFF2-40B4-BE49-F238E27FC236}">
                  <a16:creationId xmlns:a16="http://schemas.microsoft.com/office/drawing/2014/main" id="{DCEF973D-9315-F6AD-69F9-307EF5E8A3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51879" y="1290384"/>
              <a:ext cx="954327" cy="971552"/>
            </a:xfrm>
            <a:prstGeom prst="rect">
              <a:avLst/>
            </a:prstGeom>
          </p:spPr>
        </p:pic>
      </p:grpSp>
      <p:sp>
        <p:nvSpPr>
          <p:cNvPr id="23" name="Espace réservé du contenu 6">
            <a:extLst>
              <a:ext uri="{FF2B5EF4-FFF2-40B4-BE49-F238E27FC236}">
                <a16:creationId xmlns:a16="http://schemas.microsoft.com/office/drawing/2014/main" id="{A6AA9F07-2B9D-EE22-1648-82903211496A}"/>
              </a:ext>
            </a:extLst>
          </p:cNvPr>
          <p:cNvSpPr txBox="1">
            <a:spLocks/>
          </p:cNvSpPr>
          <p:nvPr>
            <p:custDataLst>
              <p:tags r:id="rId1"/>
            </p:custDataLst>
          </p:nvPr>
        </p:nvSpPr>
        <p:spPr>
          <a:xfrm>
            <a:off x="217287" y="1460466"/>
            <a:ext cx="5743891" cy="2959848"/>
          </a:xfrm>
          <a:prstGeom prst="rect">
            <a:avLst/>
          </a:prstGeom>
          <a:solidFill>
            <a:srgbClr val="9CD3EE">
              <a:alpha val="50000"/>
            </a:srgbClr>
          </a:solidFill>
        </p:spPr>
        <p:style>
          <a:lnRef idx="0">
            <a:scrgbClr r="0" g="0" b="0"/>
          </a:lnRef>
          <a:fillRef idx="0">
            <a:scrgbClr r="0" g="0" b="0"/>
          </a:fillRef>
          <a:effectRef idx="0">
            <a:scrgbClr r="0" g="0" b="0"/>
          </a:effectRef>
          <a:fontRef idx="minor">
            <a:schemeClr val="lt1"/>
          </a:fontRef>
        </p:style>
        <p:txBody>
          <a:bodyPr vert="horz" lIns="417632" tIns="208816" rIns="417632" bIns="208816" rtlCol="0">
            <a:noAutofit/>
          </a:bodyPr>
          <a:lstStyle>
            <a:lvl1pPr marL="1489536" indent="-1489536" algn="l" defTabSz="3972094" rtl="0" eaLnBrk="1" latinLnBrk="0" hangingPunct="1">
              <a:spcBef>
                <a:spcPct val="20000"/>
              </a:spcBef>
              <a:buClr>
                <a:srgbClr val="8B805B"/>
              </a:buClr>
              <a:buFont typeface="Arial" pitchFamily="34" charset="0"/>
              <a:buChar char="•"/>
              <a:defRPr sz="13886" kern="1200">
                <a:solidFill>
                  <a:schemeClr val="lt1"/>
                </a:solidFill>
                <a:latin typeface="+mn-lt"/>
                <a:ea typeface="+mn-ea"/>
                <a:cs typeface="+mn-cs"/>
              </a:defRPr>
            </a:lvl1pPr>
            <a:lvl2pPr marL="3227328" indent="-1241281" algn="l" defTabSz="3972094" rtl="0" eaLnBrk="1" latinLnBrk="0" hangingPunct="1">
              <a:spcBef>
                <a:spcPct val="20000"/>
              </a:spcBef>
              <a:buClr>
                <a:srgbClr val="8B805B"/>
              </a:buClr>
              <a:buFont typeface="Arial" pitchFamily="34" charset="0"/>
              <a:buChar char="–"/>
              <a:defRPr sz="12174" kern="1200">
                <a:solidFill>
                  <a:schemeClr val="lt1"/>
                </a:solidFill>
                <a:latin typeface="+mn-lt"/>
                <a:ea typeface="+mn-ea"/>
                <a:cs typeface="+mn-cs"/>
              </a:defRPr>
            </a:lvl2pPr>
            <a:lvl3pPr marL="4965118" indent="-993024" algn="l" defTabSz="3972094" rtl="0" eaLnBrk="1" latinLnBrk="0" hangingPunct="1">
              <a:spcBef>
                <a:spcPct val="20000"/>
              </a:spcBef>
              <a:buClr>
                <a:srgbClr val="8B805B"/>
              </a:buClr>
              <a:buFont typeface="Arial" pitchFamily="34" charset="0"/>
              <a:buChar char="•"/>
              <a:defRPr sz="10462" kern="1200">
                <a:solidFill>
                  <a:schemeClr val="lt1"/>
                </a:solidFill>
                <a:latin typeface="+mn-lt"/>
                <a:ea typeface="+mn-ea"/>
                <a:cs typeface="+mn-cs"/>
              </a:defRPr>
            </a:lvl3pPr>
            <a:lvl4pPr marL="6951165" indent="-993024" algn="l" defTabSz="3972094" rtl="0" eaLnBrk="1" latinLnBrk="0" hangingPunct="1">
              <a:spcBef>
                <a:spcPct val="20000"/>
              </a:spcBef>
              <a:buClr>
                <a:srgbClr val="8B805B"/>
              </a:buClr>
              <a:buFont typeface="Arial" pitchFamily="34" charset="0"/>
              <a:buChar char="–"/>
              <a:defRPr sz="8655" kern="1200">
                <a:solidFill>
                  <a:schemeClr val="lt1"/>
                </a:solidFill>
                <a:latin typeface="+mn-lt"/>
                <a:ea typeface="+mn-ea"/>
                <a:cs typeface="+mn-cs"/>
              </a:defRPr>
            </a:lvl4pPr>
            <a:lvl5pPr marL="8937213" indent="-993024" algn="l" defTabSz="3972094" rtl="0" eaLnBrk="1" latinLnBrk="0" hangingPunct="1">
              <a:spcBef>
                <a:spcPct val="20000"/>
              </a:spcBef>
              <a:buClr>
                <a:srgbClr val="8B805B"/>
              </a:buClr>
              <a:buFont typeface="Arial" pitchFamily="34" charset="0"/>
              <a:buChar char="»"/>
              <a:defRPr sz="8655" kern="1200">
                <a:solidFill>
                  <a:schemeClr val="lt1"/>
                </a:solidFill>
                <a:latin typeface="+mn-lt"/>
                <a:ea typeface="+mn-ea"/>
                <a:cs typeface="+mn-cs"/>
              </a:defRPr>
            </a:lvl5pPr>
            <a:lvl6pPr marL="10923260"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6pPr>
            <a:lvl7pPr marL="12909307"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7pPr>
            <a:lvl8pPr marL="14895354"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8pPr>
            <a:lvl9pPr marL="16881401" indent="-993024" algn="l" defTabSz="3972094" rtl="0" eaLnBrk="1" latinLnBrk="0" hangingPunct="1">
              <a:spcBef>
                <a:spcPct val="20000"/>
              </a:spcBef>
              <a:buFont typeface="Arial" pitchFamily="34" charset="0"/>
              <a:buChar char="•"/>
              <a:defRPr sz="8655" kern="1200">
                <a:solidFill>
                  <a:schemeClr val="lt1"/>
                </a:solidFill>
                <a:latin typeface="+mn-lt"/>
                <a:ea typeface="+mn-ea"/>
                <a:cs typeface="+mn-cs"/>
              </a:defRPr>
            </a:lvl9pPr>
          </a:lstStyle>
          <a:p>
            <a:pPr marL="0" marR="0" lvl="0" indent="0" algn="l" defTabSz="3972094" rtl="0" eaLnBrk="1" fontAlgn="auto" latinLnBrk="0" hangingPunct="1">
              <a:lnSpc>
                <a:spcPct val="100000"/>
              </a:lnSpc>
              <a:spcBef>
                <a:spcPct val="20000"/>
              </a:spcBef>
              <a:spcAft>
                <a:spcPts val="0"/>
              </a:spcAft>
              <a:buClr>
                <a:srgbClr val="8B805B"/>
              </a:buClr>
              <a:buSzTx/>
              <a:buFont typeface="Arial" pitchFamily="34" charset="0"/>
              <a:buNone/>
              <a:tabLst/>
              <a:defRPr/>
            </a:pP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Nitrogen or </a:t>
            </a:r>
            <a:r>
              <a:rPr kumimoji="0" lang="fr-FR" sz="1400" b="1" i="0" u="none" strike="noStrike" kern="1200" cap="none" spc="0" normalizeH="0" baseline="0" noProof="0" err="1">
                <a:ln>
                  <a:noFill/>
                </a:ln>
                <a:solidFill>
                  <a:prstClr val="black"/>
                </a:solidFill>
                <a:effectLst/>
                <a:uLnTx/>
                <a:uFillTx/>
                <a:latin typeface="Avenir Next LT Pro DemiCalibri"/>
                <a:ea typeface="+mn-ea"/>
                <a:cs typeface="+mn-cs"/>
              </a:rPr>
              <a:t>Nutrient</a:t>
            </a: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 use</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CI Green = light capture </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CI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RedEdge</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saturating</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chlorophyll</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levels</a:t>
            </a:r>
            <a:endParaRPr kumimoji="0" lang="fr-FR" sz="1400" b="0" i="0" u="none" strike="noStrike" kern="1200" cap="none" spc="0" normalizeH="0" baseline="0" noProof="0">
              <a:ln>
                <a:noFill/>
              </a:ln>
              <a:solidFill>
                <a:prstClr val="black"/>
              </a:solidFill>
              <a:effectLst/>
              <a:uLnTx/>
              <a:uFillTx/>
              <a:latin typeface="Avenir Next LT Pro DemiCalibri"/>
              <a:ea typeface="+mn-ea"/>
              <a:cs typeface="+mn-cs"/>
            </a:endParaRP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MTCI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chlorophyll</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concentration estimation</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en-GB" sz="1400" b="0" i="0" u="none" strike="noStrike" kern="1200" cap="none" spc="0" normalizeH="0" baseline="0" noProof="0">
                <a:ln>
                  <a:noFill/>
                </a:ln>
                <a:solidFill>
                  <a:prstClr val="black"/>
                </a:solidFill>
                <a:effectLst/>
                <a:uLnTx/>
                <a:uFillTx/>
                <a:latin typeface="Avenir Next LT Pro DemiCalibri"/>
                <a:ea typeface="+mn-ea"/>
                <a:cs typeface="+mn-cs"/>
              </a:rPr>
              <a:t>NDRE  = Normalised Difference Red Edge Index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chlorophyll</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levels</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a:t>
            </a:r>
            <a:endParaRPr kumimoji="0" lang="en-GB" sz="1400" b="0" i="0" u="none" strike="noStrike" kern="1200" cap="none" spc="0" normalizeH="0" baseline="0" noProof="0">
              <a:ln>
                <a:noFill/>
              </a:ln>
              <a:solidFill>
                <a:prstClr val="black"/>
              </a:solidFill>
              <a:effectLst/>
              <a:uLnTx/>
              <a:uFillTx/>
              <a:latin typeface="Avenir Next LT Pro DemiCalibri"/>
              <a:ea typeface="+mn-ea"/>
              <a:cs typeface="+mn-cs"/>
            </a:endParaRPr>
          </a:p>
          <a:p>
            <a:pPr marL="0" marR="0" lvl="0" indent="0" algn="l" defTabSz="3972094" rtl="0" eaLnBrk="1" fontAlgn="auto" latinLnBrk="0" hangingPunct="1">
              <a:lnSpc>
                <a:spcPct val="100000"/>
              </a:lnSpc>
              <a:spcBef>
                <a:spcPct val="20000"/>
              </a:spcBef>
              <a:spcAft>
                <a:spcPts val="0"/>
              </a:spcAft>
              <a:buClr>
                <a:srgbClr val="8B805B"/>
              </a:buClr>
              <a:buSzTx/>
              <a:buFont typeface="Arial" pitchFamily="34" charset="0"/>
              <a:buNone/>
              <a:tabLst/>
              <a:defRPr/>
            </a:pPr>
            <a:r>
              <a:rPr kumimoji="0" lang="fr-FR" sz="1400" b="1" i="0" u="none" strike="noStrike" kern="1200" cap="none" spc="0" normalizeH="0" baseline="0" noProof="0" err="1">
                <a:ln>
                  <a:noFill/>
                </a:ln>
                <a:solidFill>
                  <a:prstClr val="black"/>
                </a:solidFill>
                <a:effectLst/>
                <a:uLnTx/>
                <a:uFillTx/>
                <a:latin typeface="Avenir Next LT Pro DemiCalibri"/>
                <a:ea typeface="+mn-ea"/>
                <a:cs typeface="+mn-cs"/>
              </a:rPr>
              <a:t>Growth</a:t>
            </a:r>
            <a:r>
              <a:rPr kumimoji="0" lang="fr-FR" sz="1400" b="1" i="0" u="none" strike="noStrike" kern="1200" cap="none" spc="0" normalizeH="0" baseline="0" noProof="0">
                <a:ln>
                  <a:noFill/>
                </a:ln>
                <a:solidFill>
                  <a:prstClr val="black"/>
                </a:solidFill>
                <a:effectLst/>
                <a:uLnTx/>
                <a:uFillTx/>
                <a:latin typeface="Avenir Next LT Pro DemiCalibri"/>
                <a:ea typeface="+mn-ea"/>
                <a:cs typeface="+mn-cs"/>
              </a:rPr>
              <a:t> rate</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NDVI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ground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covered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by the plant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closed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to plant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biomass</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in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early</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growing</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stages) </a:t>
            </a:r>
          </a:p>
          <a:p>
            <a:pPr marL="360000" marR="0" lvl="0" indent="-360000" algn="l" defTabSz="3972094" rtl="0" eaLnBrk="1" fontAlgn="auto" latinLnBrk="0" hangingPunct="1">
              <a:lnSpc>
                <a:spcPct val="100000"/>
              </a:lnSpc>
              <a:spcBef>
                <a:spcPct val="20000"/>
              </a:spcBef>
              <a:spcAft>
                <a:spcPts val="0"/>
              </a:spcAft>
              <a:buClr>
                <a:srgbClr val="8B805B"/>
              </a:buClr>
              <a:buSzTx/>
              <a:buFont typeface="Arial" pitchFamily="34" charset="0"/>
              <a:buChar char="•"/>
              <a:tabLst/>
              <a:defRPr/>
            </a:pP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MCARI =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corrected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ground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cover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closed</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 to </a:t>
            </a:r>
            <a:r>
              <a:rPr kumimoji="0" lang="fr-FR" sz="1400" b="0" i="0" u="none" strike="noStrike" kern="1200" cap="none" spc="0" normalizeH="0" baseline="0" noProof="0" err="1">
                <a:ln>
                  <a:noFill/>
                </a:ln>
                <a:solidFill>
                  <a:prstClr val="black"/>
                </a:solidFill>
                <a:effectLst/>
                <a:uLnTx/>
                <a:uFillTx/>
                <a:latin typeface="Avenir Next LT Pro DemiCalibri"/>
                <a:ea typeface="+mn-ea"/>
                <a:cs typeface="+mn-cs"/>
              </a:rPr>
              <a:t>biomass</a:t>
            </a:r>
            <a:r>
              <a:rPr kumimoji="0" lang="fr-FR" sz="1400" b="0" i="0" u="none" strike="noStrike" kern="1200" cap="none" spc="0" normalizeH="0" baseline="0" noProof="0">
                <a:ln>
                  <a:noFill/>
                </a:ln>
                <a:solidFill>
                  <a:prstClr val="black"/>
                </a:solidFill>
                <a:effectLst/>
                <a:uLnTx/>
                <a:uFillTx/>
                <a:latin typeface="Avenir Next LT Pro DemiCalibri"/>
                <a:ea typeface="+mn-ea"/>
                <a:cs typeface="+mn-cs"/>
              </a:rPr>
              <a:t>)</a:t>
            </a:r>
          </a:p>
        </p:txBody>
      </p:sp>
    </p:spTree>
    <p:extLst>
      <p:ext uri="{BB962C8B-B14F-4D97-AF65-F5344CB8AC3E}">
        <p14:creationId xmlns:p14="http://schemas.microsoft.com/office/powerpoint/2010/main" val="246830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Une image contenant capture d’écran, texte, ligne, Tracé&#10;&#10;Le contenu généré par l’IA peut être incorrect.">
            <a:extLst>
              <a:ext uri="{FF2B5EF4-FFF2-40B4-BE49-F238E27FC236}">
                <a16:creationId xmlns:a16="http://schemas.microsoft.com/office/drawing/2014/main" id="{A531D4F9-8437-EC2B-5BBB-84B3B1E4E722}"/>
              </a:ext>
            </a:extLst>
          </p:cNvPr>
          <p:cNvPicPr>
            <a:picLocks noChangeAspect="1"/>
          </p:cNvPicPr>
          <p:nvPr/>
        </p:nvPicPr>
        <p:blipFill>
          <a:blip r:embed="rId3"/>
          <a:stretch>
            <a:fillRect/>
          </a:stretch>
        </p:blipFill>
        <p:spPr>
          <a:xfrm>
            <a:off x="5908318" y="2631176"/>
            <a:ext cx="4816317" cy="3472997"/>
          </a:xfrm>
          <a:prstGeom prst="rect">
            <a:avLst/>
          </a:prstGeom>
        </p:spPr>
      </p:pic>
      <p:sp>
        <p:nvSpPr>
          <p:cNvPr id="2" name="Titre 1">
            <a:extLst>
              <a:ext uri="{FF2B5EF4-FFF2-40B4-BE49-F238E27FC236}">
                <a16:creationId xmlns:a16="http://schemas.microsoft.com/office/drawing/2014/main" id="{6C0B9406-DE42-A741-ADB7-BD2E258F1283}"/>
              </a:ext>
            </a:extLst>
          </p:cNvPr>
          <p:cNvSpPr>
            <a:spLocks noGrp="1"/>
          </p:cNvSpPr>
          <p:nvPr>
            <p:ph type="title"/>
          </p:nvPr>
        </p:nvSpPr>
        <p:spPr/>
        <p:txBody>
          <a:bodyPr>
            <a:normAutofit/>
          </a:bodyPr>
          <a:lstStyle/>
          <a:p>
            <a:r>
              <a:rPr lang="fr-FR" sz="3400"/>
              <a:t>Essais au Royaume-Uni – courbe de réponse à la PUE</a:t>
            </a:r>
          </a:p>
        </p:txBody>
      </p:sp>
      <p:sp>
        <p:nvSpPr>
          <p:cNvPr id="3" name="Espace réservé du contenu 2">
            <a:extLst>
              <a:ext uri="{FF2B5EF4-FFF2-40B4-BE49-F238E27FC236}">
                <a16:creationId xmlns:a16="http://schemas.microsoft.com/office/drawing/2014/main" id="{9B33AF65-A38B-54FD-B27F-9D8D8CAF6B48}"/>
              </a:ext>
            </a:extLst>
          </p:cNvPr>
          <p:cNvSpPr>
            <a:spLocks noGrp="1"/>
          </p:cNvSpPr>
          <p:nvPr>
            <p:ph idx="1"/>
          </p:nvPr>
        </p:nvSpPr>
        <p:spPr>
          <a:xfrm>
            <a:off x="675121" y="1124869"/>
            <a:ext cx="10738500" cy="1281688"/>
          </a:xfrm>
          <a:solidFill>
            <a:schemeClr val="bg1"/>
          </a:solidFill>
        </p:spPr>
        <p:txBody>
          <a:bodyPr>
            <a:normAutofit/>
          </a:bodyPr>
          <a:lstStyle/>
          <a:p>
            <a:r>
              <a:rPr lang="fr-FR" sz="2400" b="1" dirty="0">
                <a:solidFill>
                  <a:srgbClr val="00434D"/>
                </a:solidFill>
              </a:rPr>
              <a:t>Le PUE est stable après ~15-20 ppm </a:t>
            </a:r>
          </a:p>
          <a:p>
            <a:r>
              <a:rPr lang="fr-FR" sz="2400" dirty="0">
                <a:solidFill>
                  <a:srgbClr val="00434D"/>
                </a:solidFill>
              </a:rPr>
              <a:t>Les variétés avec les plus fortes efficiences d’absorption (</a:t>
            </a:r>
            <a:r>
              <a:rPr lang="fr-FR" sz="2400" dirty="0" err="1">
                <a:solidFill>
                  <a:srgbClr val="00434D"/>
                </a:solidFill>
              </a:rPr>
              <a:t>uptake</a:t>
            </a:r>
            <a:r>
              <a:rPr lang="fr-FR" sz="2400" dirty="0">
                <a:solidFill>
                  <a:srgbClr val="00434D"/>
                </a:solidFill>
              </a:rPr>
              <a:t> </a:t>
            </a:r>
            <a:r>
              <a:rPr lang="fr-FR" sz="2400" dirty="0" err="1">
                <a:solidFill>
                  <a:srgbClr val="00434D"/>
                </a:solidFill>
              </a:rPr>
              <a:t>efficiencies</a:t>
            </a:r>
            <a:r>
              <a:rPr lang="fr-FR" sz="2400" dirty="0">
                <a:solidFill>
                  <a:srgbClr val="00434D"/>
                </a:solidFill>
              </a:rPr>
              <a:t>) sont les variétés les plus récentes : </a:t>
            </a:r>
            <a:r>
              <a:rPr lang="fr-FR" sz="2400" dirty="0" err="1">
                <a:solidFill>
                  <a:srgbClr val="00434D"/>
                </a:solidFill>
              </a:rPr>
              <a:t>Siskin</a:t>
            </a:r>
            <a:r>
              <a:rPr lang="fr-FR" sz="2400" dirty="0">
                <a:solidFill>
                  <a:srgbClr val="00434D"/>
                </a:solidFill>
              </a:rPr>
              <a:t>, LG Quasar, RGT Saki</a:t>
            </a:r>
          </a:p>
          <a:p>
            <a:pPr marL="0" indent="0">
              <a:buNone/>
            </a:pPr>
            <a:endParaRPr lang="fr-FR" sz="2400" dirty="0">
              <a:solidFill>
                <a:srgbClr val="00434D"/>
              </a:solidFill>
            </a:endParaRPr>
          </a:p>
        </p:txBody>
      </p:sp>
      <p:sp>
        <p:nvSpPr>
          <p:cNvPr id="5" name="Espace réservé du numéro de diapositive 4">
            <a:extLst>
              <a:ext uri="{FF2B5EF4-FFF2-40B4-BE49-F238E27FC236}">
                <a16:creationId xmlns:a16="http://schemas.microsoft.com/office/drawing/2014/main" id="{88257A0A-76CB-AC88-48A0-3AB9E2462F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3BE30-E02C-4CDD-92A0-8588C2C36939}" type="slidenum">
              <a:rPr kumimoji="0" lang="fr-FR" sz="1200" b="0" i="0" u="none" strike="noStrike" kern="1200" cap="none" spc="0" normalizeH="0" baseline="0" noProof="0" smtClean="0">
                <a:ln>
                  <a:noFill/>
                </a:ln>
                <a:solidFill>
                  <a:prstClr val="black">
                    <a:tint val="75000"/>
                  </a:prstClr>
                </a:solidFill>
                <a:effectLst/>
                <a:uLnTx/>
                <a:uFillTx/>
                <a:latin typeface="Avenir Next LT Pro Demi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tint val="75000"/>
                </a:prstClr>
              </a:solidFill>
              <a:effectLst/>
              <a:uLnTx/>
              <a:uFillTx/>
              <a:latin typeface="Avenir Next LT Pro DemiCalibri"/>
              <a:ea typeface="+mn-ea"/>
              <a:cs typeface="+mn-cs"/>
            </a:endParaRPr>
          </a:p>
        </p:txBody>
      </p:sp>
      <p:pic>
        <p:nvPicPr>
          <p:cNvPr id="8" name="Graphique 7" descr="Graphique à barres avec tendance à la hausse avec un remplissage uni">
            <a:extLst>
              <a:ext uri="{FF2B5EF4-FFF2-40B4-BE49-F238E27FC236}">
                <a16:creationId xmlns:a16="http://schemas.microsoft.com/office/drawing/2014/main" id="{A0F2A3CD-80AC-0D89-E054-8D9BFD0B9B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6130" y="93766"/>
            <a:ext cx="914400" cy="914400"/>
          </a:xfrm>
          <a:prstGeom prst="rect">
            <a:avLst/>
          </a:prstGeom>
        </p:spPr>
      </p:pic>
      <p:pic>
        <p:nvPicPr>
          <p:cNvPr id="10" name="Image 9" descr="Une image contenant Graphique, logo, Police, graphisme&#10;&#10;Le contenu généré par l’IA peut être incorrect.">
            <a:extLst>
              <a:ext uri="{FF2B5EF4-FFF2-40B4-BE49-F238E27FC236}">
                <a16:creationId xmlns:a16="http://schemas.microsoft.com/office/drawing/2014/main" id="{344787A8-8C82-0978-EF69-20D03FB3B1D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272038" y="5875036"/>
            <a:ext cx="1800000" cy="645496"/>
          </a:xfrm>
          <a:prstGeom prst="rect">
            <a:avLst/>
          </a:prstGeom>
        </p:spPr>
      </p:pic>
      <p:pic>
        <p:nvPicPr>
          <p:cNvPr id="12" name="Picture 7" descr="Une image contenant texte, capture d’écran, diagramme, ligne&#10;&#10;Le contenu généré par l’IA peut être incorrect.">
            <a:extLst>
              <a:ext uri="{FF2B5EF4-FFF2-40B4-BE49-F238E27FC236}">
                <a16:creationId xmlns:a16="http://schemas.microsoft.com/office/drawing/2014/main" id="{9426CE41-FE54-F0F8-BDA7-6AE5A86DB69E}"/>
              </a:ext>
            </a:extLst>
          </p:cNvPr>
          <p:cNvPicPr>
            <a:picLocks noChangeAspect="1"/>
          </p:cNvPicPr>
          <p:nvPr/>
        </p:nvPicPr>
        <p:blipFill>
          <a:blip r:embed="rId8"/>
          <a:stretch>
            <a:fillRect/>
          </a:stretch>
        </p:blipFill>
        <p:spPr>
          <a:xfrm>
            <a:off x="374634" y="2701915"/>
            <a:ext cx="5432905" cy="3449429"/>
          </a:xfrm>
          <a:prstGeom prst="rect">
            <a:avLst/>
          </a:prstGeom>
        </p:spPr>
      </p:pic>
    </p:spTree>
    <p:extLst>
      <p:ext uri="{BB962C8B-B14F-4D97-AF65-F5344CB8AC3E}">
        <p14:creationId xmlns:p14="http://schemas.microsoft.com/office/powerpoint/2010/main" val="2462009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9"/>
</p:tagLst>
</file>

<file path=ppt/tags/tag5.xml><?xml version="1.0" encoding="utf-8"?>
<p:tagLst xmlns:a="http://schemas.openxmlformats.org/drawingml/2006/main" xmlns:r="http://schemas.openxmlformats.org/officeDocument/2006/relationships" xmlns:p="http://schemas.openxmlformats.org/presentationml/2006/main">
  <p:tag name="NUM" val="49"/>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Vert jaun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292C5402649942AC04D74907293DAB" ma:contentTypeVersion="16" ma:contentTypeDescription="Crée un document." ma:contentTypeScope="" ma:versionID="15171cab309e5ecbb0b144f83cedee92">
  <xsd:schema xmlns:xsd="http://www.w3.org/2001/XMLSchema" xmlns:xs="http://www.w3.org/2001/XMLSchema" xmlns:p="http://schemas.microsoft.com/office/2006/metadata/properties" xmlns:ns2="c499480c-1540-4ffc-83c5-a433d9f1ccbc" xmlns:ns3="596623de-d8d1-48fb-b70d-7110ff29fdeb" targetNamespace="http://schemas.microsoft.com/office/2006/metadata/properties" ma:root="true" ma:fieldsID="e927efbf9f08ff5196b76bc46ea0ce3f" ns2:_="" ns3:_="">
    <xsd:import namespace="c499480c-1540-4ffc-83c5-a433d9f1ccbc"/>
    <xsd:import namespace="596623de-d8d1-48fb-b70d-7110ff29fd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9480c-1540-4ffc-83c5-a433d9f1cc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351e27fc-69cc-4f98-aa5d-b666aca758f3"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6623de-d8d1-48fb-b70d-7110ff29fdeb"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c0814d59-edf0-412a-bb02-13f2c52fb4ae}" ma:internalName="TaxCatchAll" ma:showField="CatchAllData" ma:web="596623de-d8d1-48fb-b70d-7110ff29fd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99480c-1540-4ffc-83c5-a433d9f1ccbc">
      <Terms xmlns="http://schemas.microsoft.com/office/infopath/2007/PartnerControls"/>
    </lcf76f155ced4ddcb4097134ff3c332f>
    <TaxCatchAll xmlns="596623de-d8d1-48fb-b70d-7110ff29fdeb" xsi:nil="true"/>
  </documentManagement>
</p:properties>
</file>

<file path=customXml/itemProps1.xml><?xml version="1.0" encoding="utf-8"?>
<ds:datastoreItem xmlns:ds="http://schemas.openxmlformats.org/officeDocument/2006/customXml" ds:itemID="{E7F599B7-CD9A-4A01-B592-0DA6B6CE96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9480c-1540-4ffc-83c5-a433d9f1ccbc"/>
    <ds:schemaRef ds:uri="596623de-d8d1-48fb-b70d-7110ff29fd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4CB73A-E9CC-4520-8F5D-4FB96297B959}">
  <ds:schemaRefs>
    <ds:schemaRef ds:uri="http://schemas.microsoft.com/sharepoint/v3/contenttype/forms"/>
  </ds:schemaRefs>
</ds:datastoreItem>
</file>

<file path=customXml/itemProps3.xml><?xml version="1.0" encoding="utf-8"?>
<ds:datastoreItem xmlns:ds="http://schemas.openxmlformats.org/officeDocument/2006/customXml" ds:itemID="{8DA38B68-FB03-4152-9D30-F6DD269A974E}">
  <ds:schemaRefs>
    <ds:schemaRef ds:uri="http://schemas.microsoft.com/office/2006/metadata/properties"/>
    <ds:schemaRef ds:uri="http://schemas.microsoft.com/office/infopath/2007/PartnerControls"/>
    <ds:schemaRef ds:uri="c499480c-1540-4ffc-83c5-a433d9f1ccbc"/>
    <ds:schemaRef ds:uri="596623de-d8d1-48fb-b70d-7110ff29fdeb"/>
  </ds:schemaRefs>
</ds:datastoreItem>
</file>

<file path=docProps/app.xml><?xml version="1.0" encoding="utf-8"?>
<Properties xmlns="http://schemas.openxmlformats.org/officeDocument/2006/extended-properties" xmlns:vt="http://schemas.openxmlformats.org/officeDocument/2006/docPropsVTypes">
  <TotalTime>2430</TotalTime>
  <Words>4672</Words>
  <Application>Microsoft Office PowerPoint</Application>
  <PresentationFormat>Grand écran</PresentationFormat>
  <Paragraphs>411</Paragraphs>
  <Slides>19</Slides>
  <Notes>15</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19</vt:i4>
      </vt:variant>
    </vt:vector>
  </HeadingPairs>
  <TitlesOfParts>
    <vt:vector size="31" baseType="lpstr">
      <vt:lpstr>Segoe UI</vt:lpstr>
      <vt:lpstr>Avenir Next LT Pro DemiCalibri (Corps)</vt:lpstr>
      <vt:lpstr>Wingdings</vt:lpstr>
      <vt:lpstr>Nunito</vt:lpstr>
      <vt:lpstr>STIX-Regular</vt:lpstr>
      <vt:lpstr>Calibri</vt:lpstr>
      <vt:lpstr>Arial</vt:lpstr>
      <vt:lpstr>Cambria Math</vt:lpstr>
      <vt:lpstr>Abadi</vt:lpstr>
      <vt:lpstr>Avenir Next LT Pro DemiCalibri</vt:lpstr>
      <vt:lpstr>Times New Roman</vt:lpstr>
      <vt:lpstr>Thème Office</vt:lpstr>
      <vt:lpstr>PGEN BW Phosphorus Use Efficiency and  Genetics of Bread Wheat Octobre 2020 – décembre 2024</vt:lpstr>
      <vt:lpstr>Gestion durable des ressources en phosphore pour répondre à la demande alimentaire mondiale</vt:lpstr>
      <vt:lpstr>Ajuster les apports de P à la biodisponibilité du P du sol : le rôle de la plante</vt:lpstr>
      <vt:lpstr>Objectifs et livrables produits</vt:lpstr>
      <vt:lpstr>Caractérisation de la performance des variétés et leur tolérance à la carence en P</vt:lpstr>
      <vt:lpstr>Indicateurs PUE et traits phénotypiques discriminants </vt:lpstr>
      <vt:lpstr>Indice de Végétation</vt:lpstr>
      <vt:lpstr>Indice de Végétation</vt:lpstr>
      <vt:lpstr>Essais au Royaume-Uni – courbe de réponse à la PUE</vt:lpstr>
      <vt:lpstr>Essais au Royaume-Uni – corrélation avec le rendement</vt:lpstr>
      <vt:lpstr>Essais au Royaume-Uni – Indice de Végétation</vt:lpstr>
      <vt:lpstr>Essais en conditions contrôlées</vt:lpstr>
      <vt:lpstr>Essais en conditions contrôlées</vt:lpstr>
      <vt:lpstr>Stratégie de recherche pour des QTLs impliqués dans la tolerance à la carence en P </vt:lpstr>
      <vt:lpstr>Principaux résultats des GWAS</vt:lpstr>
      <vt:lpstr>Modèles de prédiction génomique</vt:lpstr>
      <vt:lpstr>Résumé des résultats et Conclusions</vt:lpstr>
      <vt:lpstr>Conclusions pratiques</vt:lpstr>
      <vt:lpstr>Remerciements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Virginie Biard</dc:creator>
  <cp:lastModifiedBy>Emeline TEISSIER FREMERY</cp:lastModifiedBy>
  <cp:revision>67</cp:revision>
  <dcterms:created xsi:type="dcterms:W3CDTF">2021-01-18T09:15:26Z</dcterms:created>
  <dcterms:modified xsi:type="dcterms:W3CDTF">2026-03-25T08:39:35Z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1159600.00000000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0x010100A2292C5402649942AC04D74907293DAB</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