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304" r:id="rId5"/>
    <p:sldId id="3870" r:id="rId6"/>
    <p:sldId id="640" r:id="rId7"/>
    <p:sldId id="721" r:id="rId8"/>
    <p:sldId id="724" r:id="rId9"/>
    <p:sldId id="727" r:id="rId10"/>
    <p:sldId id="725" r:id="rId11"/>
    <p:sldId id="675" r:id="rId12"/>
    <p:sldId id="609" r:id="rId13"/>
    <p:sldId id="616" r:id="rId14"/>
    <p:sldId id="731" r:id="rId15"/>
    <p:sldId id="734" r:id="rId16"/>
    <p:sldId id="716" r:id="rId17"/>
    <p:sldId id="677" r:id="rId18"/>
    <p:sldId id="733" r:id="rId19"/>
    <p:sldId id="719" r:id="rId20"/>
    <p:sldId id="711" r:id="rId21"/>
    <p:sldId id="705" r:id="rId22"/>
    <p:sldId id="591" r:id="rId23"/>
    <p:sldId id="3871" r:id="rId24"/>
    <p:sldId id="3849" r:id="rId25"/>
    <p:sldId id="3850" r:id="rId26"/>
    <p:sldId id="3851" r:id="rId27"/>
    <p:sldId id="3852" r:id="rId28"/>
    <p:sldId id="3853" r:id="rId29"/>
    <p:sldId id="3854" r:id="rId30"/>
    <p:sldId id="3855" r:id="rId31"/>
    <p:sldId id="3858" r:id="rId32"/>
    <p:sldId id="3857" r:id="rId33"/>
    <p:sldId id="3872" r:id="rId34"/>
    <p:sldId id="3864" r:id="rId35"/>
    <p:sldId id="3868" r:id="rId36"/>
    <p:sldId id="3863" r:id="rId37"/>
    <p:sldId id="3865" r:id="rId38"/>
    <p:sldId id="316" r:id="rId39"/>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F2441E-B50A-328C-DA29-8BD4B5A62963}" name="COMTE Robin" initials="RC" userId="S::R.COMTE@arvalis.fr::94e1d5e0-08d3-4477-918e-18d5ab61a83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BACFA1"/>
    <a:srgbClr val="CCFF99"/>
    <a:srgbClr val="4D98A9"/>
    <a:srgbClr val="51788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94794" autoAdjust="0"/>
  </p:normalViewPr>
  <p:slideViewPr>
    <p:cSldViewPr snapToGrid="0">
      <p:cViewPr varScale="1">
        <p:scale>
          <a:sx n="59" d="100"/>
          <a:sy n="59" d="100"/>
        </p:scale>
        <p:origin x="1072" y="96"/>
      </p:cViewPr>
      <p:guideLst/>
    </p:cSldViewPr>
  </p:slideViewPr>
  <p:notesTextViewPr>
    <p:cViewPr>
      <p:scale>
        <a:sx n="300" d="100"/>
        <a:sy n="3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eline TEISSIER FREMERY" userId="e845b7b7-6694-4150-8a2f-e0c930f2233e" providerId="ADAL" clId="{B234804B-9385-4D1C-B29D-8C4035B349C6}"/>
    <pc:docChg chg="custSel modSld">
      <pc:chgData name="Emeline TEISSIER FREMERY" userId="e845b7b7-6694-4150-8a2f-e0c930f2233e" providerId="ADAL" clId="{B234804B-9385-4D1C-B29D-8C4035B349C6}" dt="2026-03-25T08:45:34.111" v="11" actId="729"/>
      <pc:docMkLst>
        <pc:docMk/>
      </pc:docMkLst>
      <pc:sldChg chg="modSp mod">
        <pc:chgData name="Emeline TEISSIER FREMERY" userId="e845b7b7-6694-4150-8a2f-e0c930f2233e" providerId="ADAL" clId="{B234804B-9385-4D1C-B29D-8C4035B349C6}" dt="2026-03-25T08:43:34.067" v="3" actId="20577"/>
        <pc:sldMkLst>
          <pc:docMk/>
          <pc:sldMk cId="3843542876" sldId="304"/>
        </pc:sldMkLst>
        <pc:spChg chg="mod">
          <ac:chgData name="Emeline TEISSIER FREMERY" userId="e845b7b7-6694-4150-8a2f-e0c930f2233e" providerId="ADAL" clId="{B234804B-9385-4D1C-B29D-8C4035B349C6}" dt="2026-03-25T08:43:34.067" v="3" actId="20577"/>
          <ac:spMkLst>
            <pc:docMk/>
            <pc:sldMk cId="3843542876" sldId="304"/>
            <ac:spMk id="6" creationId="{B55C667C-93AF-45F4-9616-3623955440FF}"/>
          </ac:spMkLst>
        </pc:spChg>
      </pc:sldChg>
      <pc:sldChg chg="mod modShow">
        <pc:chgData name="Emeline TEISSIER FREMERY" userId="e845b7b7-6694-4150-8a2f-e0c930f2233e" providerId="ADAL" clId="{B234804B-9385-4D1C-B29D-8C4035B349C6}" dt="2026-03-25T08:45:34.111" v="11" actId="729"/>
        <pc:sldMkLst>
          <pc:docMk/>
          <pc:sldMk cId="1465386875" sldId="3850"/>
        </pc:sldMkLst>
      </pc:sldChg>
      <pc:sldChg chg="mod modShow">
        <pc:chgData name="Emeline TEISSIER FREMERY" userId="e845b7b7-6694-4150-8a2f-e0c930f2233e" providerId="ADAL" clId="{B234804B-9385-4D1C-B29D-8C4035B349C6}" dt="2026-03-25T08:45:25.557" v="10" actId="729"/>
        <pc:sldMkLst>
          <pc:docMk/>
          <pc:sldMk cId="1275420221" sldId="3852"/>
        </pc:sldMkLst>
      </pc:sldChg>
      <pc:sldChg chg="mod modShow">
        <pc:chgData name="Emeline TEISSIER FREMERY" userId="e845b7b7-6694-4150-8a2f-e0c930f2233e" providerId="ADAL" clId="{B234804B-9385-4D1C-B29D-8C4035B349C6}" dt="2026-03-25T08:45:23.056" v="9" actId="729"/>
        <pc:sldMkLst>
          <pc:docMk/>
          <pc:sldMk cId="1741517853" sldId="3853"/>
        </pc:sldMkLst>
      </pc:sldChg>
      <pc:sldChg chg="mod modShow">
        <pc:chgData name="Emeline TEISSIER FREMERY" userId="e845b7b7-6694-4150-8a2f-e0c930f2233e" providerId="ADAL" clId="{B234804B-9385-4D1C-B29D-8C4035B349C6}" dt="2026-03-25T08:45:16.792" v="8" actId="729"/>
        <pc:sldMkLst>
          <pc:docMk/>
          <pc:sldMk cId="2288611394" sldId="3855"/>
        </pc:sldMkLst>
      </pc:sldChg>
      <pc:sldChg chg="mod modShow">
        <pc:chgData name="Emeline TEISSIER FREMERY" userId="e845b7b7-6694-4150-8a2f-e0c930f2233e" providerId="ADAL" clId="{B234804B-9385-4D1C-B29D-8C4035B349C6}" dt="2026-03-25T08:45:13.854" v="7" actId="729"/>
        <pc:sldMkLst>
          <pc:docMk/>
          <pc:sldMk cId="504491538" sldId="3858"/>
        </pc:sldMkLst>
      </pc:sldChg>
      <pc:sldChg chg="mod modShow">
        <pc:chgData name="Emeline TEISSIER FREMERY" userId="e845b7b7-6694-4150-8a2f-e0c930f2233e" providerId="ADAL" clId="{B234804B-9385-4D1C-B29D-8C4035B349C6}" dt="2026-03-25T08:45:07.466" v="6" actId="729"/>
        <pc:sldMkLst>
          <pc:docMk/>
          <pc:sldMk cId="2095655073" sldId="3864"/>
        </pc:sldMkLst>
      </pc:sldChg>
      <pc:sldChg chg="delSp mod">
        <pc:chgData name="Emeline TEISSIER FREMERY" userId="e845b7b7-6694-4150-8a2f-e0c930f2233e" providerId="ADAL" clId="{B234804B-9385-4D1C-B29D-8C4035B349C6}" dt="2026-03-25T08:43:43.615" v="4" actId="478"/>
        <pc:sldMkLst>
          <pc:docMk/>
          <pc:sldMk cId="1412724783" sldId="3870"/>
        </pc:sldMkLst>
        <pc:spChg chg="del">
          <ac:chgData name="Emeline TEISSIER FREMERY" userId="e845b7b7-6694-4150-8a2f-e0c930f2233e" providerId="ADAL" clId="{B234804B-9385-4D1C-B29D-8C4035B349C6}" dt="2026-03-25T08:43:43.615" v="4" actId="478"/>
          <ac:spMkLst>
            <pc:docMk/>
            <pc:sldMk cId="1412724783" sldId="3870"/>
            <ac:spMk id="4" creationId="{4F7E99F5-9B5B-B0D6-334B-D93775095320}"/>
          </ac:spMkLst>
        </pc:spChg>
      </pc:sldChg>
      <pc:sldChg chg="delSp mod">
        <pc:chgData name="Emeline TEISSIER FREMERY" userId="e845b7b7-6694-4150-8a2f-e0c930f2233e" providerId="ADAL" clId="{B234804B-9385-4D1C-B29D-8C4035B349C6}" dt="2026-03-25T08:44:20.144" v="5" actId="478"/>
        <pc:sldMkLst>
          <pc:docMk/>
          <pc:sldMk cId="2314722764" sldId="3871"/>
        </pc:sldMkLst>
        <pc:spChg chg="del">
          <ac:chgData name="Emeline TEISSIER FREMERY" userId="e845b7b7-6694-4150-8a2f-e0c930f2233e" providerId="ADAL" clId="{B234804B-9385-4D1C-B29D-8C4035B349C6}" dt="2026-03-25T08:44:20.144" v="5" actId="478"/>
          <ac:spMkLst>
            <pc:docMk/>
            <pc:sldMk cId="2314722764" sldId="3871"/>
            <ac:spMk id="4" creationId="{4289C1F5-55D1-5E08-D302-8A0765132CAC}"/>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image" Target="../media/image76.png"/><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900" b="1">
                <a:latin typeface="Arial"/>
                <a:ea typeface="Arial"/>
                <a:cs typeface="Arial"/>
              </a:defRPr>
            </a:pPr>
            <a:r>
              <a:rPr lang="fr-FR"/>
              <a:t>Biplot (axes F1 et F2 : 100.00 %)</a:t>
            </a:r>
          </a:p>
        </c:rich>
      </c:tx>
      <c:overlay val="0"/>
    </c:title>
    <c:autoTitleDeleted val="0"/>
    <c:plotArea>
      <c:layout/>
      <c:scatterChart>
        <c:scatterStyle val="lineMarker"/>
        <c:varyColors val="0"/>
        <c:ser>
          <c:idx val="0"/>
          <c:order val="0"/>
          <c:tx>
            <c:v>Variables actives</c:v>
          </c:tx>
          <c:spPr>
            <a:ln w="19050">
              <a:noFill/>
            </a:ln>
            <a:effectLst/>
          </c:spPr>
          <c:marker>
            <c:symbol val="circle"/>
            <c:size val="3"/>
            <c:spPr>
              <a:solidFill>
                <a:srgbClr val="FF4A46"/>
              </a:solidFill>
              <a:ln>
                <a:solidFill>
                  <a:srgbClr val="FF4A46"/>
                </a:solidFill>
                <a:prstDash val="solid"/>
              </a:ln>
            </c:spPr>
          </c:marker>
          <c:dLbls>
            <c:dLbl>
              <c:idx val="0"/>
              <c:layout>
                <c:manualLayout>
                  <c:x val="-1.6666666666666666E-2"/>
                  <c:y val="-3.137254901960785E-2"/>
                </c:manualLayout>
              </c:layout>
              <c:tx>
                <c:rich>
                  <a:bodyPr/>
                  <a:lstStyle/>
                  <a:p>
                    <a:r>
                      <a:rPr lang="en-US"/>
                      <a:t>Fréquence virose</a:t>
                    </a:r>
                  </a:p>
                </c:rich>
              </c:tx>
              <c:dLblPos val="r"/>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16F-43A2-B119-9F790F0189ED}"/>
                </c:ext>
              </c:extLst>
            </c:dLbl>
            <c:dLbl>
              <c:idx val="1"/>
              <c:layout>
                <c:manualLayout>
                  <c:x val="-1.6666666666666666E-2"/>
                  <c:y val="1.7647058823529412E-2"/>
                </c:manualLayout>
              </c:layout>
              <c:tx>
                <c:rich>
                  <a:bodyPr/>
                  <a:lstStyle/>
                  <a:p>
                    <a:r>
                      <a:rPr lang="en-US"/>
                      <a:t>Intensité</a:t>
                    </a:r>
                  </a:p>
                </c:rich>
              </c:tx>
              <c:dLblPos val="r"/>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716F-43A2-B119-9F790F0189ED}"/>
                </c:ext>
              </c:extLst>
            </c:dLbl>
            <c:spPr>
              <a:noFill/>
              <a:ln>
                <a:noFill/>
              </a:ln>
              <a:effectLst/>
            </c:spPr>
            <c:txPr>
              <a:bodyPr rot="0" vert="horz" wrap="square" lIns="38100" tIns="19050" rIns="38100" bIns="19050" anchor="ctr">
                <a:spAutoFit/>
              </a:bodyPr>
              <a:lstStyle/>
              <a:p>
                <a:pPr>
                  <a:defRPr sz="700">
                    <a:solidFill>
                      <a:srgbClr val="FF4A46"/>
                    </a:solidFill>
                  </a:defRPr>
                </a:pPr>
                <a:endParaRPr lang="fr-FR"/>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XLSTAT_20241205_174333_1_HID3!$A$1:$A$2</c:f>
              <c:numCache>
                <c:formatCode>General</c:formatCode>
                <c:ptCount val="2"/>
                <c:pt idx="0">
                  <c:v>2.2210287675488503</c:v>
                </c:pt>
                <c:pt idx="1">
                  <c:v>2.2210287675488538</c:v>
                </c:pt>
              </c:numCache>
            </c:numRef>
          </c:xVal>
          <c:yVal>
            <c:numRef>
              <c:f>XLSTAT_20241205_174333_1_HID3!$B$1:$B$2</c:f>
              <c:numCache>
                <c:formatCode>General</c:formatCode>
                <c:ptCount val="2"/>
                <c:pt idx="0">
                  <c:v>2.2210287675488543</c:v>
                </c:pt>
                <c:pt idx="1">
                  <c:v>-2.2210287675488503</c:v>
                </c:pt>
              </c:numCache>
            </c:numRef>
          </c:yVal>
          <c:smooth val="0"/>
          <c:extLst>
            <c:ext xmlns:c16="http://schemas.microsoft.com/office/drawing/2014/chart" uri="{C3380CC4-5D6E-409C-BE32-E72D297353CC}">
              <c16:uniqueId val="{00000002-716F-43A2-B119-9F790F0189ED}"/>
            </c:ext>
          </c:extLst>
        </c:ser>
        <c:ser>
          <c:idx val="1"/>
          <c:order val="1"/>
          <c:tx>
            <c:v>Observations actives</c:v>
          </c:tx>
          <c:spPr>
            <a:ln w="19050">
              <a:noFill/>
            </a:ln>
            <a:effectLst/>
          </c:spPr>
          <c:marker>
            <c:symbol val="circle"/>
            <c:size val="3"/>
            <c:spPr>
              <a:solidFill>
                <a:srgbClr val="2A7498"/>
              </a:solidFill>
              <a:ln>
                <a:solidFill>
                  <a:srgbClr val="2A7498"/>
                </a:solidFill>
                <a:prstDash val="solid"/>
              </a:ln>
            </c:spPr>
          </c:marker>
          <c:dLbls>
            <c:dLbl>
              <c:idx val="0"/>
              <c:tx>
                <c:rich>
                  <a:bodyPr rot="0" vert="horz" wrap="square" lIns="38100" tIns="19050" rIns="38100" bIns="19050" anchor="ctr">
                    <a:spAutoFit/>
                  </a:bodyPr>
                  <a:lstStyle/>
                  <a:p>
                    <a:pPr>
                      <a:defRPr sz="1000" b="1">
                        <a:solidFill>
                          <a:srgbClr val="92D050"/>
                        </a:solidFill>
                      </a:defRPr>
                    </a:pPr>
                    <a:r>
                      <a:rPr lang="en-US" sz="1000" b="1">
                        <a:solidFill>
                          <a:srgbClr val="92D050"/>
                        </a:solidFill>
                      </a:rPr>
                      <a:t>FISHT</a:t>
                    </a:r>
                  </a:p>
                </c:rich>
              </c:tx>
              <c:spPr>
                <a:noFill/>
                <a:ln>
                  <a:noFill/>
                </a:ln>
                <a:effectLst/>
              </c:spPr>
              <c:dLblPos val="l"/>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716F-43A2-B119-9F790F0189ED}"/>
                </c:ext>
              </c:extLst>
            </c:dLbl>
            <c:dLbl>
              <c:idx val="1"/>
              <c:tx>
                <c:rich>
                  <a:bodyPr/>
                  <a:lstStyle/>
                  <a:p>
                    <a:r>
                      <a:rPr lang="en-US"/>
                      <a:t>AGROUNIA</a:t>
                    </a:r>
                  </a:p>
                </c:rich>
              </c:tx>
              <c:dLblPos val="l"/>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716F-43A2-B119-9F790F0189ED}"/>
                </c:ext>
              </c:extLst>
            </c:dLbl>
            <c:dLbl>
              <c:idx val="2"/>
              <c:tx>
                <c:rich>
                  <a:bodyPr rot="0" vert="horz" wrap="square" lIns="38100" tIns="19050" rIns="38100" bIns="19050" anchor="ctr">
                    <a:spAutoFit/>
                  </a:bodyPr>
                  <a:lstStyle/>
                  <a:p>
                    <a:pPr>
                      <a:defRPr sz="1000" b="1">
                        <a:solidFill>
                          <a:srgbClr val="92D050"/>
                        </a:solidFill>
                      </a:defRPr>
                    </a:pPr>
                    <a:r>
                      <a:rPr lang="en-US" sz="1000" b="1">
                        <a:solidFill>
                          <a:srgbClr val="92D050"/>
                        </a:solidFill>
                      </a:rPr>
                      <a:t>MV_VEKNI</a:t>
                    </a:r>
                  </a:p>
                </c:rich>
              </c:tx>
              <c:spPr>
                <a:noFill/>
                <a:ln>
                  <a:noFill/>
                </a:ln>
                <a:effectLst/>
              </c:spPr>
              <c:dLblPos val="l"/>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716F-43A2-B119-9F790F0189ED}"/>
                </c:ext>
              </c:extLst>
            </c:dLbl>
            <c:dLbl>
              <c:idx val="3"/>
              <c:tx>
                <c:rich>
                  <a:bodyPr/>
                  <a:lstStyle/>
                  <a:p>
                    <a:r>
                      <a:rPr lang="en-US"/>
                      <a:t>MV_MARTINA</a:t>
                    </a:r>
                  </a:p>
                </c:rich>
              </c:tx>
              <c:dLblPos val="l"/>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716F-43A2-B119-9F790F0189ED}"/>
                </c:ext>
              </c:extLst>
            </c:dLbl>
            <c:dLbl>
              <c:idx val="4"/>
              <c:tx>
                <c:rich>
                  <a:bodyPr/>
                  <a:lstStyle/>
                  <a:p>
                    <a:r>
                      <a:rPr lang="en-US"/>
                      <a:t>MIRLEBEN</a:t>
                    </a:r>
                  </a:p>
                </c:rich>
              </c:tx>
              <c:dLblPos val="l"/>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716F-43A2-B119-9F790F0189ED}"/>
                </c:ext>
              </c:extLst>
            </c:dLbl>
            <c:dLbl>
              <c:idx val="5"/>
              <c:tx>
                <c:rich>
                  <a:bodyPr/>
                  <a:lstStyle/>
                  <a:p>
                    <a:r>
                      <a:rPr lang="en-US"/>
                      <a:t>NIAB SHW 090</a:t>
                    </a:r>
                  </a:p>
                </c:rich>
              </c:tx>
              <c:dLblPos val="l"/>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716F-43A2-B119-9F790F0189ED}"/>
                </c:ext>
              </c:extLst>
            </c:dLbl>
            <c:dLbl>
              <c:idx val="6"/>
              <c:layout>
                <c:manualLayout>
                  <c:x val="-4.3575148344552166E-2"/>
                  <c:y val="-1.7543859649122806E-2"/>
                </c:manualLayout>
              </c:layout>
              <c:tx>
                <c:rich>
                  <a:bodyPr/>
                  <a:lstStyle/>
                  <a:p>
                    <a:r>
                      <a:rPr lang="en-US"/>
                      <a:t>BLAVA</a:t>
                    </a:r>
                  </a:p>
                </c:rich>
              </c:tx>
              <c:dLblPos val="r"/>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716F-43A2-B119-9F790F0189ED}"/>
                </c:ext>
              </c:extLst>
            </c:dLbl>
            <c:dLbl>
              <c:idx val="7"/>
              <c:tx>
                <c:rich>
                  <a:bodyPr/>
                  <a:lstStyle/>
                  <a:p>
                    <a:r>
                      <a:rPr lang="en-US"/>
                      <a:t>GK_SAGVARI_1</a:t>
                    </a:r>
                  </a:p>
                </c:rich>
              </c:tx>
              <c:dLblPos val="l"/>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716F-43A2-B119-9F790F0189ED}"/>
                </c:ext>
              </c:extLst>
            </c:dLbl>
            <c:dLbl>
              <c:idx val="8"/>
              <c:tx>
                <c:rich>
                  <a:bodyPr/>
                  <a:lstStyle/>
                  <a:p>
                    <a:r>
                      <a:rPr lang="en-US"/>
                      <a:t>NIAB SHW 071</a:t>
                    </a:r>
                  </a:p>
                </c:rich>
              </c:tx>
              <c:dLblPos val="l"/>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716F-43A2-B119-9F790F0189ED}"/>
                </c:ext>
              </c:extLst>
            </c:dLbl>
            <c:dLbl>
              <c:idx val="9"/>
              <c:tx>
                <c:rich>
                  <a:bodyPr/>
                  <a:lstStyle/>
                  <a:p>
                    <a:r>
                      <a:rPr lang="en-US"/>
                      <a:t>SELYANKA</a:t>
                    </a:r>
                  </a:p>
                </c:rich>
              </c:tx>
              <c:dLblPos val="l"/>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716F-43A2-B119-9F790F0189ED}"/>
                </c:ext>
              </c:extLst>
            </c:dLbl>
            <c:dLbl>
              <c:idx val="10"/>
              <c:layout>
                <c:manualLayout>
                  <c:x val="-5.2524574907643895E-2"/>
                  <c:y val="1.754378286045738E-2"/>
                </c:manualLayout>
              </c:layout>
              <c:tx>
                <c:rich>
                  <a:bodyPr/>
                  <a:lstStyle/>
                  <a:p>
                    <a:r>
                      <a:rPr lang="en-US"/>
                      <a:t>BRANKA</a:t>
                    </a:r>
                  </a:p>
                </c:rich>
              </c:tx>
              <c:dLblPos val="r"/>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716F-43A2-B119-9F790F0189ED}"/>
                </c:ext>
              </c:extLst>
            </c:dLbl>
            <c:dLbl>
              <c:idx val="11"/>
              <c:tx>
                <c:rich>
                  <a:bodyPr/>
                  <a:lstStyle/>
                  <a:p>
                    <a:r>
                      <a:rPr lang="en-US"/>
                      <a:t>VESELKA</a:t>
                    </a:r>
                  </a:p>
                </c:rich>
              </c:tx>
              <c:dLblPos val="l"/>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716F-43A2-B119-9F790F0189ED}"/>
                </c:ext>
              </c:extLst>
            </c:dLbl>
            <c:dLbl>
              <c:idx val="12"/>
              <c:tx>
                <c:rich>
                  <a:bodyPr/>
                  <a:lstStyle/>
                  <a:p>
                    <a:r>
                      <a:rPr lang="en-US"/>
                      <a:t>KHVYLIA</a:t>
                    </a:r>
                  </a:p>
                </c:rich>
              </c:tx>
              <c:dLblPos val="l"/>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716F-43A2-B119-9F790F0189ED}"/>
                </c:ext>
              </c:extLst>
            </c:dLbl>
            <c:dLbl>
              <c:idx val="13"/>
              <c:layout>
                <c:manualLayout>
                  <c:x val="-8.8738004090862591E-2"/>
                  <c:y val="-7.3399614371328593E-3"/>
                </c:manualLayout>
              </c:layout>
              <c:tx>
                <c:rich>
                  <a:bodyPr/>
                  <a:lstStyle/>
                  <a:p>
                    <a:r>
                      <a:rPr lang="en-US"/>
                      <a:t>OK7211542</a:t>
                    </a:r>
                  </a:p>
                </c:rich>
              </c:tx>
              <c:dLblPos val="r"/>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716F-43A2-B119-9F790F0189ED}"/>
                </c:ext>
              </c:extLst>
            </c:dLbl>
            <c:dLbl>
              <c:idx val="14"/>
              <c:layout>
                <c:manualLayout>
                  <c:x val="-2.8269085411942556E-3"/>
                  <c:y val="0"/>
                </c:manualLayout>
              </c:layout>
              <c:tx>
                <c:rich>
                  <a:bodyPr/>
                  <a:lstStyle/>
                  <a:p>
                    <a:r>
                      <a:rPr lang="en-US"/>
                      <a:t>IVANIVSKA OSTYSTA</a:t>
                    </a:r>
                  </a:p>
                </c:rich>
              </c:tx>
              <c:dLblPos val="r"/>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716F-43A2-B119-9F790F0189ED}"/>
                </c:ext>
              </c:extLst>
            </c:dLbl>
            <c:dLbl>
              <c:idx val="15"/>
              <c:tx>
                <c:rich>
                  <a:bodyPr rot="0" vert="horz" wrap="square" lIns="38100" tIns="19050" rIns="38100" bIns="19050" anchor="ctr">
                    <a:spAutoFit/>
                  </a:bodyPr>
                  <a:lstStyle/>
                  <a:p>
                    <a:pPr>
                      <a:defRPr sz="1000" b="1">
                        <a:solidFill>
                          <a:srgbClr val="002060"/>
                        </a:solidFill>
                      </a:defRPr>
                    </a:pPr>
                    <a:r>
                      <a:rPr lang="en-US" sz="1000" b="1">
                        <a:solidFill>
                          <a:srgbClr val="002060"/>
                        </a:solidFill>
                      </a:rPr>
                      <a:t>MACKELLAR</a:t>
                    </a:r>
                  </a:p>
                </c:rich>
              </c:tx>
              <c:spPr>
                <a:noFill/>
                <a:ln>
                  <a:noFill/>
                </a:ln>
                <a:effectLst/>
              </c:spPr>
              <c:dLblPos val="l"/>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716F-43A2-B119-9F790F0189ED}"/>
                </c:ext>
              </c:extLst>
            </c:dLbl>
            <c:dLbl>
              <c:idx val="16"/>
              <c:layout>
                <c:manualLayout>
                  <c:x val="-3.8881330309901742E-2"/>
                  <c:y val="-2.7568922305764458E-2"/>
                </c:manualLayout>
              </c:layout>
              <c:tx>
                <c:rich>
                  <a:bodyPr/>
                  <a:lstStyle/>
                  <a:p>
                    <a:r>
                      <a:rPr lang="en-US"/>
                      <a:t>GK_SZOKE</a:t>
                    </a:r>
                  </a:p>
                </c:rich>
              </c:tx>
              <c:dLblPos val="r"/>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716F-43A2-B119-9F790F0189ED}"/>
                </c:ext>
              </c:extLst>
            </c:dLbl>
            <c:dLbl>
              <c:idx val="17"/>
              <c:tx>
                <c:rich>
                  <a:bodyPr/>
                  <a:lstStyle/>
                  <a:p>
                    <a:r>
                      <a:rPr lang="en-US"/>
                      <a:t>FILON</a:t>
                    </a:r>
                  </a:p>
                </c:rich>
              </c:tx>
              <c:dLblPos val="l"/>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716F-43A2-B119-9F790F0189ED}"/>
                </c:ext>
              </c:extLst>
            </c:dLbl>
            <c:dLbl>
              <c:idx val="18"/>
              <c:layout>
                <c:manualLayout>
                  <c:x val="-8.9342403628119016E-3"/>
                  <c:y val="-1.7543859649122806E-2"/>
                </c:manualLayout>
              </c:layout>
              <c:tx>
                <c:rich>
                  <a:bodyPr/>
                  <a:lstStyle/>
                  <a:p>
                    <a:r>
                      <a:rPr lang="en-US"/>
                      <a:t>RGT VOLUPTO</a:t>
                    </a:r>
                  </a:p>
                </c:rich>
              </c:tx>
              <c:dLblPos val="r"/>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716F-43A2-B119-9F790F0189ED}"/>
                </c:ext>
              </c:extLst>
            </c:dLbl>
            <c:dLbl>
              <c:idx val="19"/>
              <c:tx>
                <c:rich>
                  <a:bodyPr rot="0" vert="horz" wrap="square" lIns="38100" tIns="19050" rIns="38100" bIns="19050" anchor="ctr">
                    <a:spAutoFit/>
                  </a:bodyPr>
                  <a:lstStyle/>
                  <a:p>
                    <a:pPr>
                      <a:defRPr sz="1000" b="1">
                        <a:solidFill>
                          <a:srgbClr val="002060"/>
                        </a:solidFill>
                      </a:defRPr>
                    </a:pPr>
                    <a:r>
                      <a:rPr lang="en-US" sz="1000" b="1">
                        <a:solidFill>
                          <a:srgbClr val="002060"/>
                        </a:solidFill>
                      </a:rPr>
                      <a:t>RGT TWEETEO</a:t>
                    </a:r>
                  </a:p>
                </c:rich>
              </c:tx>
              <c:spPr>
                <a:noFill/>
                <a:ln>
                  <a:noFill/>
                </a:ln>
                <a:effectLst/>
              </c:spPr>
              <c:dLblPos val="l"/>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716F-43A2-B119-9F790F0189ED}"/>
                </c:ext>
              </c:extLst>
            </c:dLbl>
            <c:dLbl>
              <c:idx val="20"/>
              <c:tx>
                <c:rich>
                  <a:bodyPr/>
                  <a:lstStyle/>
                  <a:p>
                    <a:r>
                      <a:rPr lang="en-US"/>
                      <a:t>CHEVIGNON</a:t>
                    </a:r>
                  </a:p>
                </c:rich>
              </c:tx>
              <c:dLblPos val="l"/>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716F-43A2-B119-9F790F0189ED}"/>
                </c:ext>
              </c:extLst>
            </c:dLbl>
            <c:dLbl>
              <c:idx val="21"/>
              <c:tx>
                <c:rich>
                  <a:bodyPr rot="0" vert="horz" wrap="square" lIns="38100" tIns="19050" rIns="38100" bIns="19050" anchor="ctr">
                    <a:spAutoFit/>
                  </a:bodyPr>
                  <a:lstStyle/>
                  <a:p>
                    <a:pPr>
                      <a:defRPr sz="1000" b="1">
                        <a:solidFill>
                          <a:srgbClr val="FF0000"/>
                        </a:solidFill>
                      </a:defRPr>
                    </a:pPr>
                    <a:r>
                      <a:rPr lang="en-US" sz="1000" b="1">
                        <a:solidFill>
                          <a:srgbClr val="FF0000"/>
                        </a:solidFill>
                      </a:rPr>
                      <a:t>RUBISKO</a:t>
                    </a:r>
                  </a:p>
                </c:rich>
              </c:tx>
              <c:spPr>
                <a:noFill/>
                <a:ln>
                  <a:noFill/>
                </a:ln>
                <a:effectLst/>
              </c:spPr>
              <c:dLblPos val="l"/>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716F-43A2-B119-9F790F0189ED}"/>
                </c:ext>
              </c:extLst>
            </c:dLbl>
            <c:dLbl>
              <c:idx val="22"/>
              <c:tx>
                <c:rich>
                  <a:bodyPr/>
                  <a:lstStyle/>
                  <a:p>
                    <a:r>
                      <a:rPr lang="en-US"/>
                      <a:t>NEMO</a:t>
                    </a:r>
                  </a:p>
                </c:rich>
              </c:tx>
              <c:dLblPos val="l"/>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716F-43A2-B119-9F790F0189ED}"/>
                </c:ext>
              </c:extLst>
            </c:dLbl>
            <c:spPr>
              <a:noFill/>
              <a:ln>
                <a:noFill/>
              </a:ln>
              <a:effectLst/>
            </c:spPr>
            <c:txPr>
              <a:bodyPr rot="0" vert="horz" wrap="square" lIns="38100" tIns="19050" rIns="38100" bIns="19050" anchor="ctr">
                <a:spAutoFit/>
              </a:bodyPr>
              <a:lstStyle/>
              <a:p>
                <a:pPr>
                  <a:defRPr sz="1000">
                    <a:solidFill>
                      <a:srgbClr val="2A7498"/>
                    </a:solidFill>
                  </a:defRPr>
                </a:pPr>
                <a:endParaRPr lang="fr-FR"/>
              </a:p>
            </c:txPr>
            <c:dLblPos val="l"/>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XLSTAT_20241205_174333_1_HID3!$C$1:$C$23</c:f>
              <c:numCache>
                <c:formatCode>General</c:formatCode>
                <c:ptCount val="23"/>
                <c:pt idx="0">
                  <c:v>-2.0891817284794794</c:v>
                </c:pt>
                <c:pt idx="1">
                  <c:v>-1.4714908121647685</c:v>
                </c:pt>
                <c:pt idx="2">
                  <c:v>-1.6318456790585723</c:v>
                </c:pt>
                <c:pt idx="3">
                  <c:v>-0.84833835631661492</c:v>
                </c:pt>
                <c:pt idx="4">
                  <c:v>0.21756898246407086</c:v>
                </c:pt>
                <c:pt idx="5">
                  <c:v>-0.59546919107148943</c:v>
                </c:pt>
                <c:pt idx="6">
                  <c:v>-0.41144750070240693</c:v>
                </c:pt>
                <c:pt idx="7">
                  <c:v>-1.5407451567428954</c:v>
                </c:pt>
                <c:pt idx="8">
                  <c:v>-0.78788005271590356</c:v>
                </c:pt>
                <c:pt idx="9">
                  <c:v>-1.0381812284947041</c:v>
                </c:pt>
                <c:pt idx="10">
                  <c:v>-3.5992286575262947E-2</c:v>
                </c:pt>
                <c:pt idx="11">
                  <c:v>-0.99097035430101976</c:v>
                </c:pt>
                <c:pt idx="12">
                  <c:v>-0.4872744750573676</c:v>
                </c:pt>
                <c:pt idx="13">
                  <c:v>0.40187590692530489</c:v>
                </c:pt>
                <c:pt idx="14">
                  <c:v>0.46428888629875548</c:v>
                </c:pt>
                <c:pt idx="15">
                  <c:v>0.27607261029200769</c:v>
                </c:pt>
                <c:pt idx="16">
                  <c:v>0.33848558966547632</c:v>
                </c:pt>
                <c:pt idx="17">
                  <c:v>0.96624321378172917</c:v>
                </c:pt>
                <c:pt idx="18">
                  <c:v>0.65152782441912505</c:v>
                </c:pt>
                <c:pt idx="19">
                  <c:v>1.7750426609652099</c:v>
                </c:pt>
                <c:pt idx="20">
                  <c:v>1.9992161453756383</c:v>
                </c:pt>
                <c:pt idx="21">
                  <c:v>2.0622090420570789</c:v>
                </c:pt>
                <c:pt idx="22">
                  <c:v>2.7762859594360676</c:v>
                </c:pt>
              </c:numCache>
            </c:numRef>
          </c:xVal>
          <c:yVal>
            <c:numRef>
              <c:f>XLSTAT_20241205_174333_1_HID3!$D$1:$D$23</c:f>
              <c:numCache>
                <c:formatCode>General</c:formatCode>
                <c:ptCount val="23"/>
                <c:pt idx="0">
                  <c:v>-0.99867208905490112</c:v>
                </c:pt>
                <c:pt idx="1">
                  <c:v>-1.4284456652995303</c:v>
                </c:pt>
                <c:pt idx="2">
                  <c:v>-0.28576477522349936</c:v>
                </c:pt>
                <c:pt idx="3">
                  <c:v>-0.42886065743782659</c:v>
                </c:pt>
                <c:pt idx="4">
                  <c:v>-1.2451160787246722</c:v>
                </c:pt>
                <c:pt idx="5">
                  <c:v>-0.17512012054454124</c:v>
                </c:pt>
                <c:pt idx="6">
                  <c:v>8.0301981763819807E-3</c:v>
                </c:pt>
                <c:pt idx="7">
                  <c:v>1.137327854216869</c:v>
                </c:pt>
                <c:pt idx="8">
                  <c:v>0.38446275018987802</c:v>
                </c:pt>
                <c:pt idx="9">
                  <c:v>0.69968177407950549</c:v>
                </c:pt>
                <c:pt idx="10">
                  <c:v>7.0528602899771579E-3</c:v>
                </c:pt>
                <c:pt idx="11">
                  <c:v>0.96319390278666195</c:v>
                </c:pt>
                <c:pt idx="12">
                  <c:v>0.80606450528132922</c:v>
                </c:pt>
                <c:pt idx="13">
                  <c:v>6.8488501777050195E-2</c:v>
                </c:pt>
                <c:pt idx="14">
                  <c:v>0.13090148115050076</c:v>
                </c:pt>
                <c:pt idx="15">
                  <c:v>0.31911775715724816</c:v>
                </c:pt>
                <c:pt idx="16">
                  <c:v>0.38153073653071701</c:v>
                </c:pt>
                <c:pt idx="17">
                  <c:v>-0.24548681273133341</c:v>
                </c:pt>
                <c:pt idx="18">
                  <c:v>0.31814041927087061</c:v>
                </c:pt>
                <c:pt idx="19">
                  <c:v>-0.2965774108336397</c:v>
                </c:pt>
                <c:pt idx="20">
                  <c:v>-0.17204783725031411</c:v>
                </c:pt>
                <c:pt idx="21">
                  <c:v>0.37708656376945932</c:v>
                </c:pt>
                <c:pt idx="22">
                  <c:v>-0.32498785757616488</c:v>
                </c:pt>
              </c:numCache>
            </c:numRef>
          </c:yVal>
          <c:smooth val="0"/>
          <c:extLst>
            <c:ext xmlns:c16="http://schemas.microsoft.com/office/drawing/2014/chart" uri="{C3380CC4-5D6E-409C-BE32-E72D297353CC}">
              <c16:uniqueId val="{0000001A-716F-43A2-B119-9F790F0189ED}"/>
            </c:ext>
          </c:extLst>
        </c:ser>
        <c:ser>
          <c:idx val="2"/>
          <c:order val="2"/>
          <c:tx>
            <c:v/>
          </c:tx>
          <c:spPr>
            <a:ln w="6350">
              <a:solidFill>
                <a:srgbClr val="FF4A46"/>
              </a:solidFill>
              <a:prstDash val="solid"/>
            </a:ln>
            <a:effectLst/>
          </c:spPr>
          <c:marker>
            <c:symbol val="none"/>
          </c:marker>
          <c:xVal>
            <c:numLit>
              <c:formatCode>General</c:formatCode>
              <c:ptCount val="2"/>
              <c:pt idx="0">
                <c:v>0</c:v>
              </c:pt>
              <c:pt idx="1">
                <c:v>2.2210287675488503</c:v>
              </c:pt>
            </c:numLit>
          </c:xVal>
          <c:yVal>
            <c:numLit>
              <c:formatCode>General</c:formatCode>
              <c:ptCount val="2"/>
              <c:pt idx="0">
                <c:v>0</c:v>
              </c:pt>
              <c:pt idx="1">
                <c:v>2.2210287675488543</c:v>
              </c:pt>
            </c:numLit>
          </c:yVal>
          <c:smooth val="0"/>
          <c:extLst>
            <c:ext xmlns:c16="http://schemas.microsoft.com/office/drawing/2014/chart" uri="{C3380CC4-5D6E-409C-BE32-E72D297353CC}">
              <c16:uniqueId val="{0000001B-716F-43A2-B119-9F790F0189ED}"/>
            </c:ext>
          </c:extLst>
        </c:ser>
        <c:ser>
          <c:idx val="3"/>
          <c:order val="3"/>
          <c:tx>
            <c:v/>
          </c:tx>
          <c:spPr>
            <a:ln w="6350">
              <a:solidFill>
                <a:srgbClr val="FF4A46"/>
              </a:solidFill>
              <a:prstDash val="solid"/>
            </a:ln>
            <a:effectLst/>
          </c:spPr>
          <c:marker>
            <c:symbol val="none"/>
          </c:marker>
          <c:xVal>
            <c:numLit>
              <c:formatCode>General</c:formatCode>
              <c:ptCount val="2"/>
              <c:pt idx="0">
                <c:v>0</c:v>
              </c:pt>
              <c:pt idx="1">
                <c:v>2.2210287675488538</c:v>
              </c:pt>
            </c:numLit>
          </c:xVal>
          <c:yVal>
            <c:numLit>
              <c:formatCode>General</c:formatCode>
              <c:ptCount val="2"/>
              <c:pt idx="0">
                <c:v>0</c:v>
              </c:pt>
              <c:pt idx="1">
                <c:v>-2.2210287675488503</c:v>
              </c:pt>
            </c:numLit>
          </c:yVal>
          <c:smooth val="0"/>
          <c:extLst>
            <c:ext xmlns:c16="http://schemas.microsoft.com/office/drawing/2014/chart" uri="{C3380CC4-5D6E-409C-BE32-E72D297353CC}">
              <c16:uniqueId val="{0000001C-716F-43A2-B119-9F790F0189ED}"/>
            </c:ext>
          </c:extLst>
        </c:ser>
        <c:dLbls>
          <c:showLegendKey val="0"/>
          <c:showVal val="0"/>
          <c:showCatName val="0"/>
          <c:showSerName val="0"/>
          <c:showPercent val="0"/>
          <c:showBubbleSize val="0"/>
        </c:dLbls>
        <c:axId val="70015392"/>
        <c:axId val="70021152"/>
      </c:scatterChart>
      <c:valAx>
        <c:axId val="70015392"/>
        <c:scaling>
          <c:orientation val="minMax"/>
        </c:scaling>
        <c:delete val="0"/>
        <c:axPos val="b"/>
        <c:title>
          <c:tx>
            <c:rich>
              <a:bodyPr/>
              <a:lstStyle/>
              <a:p>
                <a:pPr>
                  <a:defRPr sz="900" b="0">
                    <a:latin typeface="Arial"/>
                    <a:ea typeface="Arial"/>
                    <a:cs typeface="Arial"/>
                  </a:defRPr>
                </a:pPr>
                <a:r>
                  <a:rPr lang="fr-FR" sz="900"/>
                  <a:t>F1 (80.02 %)</a:t>
                </a:r>
              </a:p>
            </c:rich>
          </c:tx>
          <c:overlay val="0"/>
        </c:title>
        <c:numFmt formatCode="General" sourceLinked="0"/>
        <c:majorTickMark val="none"/>
        <c:minorTickMark val="none"/>
        <c:tickLblPos val="low"/>
        <c:txPr>
          <a:bodyPr rot="0" vert="horz"/>
          <a:lstStyle/>
          <a:p>
            <a:pPr>
              <a:defRPr sz="800"/>
            </a:pPr>
            <a:endParaRPr lang="fr-FR"/>
          </a:p>
        </c:txPr>
        <c:crossAx val="70021152"/>
        <c:crosses val="autoZero"/>
        <c:crossBetween val="midCat"/>
      </c:valAx>
      <c:valAx>
        <c:axId val="70021152"/>
        <c:scaling>
          <c:orientation val="minMax"/>
        </c:scaling>
        <c:delete val="0"/>
        <c:axPos val="l"/>
        <c:title>
          <c:tx>
            <c:rich>
              <a:bodyPr/>
              <a:lstStyle/>
              <a:p>
                <a:pPr>
                  <a:defRPr sz="900" b="0">
                    <a:latin typeface="Arial"/>
                    <a:ea typeface="Arial"/>
                    <a:cs typeface="Arial"/>
                  </a:defRPr>
                </a:pPr>
                <a:r>
                  <a:rPr lang="fr-FR" sz="900"/>
                  <a:t>F2 (19.98 %)</a:t>
                </a:r>
              </a:p>
            </c:rich>
          </c:tx>
          <c:overlay val="0"/>
        </c:title>
        <c:numFmt formatCode="General" sourceLinked="0"/>
        <c:majorTickMark val="cross"/>
        <c:minorTickMark val="none"/>
        <c:tickLblPos val="low"/>
        <c:txPr>
          <a:bodyPr/>
          <a:lstStyle/>
          <a:p>
            <a:pPr>
              <a:defRPr sz="700"/>
            </a:pPr>
            <a:endParaRPr lang="fr-FR"/>
          </a:p>
        </c:txPr>
        <c:crossAx val="70015392"/>
        <c:crosses val="autoZero"/>
        <c:crossBetween val="midCat"/>
      </c:valAx>
      <c:spPr>
        <a:ln>
          <a:solidFill>
            <a:srgbClr val="C0C0C0"/>
          </a:solidFill>
          <a:prstDash val="solid"/>
        </a:ln>
      </c:spPr>
    </c:plotArea>
    <c:legend>
      <c:legendPos val="b"/>
      <c:legendEntry>
        <c:idx val="2"/>
        <c:delete val="1"/>
      </c:legendEntry>
      <c:legendEntry>
        <c:idx val="3"/>
        <c:delete val="1"/>
      </c:legendEntry>
      <c:overlay val="0"/>
      <c:spPr>
        <a:ln w="6350">
          <a:solidFill>
            <a:srgbClr val="000000"/>
          </a:solidFill>
          <a:prstDash val="solid"/>
        </a:ln>
      </c:spPr>
      <c:txPr>
        <a:bodyPr/>
        <a:lstStyle/>
        <a:p>
          <a:pPr>
            <a:defRPr sz="1000" b="0"/>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blipFill>
      <a:blip xmlns:r="http://schemas.openxmlformats.org/officeDocument/2006/relationships" r:embed="rId2"/>
      <a:stretch>
        <a:fillRect/>
      </a:stretch>
    </a:blipFill>
  </c:spPr>
  <c:externalData r:id="rId3">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7D7C5A-767F-4B08-8464-43F2C1FEF8C2}" type="doc">
      <dgm:prSet loTypeId="urn:microsoft.com/office/officeart/2005/8/layout/chevron1" loCatId="process" qsTypeId="urn:microsoft.com/office/officeart/2005/8/quickstyle/simple1" qsCatId="simple" csTypeId="urn:microsoft.com/office/officeart/2005/8/colors/colorful2" csCatId="colorful" phldr="1"/>
      <dgm:spPr/>
    </dgm:pt>
    <dgm:pt modelId="{29F737E5-4EEC-4A4D-9B0F-F03B13D5C47E}">
      <dgm:prSet phldrT="[Texte]" custT="1"/>
      <dgm:spPr>
        <a:xfrm>
          <a:off x="3159" y="471996"/>
          <a:ext cx="1839200" cy="735680"/>
        </a:xfrm>
        <a:prstGeom prst="chevron">
          <a:avLst/>
        </a:prstGeom>
        <a:solidFill>
          <a:srgbClr val="63A53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fr-FR" sz="1700" b="1" dirty="0">
              <a:solidFill>
                <a:sysClr val="window" lastClr="FFFFFF"/>
              </a:solidFill>
              <a:latin typeface="Domine" panose="02040503040403060204"/>
              <a:ea typeface="+mn-ea"/>
              <a:cs typeface="+mn-cs"/>
            </a:rPr>
            <a:t>2020/2021</a:t>
          </a:r>
        </a:p>
      </dgm:t>
    </dgm:pt>
    <dgm:pt modelId="{10501243-E09C-4C90-9673-98382EF53A82}" type="parTrans" cxnId="{F580CCCF-ECCE-405B-A1F9-21F7A3261E3B}">
      <dgm:prSet/>
      <dgm:spPr/>
      <dgm:t>
        <a:bodyPr/>
        <a:lstStyle/>
        <a:p>
          <a:endParaRPr lang="fr-FR"/>
        </a:p>
      </dgm:t>
    </dgm:pt>
    <dgm:pt modelId="{819A6F5F-7134-46AC-8B3D-84D5B68FDA80}" type="sibTrans" cxnId="{F580CCCF-ECCE-405B-A1F9-21F7A3261E3B}">
      <dgm:prSet/>
      <dgm:spPr/>
      <dgm:t>
        <a:bodyPr/>
        <a:lstStyle/>
        <a:p>
          <a:endParaRPr lang="fr-FR"/>
        </a:p>
      </dgm:t>
    </dgm:pt>
    <dgm:pt modelId="{B88123D0-38FD-412E-9BCE-840290B8A187}">
      <dgm:prSet phldrT="[Texte]"/>
      <dgm:spPr>
        <a:xfrm>
          <a:off x="1658439" y="471996"/>
          <a:ext cx="1839200" cy="735680"/>
        </a:xfrm>
        <a:prstGeom prst="chevron">
          <a:avLst/>
        </a:prstGeom>
        <a:solidFill>
          <a:srgbClr val="63A537">
            <a:hueOff val="1080030"/>
            <a:satOff val="150"/>
            <a:lumOff val="131"/>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fr-FR" b="1" dirty="0">
              <a:solidFill>
                <a:sysClr val="window" lastClr="FFFFFF"/>
              </a:solidFill>
              <a:latin typeface="Domine" panose="02040503040403060204"/>
              <a:ea typeface="+mn-ea"/>
              <a:cs typeface="+mn-cs"/>
            </a:rPr>
            <a:t>2021/2022</a:t>
          </a:r>
        </a:p>
      </dgm:t>
    </dgm:pt>
    <dgm:pt modelId="{01D6173D-D24C-4E3D-99AA-E744FCA44841}" type="parTrans" cxnId="{0D224F71-3D35-48B1-AFC1-8ED46519F046}">
      <dgm:prSet/>
      <dgm:spPr/>
      <dgm:t>
        <a:bodyPr/>
        <a:lstStyle/>
        <a:p>
          <a:endParaRPr lang="fr-FR"/>
        </a:p>
      </dgm:t>
    </dgm:pt>
    <dgm:pt modelId="{6744B036-70E9-45E1-A319-C4262F2B5127}" type="sibTrans" cxnId="{0D224F71-3D35-48B1-AFC1-8ED46519F046}">
      <dgm:prSet/>
      <dgm:spPr/>
      <dgm:t>
        <a:bodyPr/>
        <a:lstStyle/>
        <a:p>
          <a:endParaRPr lang="fr-FR"/>
        </a:p>
      </dgm:t>
    </dgm:pt>
    <dgm:pt modelId="{94B2A42A-3130-4081-B1CF-458BA3A7CA8B}">
      <dgm:prSet phldrT="[Texte]"/>
      <dgm:spPr>
        <a:xfrm>
          <a:off x="3313719" y="471996"/>
          <a:ext cx="1839200" cy="735680"/>
        </a:xfrm>
        <a:prstGeom prst="chevron">
          <a:avLst/>
        </a:prstGeom>
        <a:solidFill>
          <a:srgbClr val="63A537">
            <a:hueOff val="2160060"/>
            <a:satOff val="301"/>
            <a:lumOff val="261"/>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fr-FR" b="1" dirty="0">
              <a:solidFill>
                <a:sysClr val="window" lastClr="FFFFFF"/>
              </a:solidFill>
              <a:latin typeface="Domine" panose="02040503040403060204"/>
              <a:ea typeface="+mn-ea"/>
              <a:cs typeface="+mn-cs"/>
            </a:rPr>
            <a:t>2022/2023</a:t>
          </a:r>
        </a:p>
      </dgm:t>
    </dgm:pt>
    <dgm:pt modelId="{7E90651D-BF78-45A9-A3B4-943498D23D1A}" type="parTrans" cxnId="{4E5148DD-3151-40B5-B679-129CBD01102C}">
      <dgm:prSet/>
      <dgm:spPr/>
      <dgm:t>
        <a:bodyPr/>
        <a:lstStyle/>
        <a:p>
          <a:endParaRPr lang="fr-FR"/>
        </a:p>
      </dgm:t>
    </dgm:pt>
    <dgm:pt modelId="{5536FE0F-26CA-4242-8CDD-62316644F2A4}" type="sibTrans" cxnId="{4E5148DD-3151-40B5-B679-129CBD01102C}">
      <dgm:prSet/>
      <dgm:spPr/>
      <dgm:t>
        <a:bodyPr/>
        <a:lstStyle/>
        <a:p>
          <a:endParaRPr lang="fr-FR"/>
        </a:p>
      </dgm:t>
    </dgm:pt>
    <dgm:pt modelId="{116B6187-5EC0-4C15-A215-9F54039919F3}">
      <dgm:prSet phldrT="[Texte]"/>
      <dgm:spPr>
        <a:xfrm>
          <a:off x="4969000" y="471996"/>
          <a:ext cx="1839200" cy="735680"/>
        </a:xfrm>
        <a:prstGeom prst="chevron">
          <a:avLst/>
        </a:prstGeom>
        <a:solidFill>
          <a:srgbClr val="63A537">
            <a:hueOff val="3240090"/>
            <a:satOff val="451"/>
            <a:lumOff val="392"/>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fr-FR" b="1" dirty="0">
              <a:solidFill>
                <a:sysClr val="window" lastClr="FFFFFF"/>
              </a:solidFill>
              <a:latin typeface="Domine" panose="02040503040403060204"/>
              <a:ea typeface="+mn-ea"/>
              <a:cs typeface="+mn-cs"/>
            </a:rPr>
            <a:t>2023/2024</a:t>
          </a:r>
        </a:p>
      </dgm:t>
    </dgm:pt>
    <dgm:pt modelId="{3B538440-1F5A-4E5F-8C5B-0333319E628A}" type="parTrans" cxnId="{B06E42FD-5CD1-447B-9496-4F2B2E284E4F}">
      <dgm:prSet/>
      <dgm:spPr/>
      <dgm:t>
        <a:bodyPr/>
        <a:lstStyle/>
        <a:p>
          <a:endParaRPr lang="fr-FR"/>
        </a:p>
      </dgm:t>
    </dgm:pt>
    <dgm:pt modelId="{66994ADC-871A-46A4-AC52-FEDB7F677CD7}" type="sibTrans" cxnId="{B06E42FD-5CD1-447B-9496-4F2B2E284E4F}">
      <dgm:prSet/>
      <dgm:spPr/>
      <dgm:t>
        <a:bodyPr/>
        <a:lstStyle/>
        <a:p>
          <a:endParaRPr lang="fr-FR"/>
        </a:p>
      </dgm:t>
    </dgm:pt>
    <dgm:pt modelId="{B7F0BB55-A6D0-4140-B2F0-6633CD9D2262}" type="pres">
      <dgm:prSet presAssocID="{587D7C5A-767F-4B08-8464-43F2C1FEF8C2}" presName="Name0" presStyleCnt="0">
        <dgm:presLayoutVars>
          <dgm:dir/>
          <dgm:animLvl val="lvl"/>
          <dgm:resizeHandles val="exact"/>
        </dgm:presLayoutVars>
      </dgm:prSet>
      <dgm:spPr/>
    </dgm:pt>
    <dgm:pt modelId="{C7683ED8-6ADA-4126-B495-B7D1F1BF1965}" type="pres">
      <dgm:prSet presAssocID="{29F737E5-4EEC-4A4D-9B0F-F03B13D5C47E}" presName="parTxOnly" presStyleLbl="node1" presStyleIdx="0" presStyleCnt="4">
        <dgm:presLayoutVars>
          <dgm:chMax val="0"/>
          <dgm:chPref val="0"/>
          <dgm:bulletEnabled val="1"/>
        </dgm:presLayoutVars>
      </dgm:prSet>
      <dgm:spPr/>
    </dgm:pt>
    <dgm:pt modelId="{51D0D1AB-21CE-4F20-9792-DA405550AA3C}" type="pres">
      <dgm:prSet presAssocID="{819A6F5F-7134-46AC-8B3D-84D5B68FDA80}" presName="parTxOnlySpace" presStyleCnt="0"/>
      <dgm:spPr/>
    </dgm:pt>
    <dgm:pt modelId="{ADAA4913-312A-4403-B28B-558CB7707A70}" type="pres">
      <dgm:prSet presAssocID="{B88123D0-38FD-412E-9BCE-840290B8A187}" presName="parTxOnly" presStyleLbl="node1" presStyleIdx="1" presStyleCnt="4">
        <dgm:presLayoutVars>
          <dgm:chMax val="0"/>
          <dgm:chPref val="0"/>
          <dgm:bulletEnabled val="1"/>
        </dgm:presLayoutVars>
      </dgm:prSet>
      <dgm:spPr/>
    </dgm:pt>
    <dgm:pt modelId="{D0136E93-1101-4EAF-A30F-29F2AD1D6E04}" type="pres">
      <dgm:prSet presAssocID="{6744B036-70E9-45E1-A319-C4262F2B5127}" presName="parTxOnlySpace" presStyleCnt="0"/>
      <dgm:spPr/>
    </dgm:pt>
    <dgm:pt modelId="{3E0E3EC3-DCE2-4827-908B-FCAF053734A8}" type="pres">
      <dgm:prSet presAssocID="{94B2A42A-3130-4081-B1CF-458BA3A7CA8B}" presName="parTxOnly" presStyleLbl="node1" presStyleIdx="2" presStyleCnt="4">
        <dgm:presLayoutVars>
          <dgm:chMax val="0"/>
          <dgm:chPref val="0"/>
          <dgm:bulletEnabled val="1"/>
        </dgm:presLayoutVars>
      </dgm:prSet>
      <dgm:spPr/>
    </dgm:pt>
    <dgm:pt modelId="{01EE1501-DBA8-493D-9C26-ADF6728994EF}" type="pres">
      <dgm:prSet presAssocID="{5536FE0F-26CA-4242-8CDD-62316644F2A4}" presName="parTxOnlySpace" presStyleCnt="0"/>
      <dgm:spPr/>
    </dgm:pt>
    <dgm:pt modelId="{8E8CB338-099D-4EBB-8B29-31F4B5720DF4}" type="pres">
      <dgm:prSet presAssocID="{116B6187-5EC0-4C15-A215-9F54039919F3}" presName="parTxOnly" presStyleLbl="node1" presStyleIdx="3" presStyleCnt="4">
        <dgm:presLayoutVars>
          <dgm:chMax val="0"/>
          <dgm:chPref val="0"/>
          <dgm:bulletEnabled val="1"/>
        </dgm:presLayoutVars>
      </dgm:prSet>
      <dgm:spPr/>
    </dgm:pt>
  </dgm:ptLst>
  <dgm:cxnLst>
    <dgm:cxn modelId="{6F5C9C16-4D70-4280-9BAE-70C3BD3FADA4}" type="presOf" srcId="{587D7C5A-767F-4B08-8464-43F2C1FEF8C2}" destId="{B7F0BB55-A6D0-4140-B2F0-6633CD9D2262}" srcOrd="0" destOrd="0" presId="urn:microsoft.com/office/officeart/2005/8/layout/chevron1"/>
    <dgm:cxn modelId="{F0123324-064F-46FE-920D-DB53A8EFCCC3}" type="presOf" srcId="{B88123D0-38FD-412E-9BCE-840290B8A187}" destId="{ADAA4913-312A-4403-B28B-558CB7707A70}" srcOrd="0" destOrd="0" presId="urn:microsoft.com/office/officeart/2005/8/layout/chevron1"/>
    <dgm:cxn modelId="{AFD7B537-E633-412E-B353-078A81504C48}" type="presOf" srcId="{94B2A42A-3130-4081-B1CF-458BA3A7CA8B}" destId="{3E0E3EC3-DCE2-4827-908B-FCAF053734A8}" srcOrd="0" destOrd="0" presId="urn:microsoft.com/office/officeart/2005/8/layout/chevron1"/>
    <dgm:cxn modelId="{39A40E3F-BA2A-4432-8827-EF2A20E7049B}" type="presOf" srcId="{29F737E5-4EEC-4A4D-9B0F-F03B13D5C47E}" destId="{C7683ED8-6ADA-4126-B495-B7D1F1BF1965}" srcOrd="0" destOrd="0" presId="urn:microsoft.com/office/officeart/2005/8/layout/chevron1"/>
    <dgm:cxn modelId="{F397E044-9AE1-45F0-8ECF-8A74FD75CACF}" type="presOf" srcId="{116B6187-5EC0-4C15-A215-9F54039919F3}" destId="{8E8CB338-099D-4EBB-8B29-31F4B5720DF4}" srcOrd="0" destOrd="0" presId="urn:microsoft.com/office/officeart/2005/8/layout/chevron1"/>
    <dgm:cxn modelId="{0D224F71-3D35-48B1-AFC1-8ED46519F046}" srcId="{587D7C5A-767F-4B08-8464-43F2C1FEF8C2}" destId="{B88123D0-38FD-412E-9BCE-840290B8A187}" srcOrd="1" destOrd="0" parTransId="{01D6173D-D24C-4E3D-99AA-E744FCA44841}" sibTransId="{6744B036-70E9-45E1-A319-C4262F2B5127}"/>
    <dgm:cxn modelId="{F580CCCF-ECCE-405B-A1F9-21F7A3261E3B}" srcId="{587D7C5A-767F-4B08-8464-43F2C1FEF8C2}" destId="{29F737E5-4EEC-4A4D-9B0F-F03B13D5C47E}" srcOrd="0" destOrd="0" parTransId="{10501243-E09C-4C90-9673-98382EF53A82}" sibTransId="{819A6F5F-7134-46AC-8B3D-84D5B68FDA80}"/>
    <dgm:cxn modelId="{4E5148DD-3151-40B5-B679-129CBD01102C}" srcId="{587D7C5A-767F-4B08-8464-43F2C1FEF8C2}" destId="{94B2A42A-3130-4081-B1CF-458BA3A7CA8B}" srcOrd="2" destOrd="0" parTransId="{7E90651D-BF78-45A9-A3B4-943498D23D1A}" sibTransId="{5536FE0F-26CA-4242-8CDD-62316644F2A4}"/>
    <dgm:cxn modelId="{B06E42FD-5CD1-447B-9496-4F2B2E284E4F}" srcId="{587D7C5A-767F-4B08-8464-43F2C1FEF8C2}" destId="{116B6187-5EC0-4C15-A215-9F54039919F3}" srcOrd="3" destOrd="0" parTransId="{3B538440-1F5A-4E5F-8C5B-0333319E628A}" sibTransId="{66994ADC-871A-46A4-AC52-FEDB7F677CD7}"/>
    <dgm:cxn modelId="{77EFD290-5C1F-4357-A821-4BD6F19B1055}" type="presParOf" srcId="{B7F0BB55-A6D0-4140-B2F0-6633CD9D2262}" destId="{C7683ED8-6ADA-4126-B495-B7D1F1BF1965}" srcOrd="0" destOrd="0" presId="urn:microsoft.com/office/officeart/2005/8/layout/chevron1"/>
    <dgm:cxn modelId="{569A6347-FB0D-4979-BAF3-E8232EC669A1}" type="presParOf" srcId="{B7F0BB55-A6D0-4140-B2F0-6633CD9D2262}" destId="{51D0D1AB-21CE-4F20-9792-DA405550AA3C}" srcOrd="1" destOrd="0" presId="urn:microsoft.com/office/officeart/2005/8/layout/chevron1"/>
    <dgm:cxn modelId="{3418A0F2-1AA9-4984-9701-D04FD5FC0FC0}" type="presParOf" srcId="{B7F0BB55-A6D0-4140-B2F0-6633CD9D2262}" destId="{ADAA4913-312A-4403-B28B-558CB7707A70}" srcOrd="2" destOrd="0" presId="urn:microsoft.com/office/officeart/2005/8/layout/chevron1"/>
    <dgm:cxn modelId="{7B682A69-8680-4273-8F8C-05F54FF1C684}" type="presParOf" srcId="{B7F0BB55-A6D0-4140-B2F0-6633CD9D2262}" destId="{D0136E93-1101-4EAF-A30F-29F2AD1D6E04}" srcOrd="3" destOrd="0" presId="urn:microsoft.com/office/officeart/2005/8/layout/chevron1"/>
    <dgm:cxn modelId="{1EDC9DA4-713A-430B-8F06-2830CA913D01}" type="presParOf" srcId="{B7F0BB55-A6D0-4140-B2F0-6633CD9D2262}" destId="{3E0E3EC3-DCE2-4827-908B-FCAF053734A8}" srcOrd="4" destOrd="0" presId="urn:microsoft.com/office/officeart/2005/8/layout/chevron1"/>
    <dgm:cxn modelId="{2460B02B-DD41-43DB-AC18-9D5AC86D1584}" type="presParOf" srcId="{B7F0BB55-A6D0-4140-B2F0-6633CD9D2262}" destId="{01EE1501-DBA8-493D-9C26-ADF6728994EF}" srcOrd="5" destOrd="0" presId="urn:microsoft.com/office/officeart/2005/8/layout/chevron1"/>
    <dgm:cxn modelId="{204C6D87-95BE-47E3-9285-E473A271EE7B}" type="presParOf" srcId="{B7F0BB55-A6D0-4140-B2F0-6633CD9D2262}" destId="{8E8CB338-099D-4EBB-8B29-31F4B5720DF4}"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683ED8-6ADA-4126-B495-B7D1F1BF1965}">
      <dsp:nvSpPr>
        <dsp:cNvPr id="0" name=""/>
        <dsp:cNvSpPr/>
      </dsp:nvSpPr>
      <dsp:spPr>
        <a:xfrm>
          <a:off x="3064" y="449046"/>
          <a:ext cx="1784058" cy="713623"/>
        </a:xfrm>
        <a:prstGeom prst="chevron">
          <a:avLst/>
        </a:prstGeom>
        <a:solidFill>
          <a:srgbClr val="63A53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fr-FR" sz="1700" b="1" kern="1200" dirty="0">
              <a:solidFill>
                <a:sysClr val="window" lastClr="FFFFFF"/>
              </a:solidFill>
              <a:latin typeface="Domine" panose="02040503040403060204"/>
              <a:ea typeface="+mn-ea"/>
              <a:cs typeface="+mn-cs"/>
            </a:rPr>
            <a:t>2020/2021</a:t>
          </a:r>
        </a:p>
      </dsp:txBody>
      <dsp:txXfrm>
        <a:off x="359876" y="449046"/>
        <a:ext cx="1070435" cy="713623"/>
      </dsp:txXfrm>
    </dsp:sp>
    <dsp:sp modelId="{ADAA4913-312A-4403-B28B-558CB7707A70}">
      <dsp:nvSpPr>
        <dsp:cNvPr id="0" name=""/>
        <dsp:cNvSpPr/>
      </dsp:nvSpPr>
      <dsp:spPr>
        <a:xfrm>
          <a:off x="1608717" y="449046"/>
          <a:ext cx="1784058" cy="713623"/>
        </a:xfrm>
        <a:prstGeom prst="chevron">
          <a:avLst/>
        </a:prstGeom>
        <a:solidFill>
          <a:srgbClr val="63A537">
            <a:hueOff val="1080030"/>
            <a:satOff val="150"/>
            <a:lumOff val="131"/>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fr-FR" sz="1700" b="1" kern="1200" dirty="0">
              <a:solidFill>
                <a:sysClr val="window" lastClr="FFFFFF"/>
              </a:solidFill>
              <a:latin typeface="Domine" panose="02040503040403060204"/>
              <a:ea typeface="+mn-ea"/>
              <a:cs typeface="+mn-cs"/>
            </a:rPr>
            <a:t>2021/2022</a:t>
          </a:r>
        </a:p>
      </dsp:txBody>
      <dsp:txXfrm>
        <a:off x="1965529" y="449046"/>
        <a:ext cx="1070435" cy="713623"/>
      </dsp:txXfrm>
    </dsp:sp>
    <dsp:sp modelId="{3E0E3EC3-DCE2-4827-908B-FCAF053734A8}">
      <dsp:nvSpPr>
        <dsp:cNvPr id="0" name=""/>
        <dsp:cNvSpPr/>
      </dsp:nvSpPr>
      <dsp:spPr>
        <a:xfrm>
          <a:off x="3214369" y="449046"/>
          <a:ext cx="1784058" cy="713623"/>
        </a:xfrm>
        <a:prstGeom prst="chevron">
          <a:avLst/>
        </a:prstGeom>
        <a:solidFill>
          <a:srgbClr val="63A537">
            <a:hueOff val="2160060"/>
            <a:satOff val="301"/>
            <a:lumOff val="261"/>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fr-FR" sz="1700" b="1" kern="1200" dirty="0">
              <a:solidFill>
                <a:sysClr val="window" lastClr="FFFFFF"/>
              </a:solidFill>
              <a:latin typeface="Domine" panose="02040503040403060204"/>
              <a:ea typeface="+mn-ea"/>
              <a:cs typeface="+mn-cs"/>
            </a:rPr>
            <a:t>2022/2023</a:t>
          </a:r>
        </a:p>
      </dsp:txBody>
      <dsp:txXfrm>
        <a:off x="3571181" y="449046"/>
        <a:ext cx="1070435" cy="713623"/>
      </dsp:txXfrm>
    </dsp:sp>
    <dsp:sp modelId="{8E8CB338-099D-4EBB-8B29-31F4B5720DF4}">
      <dsp:nvSpPr>
        <dsp:cNvPr id="0" name=""/>
        <dsp:cNvSpPr/>
      </dsp:nvSpPr>
      <dsp:spPr>
        <a:xfrm>
          <a:off x="4820021" y="449046"/>
          <a:ext cx="1784058" cy="713623"/>
        </a:xfrm>
        <a:prstGeom prst="chevron">
          <a:avLst/>
        </a:prstGeom>
        <a:solidFill>
          <a:srgbClr val="63A537">
            <a:hueOff val="3240090"/>
            <a:satOff val="451"/>
            <a:lumOff val="392"/>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fr-FR" sz="1700" b="1" kern="1200" dirty="0">
              <a:solidFill>
                <a:sysClr val="window" lastClr="FFFFFF"/>
              </a:solidFill>
              <a:latin typeface="Domine" panose="02040503040403060204"/>
              <a:ea typeface="+mn-ea"/>
              <a:cs typeface="+mn-cs"/>
            </a:rPr>
            <a:t>2023/2024</a:t>
          </a:r>
        </a:p>
      </dsp:txBody>
      <dsp:txXfrm>
        <a:off x="5176833" y="449046"/>
        <a:ext cx="1070435" cy="71362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80B03B5-1DE2-4588-96D4-F2AD3C04DA43}" type="datetimeFigureOut">
              <a:rPr lang="fr-FR" smtClean="0"/>
              <a:t>25/03/2026</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CB69929-66D2-487E-B8A8-AFA6CAED8C90}" type="slidenum">
              <a:rPr lang="fr-FR" smtClean="0"/>
              <a:t>‹N°›</a:t>
            </a:fld>
            <a:endParaRPr lang="fr-FR"/>
          </a:p>
        </p:txBody>
      </p:sp>
    </p:spTree>
    <p:extLst>
      <p:ext uri="{BB962C8B-B14F-4D97-AF65-F5344CB8AC3E}">
        <p14:creationId xmlns:p14="http://schemas.microsoft.com/office/powerpoint/2010/main" val="2502078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fr-FR" b="0" u="none" dirty="0"/>
              <a:t>To </a:t>
            </a:r>
            <a:r>
              <a:rPr lang="fr-FR" b="0" u="none" dirty="0" err="1"/>
              <a:t>cope</a:t>
            </a:r>
            <a:r>
              <a:rPr lang="fr-FR" b="0" u="none" dirty="0"/>
              <a:t> </a:t>
            </a:r>
            <a:r>
              <a:rPr lang="fr-FR" b="0" u="none" dirty="0" err="1"/>
              <a:t>with</a:t>
            </a:r>
            <a:r>
              <a:rPr lang="fr-FR" b="0" u="none" dirty="0"/>
              <a:t> viral infection and/or </a:t>
            </a:r>
            <a:r>
              <a:rPr lang="fr-FR" b="0" u="none" dirty="0" err="1"/>
              <a:t>insect</a:t>
            </a:r>
            <a:r>
              <a:rPr lang="fr-FR" b="0" u="none" dirty="0"/>
              <a:t> </a:t>
            </a:r>
            <a:r>
              <a:rPr lang="fr-FR" b="0" u="none" dirty="0" err="1"/>
              <a:t>colonization</a:t>
            </a:r>
            <a:r>
              <a:rPr lang="fr-FR" b="0" u="none" dirty="0"/>
              <a:t> </a:t>
            </a:r>
            <a:r>
              <a:rPr lang="fr-FR" b="0" u="none" dirty="0" err="1"/>
              <a:t>different</a:t>
            </a:r>
            <a:r>
              <a:rPr lang="fr-FR" b="0" u="none" dirty="0"/>
              <a:t> </a:t>
            </a:r>
            <a:r>
              <a:rPr lang="fr-FR" b="0" u="none" dirty="0" err="1"/>
              <a:t>defense</a:t>
            </a:r>
            <a:r>
              <a:rPr lang="fr-FR" b="0" u="none" dirty="0"/>
              <a:t> </a:t>
            </a:r>
            <a:r>
              <a:rPr lang="fr-FR" b="0" u="none" dirty="0" err="1"/>
              <a:t>mechanisms</a:t>
            </a:r>
            <a:r>
              <a:rPr lang="fr-FR" b="0" u="none" dirty="0"/>
              <a:t> </a:t>
            </a:r>
            <a:r>
              <a:rPr lang="fr-FR" b="0" u="none" dirty="0" err="1"/>
              <a:t>were</a:t>
            </a:r>
            <a:r>
              <a:rPr lang="fr-FR" b="0" u="none" dirty="0"/>
              <a:t> </a:t>
            </a:r>
            <a:r>
              <a:rPr lang="fr-FR" b="0" u="none" dirty="0" err="1"/>
              <a:t>selected</a:t>
            </a:r>
            <a:r>
              <a:rPr lang="fr-FR" b="0" u="none" dirty="0"/>
              <a:t> in plants. This </a:t>
            </a:r>
            <a:r>
              <a:rPr lang="fr-FR" b="0" u="none" dirty="0" err="1"/>
              <a:t>created</a:t>
            </a:r>
            <a:r>
              <a:rPr lang="fr-FR" b="0" u="none" dirty="0"/>
              <a:t> a </a:t>
            </a:r>
            <a:r>
              <a:rPr lang="fr-FR" b="0" u="none" dirty="0" err="1"/>
              <a:t>diversity</a:t>
            </a:r>
            <a:r>
              <a:rPr lang="fr-FR" b="0" u="none" dirty="0"/>
              <a:t> of plant </a:t>
            </a:r>
            <a:r>
              <a:rPr lang="fr-FR" b="0" u="none" dirty="0" err="1"/>
              <a:t>behavior</a:t>
            </a:r>
            <a:r>
              <a:rPr lang="fr-FR" b="0" u="none" dirty="0"/>
              <a:t> </a:t>
            </a:r>
            <a:r>
              <a:rPr lang="fr-FR" b="0" u="none" dirty="0" err="1"/>
              <a:t>against</a:t>
            </a:r>
            <a:r>
              <a:rPr lang="fr-FR" b="0" u="none" dirty="0"/>
              <a:t> </a:t>
            </a:r>
            <a:r>
              <a:rPr lang="fr-FR" b="0" u="none" dirty="0" err="1"/>
              <a:t>viruses</a:t>
            </a:r>
            <a:r>
              <a:rPr lang="fr-FR" b="0" u="none" dirty="0"/>
              <a:t> and </a:t>
            </a:r>
            <a:r>
              <a:rPr lang="fr-FR" b="0" u="none" dirty="0" err="1"/>
              <a:t>insects</a:t>
            </a:r>
            <a:r>
              <a:rPr lang="fr-FR" b="0" u="none" dirty="0"/>
              <a:t>, </a:t>
            </a:r>
            <a:r>
              <a:rPr lang="fr-FR" b="0" u="none" dirty="0" err="1"/>
              <a:t>which</a:t>
            </a:r>
            <a:r>
              <a:rPr lang="fr-FR" b="0" u="none" dirty="0"/>
              <a:t> can impact </a:t>
            </a:r>
            <a:r>
              <a:rPr lang="fr-FR" b="0" u="none" dirty="0" err="1"/>
              <a:t>parameters</a:t>
            </a:r>
            <a:r>
              <a:rPr lang="fr-FR" b="0" u="none" dirty="0"/>
              <a:t> </a:t>
            </a:r>
            <a:r>
              <a:rPr lang="fr-FR" b="0" u="none" dirty="0" err="1"/>
              <a:t>involved</a:t>
            </a:r>
            <a:r>
              <a:rPr lang="fr-FR" b="0" u="none" dirty="0"/>
              <a:t> in the introduction and spread of </a:t>
            </a:r>
            <a:r>
              <a:rPr lang="fr-FR" b="0" u="none" dirty="0" err="1"/>
              <a:t>insect</a:t>
            </a:r>
            <a:r>
              <a:rPr lang="fr-FR" b="0" u="none" dirty="0"/>
              <a:t> borne viral </a:t>
            </a:r>
            <a:r>
              <a:rPr lang="fr-FR" b="0" u="none" dirty="0" err="1"/>
              <a:t>diseases</a:t>
            </a:r>
            <a:r>
              <a:rPr lang="fr-FR" b="0" u="none" dirty="0"/>
              <a:t> at </a:t>
            </a:r>
            <a:r>
              <a:rPr lang="fr-FR" b="0" u="none" dirty="0" err="1"/>
              <a:t>field</a:t>
            </a:r>
            <a:r>
              <a:rPr lang="fr-FR" b="0" u="none" dirty="0"/>
              <a:t> </a:t>
            </a:r>
            <a:r>
              <a:rPr lang="fr-FR" b="0" u="none" dirty="0" err="1"/>
              <a:t>scale</a:t>
            </a:r>
            <a:r>
              <a:rPr lang="fr-FR" b="0" u="none" dirty="0"/>
              <a:t>. </a:t>
            </a:r>
            <a:r>
              <a:rPr lang="fr-FR" b="0" u="none" dirty="0" err="1"/>
              <a:t>While</a:t>
            </a:r>
            <a:r>
              <a:rPr lang="fr-FR" b="0" u="none" dirty="0"/>
              <a:t> </a:t>
            </a:r>
            <a:r>
              <a:rPr lang="fr-FR" b="0" u="none" dirty="0" err="1"/>
              <a:t>this</a:t>
            </a:r>
            <a:r>
              <a:rPr lang="fr-FR" b="0" u="none" dirty="0"/>
              <a:t> </a:t>
            </a:r>
            <a:r>
              <a:rPr lang="fr-FR" b="0" u="none" dirty="0" err="1"/>
              <a:t>is</a:t>
            </a:r>
            <a:r>
              <a:rPr lang="fr-FR" b="0" u="none" dirty="0"/>
              <a:t> </a:t>
            </a:r>
            <a:r>
              <a:rPr lang="fr-FR" b="0" u="none" dirty="0" err="1"/>
              <a:t>well</a:t>
            </a:r>
            <a:r>
              <a:rPr lang="fr-FR" b="0" u="none" dirty="0"/>
              <a:t> </a:t>
            </a:r>
            <a:r>
              <a:rPr lang="fr-FR" b="0" u="none" dirty="0" err="1"/>
              <a:t>studied</a:t>
            </a:r>
            <a:r>
              <a:rPr lang="fr-FR" b="0" u="none" dirty="0"/>
              <a:t> for </a:t>
            </a:r>
            <a:r>
              <a:rPr lang="fr-FR" b="0" u="none" dirty="0" err="1"/>
              <a:t>some</a:t>
            </a:r>
            <a:r>
              <a:rPr lang="fr-FR" b="0" u="none" dirty="0"/>
              <a:t> </a:t>
            </a:r>
            <a:r>
              <a:rPr lang="fr-FR" b="0" u="none" dirty="0" err="1"/>
              <a:t>pathosystems</a:t>
            </a:r>
            <a:r>
              <a:rPr lang="fr-FR" b="0" u="none" dirty="0"/>
              <a:t>, </a:t>
            </a:r>
            <a:r>
              <a:rPr lang="fr-FR" b="0" u="none" dirty="0" err="1"/>
              <a:t>little</a:t>
            </a:r>
            <a:r>
              <a:rPr lang="fr-FR" b="0" u="none" dirty="0"/>
              <a:t> </a:t>
            </a:r>
            <a:r>
              <a:rPr lang="fr-FR" b="0" u="none" dirty="0" err="1"/>
              <a:t>is</a:t>
            </a:r>
            <a:r>
              <a:rPr lang="fr-FR" b="0" u="none" dirty="0"/>
              <a:t> </a:t>
            </a:r>
            <a:r>
              <a:rPr lang="fr-FR" b="0" u="none" dirty="0" err="1"/>
              <a:t>known</a:t>
            </a:r>
            <a:r>
              <a:rPr lang="fr-FR" b="0" u="none" dirty="0"/>
              <a:t> about the impact of host </a:t>
            </a:r>
            <a:r>
              <a:rPr lang="fr-FR" b="0" u="none" dirty="0" err="1"/>
              <a:t>genotype</a:t>
            </a:r>
            <a:r>
              <a:rPr lang="fr-FR" b="0" u="none" dirty="0"/>
              <a:t> on the </a:t>
            </a:r>
            <a:r>
              <a:rPr lang="fr-FR" b="0" u="none" dirty="0" err="1"/>
              <a:t>epidemiology</a:t>
            </a:r>
            <a:r>
              <a:rPr lang="fr-FR" b="0" u="none" dirty="0"/>
              <a:t> of the WDD.</a:t>
            </a:r>
            <a:endParaRPr lang="fr-FR" dirty="0"/>
          </a:p>
          <a:p>
            <a:pPr marL="0" marR="0" lvl="0" indent="0" algn="just" defTabSz="914400" rtl="0" eaLnBrk="1" fontAlgn="auto" latinLnBrk="0" hangingPunct="1">
              <a:lnSpc>
                <a:spcPct val="107000"/>
              </a:lnSpc>
              <a:spcBef>
                <a:spcPts val="0"/>
              </a:spcBef>
              <a:spcAft>
                <a:spcPts val="80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9F494401-211C-4C5A-BD78-05315E11FBAA}" type="slidenum">
              <a:rPr lang="fr-FR" smtClean="0"/>
              <a:t>3</a:t>
            </a:fld>
            <a:endParaRPr lang="fr-FR"/>
          </a:p>
        </p:txBody>
      </p:sp>
    </p:spTree>
    <p:extLst>
      <p:ext uri="{BB962C8B-B14F-4D97-AF65-F5344CB8AC3E}">
        <p14:creationId xmlns:p14="http://schemas.microsoft.com/office/powerpoint/2010/main" val="3947100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Espace réservé du numéro de diapositive 3"/>
          <p:cNvSpPr>
            <a:spLocks noGrp="1"/>
          </p:cNvSpPr>
          <p:nvPr>
            <p:ph type="sldNum" sz="quarter" idx="5"/>
          </p:nvPr>
        </p:nvSpPr>
        <p:spPr/>
        <p:txBody>
          <a:bodyPr/>
          <a:lstStyle/>
          <a:p>
            <a:fld id="{5699FAC1-968A-421A-BFFA-F66D009A4A4B}" type="slidenum">
              <a:rPr lang="en-GB" smtClean="0"/>
              <a:t>13</a:t>
            </a:fld>
            <a:endParaRPr lang="en-GB"/>
          </a:p>
        </p:txBody>
      </p:sp>
    </p:spTree>
    <p:extLst>
      <p:ext uri="{BB962C8B-B14F-4D97-AF65-F5344CB8AC3E}">
        <p14:creationId xmlns:p14="http://schemas.microsoft.com/office/powerpoint/2010/main" val="690988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addition to multivariate analysis, bivariate analysis were carried out to assess the impact of each cultivar on different step of the epidemic process of WDD. For most of the tested cultivars, it was difficult to interpret the epidemiological impact.  However, this analysis allowed to show </a:t>
            </a:r>
            <a:r>
              <a:rPr lang="en-GB" dirty="0" err="1"/>
              <a:t>i</a:t>
            </a:r>
            <a:r>
              <a:rPr lang="en-GB" dirty="0"/>
              <a:t>) the neutral impact of cv. </a:t>
            </a:r>
            <a:r>
              <a:rPr lang="en-GB" dirty="0" err="1"/>
              <a:t>Filon</a:t>
            </a:r>
            <a:r>
              <a:rPr lang="en-GB" dirty="0"/>
              <a:t> on the preferences of P. </a:t>
            </a:r>
            <a:r>
              <a:rPr lang="en-GB" dirty="0" err="1"/>
              <a:t>alienus</a:t>
            </a:r>
            <a:r>
              <a:rPr lang="en-GB" dirty="0"/>
              <a:t> and ii) the negative impact of the this cultivars on virus infection rate, leafhopper survival and vector performances. In addition to the results of the PCA, these results highlight the interest to further study the impact of this cultivars on plant-virus-vector interactions.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5699FAC1-968A-421A-BFFA-F66D009A4A4B}" type="slidenum">
              <a:rPr lang="en-GB" smtClean="0"/>
              <a:t>14</a:t>
            </a:fld>
            <a:endParaRPr lang="en-GB"/>
          </a:p>
        </p:txBody>
      </p:sp>
    </p:spTree>
    <p:extLst>
      <p:ext uri="{BB962C8B-B14F-4D97-AF65-F5344CB8AC3E}">
        <p14:creationId xmlns:p14="http://schemas.microsoft.com/office/powerpoint/2010/main" val="1778617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5B1CA17-B8EE-4814-9C17-EC7B0A39AC42}" type="slidenum">
              <a:rPr lang="fr-FR" smtClean="0"/>
              <a:t>15</a:t>
            </a:fld>
            <a:endParaRPr lang="fr-FR"/>
          </a:p>
        </p:txBody>
      </p:sp>
    </p:spTree>
    <p:extLst>
      <p:ext uri="{BB962C8B-B14F-4D97-AF65-F5344CB8AC3E}">
        <p14:creationId xmlns:p14="http://schemas.microsoft.com/office/powerpoint/2010/main" val="2855077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5B1CA17-B8EE-4814-9C17-EC7B0A39AC42}" type="slidenum">
              <a:rPr lang="fr-FR" smtClean="0"/>
              <a:t>16</a:t>
            </a:fld>
            <a:endParaRPr lang="fr-FR"/>
          </a:p>
        </p:txBody>
      </p:sp>
    </p:spTree>
    <p:extLst>
      <p:ext uri="{BB962C8B-B14F-4D97-AF65-F5344CB8AC3E}">
        <p14:creationId xmlns:p14="http://schemas.microsoft.com/office/powerpoint/2010/main" val="3055610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a:t>
            </a:r>
            <a:r>
              <a:rPr lang="fr-FR" dirty="0" err="1"/>
              <a:t>results</a:t>
            </a:r>
            <a:r>
              <a:rPr lang="fr-FR" dirty="0"/>
              <a:t> </a:t>
            </a:r>
            <a:r>
              <a:rPr lang="fr-FR" dirty="0" err="1"/>
              <a:t>showed</a:t>
            </a:r>
            <a:r>
              <a:rPr lang="fr-FR" dirty="0"/>
              <a:t> </a:t>
            </a:r>
            <a:r>
              <a:rPr lang="fr-FR" dirty="0" err="1"/>
              <a:t>that</a:t>
            </a:r>
            <a:r>
              <a:rPr lang="fr-FR" dirty="0"/>
              <a:t> the </a:t>
            </a:r>
            <a:r>
              <a:rPr lang="fr-FR" dirty="0" err="1"/>
              <a:t>latency</a:t>
            </a:r>
            <a:r>
              <a:rPr lang="fr-FR" dirty="0"/>
              <a:t> </a:t>
            </a:r>
            <a:r>
              <a:rPr lang="fr-FR" dirty="0" err="1"/>
              <a:t>kinectic</a:t>
            </a:r>
            <a:r>
              <a:rPr lang="fr-FR" dirty="0"/>
              <a:t> of WDV in cv. Filon and the susceptible </a:t>
            </a:r>
            <a:r>
              <a:rPr lang="fr-FR" dirty="0" err="1"/>
              <a:t>referent</a:t>
            </a:r>
            <a:r>
              <a:rPr lang="fr-FR" dirty="0"/>
              <a:t> follow a </a:t>
            </a:r>
            <a:r>
              <a:rPr lang="fr-FR" dirty="0" err="1"/>
              <a:t>similar</a:t>
            </a:r>
            <a:r>
              <a:rPr lang="fr-FR" dirty="0"/>
              <a:t> trend. </a:t>
            </a:r>
            <a:r>
              <a:rPr lang="fr-FR" dirty="0" err="1"/>
              <a:t>However</a:t>
            </a:r>
            <a:r>
              <a:rPr lang="fr-FR" dirty="0"/>
              <a:t>, at </a:t>
            </a:r>
            <a:r>
              <a:rPr lang="fr-FR" dirty="0" err="1"/>
              <a:t>each</a:t>
            </a:r>
            <a:r>
              <a:rPr lang="fr-FR" dirty="0"/>
              <a:t> </a:t>
            </a:r>
            <a:r>
              <a:rPr lang="fr-FR" dirty="0" err="1"/>
              <a:t>days</a:t>
            </a:r>
            <a:r>
              <a:rPr lang="fr-FR" dirty="0"/>
              <a:t> of infection, plants cv. Filon tend to </a:t>
            </a:r>
            <a:r>
              <a:rPr lang="fr-FR" dirty="0" err="1"/>
              <a:t>present</a:t>
            </a:r>
            <a:r>
              <a:rPr lang="fr-FR" dirty="0"/>
              <a:t> a </a:t>
            </a:r>
            <a:r>
              <a:rPr lang="fr-FR" dirty="0" err="1"/>
              <a:t>lower</a:t>
            </a:r>
            <a:r>
              <a:rPr lang="fr-FR" dirty="0"/>
              <a:t> source </a:t>
            </a:r>
            <a:r>
              <a:rPr lang="fr-FR" dirty="0" err="1"/>
              <a:t>quality</a:t>
            </a:r>
            <a:r>
              <a:rPr lang="fr-FR" dirty="0"/>
              <a:t> for the transmission of WDV, </a:t>
            </a:r>
            <a:r>
              <a:rPr lang="fr-FR" dirty="0" err="1"/>
              <a:t>which</a:t>
            </a:r>
            <a:r>
              <a:rPr lang="fr-FR" dirty="0"/>
              <a:t> </a:t>
            </a:r>
            <a:r>
              <a:rPr lang="fr-FR" dirty="0" err="1"/>
              <a:t>is</a:t>
            </a:r>
            <a:r>
              <a:rPr lang="fr-FR" dirty="0"/>
              <a:t> </a:t>
            </a:r>
            <a:r>
              <a:rPr lang="fr-FR" dirty="0" err="1"/>
              <a:t>significant</a:t>
            </a:r>
            <a:r>
              <a:rPr lang="fr-FR" dirty="0"/>
              <a:t> at 14 </a:t>
            </a:r>
            <a:r>
              <a:rPr lang="fr-FR" dirty="0" err="1"/>
              <a:t>days</a:t>
            </a:r>
            <a:r>
              <a:rPr lang="fr-FR" dirty="0"/>
              <a:t>. </a:t>
            </a:r>
            <a:r>
              <a:rPr lang="fr-FR" dirty="0" err="1"/>
              <a:t>When</a:t>
            </a:r>
            <a:r>
              <a:rPr lang="fr-FR" dirty="0"/>
              <a:t> </a:t>
            </a:r>
            <a:r>
              <a:rPr lang="fr-FR" dirty="0" err="1"/>
              <a:t>these</a:t>
            </a:r>
            <a:r>
              <a:rPr lang="fr-FR" dirty="0"/>
              <a:t> data are </a:t>
            </a:r>
            <a:r>
              <a:rPr lang="fr-FR" dirty="0" err="1"/>
              <a:t>analyzed</a:t>
            </a:r>
            <a:r>
              <a:rPr lang="fr-FR" dirty="0"/>
              <a:t> </a:t>
            </a:r>
            <a:r>
              <a:rPr lang="fr-FR" dirty="0" err="1"/>
              <a:t>regardless</a:t>
            </a:r>
            <a:r>
              <a:rPr lang="fr-FR" dirty="0"/>
              <a:t> the DAI, cv. Filon </a:t>
            </a:r>
            <a:r>
              <a:rPr lang="fr-FR" dirty="0" err="1"/>
              <a:t>slightly</a:t>
            </a:r>
            <a:r>
              <a:rPr lang="fr-FR" dirty="0"/>
              <a:t> but </a:t>
            </a:r>
            <a:r>
              <a:rPr lang="fr-FR" dirty="0" err="1"/>
              <a:t>significantly</a:t>
            </a:r>
            <a:r>
              <a:rPr lang="fr-FR" dirty="0"/>
              <a:t> </a:t>
            </a:r>
            <a:r>
              <a:rPr lang="fr-FR" dirty="0" err="1"/>
              <a:t>reduce</a:t>
            </a:r>
            <a:r>
              <a:rPr lang="fr-FR" dirty="0"/>
              <a:t> the transmission rate of WDV. This </a:t>
            </a:r>
            <a:r>
              <a:rPr lang="fr-FR" dirty="0" err="1"/>
              <a:t>suggest</a:t>
            </a:r>
            <a:r>
              <a:rPr lang="fr-FR" dirty="0"/>
              <a:t> the source </a:t>
            </a:r>
            <a:r>
              <a:rPr lang="fr-FR" dirty="0" err="1"/>
              <a:t>quality</a:t>
            </a:r>
            <a:r>
              <a:rPr lang="fr-FR" dirty="0"/>
              <a:t> of the cv. Filon </a:t>
            </a:r>
            <a:r>
              <a:rPr lang="fr-FR" dirty="0" err="1"/>
              <a:t>is</a:t>
            </a:r>
            <a:r>
              <a:rPr lang="fr-FR" dirty="0"/>
              <a:t> </a:t>
            </a:r>
            <a:r>
              <a:rPr lang="fr-FR" dirty="0" err="1"/>
              <a:t>reduced</a:t>
            </a:r>
            <a:r>
              <a:rPr lang="fr-FR" dirty="0"/>
              <a:t> </a:t>
            </a:r>
            <a:r>
              <a:rPr lang="fr-FR" dirty="0" err="1"/>
              <a:t>compared</a:t>
            </a:r>
            <a:r>
              <a:rPr lang="fr-FR" dirty="0"/>
              <a:t> to the susceptible </a:t>
            </a:r>
            <a:r>
              <a:rPr lang="fr-FR" dirty="0" err="1"/>
              <a:t>referent</a:t>
            </a:r>
            <a:r>
              <a:rPr lang="fr-FR" dirty="0"/>
              <a:t> cv. </a:t>
            </a:r>
            <a:r>
              <a:rPr lang="fr-FR" dirty="0" err="1"/>
              <a:t>Rubisko</a:t>
            </a:r>
            <a:r>
              <a:rPr lang="fr-FR" dirty="0"/>
              <a:t>.</a:t>
            </a:r>
          </a:p>
        </p:txBody>
      </p:sp>
      <p:sp>
        <p:nvSpPr>
          <p:cNvPr id="4" name="Espace réservé du numéro de diapositive 3"/>
          <p:cNvSpPr>
            <a:spLocks noGrp="1"/>
          </p:cNvSpPr>
          <p:nvPr>
            <p:ph type="sldNum" sz="quarter" idx="5"/>
          </p:nvPr>
        </p:nvSpPr>
        <p:spPr/>
        <p:txBody>
          <a:bodyPr/>
          <a:lstStyle/>
          <a:p>
            <a:fld id="{5699FAC1-968A-421A-BFFA-F66D009A4A4B}" type="slidenum">
              <a:rPr lang="en-GB" smtClean="0"/>
              <a:t>17</a:t>
            </a:fld>
            <a:endParaRPr lang="en-GB"/>
          </a:p>
        </p:txBody>
      </p:sp>
    </p:spTree>
    <p:extLst>
      <p:ext uri="{BB962C8B-B14F-4D97-AF65-F5344CB8AC3E}">
        <p14:creationId xmlns:p14="http://schemas.microsoft.com/office/powerpoint/2010/main" val="2308680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To conclude this work we </a:t>
            </a:r>
            <a:r>
              <a:rPr lang="en-GB" sz="1200" b="1" kern="1200" dirty="0">
                <a:solidFill>
                  <a:schemeClr val="tx1"/>
                </a:solidFill>
                <a:effectLst/>
                <a:highlight>
                  <a:srgbClr val="FFFF00"/>
                </a:highlight>
                <a:latin typeface="+mn-lt"/>
                <a:ea typeface="+mn-ea"/>
                <a:cs typeface="+mn-cs"/>
              </a:rPr>
              <a:t>showed that wheat cultivars available to French growers does not homogenous in their host quality </a:t>
            </a:r>
            <a:r>
              <a:rPr lang="en-GB" sz="1200" b="1" kern="1200" dirty="0">
                <a:solidFill>
                  <a:schemeClr val="tx1"/>
                </a:solidFill>
                <a:effectLst/>
                <a:latin typeface="+mn-lt"/>
                <a:ea typeface="+mn-ea"/>
                <a:cs typeface="+mn-cs"/>
              </a:rPr>
              <a:t> for WDV and P. </a:t>
            </a:r>
            <a:r>
              <a:rPr lang="en-GB" sz="1200" b="1" kern="1200" dirty="0" err="1">
                <a:solidFill>
                  <a:schemeClr val="tx1"/>
                </a:solidFill>
                <a:effectLst/>
                <a:latin typeface="+mn-lt"/>
                <a:ea typeface="+mn-ea"/>
                <a:cs typeface="+mn-cs"/>
              </a:rPr>
              <a:t>alienus</a:t>
            </a:r>
            <a:r>
              <a:rPr lang="en-GB" sz="1200" b="1" kern="1200" dirty="0">
                <a:solidFill>
                  <a:schemeClr val="tx1"/>
                </a:solidFill>
                <a:effectLst/>
                <a:latin typeface="+mn-lt"/>
                <a:ea typeface="+mn-ea"/>
                <a:cs typeface="+mn-cs"/>
              </a:rPr>
              <a:t>. Particularly,</a:t>
            </a:r>
            <a:r>
              <a:rPr lang="en-GB" sz="1200" kern="1200" dirty="0">
                <a:solidFill>
                  <a:schemeClr val="tx1"/>
                </a:solidFill>
                <a:effectLst/>
                <a:latin typeface="+mn-lt"/>
                <a:ea typeface="+mn-ea"/>
                <a:cs typeface="+mn-cs"/>
              </a:rPr>
              <a:t> showed that cv. </a:t>
            </a:r>
            <a:r>
              <a:rPr lang="en-GB" sz="1200" kern="1200" dirty="0" err="1">
                <a:solidFill>
                  <a:schemeClr val="tx1"/>
                </a:solidFill>
                <a:effectLst/>
                <a:latin typeface="+mn-lt"/>
                <a:ea typeface="+mn-ea"/>
                <a:cs typeface="+mn-cs"/>
              </a:rPr>
              <a:t>Filon</a:t>
            </a:r>
            <a:r>
              <a:rPr lang="en-GB" sz="1200" kern="1200" dirty="0">
                <a:solidFill>
                  <a:schemeClr val="tx1"/>
                </a:solidFill>
                <a:effectLst/>
                <a:latin typeface="+mn-lt"/>
                <a:ea typeface="+mn-ea"/>
                <a:cs typeface="+mn-cs"/>
              </a:rPr>
              <a:t> has neutral impact vector preferences but reduces the infection </a:t>
            </a:r>
            <a:r>
              <a:rPr lang="en-GB" sz="1200" kern="1200" dirty="0" err="1">
                <a:solidFill>
                  <a:schemeClr val="tx1"/>
                </a:solidFill>
                <a:effectLst/>
                <a:latin typeface="+mn-lt"/>
                <a:ea typeface="+mn-ea"/>
                <a:cs typeface="+mn-cs"/>
              </a:rPr>
              <a:t>infection</a:t>
            </a:r>
            <a:r>
              <a:rPr lang="en-GB" sz="1200" kern="1200" dirty="0">
                <a:solidFill>
                  <a:schemeClr val="tx1"/>
                </a:solidFill>
                <a:effectLst/>
                <a:latin typeface="+mn-lt"/>
                <a:ea typeface="+mn-ea"/>
                <a:cs typeface="+mn-cs"/>
              </a:rPr>
              <a:t> success of WDV compared to the susceptible reference. This could negatively impact the efficiency of WDV </a:t>
            </a:r>
            <a:r>
              <a:rPr lang="en-GB" sz="1200" kern="1200" dirty="0" err="1">
                <a:solidFill>
                  <a:schemeClr val="tx1"/>
                </a:solidFill>
                <a:effectLst/>
                <a:latin typeface="+mn-lt"/>
                <a:ea typeface="+mn-ea"/>
                <a:cs typeface="+mn-cs"/>
              </a:rPr>
              <a:t>introudction</a:t>
            </a:r>
            <a:r>
              <a:rPr lang="en-GB" sz="1200" kern="1200" dirty="0">
                <a:solidFill>
                  <a:schemeClr val="tx1"/>
                </a:solidFill>
                <a:effectLst/>
                <a:latin typeface="+mn-lt"/>
                <a:ea typeface="+mn-ea"/>
                <a:cs typeface="+mn-cs"/>
              </a:rPr>
              <a:t>, which does not seem to be explained by an </a:t>
            </a:r>
            <a:r>
              <a:rPr lang="en-GB" sz="1200" kern="1200" dirty="0" err="1">
                <a:solidFill>
                  <a:schemeClr val="tx1"/>
                </a:solidFill>
                <a:effectLst/>
                <a:latin typeface="+mn-lt"/>
                <a:ea typeface="+mn-ea"/>
                <a:cs typeface="+mn-cs"/>
              </a:rPr>
              <a:t>antixenosis</a:t>
            </a:r>
            <a:r>
              <a:rPr lang="en-GB" sz="1200" kern="1200" dirty="0">
                <a:solidFill>
                  <a:schemeClr val="tx1"/>
                </a:solidFill>
                <a:effectLst/>
                <a:latin typeface="+mn-lt"/>
                <a:ea typeface="+mn-ea"/>
                <a:cs typeface="+mn-cs"/>
              </a:rPr>
              <a:t> effect of the cultivar </a:t>
            </a:r>
            <a:r>
              <a:rPr lang="en-GB" sz="1200" kern="1200" dirty="0" err="1">
                <a:solidFill>
                  <a:schemeClr val="tx1"/>
                </a:solidFill>
                <a:effectLst/>
                <a:latin typeface="+mn-lt"/>
                <a:ea typeface="+mn-ea"/>
                <a:cs typeface="+mn-cs"/>
              </a:rPr>
              <a:t>Filon</a:t>
            </a:r>
            <a:r>
              <a:rPr lang="en-GB" sz="1200" kern="1200" dirty="0">
                <a:solidFill>
                  <a:schemeClr val="tx1"/>
                </a:solidFill>
                <a:effectLst/>
                <a:latin typeface="+mn-lt"/>
                <a:ea typeface="+mn-ea"/>
                <a:cs typeface="+mn-cs"/>
              </a:rPr>
              <a:t> against P. </a:t>
            </a:r>
            <a:r>
              <a:rPr lang="en-GB" sz="1200" kern="1200" dirty="0" err="1">
                <a:solidFill>
                  <a:schemeClr val="tx1"/>
                </a:solidFill>
                <a:effectLst/>
                <a:latin typeface="+mn-lt"/>
                <a:ea typeface="+mn-ea"/>
                <a:cs typeface="+mn-cs"/>
              </a:rPr>
              <a:t>alienus</a:t>
            </a:r>
            <a:r>
              <a:rPr lang="en-GB" sz="1200" kern="1200" dirty="0">
                <a:solidFill>
                  <a:schemeClr val="tx1"/>
                </a:solidFill>
                <a:effectLst/>
                <a:latin typeface="+mn-lt"/>
                <a:ea typeface="+mn-ea"/>
                <a:cs typeface="+mn-cs"/>
              </a:rPr>
              <a:t>. Compared to disease introduction, the spread of persistently transmitted viruses usually accounts for a small part of the final virus prevalence in fields. Therefore, it would be of great interest to identify cultivars that impact epidemiological parameters involved in WDV spread. In our study cv. </a:t>
            </a:r>
            <a:r>
              <a:rPr lang="en-GB" sz="1200" kern="1200" dirty="0" err="1">
                <a:solidFill>
                  <a:schemeClr val="tx1"/>
                </a:solidFill>
                <a:effectLst/>
                <a:latin typeface="+mn-lt"/>
                <a:ea typeface="+mn-ea"/>
                <a:cs typeface="+mn-cs"/>
              </a:rPr>
              <a:t>Filon</a:t>
            </a:r>
            <a:r>
              <a:rPr lang="en-GB" sz="1200" kern="1200" dirty="0">
                <a:solidFill>
                  <a:schemeClr val="tx1"/>
                </a:solidFill>
                <a:effectLst/>
                <a:latin typeface="+mn-lt"/>
                <a:ea typeface="+mn-ea"/>
                <a:cs typeface="+mn-cs"/>
              </a:rPr>
              <a:t> shows an antibiosis effect against P. </a:t>
            </a:r>
            <a:r>
              <a:rPr lang="en-GB" sz="1200" kern="1200" dirty="0" err="1">
                <a:solidFill>
                  <a:schemeClr val="tx1"/>
                </a:solidFill>
                <a:effectLst/>
                <a:latin typeface="+mn-lt"/>
                <a:ea typeface="+mn-ea"/>
                <a:cs typeface="+mn-cs"/>
              </a:rPr>
              <a:t>alienus</a:t>
            </a:r>
            <a:r>
              <a:rPr lang="en-GB" sz="1200" kern="1200" dirty="0">
                <a:solidFill>
                  <a:schemeClr val="tx1"/>
                </a:solidFill>
                <a:effectLst/>
                <a:latin typeface="+mn-lt"/>
                <a:ea typeface="+mn-ea"/>
                <a:cs typeface="+mn-cs"/>
              </a:rPr>
              <a:t>. This could lead to a lower number of available vectors to spread the WDV within a field. In addition, infected plants of cv. </a:t>
            </a:r>
            <a:r>
              <a:rPr lang="en-GB" sz="1200" kern="1200" dirty="0" err="1">
                <a:solidFill>
                  <a:schemeClr val="tx1"/>
                </a:solidFill>
                <a:effectLst/>
                <a:latin typeface="+mn-lt"/>
                <a:ea typeface="+mn-ea"/>
                <a:cs typeface="+mn-cs"/>
              </a:rPr>
              <a:t>Filon</a:t>
            </a:r>
            <a:r>
              <a:rPr lang="en-GB" sz="1200" kern="1200" dirty="0">
                <a:solidFill>
                  <a:schemeClr val="tx1"/>
                </a:solidFill>
                <a:effectLst/>
                <a:latin typeface="+mn-lt"/>
                <a:ea typeface="+mn-ea"/>
                <a:cs typeface="+mn-cs"/>
              </a:rPr>
              <a:t> are a slightly lower source of WDV, which could reduce the efficiency of spread of this virus. Taken together, these results suggest that cv. </a:t>
            </a:r>
            <a:r>
              <a:rPr lang="en-GB" sz="1200" kern="1200" dirty="0" err="1">
                <a:solidFill>
                  <a:schemeClr val="tx1"/>
                </a:solidFill>
                <a:effectLst/>
                <a:latin typeface="+mn-lt"/>
                <a:ea typeface="+mn-ea"/>
                <a:cs typeface="+mn-cs"/>
              </a:rPr>
              <a:t>Filon</a:t>
            </a:r>
            <a:r>
              <a:rPr lang="en-GB" sz="1200" kern="1200" dirty="0">
                <a:solidFill>
                  <a:schemeClr val="tx1"/>
                </a:solidFill>
                <a:effectLst/>
                <a:latin typeface="+mn-lt"/>
                <a:ea typeface="+mn-ea"/>
                <a:cs typeface="+mn-cs"/>
              </a:rPr>
              <a:t> presents interesting features that could negatively impact the introduction and spread of the WDD within a field. Therefore cv. </a:t>
            </a:r>
            <a:r>
              <a:rPr lang="en-GB" sz="1200" kern="1200" dirty="0" err="1">
                <a:solidFill>
                  <a:schemeClr val="tx1"/>
                </a:solidFill>
                <a:effectLst/>
                <a:latin typeface="+mn-lt"/>
                <a:ea typeface="+mn-ea"/>
                <a:cs typeface="+mn-cs"/>
              </a:rPr>
              <a:t>Filon</a:t>
            </a:r>
            <a:r>
              <a:rPr lang="en-GB" sz="1200" kern="1200" dirty="0">
                <a:solidFill>
                  <a:schemeClr val="tx1"/>
                </a:solidFill>
                <a:effectLst/>
                <a:latin typeface="+mn-lt"/>
                <a:ea typeface="+mn-ea"/>
                <a:cs typeface="+mn-cs"/>
              </a:rPr>
              <a:t> should be considered for further studies aimed at evaluating the efficiency of this cultivar under fields conditions</a:t>
            </a:r>
            <a:endParaRPr lang="fr-FR" sz="1200" kern="1200" dirty="0">
              <a:solidFill>
                <a:schemeClr val="tx1"/>
              </a:solidFill>
              <a:effectLst/>
              <a:latin typeface="+mn-lt"/>
              <a:ea typeface="+mn-ea"/>
              <a:cs typeface="+mn-cs"/>
            </a:endParaRPr>
          </a:p>
          <a:p>
            <a:pPr algn="just"/>
            <a:endParaRPr lang="en-GB" b="0" noProof="0"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b="0" noProof="0" dirty="0"/>
          </a:p>
        </p:txBody>
      </p:sp>
      <p:sp>
        <p:nvSpPr>
          <p:cNvPr id="4" name="Espace réservé du numéro de diapositive 3"/>
          <p:cNvSpPr>
            <a:spLocks noGrp="1"/>
          </p:cNvSpPr>
          <p:nvPr>
            <p:ph type="sldNum" sz="quarter" idx="5"/>
          </p:nvPr>
        </p:nvSpPr>
        <p:spPr/>
        <p:txBody>
          <a:bodyPr/>
          <a:lstStyle/>
          <a:p>
            <a:fld id="{9F494401-211C-4C5A-BD78-05315E11FBAA}" type="slidenum">
              <a:rPr lang="fr-FR" smtClean="0"/>
              <a:t>18</a:t>
            </a:fld>
            <a:endParaRPr lang="fr-FR"/>
          </a:p>
        </p:txBody>
      </p:sp>
    </p:spTree>
    <p:extLst>
      <p:ext uri="{BB962C8B-B14F-4D97-AF65-F5344CB8AC3E}">
        <p14:creationId xmlns:p14="http://schemas.microsoft.com/office/powerpoint/2010/main" val="3675183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To finish I </a:t>
            </a:r>
            <a:r>
              <a:rPr lang="fr-FR" dirty="0" err="1"/>
              <a:t>would</a:t>
            </a:r>
            <a:r>
              <a:rPr lang="fr-FR" dirty="0"/>
              <a:t> like to </a:t>
            </a:r>
            <a:r>
              <a:rPr lang="fr-FR" dirty="0" err="1"/>
              <a:t>thank</a:t>
            </a:r>
            <a:r>
              <a:rPr lang="fr-FR" dirty="0"/>
              <a:t> all </a:t>
            </a:r>
            <a:r>
              <a:rPr lang="fr-FR" dirty="0" err="1"/>
              <a:t>funders</a:t>
            </a:r>
            <a:r>
              <a:rPr lang="fr-FR" dirty="0"/>
              <a:t>, the CAMEPI team </a:t>
            </a:r>
            <a:r>
              <a:rPr lang="fr-FR" dirty="0" err="1"/>
              <a:t>members</a:t>
            </a:r>
            <a:r>
              <a:rPr lang="fr-FR" dirty="0"/>
              <a:t> in </a:t>
            </a:r>
            <a:r>
              <a:rPr lang="fr-FR" dirty="0" err="1"/>
              <a:t>particular</a:t>
            </a:r>
            <a:r>
              <a:rPr lang="fr-FR" dirty="0"/>
              <a:t> MS, MR, EJ and GA for </a:t>
            </a:r>
            <a:r>
              <a:rPr lang="fr-FR" dirty="0" err="1"/>
              <a:t>their</a:t>
            </a:r>
            <a:r>
              <a:rPr lang="fr-FR" dirty="0"/>
              <a:t> help and </a:t>
            </a:r>
            <a:r>
              <a:rPr lang="fr-FR" dirty="0" err="1"/>
              <a:t>their</a:t>
            </a:r>
            <a:r>
              <a:rPr lang="fr-FR" dirty="0"/>
              <a:t> mentoring. I </a:t>
            </a:r>
            <a:r>
              <a:rPr lang="fr-FR" dirty="0" err="1"/>
              <a:t>want</a:t>
            </a:r>
            <a:r>
              <a:rPr lang="fr-FR" dirty="0"/>
              <a:t> </a:t>
            </a:r>
            <a:r>
              <a:rPr lang="fr-FR" dirty="0" err="1"/>
              <a:t>thank</a:t>
            </a:r>
            <a:r>
              <a:rPr lang="fr-FR" dirty="0"/>
              <a:t> Michel </a:t>
            </a:r>
            <a:r>
              <a:rPr lang="fr-FR" dirty="0" err="1"/>
              <a:t>heck</a:t>
            </a:r>
            <a:r>
              <a:rPr lang="fr-FR" dirty="0"/>
              <a:t> and Marc Fuchs for </a:t>
            </a:r>
            <a:r>
              <a:rPr lang="fr-FR" dirty="0" err="1"/>
              <a:t>giving</a:t>
            </a:r>
            <a:r>
              <a:rPr lang="fr-FR" dirty="0"/>
              <a:t> the </a:t>
            </a:r>
            <a:r>
              <a:rPr lang="fr-FR" dirty="0" err="1"/>
              <a:t>opportunity</a:t>
            </a:r>
            <a:r>
              <a:rPr lang="fr-FR" dirty="0"/>
              <a:t> to </a:t>
            </a:r>
            <a:r>
              <a:rPr lang="fr-FR" dirty="0" err="1"/>
              <a:t>present</a:t>
            </a:r>
            <a:r>
              <a:rPr lang="fr-FR" dirty="0"/>
              <a:t> </a:t>
            </a:r>
            <a:r>
              <a:rPr lang="fr-FR" dirty="0" err="1"/>
              <a:t>my</a:t>
            </a:r>
            <a:r>
              <a:rPr lang="fr-FR" dirty="0"/>
              <a:t> </a:t>
            </a:r>
            <a:r>
              <a:rPr lang="fr-FR" dirty="0" err="1"/>
              <a:t>work</a:t>
            </a:r>
            <a:r>
              <a:rPr lang="fr-FR" dirty="0"/>
              <a:t> </a:t>
            </a:r>
            <a:r>
              <a:rPr lang="fr-FR" dirty="0" err="1"/>
              <a:t>across</a:t>
            </a:r>
            <a:r>
              <a:rPr lang="fr-FR" dirty="0"/>
              <a:t> the Atlantic </a:t>
            </a:r>
            <a:r>
              <a:rPr lang="fr-FR" dirty="0" err="1"/>
              <a:t>ocean</a:t>
            </a:r>
            <a:r>
              <a:rPr lang="fr-FR" dirty="0"/>
              <a:t>. </a:t>
            </a:r>
            <a:r>
              <a:rPr lang="fr-FR" dirty="0" err="1"/>
              <a:t>Thank</a:t>
            </a:r>
            <a:r>
              <a:rPr lang="fr-FR" dirty="0"/>
              <a:t> </a:t>
            </a:r>
            <a:r>
              <a:rPr lang="fr-FR" dirty="0" err="1"/>
              <a:t>you</a:t>
            </a:r>
            <a:r>
              <a:rPr lang="fr-FR" dirty="0"/>
              <a:t> for </a:t>
            </a:r>
            <a:r>
              <a:rPr lang="fr-FR" dirty="0" err="1"/>
              <a:t>your</a:t>
            </a:r>
            <a:r>
              <a:rPr lang="fr-FR" dirty="0"/>
              <a:t> attention !</a:t>
            </a:r>
            <a:endParaRPr lang="en-GB" dirty="0"/>
          </a:p>
          <a:p>
            <a:endParaRPr lang="en-GB" dirty="0"/>
          </a:p>
        </p:txBody>
      </p:sp>
      <p:sp>
        <p:nvSpPr>
          <p:cNvPr id="4" name="Espace réservé du numéro de diapositive 3"/>
          <p:cNvSpPr>
            <a:spLocks noGrp="1"/>
          </p:cNvSpPr>
          <p:nvPr>
            <p:ph type="sldNum" sz="quarter" idx="5"/>
          </p:nvPr>
        </p:nvSpPr>
        <p:spPr/>
        <p:txBody>
          <a:bodyPr/>
          <a:lstStyle/>
          <a:p>
            <a:fld id="{5699FAC1-968A-421A-BFFA-F66D009A4A4B}" type="slidenum">
              <a:rPr lang="en-GB" smtClean="0"/>
              <a:t>19</a:t>
            </a:fld>
            <a:endParaRPr lang="en-GB"/>
          </a:p>
        </p:txBody>
      </p:sp>
    </p:spTree>
    <p:extLst>
      <p:ext uri="{BB962C8B-B14F-4D97-AF65-F5344CB8AC3E}">
        <p14:creationId xmlns:p14="http://schemas.microsoft.com/office/powerpoint/2010/main" val="152755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a:t>
            </a:r>
            <a:r>
              <a:rPr lang="fr-FR" dirty="0" err="1"/>
              <a:t>small</a:t>
            </a:r>
            <a:r>
              <a:rPr lang="fr-FR" dirty="0"/>
              <a:t> grains </a:t>
            </a:r>
            <a:r>
              <a:rPr lang="fr-FR" dirty="0" err="1"/>
              <a:t>cereals</a:t>
            </a:r>
            <a:r>
              <a:rPr lang="fr-FR" dirty="0"/>
              <a:t>, cause </a:t>
            </a:r>
            <a:r>
              <a:rPr lang="fr-FR" dirty="0" err="1"/>
              <a:t>yellowing</a:t>
            </a:r>
            <a:r>
              <a:rPr lang="fr-FR" dirty="0"/>
              <a:t> </a:t>
            </a:r>
            <a:r>
              <a:rPr lang="fr-FR" dirty="0" err="1"/>
              <a:t>dwarfing</a:t>
            </a:r>
            <a:r>
              <a:rPr lang="fr-FR" dirty="0"/>
              <a:t> and </a:t>
            </a:r>
            <a:r>
              <a:rPr lang="fr-FR" dirty="0" err="1"/>
              <a:t>even</a:t>
            </a:r>
            <a:r>
              <a:rPr lang="fr-FR" dirty="0"/>
              <a:t> the </a:t>
            </a:r>
            <a:r>
              <a:rPr lang="fr-FR" dirty="0" err="1"/>
              <a:t>death</a:t>
            </a:r>
            <a:r>
              <a:rPr lang="fr-FR" dirty="0"/>
              <a:t> of plants </a:t>
            </a:r>
            <a:r>
              <a:rPr lang="fr-FR" dirty="0" err="1"/>
              <a:t>during</a:t>
            </a:r>
            <a:r>
              <a:rPr lang="fr-FR" dirty="0"/>
              <a:t> </a:t>
            </a:r>
            <a:r>
              <a:rPr lang="fr-FR" dirty="0" err="1"/>
              <a:t>overwintering</a:t>
            </a:r>
            <a:r>
              <a:rPr lang="fr-FR" dirty="0"/>
              <a:t>. </a:t>
            </a:r>
            <a:r>
              <a:rPr lang="en-GB" dirty="0"/>
              <a:t>Changes in plant physiology and morphology caused by the WDD can lead to yield losses of up to 90% in cases of high disease pressure. Etiological agents of this disease are </a:t>
            </a:r>
            <a:r>
              <a:rPr lang="fr-FR" dirty="0" err="1"/>
              <a:t>mastreviruses</a:t>
            </a:r>
            <a:r>
              <a:rPr lang="fr-FR" dirty="0"/>
              <a:t> of the </a:t>
            </a:r>
            <a:r>
              <a:rPr lang="fr-FR" dirty="0" err="1"/>
              <a:t>species</a:t>
            </a:r>
            <a:r>
              <a:rPr lang="fr-FR" dirty="0"/>
              <a:t> WDV, </a:t>
            </a:r>
            <a:r>
              <a:rPr lang="fr-FR" dirty="0" err="1"/>
              <a:t>which</a:t>
            </a:r>
            <a:r>
              <a:rPr lang="fr-FR" dirty="0"/>
              <a:t> are </a:t>
            </a:r>
            <a:r>
              <a:rPr lang="en-GB" dirty="0"/>
              <a:t>and transmitted in a persistent manner by the leafhopper </a:t>
            </a:r>
            <a:r>
              <a:rPr lang="en-GB" i="1" dirty="0"/>
              <a:t>P. </a:t>
            </a:r>
            <a:r>
              <a:rPr lang="en-GB" i="1" dirty="0" err="1"/>
              <a:t>alienus</a:t>
            </a:r>
            <a:r>
              <a:rPr lang="en-GB" dirty="0"/>
              <a:t>.</a:t>
            </a:r>
            <a:endParaRPr lang="fr-FR" dirty="0"/>
          </a:p>
        </p:txBody>
      </p:sp>
      <p:sp>
        <p:nvSpPr>
          <p:cNvPr id="4" name="Espace réservé du numéro de diapositive 3"/>
          <p:cNvSpPr>
            <a:spLocks noGrp="1"/>
          </p:cNvSpPr>
          <p:nvPr>
            <p:ph type="sldNum" sz="quarter" idx="5"/>
          </p:nvPr>
        </p:nvSpPr>
        <p:spPr/>
        <p:txBody>
          <a:bodyPr/>
          <a:lstStyle/>
          <a:p>
            <a:fld id="{4CB69929-66D2-487E-B8A8-AFA6CAED8C90}" type="slidenum">
              <a:rPr lang="fr-FR" smtClean="0"/>
              <a:t>4</a:t>
            </a:fld>
            <a:endParaRPr lang="fr-FR"/>
          </a:p>
        </p:txBody>
      </p:sp>
    </p:spTree>
    <p:extLst>
      <p:ext uri="{BB962C8B-B14F-4D97-AF65-F5344CB8AC3E}">
        <p14:creationId xmlns:p14="http://schemas.microsoft.com/office/powerpoint/2010/main" val="3084406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kern="1200" dirty="0">
                <a:solidFill>
                  <a:schemeClr val="tx1"/>
                </a:solidFill>
                <a:effectLst/>
                <a:latin typeface="+mn-lt"/>
                <a:ea typeface="+mn-ea"/>
                <a:cs typeface="+mn-cs"/>
              </a:rPr>
              <a:t>While some resistant/tolerant have been described in the literature, no known resistant/tolerant wheat cultivars are available for French growers. Therefore farmers continue to use wheat cultivars defined as susceptible for WDD and rely on ineffective methods to manage the incidence of this viral disease in cereal fields. However, it cannot be ruled out that some of the cultivars available for French farmers show variability in their susceptibility to WDD and could therefore be used for disease management.</a:t>
            </a:r>
            <a:endParaRPr lang="fr-FR" dirty="0"/>
          </a:p>
        </p:txBody>
      </p:sp>
      <p:sp>
        <p:nvSpPr>
          <p:cNvPr id="4" name="Espace réservé du numéro de diapositive 3"/>
          <p:cNvSpPr>
            <a:spLocks noGrp="1"/>
          </p:cNvSpPr>
          <p:nvPr>
            <p:ph type="sldNum" sz="quarter" idx="5"/>
          </p:nvPr>
        </p:nvSpPr>
        <p:spPr/>
        <p:txBody>
          <a:bodyPr/>
          <a:lstStyle/>
          <a:p>
            <a:fld id="{4CB69929-66D2-487E-B8A8-AFA6CAED8C90}" type="slidenum">
              <a:rPr lang="fr-FR" smtClean="0"/>
              <a:t>5</a:t>
            </a:fld>
            <a:endParaRPr lang="fr-FR"/>
          </a:p>
        </p:txBody>
      </p:sp>
    </p:spTree>
    <p:extLst>
      <p:ext uri="{BB962C8B-B14F-4D97-AF65-F5344CB8AC3E}">
        <p14:creationId xmlns:p14="http://schemas.microsoft.com/office/powerpoint/2010/main" val="3370084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kern="1200" dirty="0">
                <a:solidFill>
                  <a:schemeClr val="tx1"/>
                </a:solidFill>
                <a:effectLst/>
                <a:latin typeface="+mn-lt"/>
                <a:ea typeface="+mn-ea"/>
                <a:cs typeface="+mn-cs"/>
              </a:rPr>
              <a:t>In this aim, we monitored virus and vector associated variables on 11 tested cultivars and the susceptible reference </a:t>
            </a:r>
            <a:r>
              <a:rPr lang="en-GB" sz="1200" kern="1200" dirty="0" err="1">
                <a:solidFill>
                  <a:schemeClr val="tx1"/>
                </a:solidFill>
                <a:effectLst/>
                <a:latin typeface="+mn-lt"/>
                <a:ea typeface="+mn-ea"/>
                <a:cs typeface="+mn-cs"/>
              </a:rPr>
              <a:t>Rubisko</a:t>
            </a:r>
            <a:r>
              <a:rPr lang="en-GB" sz="1200" kern="1200" dirty="0">
                <a:solidFill>
                  <a:schemeClr val="tx1"/>
                </a:solidFill>
                <a:effectLst/>
                <a:latin typeface="+mn-lt"/>
                <a:ea typeface="+mn-ea"/>
                <a:cs typeface="+mn-cs"/>
              </a:rPr>
              <a:t>. The variable included in this study were selected as proxy in order to assess the putative impact of each tested wheat cultivars on the introduction and spread of the WDD in wheat field. </a:t>
            </a:r>
            <a:endParaRPr lang="fr-FR" dirty="0"/>
          </a:p>
        </p:txBody>
      </p:sp>
      <p:sp>
        <p:nvSpPr>
          <p:cNvPr id="4" name="Espace réservé du numéro de diapositive 3"/>
          <p:cNvSpPr>
            <a:spLocks noGrp="1"/>
          </p:cNvSpPr>
          <p:nvPr>
            <p:ph type="sldNum" sz="quarter" idx="5"/>
          </p:nvPr>
        </p:nvSpPr>
        <p:spPr/>
        <p:txBody>
          <a:bodyPr/>
          <a:lstStyle/>
          <a:p>
            <a:fld id="{4CB69929-66D2-487E-B8A8-AFA6CAED8C90}" type="slidenum">
              <a:rPr lang="fr-FR" smtClean="0"/>
              <a:t>7</a:t>
            </a:fld>
            <a:endParaRPr lang="fr-FR"/>
          </a:p>
        </p:txBody>
      </p:sp>
    </p:spTree>
    <p:extLst>
      <p:ext uri="{BB962C8B-B14F-4D97-AF65-F5344CB8AC3E}">
        <p14:creationId xmlns:p14="http://schemas.microsoft.com/office/powerpoint/2010/main" val="226958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highlight>
                  <a:srgbClr val="FFFF00"/>
                </a:highlight>
              </a:rPr>
              <a:t>As a first step we carry out 3 experimental designs in either multi-host arena and at plant level, to assess the impact of wheat cultivar on the host selection by P. </a:t>
            </a:r>
            <a:r>
              <a:rPr lang="en-GB" i="0" dirty="0" err="1">
                <a:highlight>
                  <a:srgbClr val="FFFF00"/>
                </a:highlight>
              </a:rPr>
              <a:t>alienus</a:t>
            </a:r>
            <a:r>
              <a:rPr lang="en-GB" i="0" dirty="0">
                <a:highlight>
                  <a:srgbClr val="FFFF00"/>
                </a:highlight>
              </a:rPr>
              <a:t>, the performance of this leafhoppers species and the infection rate of the WDV. This allowed to monitor 4 vectors associated vector variables which are. In addition, 2 virus associated variables. These 6 variables constitute the first data set for the following analysis.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highlight>
                <a:srgbClr val="FFFF00"/>
              </a:highlight>
            </a:endParaRPr>
          </a:p>
        </p:txBody>
      </p:sp>
      <p:sp>
        <p:nvSpPr>
          <p:cNvPr id="4" name="Espace réservé du numéro de diapositive 3"/>
          <p:cNvSpPr>
            <a:spLocks noGrp="1"/>
          </p:cNvSpPr>
          <p:nvPr>
            <p:ph type="sldNum" sz="quarter" idx="5"/>
          </p:nvPr>
        </p:nvSpPr>
        <p:spPr/>
        <p:txBody>
          <a:bodyPr/>
          <a:lstStyle/>
          <a:p>
            <a:fld id="{5699FAC1-968A-421A-BFFA-F66D009A4A4B}" type="slidenum">
              <a:rPr lang="en-GB" smtClean="0"/>
              <a:t>8</a:t>
            </a:fld>
            <a:endParaRPr lang="en-GB"/>
          </a:p>
        </p:txBody>
      </p:sp>
    </p:spTree>
    <p:extLst>
      <p:ext uri="{BB962C8B-B14F-4D97-AF65-F5344CB8AC3E}">
        <p14:creationId xmlns:p14="http://schemas.microsoft.com/office/powerpoint/2010/main" val="2260797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a first step of data analysis, virus and vector associated variables were analysed together via principal component analysis. The variables associated with viral infection were more closely related to dimension 2, while the </a:t>
            </a:r>
            <a:r>
              <a:rPr lang="en-GB" dirty="0" err="1"/>
              <a:t>varialbles</a:t>
            </a:r>
            <a:r>
              <a:rPr lang="en-GB" dirty="0"/>
              <a:t> associated with vectors were related to dimension 1. This enabled us to define a vertical axis for viruses and a horizontal axis for vectors.</a:t>
            </a:r>
          </a:p>
          <a:p>
            <a:endParaRPr lang="en-GB" dirty="0"/>
          </a:p>
        </p:txBody>
      </p:sp>
      <p:sp>
        <p:nvSpPr>
          <p:cNvPr id="4" name="Espace réservé du numéro de diapositive 3"/>
          <p:cNvSpPr>
            <a:spLocks noGrp="1"/>
          </p:cNvSpPr>
          <p:nvPr>
            <p:ph type="sldNum" sz="quarter" idx="5"/>
          </p:nvPr>
        </p:nvSpPr>
        <p:spPr/>
        <p:txBody>
          <a:bodyPr/>
          <a:lstStyle/>
          <a:p>
            <a:fld id="{5699FAC1-968A-421A-BFFA-F66D009A4A4B}" type="slidenum">
              <a:rPr lang="en-GB" smtClean="0"/>
              <a:t>9</a:t>
            </a:fld>
            <a:endParaRPr lang="en-GB"/>
          </a:p>
        </p:txBody>
      </p:sp>
    </p:spTree>
    <p:extLst>
      <p:ext uri="{BB962C8B-B14F-4D97-AF65-F5344CB8AC3E}">
        <p14:creationId xmlns:p14="http://schemas.microsoft.com/office/powerpoint/2010/main" val="3438777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To complete the PCA, clustering analysis was carried out on to identify cultivars with similar behaviour against WDV and </a:t>
            </a:r>
            <a:r>
              <a:rPr lang="en-GB" sz="1200" i="1" kern="1200" dirty="0">
                <a:solidFill>
                  <a:schemeClr val="tx1"/>
                </a:solidFill>
                <a:effectLst/>
                <a:latin typeface="+mn-lt"/>
                <a:ea typeface="+mn-ea"/>
                <a:cs typeface="+mn-cs"/>
              </a:rPr>
              <a:t>P. </a:t>
            </a:r>
            <a:r>
              <a:rPr lang="en-GB" sz="1200" i="1" kern="1200" dirty="0" err="1">
                <a:solidFill>
                  <a:schemeClr val="tx1"/>
                </a:solidFill>
                <a:effectLst/>
                <a:latin typeface="+mn-lt"/>
                <a:ea typeface="+mn-ea"/>
                <a:cs typeface="+mn-cs"/>
              </a:rPr>
              <a:t>alienus</a:t>
            </a:r>
            <a:r>
              <a:rPr lang="en-GB" sz="1200" kern="1200" dirty="0">
                <a:solidFill>
                  <a:schemeClr val="tx1"/>
                </a:solidFill>
                <a:effectLst/>
                <a:latin typeface="+mn-lt"/>
                <a:ea typeface="+mn-ea"/>
                <a:cs typeface="+mn-cs"/>
              </a:rPr>
              <a:t>. Based on barycentre analysis, the cluster one is composed of 7 cultivars highlighted for their good host quality for the virus but poor host for the leafhopper. The three cultivars in the cluster two are good host for </a:t>
            </a:r>
            <a:r>
              <a:rPr lang="en-GB" sz="1200" i="0" kern="1200" dirty="0">
                <a:solidFill>
                  <a:schemeClr val="tx1"/>
                </a:solidFill>
                <a:effectLst/>
                <a:latin typeface="+mn-lt"/>
                <a:ea typeface="+mn-ea"/>
                <a:cs typeface="+mn-cs"/>
              </a:rPr>
              <a:t>the vector</a:t>
            </a:r>
            <a:r>
              <a:rPr lang="en-GB" sz="1200" kern="1200" dirty="0">
                <a:solidFill>
                  <a:schemeClr val="tx1"/>
                </a:solidFill>
                <a:effectLst/>
                <a:latin typeface="+mn-lt"/>
                <a:ea typeface="+mn-ea"/>
                <a:cs typeface="+mn-cs"/>
              </a:rPr>
              <a:t>. Finally, the cluster 3 includes the cultivars </a:t>
            </a:r>
            <a:r>
              <a:rPr lang="en-GB" sz="1200" kern="1200" dirty="0" err="1">
                <a:solidFill>
                  <a:schemeClr val="tx1"/>
                </a:solidFill>
                <a:effectLst/>
                <a:latin typeface="+mn-lt"/>
                <a:ea typeface="+mn-ea"/>
                <a:cs typeface="+mn-cs"/>
              </a:rPr>
              <a:t>Boregar</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Filon</a:t>
            </a:r>
            <a:r>
              <a:rPr lang="en-GB" sz="1200" kern="1200" dirty="0">
                <a:solidFill>
                  <a:schemeClr val="tx1"/>
                </a:solidFill>
                <a:effectLst/>
                <a:latin typeface="+mn-lt"/>
                <a:ea typeface="+mn-ea"/>
                <a:cs typeface="+mn-cs"/>
              </a:rPr>
              <a:t> which are poor hosts for virus and vector. These results indicate there is a range of host quality for WDV and P. </a:t>
            </a:r>
            <a:r>
              <a:rPr lang="en-GB" sz="1200" kern="1200" dirty="0" err="1">
                <a:solidFill>
                  <a:schemeClr val="tx1"/>
                </a:solidFill>
                <a:effectLst/>
                <a:latin typeface="+mn-lt"/>
                <a:ea typeface="+mn-ea"/>
                <a:cs typeface="+mn-cs"/>
              </a:rPr>
              <a:t>alienus</a:t>
            </a:r>
            <a:r>
              <a:rPr lang="en-GB" sz="1200" kern="1200" dirty="0">
                <a:solidFill>
                  <a:schemeClr val="tx1"/>
                </a:solidFill>
                <a:effectLst/>
                <a:latin typeface="+mn-lt"/>
                <a:ea typeface="+mn-ea"/>
                <a:cs typeface="+mn-cs"/>
              </a:rPr>
              <a:t> in a set of susceptible wheat cultivars available for French growers.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Espace réservé du numéro de diapositive 3"/>
          <p:cNvSpPr>
            <a:spLocks noGrp="1"/>
          </p:cNvSpPr>
          <p:nvPr>
            <p:ph type="sldNum" sz="quarter" idx="5"/>
          </p:nvPr>
        </p:nvSpPr>
        <p:spPr/>
        <p:txBody>
          <a:bodyPr/>
          <a:lstStyle/>
          <a:p>
            <a:fld id="{5699FAC1-968A-421A-BFFA-F66D009A4A4B}" type="slidenum">
              <a:rPr lang="en-GB" smtClean="0"/>
              <a:t>10</a:t>
            </a:fld>
            <a:endParaRPr lang="en-GB"/>
          </a:p>
        </p:txBody>
      </p:sp>
    </p:spTree>
    <p:extLst>
      <p:ext uri="{BB962C8B-B14F-4D97-AF65-F5344CB8AC3E}">
        <p14:creationId xmlns:p14="http://schemas.microsoft.com/office/powerpoint/2010/main" val="2903443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To complete the PCA, clustering analysis was carried out on to identify cultivars with similar behaviour against WDV and </a:t>
            </a:r>
            <a:r>
              <a:rPr lang="en-GB" sz="1200" i="1" kern="1200" dirty="0">
                <a:solidFill>
                  <a:schemeClr val="tx1"/>
                </a:solidFill>
                <a:effectLst/>
                <a:latin typeface="+mn-lt"/>
                <a:ea typeface="+mn-ea"/>
                <a:cs typeface="+mn-cs"/>
              </a:rPr>
              <a:t>P. </a:t>
            </a:r>
            <a:r>
              <a:rPr lang="en-GB" sz="1200" i="1" kern="1200" dirty="0" err="1">
                <a:solidFill>
                  <a:schemeClr val="tx1"/>
                </a:solidFill>
                <a:effectLst/>
                <a:latin typeface="+mn-lt"/>
                <a:ea typeface="+mn-ea"/>
                <a:cs typeface="+mn-cs"/>
              </a:rPr>
              <a:t>alienus</a:t>
            </a:r>
            <a:r>
              <a:rPr lang="en-GB" sz="1200" kern="1200" dirty="0">
                <a:solidFill>
                  <a:schemeClr val="tx1"/>
                </a:solidFill>
                <a:effectLst/>
                <a:latin typeface="+mn-lt"/>
                <a:ea typeface="+mn-ea"/>
                <a:cs typeface="+mn-cs"/>
              </a:rPr>
              <a:t>. Based on barycentre analysis, the cluster one is composed of 7 cultivars highlighted for their good host quality for the virus but poor host for the leafhopper. The three cultivars in the cluster two are good host for </a:t>
            </a:r>
            <a:r>
              <a:rPr lang="en-GB" sz="1200" i="0" kern="1200" dirty="0">
                <a:solidFill>
                  <a:schemeClr val="tx1"/>
                </a:solidFill>
                <a:effectLst/>
                <a:latin typeface="+mn-lt"/>
                <a:ea typeface="+mn-ea"/>
                <a:cs typeface="+mn-cs"/>
              </a:rPr>
              <a:t>the vector</a:t>
            </a:r>
            <a:r>
              <a:rPr lang="en-GB" sz="1200" kern="1200" dirty="0">
                <a:solidFill>
                  <a:schemeClr val="tx1"/>
                </a:solidFill>
                <a:effectLst/>
                <a:latin typeface="+mn-lt"/>
                <a:ea typeface="+mn-ea"/>
                <a:cs typeface="+mn-cs"/>
              </a:rPr>
              <a:t>. Finally, the cluster 3 includes the cultivars </a:t>
            </a:r>
            <a:r>
              <a:rPr lang="en-GB" sz="1200" kern="1200" dirty="0" err="1">
                <a:solidFill>
                  <a:schemeClr val="tx1"/>
                </a:solidFill>
                <a:effectLst/>
                <a:latin typeface="+mn-lt"/>
                <a:ea typeface="+mn-ea"/>
                <a:cs typeface="+mn-cs"/>
              </a:rPr>
              <a:t>Boregar</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Filon</a:t>
            </a:r>
            <a:r>
              <a:rPr lang="en-GB" sz="1200" kern="1200" dirty="0">
                <a:solidFill>
                  <a:schemeClr val="tx1"/>
                </a:solidFill>
                <a:effectLst/>
                <a:latin typeface="+mn-lt"/>
                <a:ea typeface="+mn-ea"/>
                <a:cs typeface="+mn-cs"/>
              </a:rPr>
              <a:t> which are poor hosts for virus and vector. These results indicate there is a range of host quality for WDV and P. </a:t>
            </a:r>
            <a:r>
              <a:rPr lang="en-GB" sz="1200" kern="1200" dirty="0" err="1">
                <a:solidFill>
                  <a:schemeClr val="tx1"/>
                </a:solidFill>
                <a:effectLst/>
                <a:latin typeface="+mn-lt"/>
                <a:ea typeface="+mn-ea"/>
                <a:cs typeface="+mn-cs"/>
              </a:rPr>
              <a:t>alienus</a:t>
            </a:r>
            <a:r>
              <a:rPr lang="en-GB" sz="1200" kern="1200" dirty="0">
                <a:solidFill>
                  <a:schemeClr val="tx1"/>
                </a:solidFill>
                <a:effectLst/>
                <a:latin typeface="+mn-lt"/>
                <a:ea typeface="+mn-ea"/>
                <a:cs typeface="+mn-cs"/>
              </a:rPr>
              <a:t> in a set of susceptible wheat cultivars available for French growers.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Espace réservé du numéro de diapositive 3"/>
          <p:cNvSpPr>
            <a:spLocks noGrp="1"/>
          </p:cNvSpPr>
          <p:nvPr>
            <p:ph type="sldNum" sz="quarter" idx="5"/>
          </p:nvPr>
        </p:nvSpPr>
        <p:spPr/>
        <p:txBody>
          <a:bodyPr/>
          <a:lstStyle/>
          <a:p>
            <a:fld id="{5699FAC1-968A-421A-BFFA-F66D009A4A4B}" type="slidenum">
              <a:rPr lang="en-GB" smtClean="0"/>
              <a:t>11</a:t>
            </a:fld>
            <a:endParaRPr lang="en-GB"/>
          </a:p>
        </p:txBody>
      </p:sp>
    </p:spTree>
    <p:extLst>
      <p:ext uri="{BB962C8B-B14F-4D97-AF65-F5344CB8AC3E}">
        <p14:creationId xmlns:p14="http://schemas.microsoft.com/office/powerpoint/2010/main" val="2532751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highlight>
                  <a:srgbClr val="FFFF00"/>
                </a:highlight>
              </a:rPr>
              <a:t>As a first step we carry out 3 experimental designs in either multi-host arena and at plant level, to assess the impact of wheat cultivar on the host selection by P. </a:t>
            </a:r>
            <a:r>
              <a:rPr lang="en-GB" i="0" dirty="0" err="1">
                <a:highlight>
                  <a:srgbClr val="FFFF00"/>
                </a:highlight>
              </a:rPr>
              <a:t>alienus</a:t>
            </a:r>
            <a:r>
              <a:rPr lang="en-GB" i="0" dirty="0">
                <a:highlight>
                  <a:srgbClr val="FFFF00"/>
                </a:highlight>
              </a:rPr>
              <a:t>, the performance of this leafhoppers species and the infection rate of the WDV. This allowed to monitor 4 vectors associated vector variables which are. In addition, 2 virus associated variables. These 6 variables constitute the first data set for the following analysis.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highlight>
                <a:srgbClr val="FFFF00"/>
              </a:highlight>
            </a:endParaRPr>
          </a:p>
        </p:txBody>
      </p:sp>
      <p:sp>
        <p:nvSpPr>
          <p:cNvPr id="4" name="Espace réservé du numéro de diapositive 3"/>
          <p:cNvSpPr>
            <a:spLocks noGrp="1"/>
          </p:cNvSpPr>
          <p:nvPr>
            <p:ph type="sldNum" sz="quarter" idx="5"/>
          </p:nvPr>
        </p:nvSpPr>
        <p:spPr/>
        <p:txBody>
          <a:bodyPr/>
          <a:lstStyle/>
          <a:p>
            <a:fld id="{5699FAC1-968A-421A-BFFA-F66D009A4A4B}" type="slidenum">
              <a:rPr lang="en-GB" smtClean="0"/>
              <a:t>12</a:t>
            </a:fld>
            <a:endParaRPr lang="en-GB"/>
          </a:p>
        </p:txBody>
      </p:sp>
    </p:spTree>
    <p:extLst>
      <p:ext uri="{BB962C8B-B14F-4D97-AF65-F5344CB8AC3E}">
        <p14:creationId xmlns:p14="http://schemas.microsoft.com/office/powerpoint/2010/main" val="3492938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F65DDE-81EC-4E94-9BB6-8A7FC0D4E9A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77A02F3-AB97-4592-AFE4-943B6F2CD2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D797A55-5844-46BF-BDD1-0A83DDD77C7B}"/>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2218D579-7697-4374-8881-BE94CDCE077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EAA3746-231F-4AA8-A037-4084256E7CBF}"/>
              </a:ext>
            </a:extLst>
          </p:cNvPr>
          <p:cNvSpPr>
            <a:spLocks noGrp="1"/>
          </p:cNvSpPr>
          <p:nvPr>
            <p:ph type="sldNum" sz="quarter" idx="12"/>
          </p:nvPr>
        </p:nvSpPr>
        <p:spPr/>
        <p:txBody>
          <a:bodyPr/>
          <a:lstStyle/>
          <a:p>
            <a:fld id="{A50EE156-4EFC-4CA3-A9CA-6A960C807F90}" type="slidenum">
              <a:rPr lang="fr-FR" smtClean="0"/>
              <a:t>‹N°›</a:t>
            </a:fld>
            <a:endParaRPr lang="fr-FR"/>
          </a:p>
        </p:txBody>
      </p:sp>
    </p:spTree>
    <p:extLst>
      <p:ext uri="{BB962C8B-B14F-4D97-AF65-F5344CB8AC3E}">
        <p14:creationId xmlns:p14="http://schemas.microsoft.com/office/powerpoint/2010/main" val="1159518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7208C4-A6EC-48F5-8369-0ABCF03EFFE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1015D7D-09A1-4193-8D4E-1D94B5C6593F}"/>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C4B45EE-2CD6-44A9-8D37-002FADB65E82}"/>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C702C4AB-E5E0-4BBF-8069-DC77B93D6EF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79CCC50-BC14-40A4-9562-F88A1F49C7A4}"/>
              </a:ext>
            </a:extLst>
          </p:cNvPr>
          <p:cNvSpPr>
            <a:spLocks noGrp="1"/>
          </p:cNvSpPr>
          <p:nvPr>
            <p:ph type="sldNum" sz="quarter" idx="12"/>
          </p:nvPr>
        </p:nvSpPr>
        <p:spPr/>
        <p:txBody>
          <a:bodyPr/>
          <a:lstStyle/>
          <a:p>
            <a:fld id="{A50EE156-4EFC-4CA3-A9CA-6A960C807F90}" type="slidenum">
              <a:rPr lang="fr-FR" smtClean="0"/>
              <a:t>‹N°›</a:t>
            </a:fld>
            <a:endParaRPr lang="fr-FR"/>
          </a:p>
        </p:txBody>
      </p:sp>
    </p:spTree>
    <p:extLst>
      <p:ext uri="{BB962C8B-B14F-4D97-AF65-F5344CB8AC3E}">
        <p14:creationId xmlns:p14="http://schemas.microsoft.com/office/powerpoint/2010/main" val="3895934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BDBB05D-F680-40BA-ADEF-91B63A387BB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1577AB7-B2C4-4343-B75C-B27A672D5E28}"/>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8D97A10-10F6-4183-B188-52C6682FC4DA}"/>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09B9686D-7EAF-4CD7-8F3D-8EFD5629884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7A24517-6ADF-44B4-9BED-96123F7F6F72}"/>
              </a:ext>
            </a:extLst>
          </p:cNvPr>
          <p:cNvSpPr>
            <a:spLocks noGrp="1"/>
          </p:cNvSpPr>
          <p:nvPr>
            <p:ph type="sldNum" sz="quarter" idx="12"/>
          </p:nvPr>
        </p:nvSpPr>
        <p:spPr/>
        <p:txBody>
          <a:bodyPr/>
          <a:lstStyle/>
          <a:p>
            <a:fld id="{A50EE156-4EFC-4CA3-A9CA-6A960C807F90}" type="slidenum">
              <a:rPr lang="fr-FR" smtClean="0"/>
              <a:t>‹N°›</a:t>
            </a:fld>
            <a:endParaRPr lang="fr-FR"/>
          </a:p>
        </p:txBody>
      </p:sp>
    </p:spTree>
    <p:extLst>
      <p:ext uri="{BB962C8B-B14F-4D97-AF65-F5344CB8AC3E}">
        <p14:creationId xmlns:p14="http://schemas.microsoft.com/office/powerpoint/2010/main" val="4178942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9296" y="1747089"/>
            <a:ext cx="9724504" cy="4009910"/>
          </a:xfrm>
        </p:spPr>
        <p:txBody>
          <a:bodyPr/>
          <a:lstStyle>
            <a:lvl1pPr>
              <a:defRPr sz="2400" b="0"/>
            </a:lvl1pPr>
            <a:lvl2pPr>
              <a:defRPr sz="2200"/>
            </a:lvl2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7" name="Title 1">
            <a:extLst>
              <a:ext uri="{FF2B5EF4-FFF2-40B4-BE49-F238E27FC236}">
                <a16:creationId xmlns:a16="http://schemas.microsoft.com/office/drawing/2014/main" id="{C00E4042-F103-41C7-A8C2-1E73691C4366}"/>
              </a:ext>
            </a:extLst>
          </p:cNvPr>
          <p:cNvSpPr>
            <a:spLocks noGrp="1"/>
          </p:cNvSpPr>
          <p:nvPr>
            <p:ph type="title"/>
          </p:nvPr>
        </p:nvSpPr>
        <p:spPr>
          <a:xfrm>
            <a:off x="1131110" y="149632"/>
            <a:ext cx="10216343" cy="888251"/>
          </a:xfrm>
        </p:spPr>
        <p:txBody>
          <a:bodyPr anchor="ctr" anchorCtr="0">
            <a:normAutofit/>
          </a:bodyPr>
          <a:lstStyle>
            <a:lvl1pPr>
              <a:defRPr sz="3000"/>
            </a:lvl1pPr>
          </a:lstStyle>
          <a:p>
            <a:r>
              <a:rPr lang="fr-FR" dirty="0"/>
              <a:t>Modifiez le style du titre</a:t>
            </a:r>
            <a:endParaRPr lang="en-US" dirty="0"/>
          </a:p>
        </p:txBody>
      </p:sp>
      <p:sp>
        <p:nvSpPr>
          <p:cNvPr id="8" name="Subtitle 2">
            <a:extLst>
              <a:ext uri="{FF2B5EF4-FFF2-40B4-BE49-F238E27FC236}">
                <a16:creationId xmlns:a16="http://schemas.microsoft.com/office/drawing/2014/main" id="{3D16F62D-3288-44C0-94E9-C3D02F2826CC}"/>
              </a:ext>
            </a:extLst>
          </p:cNvPr>
          <p:cNvSpPr>
            <a:spLocks noGrp="1"/>
          </p:cNvSpPr>
          <p:nvPr>
            <p:ph type="subTitle" idx="10"/>
          </p:nvPr>
        </p:nvSpPr>
        <p:spPr>
          <a:xfrm>
            <a:off x="1667279" y="858838"/>
            <a:ext cx="9680172" cy="679018"/>
          </a:xfrm>
        </p:spPr>
        <p:txBody>
          <a:bodyPr>
            <a:normAutofit/>
          </a:bodyPr>
          <a:lstStyle>
            <a:lvl1pPr marL="0" indent="0" algn="l">
              <a:buNone/>
              <a:defRPr sz="2000">
                <a:solidFill>
                  <a:srgbClr val="275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endParaRPr lang="en-US" dirty="0"/>
          </a:p>
        </p:txBody>
      </p:sp>
    </p:spTree>
    <p:extLst>
      <p:ext uri="{BB962C8B-B14F-4D97-AF65-F5344CB8AC3E}">
        <p14:creationId xmlns:p14="http://schemas.microsoft.com/office/powerpoint/2010/main" val="624578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94B2207-96F2-40BD-B9DD-42E21B14E228}"/>
              </a:ext>
            </a:extLst>
          </p:cNvPr>
          <p:cNvSpPr>
            <a:spLocks noGrp="1"/>
          </p:cNvSpPr>
          <p:nvPr>
            <p:ph type="sldNum" sz="quarter" idx="12"/>
          </p:nvPr>
        </p:nvSpPr>
        <p:spPr>
          <a:xfrm>
            <a:off x="11064875" y="6356350"/>
            <a:ext cx="623888" cy="365125"/>
          </a:xfrm>
        </p:spPr>
        <p:txBody>
          <a:bodyPr/>
          <a:lstStyle/>
          <a:p>
            <a:fld id="{BD8347EA-771E-4B9C-AFFD-EC95E4E4BBA1}" type="slidenum">
              <a:rPr lang="fr-FR" smtClean="0"/>
              <a:t>‹N°›</a:t>
            </a:fld>
            <a:endParaRPr lang="fr-FR"/>
          </a:p>
        </p:txBody>
      </p:sp>
      <p:pic>
        <p:nvPicPr>
          <p:cNvPr id="5" name="Graphique 4">
            <a:extLst>
              <a:ext uri="{FF2B5EF4-FFF2-40B4-BE49-F238E27FC236}">
                <a16:creationId xmlns:a16="http://schemas.microsoft.com/office/drawing/2014/main" id="{EE2EF026-8335-4E4A-B57C-8CDDDB27A1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00800" y="6315075"/>
            <a:ext cx="381000" cy="381000"/>
          </a:xfrm>
          <a:prstGeom prst="rect">
            <a:avLst/>
          </a:prstGeom>
        </p:spPr>
      </p:pic>
      <p:sp>
        <p:nvSpPr>
          <p:cNvPr id="51" name="Connecteur droit 50">
            <a:extLst>
              <a:ext uri="{FF2B5EF4-FFF2-40B4-BE49-F238E27FC236}">
                <a16:creationId xmlns:a16="http://schemas.microsoft.com/office/drawing/2014/main" id="{CECDDD96-4FAD-45BB-97AE-5369C8D49F0C}"/>
              </a:ext>
            </a:extLst>
          </p:cNvPr>
          <p:cNvSpPr>
            <a:spLocks noChangeShapeType="1"/>
          </p:cNvSpPr>
          <p:nvPr userDrawn="1"/>
        </p:nvSpPr>
        <p:spPr bwMode="auto">
          <a:xfrm>
            <a:off x="11811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52" name="Connecteur droit 51">
            <a:extLst>
              <a:ext uri="{FF2B5EF4-FFF2-40B4-BE49-F238E27FC236}">
                <a16:creationId xmlns:a16="http://schemas.microsoft.com/office/drawing/2014/main" id="{A7D799D5-B309-47F6-9E53-E9BFFE13F191}"/>
              </a:ext>
            </a:extLst>
          </p:cNvPr>
          <p:cNvSpPr>
            <a:spLocks noChangeShapeType="1"/>
          </p:cNvSpPr>
          <p:nvPr userDrawn="1"/>
        </p:nvSpPr>
        <p:spPr bwMode="auto">
          <a:xfrm>
            <a:off x="12039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53" name="Rectangle 52">
            <a:extLst>
              <a:ext uri="{FF2B5EF4-FFF2-40B4-BE49-F238E27FC236}">
                <a16:creationId xmlns:a16="http://schemas.microsoft.com/office/drawing/2014/main" id="{10452832-B063-4CAF-BB13-AB362C4753FA}"/>
              </a:ext>
            </a:extLst>
          </p:cNvPr>
          <p:cNvSpPr/>
          <p:nvPr userDrawn="1"/>
        </p:nvSpPr>
        <p:spPr bwMode="auto">
          <a:xfrm>
            <a:off x="11887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Connecteur droit 53">
            <a:extLst>
              <a:ext uri="{FF2B5EF4-FFF2-40B4-BE49-F238E27FC236}">
                <a16:creationId xmlns:a16="http://schemas.microsoft.com/office/drawing/2014/main" id="{6B634CFB-B239-4D24-9B8F-97760349B661}"/>
              </a:ext>
            </a:extLst>
          </p:cNvPr>
          <p:cNvSpPr>
            <a:spLocks noChangeShapeType="1"/>
          </p:cNvSpPr>
          <p:nvPr userDrawn="1"/>
        </p:nvSpPr>
        <p:spPr bwMode="auto">
          <a:xfrm>
            <a:off x="11963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55" name="Connecteur droit 54">
            <a:extLst>
              <a:ext uri="{FF2B5EF4-FFF2-40B4-BE49-F238E27FC236}">
                <a16:creationId xmlns:a16="http://schemas.microsoft.com/office/drawing/2014/main" id="{F8F7A8BA-81CF-4838-80E5-7F63C255A1A7}"/>
              </a:ext>
            </a:extLst>
          </p:cNvPr>
          <p:cNvSpPr>
            <a:spLocks noChangeShapeType="1"/>
          </p:cNvSpPr>
          <p:nvPr userDrawn="1"/>
        </p:nvSpPr>
        <p:spPr bwMode="auto">
          <a:xfrm>
            <a:off x="12161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56" name="Titre 7">
            <a:extLst>
              <a:ext uri="{FF2B5EF4-FFF2-40B4-BE49-F238E27FC236}">
                <a16:creationId xmlns:a16="http://schemas.microsoft.com/office/drawing/2014/main" id="{074DE2D2-E5D7-4191-A746-EB8DC931C7B9}"/>
              </a:ext>
            </a:extLst>
          </p:cNvPr>
          <p:cNvSpPr>
            <a:spLocks noGrp="1"/>
          </p:cNvSpPr>
          <p:nvPr>
            <p:ph type="ctrTitle"/>
          </p:nvPr>
        </p:nvSpPr>
        <p:spPr>
          <a:xfrm>
            <a:off x="3492778" y="1734663"/>
            <a:ext cx="6578044" cy="1894362"/>
          </a:xfrm>
        </p:spPr>
        <p:txBody>
          <a:bodyPr/>
          <a:lstStyle>
            <a:lvl1pPr algn="ctr">
              <a:defRPr b="1" baseline="0">
                <a:solidFill>
                  <a:schemeClr val="accent1"/>
                </a:solidFill>
              </a:defRPr>
            </a:lvl1pPr>
          </a:lstStyle>
          <a:p>
            <a:r>
              <a:rPr lang="fr-FR" dirty="0"/>
              <a:t>Modifiez le style du titre</a:t>
            </a:r>
            <a:endParaRPr lang="en-US" dirty="0"/>
          </a:p>
        </p:txBody>
      </p:sp>
      <p:sp>
        <p:nvSpPr>
          <p:cNvPr id="57" name="Sous-titre 8">
            <a:extLst>
              <a:ext uri="{FF2B5EF4-FFF2-40B4-BE49-F238E27FC236}">
                <a16:creationId xmlns:a16="http://schemas.microsoft.com/office/drawing/2014/main" id="{96FAC14E-DEE6-49DA-AD1D-3E21E39D3FF8}"/>
              </a:ext>
            </a:extLst>
          </p:cNvPr>
          <p:cNvSpPr>
            <a:spLocks noGrp="1"/>
          </p:cNvSpPr>
          <p:nvPr>
            <p:ph type="subTitle" idx="1"/>
          </p:nvPr>
        </p:nvSpPr>
        <p:spPr>
          <a:xfrm>
            <a:off x="3695700" y="3892165"/>
            <a:ext cx="6172200" cy="1371600"/>
          </a:xfrm>
        </p:spPr>
        <p:txBody>
          <a:bodyPr/>
          <a:lstStyle>
            <a:lvl1pPr marL="0" indent="0" algn="ctr">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dirty="0"/>
              <a:t>Modifiez le style des sous-titres du masque</a:t>
            </a:r>
            <a:endParaRPr lang="en-US" dirty="0"/>
          </a:p>
        </p:txBody>
      </p:sp>
    </p:spTree>
    <p:extLst>
      <p:ext uri="{BB962C8B-B14F-4D97-AF65-F5344CB8AC3E}">
        <p14:creationId xmlns:p14="http://schemas.microsoft.com/office/powerpoint/2010/main" val="687775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6_Titre de section">
    <p:bg>
      <p:bgPr>
        <a:solidFill>
          <a:schemeClr val="bg1"/>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00EE93DF-0E8E-40C9-912E-332326BB2875}"/>
              </a:ext>
            </a:extLst>
          </p:cNvPr>
          <p:cNvSpPr>
            <a:spLocks noGrp="1"/>
          </p:cNvSpPr>
          <p:nvPr>
            <p:ph type="dt" sz="half" idx="10"/>
          </p:nvPr>
        </p:nvSpPr>
        <p:spPr/>
        <p:txBody>
          <a:bodyPr/>
          <a:lstStyle>
            <a:lvl1pPr>
              <a:defRPr>
                <a:solidFill>
                  <a:srgbClr val="675449"/>
                </a:solidFill>
              </a:defRPr>
            </a:lvl1pPr>
          </a:lstStyle>
          <a:p>
            <a:fld id="{92A5DF60-4952-4968-85C1-447D039EF35B}" type="datetime1">
              <a:rPr lang="fr-FR" smtClean="0"/>
              <a:pPr/>
              <a:t>25/03/2026</a:t>
            </a:fld>
            <a:endParaRPr lang="fr-FR" dirty="0"/>
          </a:p>
        </p:txBody>
      </p:sp>
      <p:sp>
        <p:nvSpPr>
          <p:cNvPr id="5" name="Espace réservé du pied de page 4">
            <a:extLst>
              <a:ext uri="{FF2B5EF4-FFF2-40B4-BE49-F238E27FC236}">
                <a16:creationId xmlns:a16="http://schemas.microsoft.com/office/drawing/2014/main" id="{3A810CD7-56B0-474A-A019-FAFC3B4E613F}"/>
              </a:ext>
            </a:extLst>
          </p:cNvPr>
          <p:cNvSpPr>
            <a:spLocks noGrp="1"/>
          </p:cNvSpPr>
          <p:nvPr>
            <p:ph type="ftr" sz="quarter" idx="11"/>
          </p:nvPr>
        </p:nvSpPr>
        <p:spPr/>
        <p:txBody>
          <a:bodyPr/>
          <a:lstStyle>
            <a:lvl1pPr>
              <a:defRPr>
                <a:solidFill>
                  <a:srgbClr val="675449"/>
                </a:solidFill>
              </a:defRPr>
            </a:lvl1pPr>
          </a:lstStyle>
          <a:p>
            <a:endParaRPr lang="fr-FR">
              <a:solidFill>
                <a:srgbClr val="675449"/>
              </a:solidFill>
            </a:endParaRPr>
          </a:p>
        </p:txBody>
      </p:sp>
      <p:sp>
        <p:nvSpPr>
          <p:cNvPr id="6" name="Espace réservé du numéro de diapositive 5">
            <a:extLst>
              <a:ext uri="{FF2B5EF4-FFF2-40B4-BE49-F238E27FC236}">
                <a16:creationId xmlns:a16="http://schemas.microsoft.com/office/drawing/2014/main" id="{EB5831AE-B510-4934-937A-812290AD6369}"/>
              </a:ext>
            </a:extLst>
          </p:cNvPr>
          <p:cNvSpPr>
            <a:spLocks noGrp="1"/>
          </p:cNvSpPr>
          <p:nvPr>
            <p:ph type="sldNum" sz="quarter" idx="12"/>
          </p:nvPr>
        </p:nvSpPr>
        <p:spPr/>
        <p:txBody>
          <a:bodyPr/>
          <a:lstStyle>
            <a:lvl1pPr>
              <a:defRPr>
                <a:solidFill>
                  <a:srgbClr val="675449"/>
                </a:solidFill>
              </a:defRPr>
            </a:lvl1pPr>
          </a:lstStyle>
          <a:p>
            <a:fld id="{BD8347EA-771E-4B9C-AFFD-EC95E4E4BBA1}" type="slidenum">
              <a:rPr lang="fr-FR" smtClean="0"/>
              <a:pPr/>
              <a:t>‹N°›</a:t>
            </a:fld>
            <a:endParaRPr lang="fr-FR"/>
          </a:p>
        </p:txBody>
      </p:sp>
      <p:pic>
        <p:nvPicPr>
          <p:cNvPr id="8" name="Image" descr="Image">
            <a:extLst>
              <a:ext uri="{FF2B5EF4-FFF2-40B4-BE49-F238E27FC236}">
                <a16:creationId xmlns:a16="http://schemas.microsoft.com/office/drawing/2014/main" id="{BAACBE01-DE02-4F37-9756-5D0FDF250CD2}"/>
              </a:ext>
            </a:extLst>
          </p:cNvPr>
          <p:cNvPicPr>
            <a:picLocks noChangeAspect="1"/>
          </p:cNvPicPr>
          <p:nvPr userDrawn="1"/>
        </p:nvPicPr>
        <p:blipFill>
          <a:blip r:embed="rId2"/>
          <a:stretch>
            <a:fillRect/>
          </a:stretch>
        </p:blipFill>
        <p:spPr>
          <a:xfrm>
            <a:off x="5357339" y="2908931"/>
            <a:ext cx="1477320" cy="1477320"/>
          </a:xfrm>
          <a:prstGeom prst="rect">
            <a:avLst/>
          </a:prstGeom>
          <a:ln w="12700">
            <a:miter lim="400000"/>
          </a:ln>
        </p:spPr>
      </p:pic>
      <p:sp>
        <p:nvSpPr>
          <p:cNvPr id="3" name="ZoneTexte 2">
            <a:extLst>
              <a:ext uri="{FF2B5EF4-FFF2-40B4-BE49-F238E27FC236}">
                <a16:creationId xmlns:a16="http://schemas.microsoft.com/office/drawing/2014/main" id="{19A6A1F0-FCF6-438D-A07D-C1988FD87C1A}"/>
              </a:ext>
            </a:extLst>
          </p:cNvPr>
          <p:cNvSpPr txBox="1"/>
          <p:nvPr userDrawn="1"/>
        </p:nvSpPr>
        <p:spPr>
          <a:xfrm>
            <a:off x="4016879" y="4371417"/>
            <a:ext cx="4158241" cy="1015663"/>
          </a:xfrm>
          <a:prstGeom prst="rect">
            <a:avLst/>
          </a:prstGeom>
          <a:noFill/>
        </p:spPr>
        <p:txBody>
          <a:bodyPr wrap="square" rtlCol="0">
            <a:spAutoFit/>
          </a:bodyPr>
          <a:lstStyle/>
          <a:p>
            <a:pPr algn="ctr"/>
            <a:r>
              <a:rPr lang="fr-FR" sz="6000" b="1" spc="-150" dirty="0">
                <a:solidFill>
                  <a:schemeClr val="accent2"/>
                </a:solidFill>
                <a:latin typeface="Nunito" pitchFamily="2" charset="0"/>
              </a:rPr>
              <a:t>merci</a:t>
            </a:r>
          </a:p>
        </p:txBody>
      </p:sp>
      <p:sp>
        <p:nvSpPr>
          <p:cNvPr id="10" name="Connecteur droit 9">
            <a:extLst>
              <a:ext uri="{FF2B5EF4-FFF2-40B4-BE49-F238E27FC236}">
                <a16:creationId xmlns:a16="http://schemas.microsoft.com/office/drawing/2014/main" id="{56083C20-6A7A-43ED-9A5A-C426E9F6FD36}"/>
              </a:ext>
            </a:extLst>
          </p:cNvPr>
          <p:cNvSpPr>
            <a:spLocks noChangeShapeType="1"/>
          </p:cNvSpPr>
          <p:nvPr userDrawn="1"/>
        </p:nvSpPr>
        <p:spPr bwMode="auto">
          <a:xfrm>
            <a:off x="11811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11" name="Connecteur droit 10">
            <a:extLst>
              <a:ext uri="{FF2B5EF4-FFF2-40B4-BE49-F238E27FC236}">
                <a16:creationId xmlns:a16="http://schemas.microsoft.com/office/drawing/2014/main" id="{622ADEFE-C796-44CF-B805-BF3736D37B34}"/>
              </a:ext>
            </a:extLst>
          </p:cNvPr>
          <p:cNvSpPr>
            <a:spLocks noChangeShapeType="1"/>
          </p:cNvSpPr>
          <p:nvPr userDrawn="1"/>
        </p:nvSpPr>
        <p:spPr bwMode="auto">
          <a:xfrm>
            <a:off x="12039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2" name="Rectangle 11">
            <a:extLst>
              <a:ext uri="{FF2B5EF4-FFF2-40B4-BE49-F238E27FC236}">
                <a16:creationId xmlns:a16="http://schemas.microsoft.com/office/drawing/2014/main" id="{A56A1D28-4F70-4933-98FC-05EFCAE58D49}"/>
              </a:ext>
            </a:extLst>
          </p:cNvPr>
          <p:cNvSpPr/>
          <p:nvPr userDrawn="1"/>
        </p:nvSpPr>
        <p:spPr bwMode="auto">
          <a:xfrm>
            <a:off x="11887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Connecteur droit 12">
            <a:extLst>
              <a:ext uri="{FF2B5EF4-FFF2-40B4-BE49-F238E27FC236}">
                <a16:creationId xmlns:a16="http://schemas.microsoft.com/office/drawing/2014/main" id="{58996ADF-0C85-49E8-BFE5-BE58F3220BC7}"/>
              </a:ext>
            </a:extLst>
          </p:cNvPr>
          <p:cNvSpPr>
            <a:spLocks noChangeShapeType="1"/>
          </p:cNvSpPr>
          <p:nvPr userDrawn="1"/>
        </p:nvSpPr>
        <p:spPr bwMode="auto">
          <a:xfrm>
            <a:off x="11963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4" name="Connecteur droit 13">
            <a:extLst>
              <a:ext uri="{FF2B5EF4-FFF2-40B4-BE49-F238E27FC236}">
                <a16:creationId xmlns:a16="http://schemas.microsoft.com/office/drawing/2014/main" id="{3FBB597D-4C0E-46E6-92DB-6E75A77F5F3C}"/>
              </a:ext>
            </a:extLst>
          </p:cNvPr>
          <p:cNvSpPr>
            <a:spLocks noChangeShapeType="1"/>
          </p:cNvSpPr>
          <p:nvPr userDrawn="1"/>
        </p:nvSpPr>
        <p:spPr bwMode="auto">
          <a:xfrm>
            <a:off x="12161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grpSp>
        <p:nvGrpSpPr>
          <p:cNvPr id="16" name="Groupe 15">
            <a:extLst>
              <a:ext uri="{FF2B5EF4-FFF2-40B4-BE49-F238E27FC236}">
                <a16:creationId xmlns:a16="http://schemas.microsoft.com/office/drawing/2014/main" id="{57CD69B2-6A9E-4D9D-8630-35606D514C26}"/>
              </a:ext>
            </a:extLst>
          </p:cNvPr>
          <p:cNvGrpSpPr/>
          <p:nvPr userDrawn="1"/>
        </p:nvGrpSpPr>
        <p:grpSpPr>
          <a:xfrm>
            <a:off x="10239750" y="129744"/>
            <a:ext cx="1373474" cy="1356972"/>
            <a:chOff x="11303540" y="438101"/>
            <a:chExt cx="641350" cy="641350"/>
          </a:xfrm>
        </p:grpSpPr>
        <p:sp>
          <p:nvSpPr>
            <p:cNvPr id="17" name="Ellipse 16">
              <a:extLst>
                <a:ext uri="{FF2B5EF4-FFF2-40B4-BE49-F238E27FC236}">
                  <a16:creationId xmlns:a16="http://schemas.microsoft.com/office/drawing/2014/main" id="{D0563124-A3A7-42DB-8F9C-A6BF1EB59634}"/>
                </a:ext>
              </a:extLst>
            </p:cNvPr>
            <p:cNvSpPr/>
            <p:nvPr userDrawn="1"/>
          </p:nvSpPr>
          <p:spPr bwMode="auto">
            <a:xfrm>
              <a:off x="11303540" y="438101"/>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8" name="Picture 6" descr="logo-fsov">
              <a:extLst>
                <a:ext uri="{FF2B5EF4-FFF2-40B4-BE49-F238E27FC236}">
                  <a16:creationId xmlns:a16="http://schemas.microsoft.com/office/drawing/2014/main" id="{AE7A4BB2-EE56-4CF9-A4E4-32C231C4B6EB}"/>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124434">
              <a:off x="11341960" y="600746"/>
              <a:ext cx="588406" cy="2752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e 18">
            <a:extLst>
              <a:ext uri="{FF2B5EF4-FFF2-40B4-BE49-F238E27FC236}">
                <a16:creationId xmlns:a16="http://schemas.microsoft.com/office/drawing/2014/main" id="{0E93D851-F65F-4AE7-9EE7-2A6626A47B31}"/>
              </a:ext>
            </a:extLst>
          </p:cNvPr>
          <p:cNvGrpSpPr/>
          <p:nvPr userDrawn="1"/>
        </p:nvGrpSpPr>
        <p:grpSpPr>
          <a:xfrm>
            <a:off x="11150371" y="1503697"/>
            <a:ext cx="684366" cy="672826"/>
            <a:chOff x="11663902" y="1157239"/>
            <a:chExt cx="274638" cy="274637"/>
          </a:xfrm>
        </p:grpSpPr>
        <p:sp>
          <p:nvSpPr>
            <p:cNvPr id="20" name="Ellipse 19">
              <a:extLst>
                <a:ext uri="{FF2B5EF4-FFF2-40B4-BE49-F238E27FC236}">
                  <a16:creationId xmlns:a16="http://schemas.microsoft.com/office/drawing/2014/main" id="{473A5189-ECE3-4C93-9625-7B8E24338774}"/>
                </a:ext>
              </a:extLst>
            </p:cNvPr>
            <p:cNvSpPr/>
            <p:nvPr userDrawn="1"/>
          </p:nvSpPr>
          <p:spPr bwMode="auto">
            <a:xfrm>
              <a:off x="11663902" y="1157239"/>
              <a:ext cx="274638" cy="274637"/>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21" name="Picture 6" descr="logo-fsov">
              <a:extLst>
                <a:ext uri="{FF2B5EF4-FFF2-40B4-BE49-F238E27FC236}">
                  <a16:creationId xmlns:a16="http://schemas.microsoft.com/office/drawing/2014/main" id="{DC6873A3-DB9F-4466-9872-C9F8C7797D8B}"/>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9854853">
              <a:off x="11673137" y="1233523"/>
              <a:ext cx="260932" cy="1220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e 1">
            <a:extLst>
              <a:ext uri="{FF2B5EF4-FFF2-40B4-BE49-F238E27FC236}">
                <a16:creationId xmlns:a16="http://schemas.microsoft.com/office/drawing/2014/main" id="{7D1D7838-7EE5-4561-B6CE-23CB6B33ED9F}"/>
              </a:ext>
            </a:extLst>
          </p:cNvPr>
          <p:cNvGrpSpPr/>
          <p:nvPr userDrawn="1"/>
        </p:nvGrpSpPr>
        <p:grpSpPr>
          <a:xfrm>
            <a:off x="11735461" y="1110435"/>
            <a:ext cx="342900" cy="376281"/>
            <a:chOff x="11849100" y="1400397"/>
            <a:chExt cx="136525" cy="138112"/>
          </a:xfrm>
        </p:grpSpPr>
        <p:sp>
          <p:nvSpPr>
            <p:cNvPr id="15" name="Ellipse 14">
              <a:extLst>
                <a:ext uri="{FF2B5EF4-FFF2-40B4-BE49-F238E27FC236}">
                  <a16:creationId xmlns:a16="http://schemas.microsoft.com/office/drawing/2014/main" id="{A3B8257F-FE65-402B-A5A8-79DED7109C99}"/>
                </a:ext>
              </a:extLst>
            </p:cNvPr>
            <p:cNvSpPr/>
            <p:nvPr userDrawn="1"/>
          </p:nvSpPr>
          <p:spPr bwMode="auto">
            <a:xfrm>
              <a:off x="11849100" y="1400397"/>
              <a:ext cx="136525" cy="138112"/>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22" name="Picture 6" descr="logo-fsov">
              <a:extLst>
                <a:ext uri="{FF2B5EF4-FFF2-40B4-BE49-F238E27FC236}">
                  <a16:creationId xmlns:a16="http://schemas.microsoft.com/office/drawing/2014/main" id="{95A3F021-DB60-40CA-B841-B4B77C0146D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858131" y="1436894"/>
              <a:ext cx="115286" cy="59370"/>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Graphique 23">
            <a:extLst>
              <a:ext uri="{FF2B5EF4-FFF2-40B4-BE49-F238E27FC236}">
                <a16:creationId xmlns:a16="http://schemas.microsoft.com/office/drawing/2014/main" id="{813D9E86-008D-41D6-A2AA-2EF883C7EAB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15094" y="2775303"/>
            <a:ext cx="1561810" cy="1561810"/>
          </a:xfrm>
          <a:prstGeom prst="rect">
            <a:avLst/>
          </a:prstGeom>
        </p:spPr>
      </p:pic>
    </p:spTree>
    <p:extLst>
      <p:ext uri="{BB962C8B-B14F-4D97-AF65-F5344CB8AC3E}">
        <p14:creationId xmlns:p14="http://schemas.microsoft.com/office/powerpoint/2010/main" val="3653299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0CC896-908A-4B9C-A0B9-B62D73A5AF2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8FC5CDD-D394-4696-BD6D-CF9F2B28DF51}"/>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F1C2B25-06B1-41BE-A9F0-622F24332A2B}"/>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75D1A097-B63E-4654-AA72-B46751FBE91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C03DAE6-41FF-4178-9D5D-547F72702ECD}"/>
              </a:ext>
            </a:extLst>
          </p:cNvPr>
          <p:cNvSpPr>
            <a:spLocks noGrp="1"/>
          </p:cNvSpPr>
          <p:nvPr>
            <p:ph type="sldNum" sz="quarter" idx="12"/>
          </p:nvPr>
        </p:nvSpPr>
        <p:spPr/>
        <p:txBody>
          <a:bodyPr/>
          <a:lstStyle/>
          <a:p>
            <a:fld id="{A50EE156-4EFC-4CA3-A9CA-6A960C807F90}" type="slidenum">
              <a:rPr lang="fr-FR" smtClean="0"/>
              <a:t>‹N°›</a:t>
            </a:fld>
            <a:endParaRPr lang="fr-FR"/>
          </a:p>
        </p:txBody>
      </p:sp>
    </p:spTree>
    <p:extLst>
      <p:ext uri="{BB962C8B-B14F-4D97-AF65-F5344CB8AC3E}">
        <p14:creationId xmlns:p14="http://schemas.microsoft.com/office/powerpoint/2010/main" val="97663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936B0F-9602-4874-937A-0DD7C1447E2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DFE2BC7-CB34-4DC4-AB00-A49B6A6D20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FBE43ABD-413D-45E6-9357-2257D8108C4F}"/>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140EC07E-A131-4DB8-B9DE-6C4D13B6271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76C97F0-0CE6-4798-BF01-84A4FC3D2D05}"/>
              </a:ext>
            </a:extLst>
          </p:cNvPr>
          <p:cNvSpPr>
            <a:spLocks noGrp="1"/>
          </p:cNvSpPr>
          <p:nvPr>
            <p:ph type="sldNum" sz="quarter" idx="12"/>
          </p:nvPr>
        </p:nvSpPr>
        <p:spPr/>
        <p:txBody>
          <a:bodyPr/>
          <a:lstStyle/>
          <a:p>
            <a:fld id="{A50EE156-4EFC-4CA3-A9CA-6A960C807F90}" type="slidenum">
              <a:rPr lang="fr-FR" smtClean="0"/>
              <a:t>‹N°›</a:t>
            </a:fld>
            <a:endParaRPr lang="fr-FR"/>
          </a:p>
        </p:txBody>
      </p:sp>
    </p:spTree>
    <p:extLst>
      <p:ext uri="{BB962C8B-B14F-4D97-AF65-F5344CB8AC3E}">
        <p14:creationId xmlns:p14="http://schemas.microsoft.com/office/powerpoint/2010/main" val="320159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A1A740-91CC-414F-8888-9F1B08DDA44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51B70DC-E77F-4FB9-847C-2DF9E393D70B}"/>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43EAF36-C7C4-467C-945D-E34BD2D18322}"/>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2D87904-F575-4376-B98E-9A03BC6B7922}"/>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6EEC3F90-4860-4A4E-9775-2F3456C3DBB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9C1F5B1-A6A5-41C2-A1D4-3F1D9706C016}"/>
              </a:ext>
            </a:extLst>
          </p:cNvPr>
          <p:cNvSpPr>
            <a:spLocks noGrp="1"/>
          </p:cNvSpPr>
          <p:nvPr>
            <p:ph type="sldNum" sz="quarter" idx="12"/>
          </p:nvPr>
        </p:nvSpPr>
        <p:spPr/>
        <p:txBody>
          <a:bodyPr/>
          <a:lstStyle/>
          <a:p>
            <a:fld id="{A50EE156-4EFC-4CA3-A9CA-6A960C807F90}" type="slidenum">
              <a:rPr lang="fr-FR" smtClean="0"/>
              <a:t>‹N°›</a:t>
            </a:fld>
            <a:endParaRPr lang="fr-FR"/>
          </a:p>
        </p:txBody>
      </p:sp>
    </p:spTree>
    <p:extLst>
      <p:ext uri="{BB962C8B-B14F-4D97-AF65-F5344CB8AC3E}">
        <p14:creationId xmlns:p14="http://schemas.microsoft.com/office/powerpoint/2010/main" val="1099045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BAD4E3-64DA-494D-88BB-D0B4346CB6C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981BAFC-2E08-4194-B8E2-86FEEDC58D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6C10187C-6D7C-416B-BEEA-E5E303ADBFC1}"/>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2DA30EE-8231-4F16-9462-373E2473F3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00A23B8A-A192-4735-9023-CE706F60C5EE}"/>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8909892-46FE-44A9-ACA7-954B47D3F52A}"/>
              </a:ext>
            </a:extLst>
          </p:cNvPr>
          <p:cNvSpPr>
            <a:spLocks noGrp="1"/>
          </p:cNvSpPr>
          <p:nvPr>
            <p:ph type="dt" sz="half" idx="10"/>
          </p:nvPr>
        </p:nvSpPr>
        <p:spPr/>
        <p:txBody>
          <a:bodyPr/>
          <a:lstStyle/>
          <a:p>
            <a:endParaRPr lang="fr-FR"/>
          </a:p>
        </p:txBody>
      </p:sp>
      <p:sp>
        <p:nvSpPr>
          <p:cNvPr id="8" name="Espace réservé du pied de page 7">
            <a:extLst>
              <a:ext uri="{FF2B5EF4-FFF2-40B4-BE49-F238E27FC236}">
                <a16:creationId xmlns:a16="http://schemas.microsoft.com/office/drawing/2014/main" id="{D79C1402-0CBC-4962-982F-559C10F5122F}"/>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A86CA73-478B-4BA0-8CB8-5E372798AA13}"/>
              </a:ext>
            </a:extLst>
          </p:cNvPr>
          <p:cNvSpPr>
            <a:spLocks noGrp="1"/>
          </p:cNvSpPr>
          <p:nvPr>
            <p:ph type="sldNum" sz="quarter" idx="12"/>
          </p:nvPr>
        </p:nvSpPr>
        <p:spPr/>
        <p:txBody>
          <a:bodyPr/>
          <a:lstStyle/>
          <a:p>
            <a:fld id="{A50EE156-4EFC-4CA3-A9CA-6A960C807F90}" type="slidenum">
              <a:rPr lang="fr-FR" smtClean="0"/>
              <a:t>‹N°›</a:t>
            </a:fld>
            <a:endParaRPr lang="fr-FR"/>
          </a:p>
        </p:txBody>
      </p:sp>
    </p:spTree>
    <p:extLst>
      <p:ext uri="{BB962C8B-B14F-4D97-AF65-F5344CB8AC3E}">
        <p14:creationId xmlns:p14="http://schemas.microsoft.com/office/powerpoint/2010/main" val="100538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71417C-D18F-4FAC-8BB5-7421844EE09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35AC331-FD66-4247-9E38-D7ABD48FDFA1}"/>
              </a:ext>
            </a:extLst>
          </p:cNvPr>
          <p:cNvSpPr>
            <a:spLocks noGrp="1"/>
          </p:cNvSpPr>
          <p:nvPr>
            <p:ph type="dt" sz="half" idx="10"/>
          </p:nvPr>
        </p:nvSpPr>
        <p:spPr/>
        <p:txBody>
          <a:bodyPr/>
          <a:lstStyle/>
          <a:p>
            <a:endParaRPr lang="fr-FR"/>
          </a:p>
        </p:txBody>
      </p:sp>
      <p:sp>
        <p:nvSpPr>
          <p:cNvPr id="4" name="Espace réservé du pied de page 3">
            <a:extLst>
              <a:ext uri="{FF2B5EF4-FFF2-40B4-BE49-F238E27FC236}">
                <a16:creationId xmlns:a16="http://schemas.microsoft.com/office/drawing/2014/main" id="{8429ED2C-082F-46D1-B0BC-2F8FC86234B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EC5160B-8E96-487D-B52E-DDB05CB2A99E}"/>
              </a:ext>
            </a:extLst>
          </p:cNvPr>
          <p:cNvSpPr>
            <a:spLocks noGrp="1"/>
          </p:cNvSpPr>
          <p:nvPr>
            <p:ph type="sldNum" sz="quarter" idx="12"/>
          </p:nvPr>
        </p:nvSpPr>
        <p:spPr/>
        <p:txBody>
          <a:bodyPr/>
          <a:lstStyle/>
          <a:p>
            <a:fld id="{A50EE156-4EFC-4CA3-A9CA-6A960C807F90}" type="slidenum">
              <a:rPr lang="fr-FR" smtClean="0"/>
              <a:t>‹N°›</a:t>
            </a:fld>
            <a:endParaRPr lang="fr-FR"/>
          </a:p>
        </p:txBody>
      </p:sp>
    </p:spTree>
    <p:extLst>
      <p:ext uri="{BB962C8B-B14F-4D97-AF65-F5344CB8AC3E}">
        <p14:creationId xmlns:p14="http://schemas.microsoft.com/office/powerpoint/2010/main" val="283099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86319FF-A321-4F72-B4E6-9C34B951B722}"/>
              </a:ext>
            </a:extLst>
          </p:cNvPr>
          <p:cNvSpPr>
            <a:spLocks noGrp="1"/>
          </p:cNvSpPr>
          <p:nvPr>
            <p:ph type="dt" sz="half" idx="10"/>
          </p:nvPr>
        </p:nvSpPr>
        <p:spPr/>
        <p:txBody>
          <a:bodyPr/>
          <a:lstStyle/>
          <a:p>
            <a:endParaRPr lang="fr-FR"/>
          </a:p>
        </p:txBody>
      </p:sp>
      <p:sp>
        <p:nvSpPr>
          <p:cNvPr id="3" name="Espace réservé du pied de page 2">
            <a:extLst>
              <a:ext uri="{FF2B5EF4-FFF2-40B4-BE49-F238E27FC236}">
                <a16:creationId xmlns:a16="http://schemas.microsoft.com/office/drawing/2014/main" id="{2BDD5026-F04F-4E34-B948-DDB093B2A2AD}"/>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815F68E-DC67-42B6-9B23-E7D118BDAB9E}"/>
              </a:ext>
            </a:extLst>
          </p:cNvPr>
          <p:cNvSpPr>
            <a:spLocks noGrp="1"/>
          </p:cNvSpPr>
          <p:nvPr>
            <p:ph type="sldNum" sz="quarter" idx="12"/>
          </p:nvPr>
        </p:nvSpPr>
        <p:spPr/>
        <p:txBody>
          <a:bodyPr/>
          <a:lstStyle/>
          <a:p>
            <a:fld id="{A50EE156-4EFC-4CA3-A9CA-6A960C807F90}" type="slidenum">
              <a:rPr lang="fr-FR" smtClean="0"/>
              <a:t>‹N°›</a:t>
            </a:fld>
            <a:endParaRPr lang="fr-FR"/>
          </a:p>
        </p:txBody>
      </p:sp>
    </p:spTree>
    <p:extLst>
      <p:ext uri="{BB962C8B-B14F-4D97-AF65-F5344CB8AC3E}">
        <p14:creationId xmlns:p14="http://schemas.microsoft.com/office/powerpoint/2010/main" val="160238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A44CC3-2AC0-4586-AA90-3172681E795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A9AF63A-A6AD-41E3-9AAF-4F0DD0654D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F120FAA-495A-4F99-A6C5-72425E286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A930D14F-34A2-43BD-BE98-485DE2BB33A9}"/>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29EFA27D-DC4F-41CD-A453-07412F14949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77D3F39-8EB4-430D-AD07-50B4F611C794}"/>
              </a:ext>
            </a:extLst>
          </p:cNvPr>
          <p:cNvSpPr>
            <a:spLocks noGrp="1"/>
          </p:cNvSpPr>
          <p:nvPr>
            <p:ph type="sldNum" sz="quarter" idx="12"/>
          </p:nvPr>
        </p:nvSpPr>
        <p:spPr/>
        <p:txBody>
          <a:bodyPr/>
          <a:lstStyle/>
          <a:p>
            <a:fld id="{A50EE156-4EFC-4CA3-A9CA-6A960C807F90}" type="slidenum">
              <a:rPr lang="fr-FR" smtClean="0"/>
              <a:t>‹N°›</a:t>
            </a:fld>
            <a:endParaRPr lang="fr-FR"/>
          </a:p>
        </p:txBody>
      </p:sp>
    </p:spTree>
    <p:extLst>
      <p:ext uri="{BB962C8B-B14F-4D97-AF65-F5344CB8AC3E}">
        <p14:creationId xmlns:p14="http://schemas.microsoft.com/office/powerpoint/2010/main" val="130694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3DA398-F43C-4C4D-9AAB-E17ECAFFD17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2D0AFDB-DC32-46CF-8507-25A4E865FB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34BFEBCD-D82A-43D8-BFF9-DA431962E9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959F73C6-348D-4415-A078-6843A317A1EC}"/>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251297B5-8F97-4299-B92C-4A1E822B5D6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BEAA5BA-C188-4A0B-AA44-1CCCCB9E751A}"/>
              </a:ext>
            </a:extLst>
          </p:cNvPr>
          <p:cNvSpPr>
            <a:spLocks noGrp="1"/>
          </p:cNvSpPr>
          <p:nvPr>
            <p:ph type="sldNum" sz="quarter" idx="12"/>
          </p:nvPr>
        </p:nvSpPr>
        <p:spPr/>
        <p:txBody>
          <a:bodyPr/>
          <a:lstStyle/>
          <a:p>
            <a:fld id="{A50EE156-4EFC-4CA3-A9CA-6A960C807F90}" type="slidenum">
              <a:rPr lang="fr-FR" smtClean="0"/>
              <a:t>‹N°›</a:t>
            </a:fld>
            <a:endParaRPr lang="fr-FR"/>
          </a:p>
        </p:txBody>
      </p:sp>
    </p:spTree>
    <p:extLst>
      <p:ext uri="{BB962C8B-B14F-4D97-AF65-F5344CB8AC3E}">
        <p14:creationId xmlns:p14="http://schemas.microsoft.com/office/powerpoint/2010/main" val="656613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2DE319E-7268-44CF-98E1-FE1D6107D3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D0292A0-05A1-495D-9BF8-510CA8C878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C11CEF2-FEA7-4638-B211-72B8CC4DCC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a:extLst>
              <a:ext uri="{FF2B5EF4-FFF2-40B4-BE49-F238E27FC236}">
                <a16:creationId xmlns:a16="http://schemas.microsoft.com/office/drawing/2014/main" id="{CD5D5529-A182-4268-BFE6-CA6E8ABD2C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379FA8A-8162-40A5-844A-2B505CDDBE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0EE156-4EFC-4CA3-A9CA-6A960C807F90}" type="slidenum">
              <a:rPr lang="fr-FR" smtClean="0"/>
              <a:t>‹N°›</a:t>
            </a:fld>
            <a:endParaRPr lang="fr-FR"/>
          </a:p>
        </p:txBody>
      </p:sp>
    </p:spTree>
    <p:extLst>
      <p:ext uri="{BB962C8B-B14F-4D97-AF65-F5344CB8AC3E}">
        <p14:creationId xmlns:p14="http://schemas.microsoft.com/office/powerpoint/2010/main" val="209373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15.svg"/><Relationship Id="rId13" Type="http://schemas.microsoft.com/office/2007/relationships/hdphoto" Target="../media/hdphoto1.wdp"/><Relationship Id="rId18" Type="http://schemas.openxmlformats.org/officeDocument/2006/relationships/image" Target="../media/image18.png"/><Relationship Id="rId3" Type="http://schemas.openxmlformats.org/officeDocument/2006/relationships/image" Target="../media/image23.png"/><Relationship Id="rId7" Type="http://schemas.openxmlformats.org/officeDocument/2006/relationships/image" Target="../media/image14.png"/><Relationship Id="rId12" Type="http://schemas.openxmlformats.org/officeDocument/2006/relationships/image" Target="../media/image16.png"/><Relationship Id="rId17" Type="http://schemas.openxmlformats.org/officeDocument/2006/relationships/image" Target="../media/image33.svg"/><Relationship Id="rId2" Type="http://schemas.openxmlformats.org/officeDocument/2006/relationships/notesSlide" Target="../notesSlides/notesSlide9.xml"/><Relationship Id="rId16" Type="http://schemas.openxmlformats.org/officeDocument/2006/relationships/image" Target="../media/image32.png"/><Relationship Id="rId20"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6.tiff"/><Relationship Id="rId11" Type="http://schemas.openxmlformats.org/officeDocument/2006/relationships/image" Target="../media/image29.tiff"/><Relationship Id="rId5" Type="http://schemas.openxmlformats.org/officeDocument/2006/relationships/image" Target="../media/image25.png"/><Relationship Id="rId15" Type="http://schemas.openxmlformats.org/officeDocument/2006/relationships/image" Target="../media/image31.png"/><Relationship Id="rId10" Type="http://schemas.openxmlformats.org/officeDocument/2006/relationships/image" Target="../media/image28.tiff"/><Relationship Id="rId19" Type="http://schemas.openxmlformats.org/officeDocument/2006/relationships/image" Target="../media/image19.sv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15.svg"/><Relationship Id="rId13" Type="http://schemas.microsoft.com/office/2007/relationships/hdphoto" Target="../media/hdphoto1.wdp"/><Relationship Id="rId3" Type="http://schemas.openxmlformats.org/officeDocument/2006/relationships/image" Target="../media/image23.png"/><Relationship Id="rId7" Type="http://schemas.openxmlformats.org/officeDocument/2006/relationships/image" Target="../media/image14.png"/><Relationship Id="rId12"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tiff"/><Relationship Id="rId11" Type="http://schemas.openxmlformats.org/officeDocument/2006/relationships/image" Target="../media/image29.tiff"/><Relationship Id="rId5" Type="http://schemas.openxmlformats.org/officeDocument/2006/relationships/image" Target="../media/image25.png"/><Relationship Id="rId15" Type="http://schemas.openxmlformats.org/officeDocument/2006/relationships/image" Target="../media/image31.png"/><Relationship Id="rId10" Type="http://schemas.openxmlformats.org/officeDocument/2006/relationships/image" Target="../media/image28.tiff"/><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14.png"/><Relationship Id="rId12" Type="http://schemas.openxmlformats.org/officeDocument/2006/relationships/image" Target="../media/image33.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svg"/><Relationship Id="rId11" Type="http://schemas.openxmlformats.org/officeDocument/2006/relationships/image" Target="../media/image32.png"/><Relationship Id="rId5" Type="http://schemas.openxmlformats.org/officeDocument/2006/relationships/image" Target="../media/image38.png"/><Relationship Id="rId10" Type="http://schemas.microsoft.com/office/2007/relationships/hdphoto" Target="../media/hdphoto3.wdp"/><Relationship Id="rId4" Type="http://schemas.openxmlformats.org/officeDocument/2006/relationships/image" Target="../media/image37.svg"/><Relationship Id="rId9" Type="http://schemas.openxmlformats.org/officeDocument/2006/relationships/image" Target="../media/image40.png"/><Relationship Id="rId14" Type="http://schemas.openxmlformats.org/officeDocument/2006/relationships/image" Target="../media/image42.svg"/></Relationships>
</file>

<file path=ppt/slides/_rels/slide16.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14.png"/><Relationship Id="rId12" Type="http://schemas.openxmlformats.org/officeDocument/2006/relationships/image" Target="../media/image33.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svg"/><Relationship Id="rId11" Type="http://schemas.openxmlformats.org/officeDocument/2006/relationships/image" Target="../media/image32.png"/><Relationship Id="rId5" Type="http://schemas.openxmlformats.org/officeDocument/2006/relationships/image" Target="../media/image38.png"/><Relationship Id="rId10" Type="http://schemas.microsoft.com/office/2007/relationships/hdphoto" Target="../media/hdphoto3.wdp"/><Relationship Id="rId4" Type="http://schemas.openxmlformats.org/officeDocument/2006/relationships/image" Target="../media/image37.svg"/><Relationship Id="rId9" Type="http://schemas.openxmlformats.org/officeDocument/2006/relationships/image" Target="../media/image40.png"/><Relationship Id="rId14" Type="http://schemas.openxmlformats.org/officeDocument/2006/relationships/image" Target="../media/image42.sv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5.tiff"/><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10.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svg"/><Relationship Id="rId11" Type="http://schemas.openxmlformats.org/officeDocument/2006/relationships/image" Target="../media/image50.png"/><Relationship Id="rId5" Type="http://schemas.openxmlformats.org/officeDocument/2006/relationships/image" Target="../media/image12.png"/><Relationship Id="rId10" Type="http://schemas.openxmlformats.org/officeDocument/2006/relationships/image" Target="../media/image49.png"/><Relationship Id="rId4" Type="http://schemas.openxmlformats.org/officeDocument/2006/relationships/image" Target="../media/image11.sv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5.emf"/><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9.pn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12.png"/><Relationship Id="rId11" Type="http://schemas.microsoft.com/office/2007/relationships/hdphoto" Target="../media/hdphoto1.wdp"/><Relationship Id="rId5" Type="http://schemas.openxmlformats.org/officeDocument/2006/relationships/image" Target="../media/image11.svg"/><Relationship Id="rId15" Type="http://schemas.openxmlformats.org/officeDocument/2006/relationships/image" Target="../media/image19.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png"/><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2.xml"/><Relationship Id="rId5" Type="http://schemas.openxmlformats.org/officeDocument/2006/relationships/image" Target="../media/image84.pn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1.png"/><Relationship Id="rId7" Type="http://schemas.openxmlformats.org/officeDocument/2006/relationships/image" Target="../media/image15.sv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svg"/><Relationship Id="rId5"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15.svg"/></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3.svg"/><Relationship Id="rId3" Type="http://schemas.openxmlformats.org/officeDocument/2006/relationships/image" Target="../media/image16.png"/><Relationship Id="rId7" Type="http://schemas.openxmlformats.org/officeDocument/2006/relationships/image" Target="../media/image11.svg"/><Relationship Id="rId12" Type="http://schemas.openxmlformats.org/officeDocument/2006/relationships/image" Target="../media/image12.png"/><Relationship Id="rId17" Type="http://schemas.openxmlformats.org/officeDocument/2006/relationships/image" Target="../media/image21.png"/><Relationship Id="rId2" Type="http://schemas.openxmlformats.org/officeDocument/2006/relationships/notesSlide" Target="../notesSlides/notesSlide4.xml"/><Relationship Id="rId16" Type="http://schemas.microsoft.com/office/2007/relationships/hdphoto" Target="../media/hdphoto2.wdp"/><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9.svg"/><Relationship Id="rId5" Type="http://schemas.openxmlformats.org/officeDocument/2006/relationships/image" Target="../media/image22.png"/><Relationship Id="rId15" Type="http://schemas.openxmlformats.org/officeDocument/2006/relationships/image" Target="../media/image17.png"/><Relationship Id="rId10"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15.sv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5.svg"/><Relationship Id="rId13" Type="http://schemas.microsoft.com/office/2007/relationships/hdphoto" Target="../media/hdphoto1.wdp"/><Relationship Id="rId18" Type="http://schemas.openxmlformats.org/officeDocument/2006/relationships/image" Target="../media/image18.png"/><Relationship Id="rId3" Type="http://schemas.openxmlformats.org/officeDocument/2006/relationships/image" Target="../media/image23.png"/><Relationship Id="rId7" Type="http://schemas.openxmlformats.org/officeDocument/2006/relationships/image" Target="../media/image14.png"/><Relationship Id="rId12" Type="http://schemas.openxmlformats.org/officeDocument/2006/relationships/image" Target="../media/image16.png"/><Relationship Id="rId17" Type="http://schemas.openxmlformats.org/officeDocument/2006/relationships/image" Target="../media/image33.svg"/><Relationship Id="rId2" Type="http://schemas.openxmlformats.org/officeDocument/2006/relationships/notesSlide" Target="../notesSlides/notesSlide5.xml"/><Relationship Id="rId16" Type="http://schemas.openxmlformats.org/officeDocument/2006/relationships/image" Target="../media/image32.png"/><Relationship Id="rId20"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6.tiff"/><Relationship Id="rId11" Type="http://schemas.openxmlformats.org/officeDocument/2006/relationships/image" Target="../media/image29.tiff"/><Relationship Id="rId5" Type="http://schemas.openxmlformats.org/officeDocument/2006/relationships/image" Target="../media/image25.png"/><Relationship Id="rId15" Type="http://schemas.openxmlformats.org/officeDocument/2006/relationships/image" Target="../media/image31.png"/><Relationship Id="rId10" Type="http://schemas.openxmlformats.org/officeDocument/2006/relationships/image" Target="../media/image28.tiff"/><Relationship Id="rId19" Type="http://schemas.openxmlformats.org/officeDocument/2006/relationships/image" Target="../media/image19.sv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F5B7DD8-4C07-4328-939E-AAC4B72DEC61}"/>
              </a:ext>
            </a:extLst>
          </p:cNvPr>
          <p:cNvSpPr>
            <a:spLocks noGrp="1"/>
          </p:cNvSpPr>
          <p:nvPr>
            <p:ph type="dt" sz="half" idx="4294967295"/>
          </p:nvPr>
        </p:nvSpPr>
        <p:spPr>
          <a:xfrm>
            <a:off x="1485900" y="6347804"/>
            <a:ext cx="2743200" cy="365125"/>
          </a:xfrm>
        </p:spPr>
        <p:txBody>
          <a:bodyPr/>
          <a:lstStyle/>
          <a:p>
            <a:r>
              <a:rPr lang="fr-FR" dirty="0"/>
              <a:t>24/03/2026</a:t>
            </a:r>
          </a:p>
        </p:txBody>
      </p:sp>
      <p:sp>
        <p:nvSpPr>
          <p:cNvPr id="5" name="Espace réservé du numéro de diapositive 4">
            <a:extLst>
              <a:ext uri="{FF2B5EF4-FFF2-40B4-BE49-F238E27FC236}">
                <a16:creationId xmlns:a16="http://schemas.microsoft.com/office/drawing/2014/main" id="{76A6E021-408E-4C9D-B2E0-CA1BC67A5588}"/>
              </a:ext>
            </a:extLst>
          </p:cNvPr>
          <p:cNvSpPr>
            <a:spLocks noGrp="1"/>
          </p:cNvSpPr>
          <p:nvPr>
            <p:ph type="sldNum" sz="quarter" idx="12"/>
          </p:nvPr>
        </p:nvSpPr>
        <p:spPr/>
        <p:txBody>
          <a:bodyPr/>
          <a:lstStyle/>
          <a:p>
            <a:fld id="{BD8347EA-771E-4B9C-AFFD-EC95E4E4BBA1}" type="slidenum">
              <a:rPr lang="fr-FR" smtClean="0"/>
              <a:t>1</a:t>
            </a:fld>
            <a:endParaRPr lang="fr-FR"/>
          </a:p>
        </p:txBody>
      </p:sp>
      <p:sp>
        <p:nvSpPr>
          <p:cNvPr id="6" name="Titre 7">
            <a:extLst>
              <a:ext uri="{FF2B5EF4-FFF2-40B4-BE49-F238E27FC236}">
                <a16:creationId xmlns:a16="http://schemas.microsoft.com/office/drawing/2014/main" id="{B55C667C-93AF-45F4-9616-3623955440FF}"/>
              </a:ext>
            </a:extLst>
          </p:cNvPr>
          <p:cNvSpPr>
            <a:spLocks noGrp="1"/>
          </p:cNvSpPr>
          <p:nvPr>
            <p:ph type="ctrTitle"/>
          </p:nvPr>
        </p:nvSpPr>
        <p:spPr>
          <a:xfrm>
            <a:off x="2599944" y="1734663"/>
            <a:ext cx="8677656" cy="1894362"/>
          </a:xfrm>
        </p:spPr>
        <p:txBody>
          <a:bodyPr vert="horz" lIns="91440" tIns="45720" rIns="91440" bIns="45720" rtlCol="0" anchor="ctr">
            <a:normAutofit/>
          </a:bodyPr>
          <a:lstStyle>
            <a:lvl1pPr algn="ctr">
              <a:defRPr b="1" baseline="0">
                <a:solidFill>
                  <a:schemeClr val="accent1"/>
                </a:solidFill>
              </a:defRPr>
            </a:lvl1pPr>
          </a:lstStyle>
          <a:p>
            <a:r>
              <a:rPr lang="fr-FR" sz="4000" spc="-150" dirty="0">
                <a:latin typeface="Nunito" pitchFamily="2" charset="0"/>
              </a:rPr>
              <a:t>WDV</a:t>
            </a:r>
            <a:br>
              <a:rPr lang="fr-FR" sz="4000" spc="-150" dirty="0">
                <a:latin typeface="Nunito" pitchFamily="2" charset="0"/>
              </a:rPr>
            </a:br>
            <a:r>
              <a:rPr lang="fr-FR" sz="4000" spc="-150" dirty="0">
                <a:latin typeface="Nunito" pitchFamily="2" charset="0"/>
              </a:rPr>
              <a:t>Résistance/tolérance contre la maladie </a:t>
            </a:r>
            <a:br>
              <a:rPr lang="fr-FR" sz="4000" spc="-150" dirty="0">
                <a:latin typeface="Nunito" pitchFamily="2" charset="0"/>
              </a:rPr>
            </a:br>
            <a:r>
              <a:rPr lang="fr-FR" sz="4000" spc="-150" dirty="0">
                <a:latin typeface="Nunito" pitchFamily="2" charset="0"/>
              </a:rPr>
              <a:t>des pieds chétifs sur le blé et l'orge</a:t>
            </a:r>
            <a:endParaRPr lang="en-US" sz="4000" spc="-150" dirty="0">
              <a:latin typeface="Nunito" pitchFamily="2" charset="0"/>
            </a:endParaRPr>
          </a:p>
        </p:txBody>
      </p:sp>
      <p:sp>
        <p:nvSpPr>
          <p:cNvPr id="7" name="Sous-titre 8">
            <a:extLst>
              <a:ext uri="{FF2B5EF4-FFF2-40B4-BE49-F238E27FC236}">
                <a16:creationId xmlns:a16="http://schemas.microsoft.com/office/drawing/2014/main" id="{EA2043CF-BF76-4F7E-832E-B7DF6429E056}"/>
              </a:ext>
            </a:extLst>
          </p:cNvPr>
          <p:cNvSpPr>
            <a:spLocks noGrp="1"/>
          </p:cNvSpPr>
          <p:nvPr>
            <p:ph type="subTitle" idx="1"/>
          </p:nvPr>
        </p:nvSpPr>
        <p:spPr>
          <a:xfrm>
            <a:off x="3695700" y="3892165"/>
            <a:ext cx="6172200" cy="1371600"/>
          </a:xfrm>
        </p:spPr>
        <p:txBody>
          <a:bodyPr>
            <a:normAutofit/>
          </a:bodyPr>
          <a:lstStyle>
            <a:lvl1pPr marL="0" indent="0" algn="ctr">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sz="2400" dirty="0"/>
              <a:t>Emmanuel Jacquot / Robin Comte </a:t>
            </a:r>
            <a:endParaRPr lang="en-US" sz="2400" dirty="0"/>
          </a:p>
        </p:txBody>
      </p:sp>
      <p:pic>
        <p:nvPicPr>
          <p:cNvPr id="9" name="Picture 6" descr="logo-fsov">
            <a:extLst>
              <a:ext uri="{FF2B5EF4-FFF2-40B4-BE49-F238E27FC236}">
                <a16:creationId xmlns:a16="http://schemas.microsoft.com/office/drawing/2014/main" id="{70A69B26-A5B0-46D0-8B87-9E13DE2100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842" y="248324"/>
            <a:ext cx="1459421" cy="677148"/>
          </a:xfrm>
          <a:prstGeom prst="rect">
            <a:avLst/>
          </a:prstGeom>
          <a:solidFill>
            <a:schemeClr val="bg1"/>
          </a:solidFill>
        </p:spPr>
      </p:pic>
      <p:pic>
        <p:nvPicPr>
          <p:cNvPr id="12" name="Image 11">
            <a:extLst>
              <a:ext uri="{FF2B5EF4-FFF2-40B4-BE49-F238E27FC236}">
                <a16:creationId xmlns:a16="http://schemas.microsoft.com/office/drawing/2014/main" id="{686AB4A3-0368-4610-AB24-9BDE9A525C81}"/>
              </a:ext>
            </a:extLst>
          </p:cNvPr>
          <p:cNvPicPr>
            <a:picLocks noChangeAspect="1"/>
          </p:cNvPicPr>
          <p:nvPr/>
        </p:nvPicPr>
        <p:blipFill>
          <a:blip r:embed="rId3"/>
          <a:stretch>
            <a:fillRect/>
          </a:stretch>
        </p:blipFill>
        <p:spPr>
          <a:xfrm>
            <a:off x="191760" y="1776134"/>
            <a:ext cx="1475605" cy="550839"/>
          </a:xfrm>
          <a:prstGeom prst="rect">
            <a:avLst/>
          </a:prstGeom>
          <a:solidFill>
            <a:schemeClr val="bg1"/>
          </a:solidFill>
        </p:spPr>
      </p:pic>
      <p:pic>
        <p:nvPicPr>
          <p:cNvPr id="17" name="Picture 4" descr="Résultat d’images pour arvalis">
            <a:extLst>
              <a:ext uri="{FF2B5EF4-FFF2-40B4-BE49-F238E27FC236}">
                <a16:creationId xmlns:a16="http://schemas.microsoft.com/office/drawing/2014/main" id="{4E2FD02E-E49D-4145-B246-DDBBE39303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35" y="3390432"/>
            <a:ext cx="1551255" cy="1017498"/>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 17">
            <a:extLst>
              <a:ext uri="{FF2B5EF4-FFF2-40B4-BE49-F238E27FC236}">
                <a16:creationId xmlns:a16="http://schemas.microsoft.com/office/drawing/2014/main" id="{7B2A96A3-E57A-4ADD-B68C-1D2136E91A16}"/>
              </a:ext>
            </a:extLst>
          </p:cNvPr>
          <p:cNvPicPr>
            <a:picLocks noChangeAspect="1"/>
          </p:cNvPicPr>
          <p:nvPr/>
        </p:nvPicPr>
        <p:blipFill>
          <a:blip r:embed="rId5"/>
          <a:stretch>
            <a:fillRect/>
          </a:stretch>
        </p:blipFill>
        <p:spPr>
          <a:xfrm>
            <a:off x="483235" y="2412375"/>
            <a:ext cx="892654" cy="892655"/>
          </a:xfrm>
          <a:prstGeom prst="rect">
            <a:avLst/>
          </a:prstGeom>
        </p:spPr>
      </p:pic>
      <p:pic>
        <p:nvPicPr>
          <p:cNvPr id="20" name="Picture 19">
            <a:extLst>
              <a:ext uri="{FF2B5EF4-FFF2-40B4-BE49-F238E27FC236}">
                <a16:creationId xmlns:a16="http://schemas.microsoft.com/office/drawing/2014/main" id="{8A60C54D-85CA-433C-838F-F3CDC6E7E1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613" y="4493331"/>
            <a:ext cx="1421898" cy="5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ZoneTexte 20">
            <a:extLst>
              <a:ext uri="{FF2B5EF4-FFF2-40B4-BE49-F238E27FC236}">
                <a16:creationId xmlns:a16="http://schemas.microsoft.com/office/drawing/2014/main" id="{31849AC2-82D3-4190-AB60-481EE2BDC720}"/>
              </a:ext>
            </a:extLst>
          </p:cNvPr>
          <p:cNvSpPr txBox="1"/>
          <p:nvPr/>
        </p:nvSpPr>
        <p:spPr>
          <a:xfrm>
            <a:off x="3522726" y="5800082"/>
            <a:ext cx="6094476" cy="369332"/>
          </a:xfrm>
          <a:prstGeom prst="rect">
            <a:avLst/>
          </a:prstGeom>
          <a:noFill/>
        </p:spPr>
        <p:txBody>
          <a:bodyPr wrap="square">
            <a:spAutoFit/>
          </a:bodyPr>
          <a:lstStyle/>
          <a:p>
            <a:pPr algn="ctr"/>
            <a:r>
              <a:rPr lang="en-GB" sz="1800" b="1" dirty="0"/>
              <a:t>Rencontre </a:t>
            </a:r>
            <a:r>
              <a:rPr lang="en-GB" sz="1800" b="1" dirty="0" err="1"/>
              <a:t>scientifique</a:t>
            </a:r>
            <a:r>
              <a:rPr lang="en-GB" sz="1800" b="1" dirty="0"/>
              <a:t> du FSOV – 24 mars 2026</a:t>
            </a:r>
            <a:endParaRPr lang="en-GB" sz="2800" b="1" dirty="0"/>
          </a:p>
        </p:txBody>
      </p:sp>
      <p:sp>
        <p:nvSpPr>
          <p:cNvPr id="3" name="Rectangle 2">
            <a:extLst>
              <a:ext uri="{FF2B5EF4-FFF2-40B4-BE49-F238E27FC236}">
                <a16:creationId xmlns:a16="http://schemas.microsoft.com/office/drawing/2014/main" id="{63C3B6F1-A0A0-4C92-823E-045A2CB17B3F}"/>
              </a:ext>
            </a:extLst>
          </p:cNvPr>
          <p:cNvSpPr/>
          <p:nvPr/>
        </p:nvSpPr>
        <p:spPr>
          <a:xfrm>
            <a:off x="11896725" y="2460023"/>
            <a:ext cx="295275" cy="106203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3" name="Connecteur droit 22">
            <a:extLst>
              <a:ext uri="{FF2B5EF4-FFF2-40B4-BE49-F238E27FC236}">
                <a16:creationId xmlns:a16="http://schemas.microsoft.com/office/drawing/2014/main" id="{64EC773D-C3A8-4BBE-9301-71B183165635}"/>
              </a:ext>
            </a:extLst>
          </p:cNvPr>
          <p:cNvCxnSpPr/>
          <p:nvPr/>
        </p:nvCxnSpPr>
        <p:spPr>
          <a:xfrm>
            <a:off x="11812158"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69543FEC-C79F-410E-9B60-F5B26614F2C0}"/>
              </a:ext>
            </a:extLst>
          </p:cNvPr>
          <p:cNvCxnSpPr/>
          <p:nvPr/>
        </p:nvCxnSpPr>
        <p:spPr>
          <a:xfrm>
            <a:off x="12045520"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318E3DFC-7D08-4115-8600-657C14A7068C}"/>
              </a:ext>
            </a:extLst>
          </p:cNvPr>
          <p:cNvCxnSpPr/>
          <p:nvPr/>
        </p:nvCxnSpPr>
        <p:spPr>
          <a:xfrm>
            <a:off x="11974082" y="2460023"/>
            <a:ext cx="0" cy="1147763"/>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3542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 name="Groupe 174">
            <a:extLst>
              <a:ext uri="{FF2B5EF4-FFF2-40B4-BE49-F238E27FC236}">
                <a16:creationId xmlns:a16="http://schemas.microsoft.com/office/drawing/2014/main" id="{9E620F7F-09C6-4664-AF29-AEE8C720A051}"/>
              </a:ext>
            </a:extLst>
          </p:cNvPr>
          <p:cNvGrpSpPr/>
          <p:nvPr/>
        </p:nvGrpSpPr>
        <p:grpSpPr>
          <a:xfrm>
            <a:off x="372933" y="50455"/>
            <a:ext cx="11292745" cy="388640"/>
            <a:chOff x="786847" y="329183"/>
            <a:chExt cx="10926154" cy="777241"/>
          </a:xfrm>
        </p:grpSpPr>
        <p:sp>
          <p:nvSpPr>
            <p:cNvPr id="176" name="Rectangle 175">
              <a:extLst>
                <a:ext uri="{FF2B5EF4-FFF2-40B4-BE49-F238E27FC236}">
                  <a16:creationId xmlns:a16="http://schemas.microsoft.com/office/drawing/2014/main" id="{F0A1340F-8E4C-4329-988E-DF1A1C4A4194}"/>
                </a:ext>
              </a:extLst>
            </p:cNvPr>
            <p:cNvSpPr/>
            <p:nvPr/>
          </p:nvSpPr>
          <p:spPr>
            <a:xfrm>
              <a:off x="1600200" y="329184"/>
              <a:ext cx="9299448" cy="77724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3" name="Arc 192">
              <a:extLst>
                <a:ext uri="{FF2B5EF4-FFF2-40B4-BE49-F238E27FC236}">
                  <a16:creationId xmlns:a16="http://schemas.microsoft.com/office/drawing/2014/main" id="{02CFCC3C-FA04-4D83-8CB3-922CC6B98228}"/>
                </a:ext>
              </a:extLst>
            </p:cNvPr>
            <p:cNvSpPr/>
            <p:nvPr/>
          </p:nvSpPr>
          <p:spPr>
            <a:xfrm flipH="1">
              <a:off x="786847" y="329184"/>
              <a:ext cx="1682495" cy="777240"/>
            </a:xfrm>
            <a:prstGeom prst="arc">
              <a:avLst/>
            </a:prstGeom>
            <a:solidFill>
              <a:srgbClr val="BACFA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01" name="Arc 200">
              <a:extLst>
                <a:ext uri="{FF2B5EF4-FFF2-40B4-BE49-F238E27FC236}">
                  <a16:creationId xmlns:a16="http://schemas.microsoft.com/office/drawing/2014/main" id="{8849AC5C-3200-4590-99FD-E3E00417FD44}"/>
                </a:ext>
              </a:extLst>
            </p:cNvPr>
            <p:cNvSpPr/>
            <p:nvPr/>
          </p:nvSpPr>
          <p:spPr>
            <a:xfrm rot="10800000" flipH="1">
              <a:off x="10030506" y="329184"/>
              <a:ext cx="1682495" cy="777240"/>
            </a:xfrm>
            <a:prstGeom prst="arc">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lt1"/>
                </a:solidFill>
              </a:endParaRPr>
            </a:p>
          </p:txBody>
        </p:sp>
        <p:sp>
          <p:nvSpPr>
            <p:cNvPr id="202" name="Rectangle 201">
              <a:extLst>
                <a:ext uri="{FF2B5EF4-FFF2-40B4-BE49-F238E27FC236}">
                  <a16:creationId xmlns:a16="http://schemas.microsoft.com/office/drawing/2014/main" id="{7AA87DF9-239E-441D-AB50-6D2712774F7A}"/>
                </a:ext>
              </a:extLst>
            </p:cNvPr>
            <p:cNvSpPr/>
            <p:nvPr/>
          </p:nvSpPr>
          <p:spPr>
            <a:xfrm>
              <a:off x="786847" y="704850"/>
              <a:ext cx="976639" cy="401574"/>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3" name="Rectangle 202">
              <a:extLst>
                <a:ext uri="{FF2B5EF4-FFF2-40B4-BE49-F238E27FC236}">
                  <a16:creationId xmlns:a16="http://schemas.microsoft.com/office/drawing/2014/main" id="{AADBE421-1D68-4314-8820-93F50B6BC6D7}"/>
                </a:ext>
              </a:extLst>
            </p:cNvPr>
            <p:cNvSpPr/>
            <p:nvPr/>
          </p:nvSpPr>
          <p:spPr>
            <a:xfrm>
              <a:off x="10736362" y="329183"/>
              <a:ext cx="976639" cy="38862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6" name="ZoneTexte 195">
            <a:extLst>
              <a:ext uri="{FF2B5EF4-FFF2-40B4-BE49-F238E27FC236}">
                <a16:creationId xmlns:a16="http://schemas.microsoft.com/office/drawing/2014/main" id="{08049238-A888-4868-83B4-A8E4A552014A}"/>
              </a:ext>
            </a:extLst>
          </p:cNvPr>
          <p:cNvSpPr txBox="1"/>
          <p:nvPr/>
        </p:nvSpPr>
        <p:spPr>
          <a:xfrm rot="16200000">
            <a:off x="2735250" y="3190114"/>
            <a:ext cx="2125903" cy="369332"/>
          </a:xfrm>
          <a:prstGeom prst="rect">
            <a:avLst/>
          </a:prstGeom>
          <a:solidFill>
            <a:schemeClr val="bg1"/>
          </a:solidFill>
        </p:spPr>
        <p:txBody>
          <a:bodyPr wrap="none" rtlCol="0">
            <a:spAutoFit/>
          </a:bodyPr>
          <a:lstStyle/>
          <a:p>
            <a:r>
              <a:rPr lang="en-US" dirty="0"/>
              <a:t>Dimension 2 (28.9%)</a:t>
            </a:r>
          </a:p>
        </p:txBody>
      </p:sp>
      <p:sp>
        <p:nvSpPr>
          <p:cNvPr id="147" name="Rectangle 146">
            <a:extLst>
              <a:ext uri="{FF2B5EF4-FFF2-40B4-BE49-F238E27FC236}">
                <a16:creationId xmlns:a16="http://schemas.microsoft.com/office/drawing/2014/main" id="{D447B0C9-D61C-4039-879F-00CEE00C97BC}"/>
              </a:ext>
            </a:extLst>
          </p:cNvPr>
          <p:cNvSpPr/>
          <p:nvPr/>
        </p:nvSpPr>
        <p:spPr>
          <a:xfrm>
            <a:off x="6314711" y="2916362"/>
            <a:ext cx="80609" cy="89612"/>
          </a:xfrm>
          <a:prstGeom prst="rect">
            <a:avLst/>
          </a:prstGeom>
          <a:solidFill>
            <a:srgbClr val="517881"/>
          </a:solidFill>
          <a:ln>
            <a:solidFill>
              <a:srgbClr val="5178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ZoneTexte 147">
            <a:extLst>
              <a:ext uri="{FF2B5EF4-FFF2-40B4-BE49-F238E27FC236}">
                <a16:creationId xmlns:a16="http://schemas.microsoft.com/office/drawing/2014/main" id="{CEA083FF-EC4B-4E87-9E54-B4E8B76A5742}"/>
              </a:ext>
            </a:extLst>
          </p:cNvPr>
          <p:cNvSpPr txBox="1"/>
          <p:nvPr/>
        </p:nvSpPr>
        <p:spPr>
          <a:xfrm>
            <a:off x="4942306" y="4219220"/>
            <a:ext cx="370614" cy="276999"/>
          </a:xfrm>
          <a:prstGeom prst="rect">
            <a:avLst/>
          </a:prstGeom>
          <a:noFill/>
        </p:spPr>
        <p:txBody>
          <a:bodyPr wrap="none" rtlCol="0">
            <a:spAutoFit/>
          </a:bodyPr>
          <a:lstStyle/>
          <a:p>
            <a:r>
              <a:rPr lang="en-US" sz="1200">
                <a:solidFill>
                  <a:srgbClr val="01ABB0"/>
                </a:solidFill>
              </a:rPr>
              <a:t>BO</a:t>
            </a:r>
          </a:p>
        </p:txBody>
      </p:sp>
      <p:sp>
        <p:nvSpPr>
          <p:cNvPr id="149" name="ZoneTexte 148">
            <a:extLst>
              <a:ext uri="{FF2B5EF4-FFF2-40B4-BE49-F238E27FC236}">
                <a16:creationId xmlns:a16="http://schemas.microsoft.com/office/drawing/2014/main" id="{F69A3933-1B85-479C-AA34-54189EC56CFA}"/>
              </a:ext>
            </a:extLst>
          </p:cNvPr>
          <p:cNvSpPr txBox="1"/>
          <p:nvPr/>
        </p:nvSpPr>
        <p:spPr>
          <a:xfrm>
            <a:off x="4240397" y="4730254"/>
            <a:ext cx="293670" cy="276999"/>
          </a:xfrm>
          <a:prstGeom prst="rect">
            <a:avLst/>
          </a:prstGeom>
          <a:noFill/>
        </p:spPr>
        <p:txBody>
          <a:bodyPr wrap="none" rtlCol="0">
            <a:spAutoFit/>
          </a:bodyPr>
          <a:lstStyle/>
          <a:p>
            <a:r>
              <a:rPr lang="en-US" sz="1200">
                <a:solidFill>
                  <a:srgbClr val="01ABB0"/>
                </a:solidFill>
              </a:rPr>
              <a:t>FI</a:t>
            </a:r>
          </a:p>
        </p:txBody>
      </p:sp>
      <p:sp>
        <p:nvSpPr>
          <p:cNvPr id="150" name="ZoneTexte 149">
            <a:extLst>
              <a:ext uri="{FF2B5EF4-FFF2-40B4-BE49-F238E27FC236}">
                <a16:creationId xmlns:a16="http://schemas.microsoft.com/office/drawing/2014/main" id="{40146E89-2198-4168-A390-87D5B16F3735}"/>
              </a:ext>
            </a:extLst>
          </p:cNvPr>
          <p:cNvSpPr txBox="1"/>
          <p:nvPr/>
        </p:nvSpPr>
        <p:spPr>
          <a:xfrm>
            <a:off x="6585528" y="1899041"/>
            <a:ext cx="367408" cy="276999"/>
          </a:xfrm>
          <a:prstGeom prst="rect">
            <a:avLst/>
          </a:prstGeom>
          <a:noFill/>
        </p:spPr>
        <p:txBody>
          <a:bodyPr wrap="none" rtlCol="0">
            <a:spAutoFit/>
          </a:bodyPr>
          <a:lstStyle/>
          <a:p>
            <a:r>
              <a:rPr lang="en-US" sz="1200">
                <a:solidFill>
                  <a:srgbClr val="517881"/>
                </a:solidFill>
              </a:rPr>
              <a:t>RU</a:t>
            </a:r>
          </a:p>
        </p:txBody>
      </p:sp>
      <p:sp>
        <p:nvSpPr>
          <p:cNvPr id="151" name="ZoneTexte 150">
            <a:extLst>
              <a:ext uri="{FF2B5EF4-FFF2-40B4-BE49-F238E27FC236}">
                <a16:creationId xmlns:a16="http://schemas.microsoft.com/office/drawing/2014/main" id="{532D784B-BFB3-4AB5-B78D-64A4927B3182}"/>
              </a:ext>
            </a:extLst>
          </p:cNvPr>
          <p:cNvSpPr txBox="1"/>
          <p:nvPr/>
        </p:nvSpPr>
        <p:spPr>
          <a:xfrm>
            <a:off x="5684895" y="2763628"/>
            <a:ext cx="357790" cy="276999"/>
          </a:xfrm>
          <a:prstGeom prst="rect">
            <a:avLst/>
          </a:prstGeom>
          <a:noFill/>
        </p:spPr>
        <p:txBody>
          <a:bodyPr wrap="none" rtlCol="0">
            <a:spAutoFit/>
          </a:bodyPr>
          <a:lstStyle/>
          <a:p>
            <a:r>
              <a:rPr lang="en-US" sz="1200">
                <a:solidFill>
                  <a:srgbClr val="517881"/>
                </a:solidFill>
              </a:rPr>
              <a:t>AB</a:t>
            </a:r>
          </a:p>
        </p:txBody>
      </p:sp>
      <p:sp>
        <p:nvSpPr>
          <p:cNvPr id="152" name="ZoneTexte 151">
            <a:extLst>
              <a:ext uri="{FF2B5EF4-FFF2-40B4-BE49-F238E27FC236}">
                <a16:creationId xmlns:a16="http://schemas.microsoft.com/office/drawing/2014/main" id="{42218192-450C-4F1D-8F1A-D7F64B43750C}"/>
              </a:ext>
            </a:extLst>
          </p:cNvPr>
          <p:cNvSpPr txBox="1"/>
          <p:nvPr/>
        </p:nvSpPr>
        <p:spPr>
          <a:xfrm>
            <a:off x="5714153" y="3357370"/>
            <a:ext cx="362600" cy="276999"/>
          </a:xfrm>
          <a:prstGeom prst="rect">
            <a:avLst/>
          </a:prstGeom>
          <a:noFill/>
        </p:spPr>
        <p:txBody>
          <a:bodyPr wrap="none" rtlCol="0">
            <a:spAutoFit/>
          </a:bodyPr>
          <a:lstStyle/>
          <a:p>
            <a:r>
              <a:rPr lang="en-US" sz="1200">
                <a:solidFill>
                  <a:srgbClr val="517881"/>
                </a:solidFill>
              </a:rPr>
              <a:t>CH</a:t>
            </a:r>
          </a:p>
        </p:txBody>
      </p:sp>
      <p:sp>
        <p:nvSpPr>
          <p:cNvPr id="153" name="ZoneTexte 152">
            <a:extLst>
              <a:ext uri="{FF2B5EF4-FFF2-40B4-BE49-F238E27FC236}">
                <a16:creationId xmlns:a16="http://schemas.microsoft.com/office/drawing/2014/main" id="{0AE81E9A-BDAC-43B2-A850-4D0B53672A70}"/>
              </a:ext>
            </a:extLst>
          </p:cNvPr>
          <p:cNvSpPr txBox="1"/>
          <p:nvPr/>
        </p:nvSpPr>
        <p:spPr>
          <a:xfrm>
            <a:off x="4889555" y="1584637"/>
            <a:ext cx="367665" cy="276999"/>
          </a:xfrm>
          <a:prstGeom prst="rect">
            <a:avLst/>
          </a:prstGeom>
          <a:noFill/>
        </p:spPr>
        <p:txBody>
          <a:bodyPr wrap="none" rtlCol="0">
            <a:spAutoFit/>
          </a:bodyPr>
          <a:lstStyle/>
          <a:p>
            <a:r>
              <a:rPr lang="en-US" sz="1200">
                <a:solidFill>
                  <a:srgbClr val="517881"/>
                </a:solidFill>
              </a:rPr>
              <a:t>CO</a:t>
            </a:r>
          </a:p>
        </p:txBody>
      </p:sp>
      <p:sp>
        <p:nvSpPr>
          <p:cNvPr id="154" name="ZoneTexte 153">
            <a:extLst>
              <a:ext uri="{FF2B5EF4-FFF2-40B4-BE49-F238E27FC236}">
                <a16:creationId xmlns:a16="http://schemas.microsoft.com/office/drawing/2014/main" id="{828434C8-6758-4663-97F1-4ECAF590F4B0}"/>
              </a:ext>
            </a:extLst>
          </p:cNvPr>
          <p:cNvSpPr txBox="1"/>
          <p:nvPr/>
        </p:nvSpPr>
        <p:spPr>
          <a:xfrm>
            <a:off x="5157083" y="1846310"/>
            <a:ext cx="356188" cy="276999"/>
          </a:xfrm>
          <a:prstGeom prst="rect">
            <a:avLst/>
          </a:prstGeom>
          <a:noFill/>
        </p:spPr>
        <p:txBody>
          <a:bodyPr wrap="none" rtlCol="0">
            <a:spAutoFit/>
          </a:bodyPr>
          <a:lstStyle/>
          <a:p>
            <a:r>
              <a:rPr lang="en-US" sz="1200">
                <a:solidFill>
                  <a:srgbClr val="517881"/>
                </a:solidFill>
              </a:rPr>
              <a:t>HY</a:t>
            </a:r>
          </a:p>
        </p:txBody>
      </p:sp>
      <p:sp>
        <p:nvSpPr>
          <p:cNvPr id="155" name="ZoneTexte 154">
            <a:extLst>
              <a:ext uri="{FF2B5EF4-FFF2-40B4-BE49-F238E27FC236}">
                <a16:creationId xmlns:a16="http://schemas.microsoft.com/office/drawing/2014/main" id="{AA4704D3-C256-4B17-AC23-291A278FBBE9}"/>
              </a:ext>
            </a:extLst>
          </p:cNvPr>
          <p:cNvSpPr txBox="1"/>
          <p:nvPr/>
        </p:nvSpPr>
        <p:spPr>
          <a:xfrm>
            <a:off x="6118818" y="3366010"/>
            <a:ext cx="287258" cy="276999"/>
          </a:xfrm>
          <a:prstGeom prst="rect">
            <a:avLst/>
          </a:prstGeom>
          <a:noFill/>
        </p:spPr>
        <p:txBody>
          <a:bodyPr wrap="none" rtlCol="0">
            <a:spAutoFit/>
          </a:bodyPr>
          <a:lstStyle/>
          <a:p>
            <a:r>
              <a:rPr lang="en-US" sz="1200">
                <a:solidFill>
                  <a:srgbClr val="517881"/>
                </a:solidFill>
              </a:rPr>
              <a:t>LI</a:t>
            </a:r>
          </a:p>
        </p:txBody>
      </p:sp>
      <p:sp>
        <p:nvSpPr>
          <p:cNvPr id="156" name="ZoneTexte 155">
            <a:extLst>
              <a:ext uri="{FF2B5EF4-FFF2-40B4-BE49-F238E27FC236}">
                <a16:creationId xmlns:a16="http://schemas.microsoft.com/office/drawing/2014/main" id="{18E3657C-D57D-4A99-AEF9-DD0536233638}"/>
              </a:ext>
            </a:extLst>
          </p:cNvPr>
          <p:cNvSpPr txBox="1"/>
          <p:nvPr/>
        </p:nvSpPr>
        <p:spPr>
          <a:xfrm>
            <a:off x="6171772" y="2704096"/>
            <a:ext cx="359394" cy="276999"/>
          </a:xfrm>
          <a:prstGeom prst="rect">
            <a:avLst/>
          </a:prstGeom>
          <a:noFill/>
        </p:spPr>
        <p:txBody>
          <a:bodyPr wrap="none" rtlCol="0">
            <a:spAutoFit/>
          </a:bodyPr>
          <a:lstStyle/>
          <a:p>
            <a:r>
              <a:rPr lang="en-US" sz="1200">
                <a:solidFill>
                  <a:srgbClr val="517881"/>
                </a:solidFill>
              </a:rPr>
              <a:t>NE</a:t>
            </a:r>
          </a:p>
        </p:txBody>
      </p:sp>
      <p:sp>
        <p:nvSpPr>
          <p:cNvPr id="157" name="ZoneTexte 156">
            <a:extLst>
              <a:ext uri="{FF2B5EF4-FFF2-40B4-BE49-F238E27FC236}">
                <a16:creationId xmlns:a16="http://schemas.microsoft.com/office/drawing/2014/main" id="{A90161F2-A37D-4840-AD07-6FA006699BD7}"/>
              </a:ext>
            </a:extLst>
          </p:cNvPr>
          <p:cNvSpPr txBox="1"/>
          <p:nvPr/>
        </p:nvSpPr>
        <p:spPr>
          <a:xfrm>
            <a:off x="8534667" y="3786118"/>
            <a:ext cx="357790" cy="276999"/>
          </a:xfrm>
          <a:prstGeom prst="rect">
            <a:avLst/>
          </a:prstGeom>
          <a:noFill/>
        </p:spPr>
        <p:txBody>
          <a:bodyPr wrap="none" rtlCol="0">
            <a:spAutoFit/>
          </a:bodyPr>
          <a:lstStyle/>
          <a:p>
            <a:r>
              <a:rPr lang="en-US" sz="1200">
                <a:solidFill>
                  <a:srgbClr val="FF9966"/>
                </a:solidFill>
              </a:rPr>
              <a:t>SO</a:t>
            </a:r>
          </a:p>
        </p:txBody>
      </p:sp>
      <p:sp>
        <p:nvSpPr>
          <p:cNvPr id="158" name="ZoneTexte 157">
            <a:extLst>
              <a:ext uri="{FF2B5EF4-FFF2-40B4-BE49-F238E27FC236}">
                <a16:creationId xmlns:a16="http://schemas.microsoft.com/office/drawing/2014/main" id="{A4022911-AAC8-48B2-84FC-702FDFE2E07F}"/>
              </a:ext>
            </a:extLst>
          </p:cNvPr>
          <p:cNvSpPr txBox="1"/>
          <p:nvPr/>
        </p:nvSpPr>
        <p:spPr>
          <a:xfrm>
            <a:off x="7097119" y="3333998"/>
            <a:ext cx="340158" cy="276999"/>
          </a:xfrm>
          <a:prstGeom prst="rect">
            <a:avLst/>
          </a:prstGeom>
          <a:noFill/>
        </p:spPr>
        <p:txBody>
          <a:bodyPr wrap="none" rtlCol="0">
            <a:spAutoFit/>
          </a:bodyPr>
          <a:lstStyle/>
          <a:p>
            <a:r>
              <a:rPr lang="en-US" sz="1200">
                <a:solidFill>
                  <a:srgbClr val="FF9966"/>
                </a:solidFill>
              </a:rPr>
              <a:t>EX</a:t>
            </a:r>
          </a:p>
        </p:txBody>
      </p:sp>
      <p:sp>
        <p:nvSpPr>
          <p:cNvPr id="159" name="ZoneTexte 158">
            <a:extLst>
              <a:ext uri="{FF2B5EF4-FFF2-40B4-BE49-F238E27FC236}">
                <a16:creationId xmlns:a16="http://schemas.microsoft.com/office/drawing/2014/main" id="{E9EEDF39-42D5-42C5-B141-041815301DAE}"/>
              </a:ext>
            </a:extLst>
          </p:cNvPr>
          <p:cNvSpPr txBox="1"/>
          <p:nvPr/>
        </p:nvSpPr>
        <p:spPr>
          <a:xfrm>
            <a:off x="7253964" y="3082538"/>
            <a:ext cx="343812" cy="276999"/>
          </a:xfrm>
          <a:prstGeom prst="rect">
            <a:avLst/>
          </a:prstGeom>
          <a:noFill/>
        </p:spPr>
        <p:txBody>
          <a:bodyPr wrap="none" rtlCol="0">
            <a:spAutoFit/>
          </a:bodyPr>
          <a:lstStyle/>
          <a:p>
            <a:r>
              <a:rPr lang="en-US" sz="1200">
                <a:solidFill>
                  <a:srgbClr val="FF9966"/>
                </a:solidFill>
              </a:rPr>
              <a:t>SA</a:t>
            </a:r>
          </a:p>
        </p:txBody>
      </p:sp>
      <p:sp>
        <p:nvSpPr>
          <p:cNvPr id="162" name="Rectangle 161">
            <a:extLst>
              <a:ext uri="{FF2B5EF4-FFF2-40B4-BE49-F238E27FC236}">
                <a16:creationId xmlns:a16="http://schemas.microsoft.com/office/drawing/2014/main" id="{E5A28063-2B8D-4D7E-8792-5452297D7F7A}"/>
              </a:ext>
            </a:extLst>
          </p:cNvPr>
          <p:cNvSpPr/>
          <p:nvPr/>
        </p:nvSpPr>
        <p:spPr>
          <a:xfrm>
            <a:off x="4642237" y="5247496"/>
            <a:ext cx="209674" cy="16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FD32FF9E-7B08-4CE3-9B52-94947DB1221D}"/>
              </a:ext>
            </a:extLst>
          </p:cNvPr>
          <p:cNvSpPr/>
          <p:nvPr/>
        </p:nvSpPr>
        <p:spPr>
          <a:xfrm>
            <a:off x="7463054" y="5247496"/>
            <a:ext cx="209674" cy="16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ZoneTexte 164">
            <a:extLst>
              <a:ext uri="{FF2B5EF4-FFF2-40B4-BE49-F238E27FC236}">
                <a16:creationId xmlns:a16="http://schemas.microsoft.com/office/drawing/2014/main" id="{E5417400-F0DC-49D7-9720-CD38B3289DAA}"/>
              </a:ext>
            </a:extLst>
          </p:cNvPr>
          <p:cNvSpPr txBox="1"/>
          <p:nvPr/>
        </p:nvSpPr>
        <p:spPr>
          <a:xfrm>
            <a:off x="7443521" y="5179645"/>
            <a:ext cx="263214" cy="276999"/>
          </a:xfrm>
          <a:prstGeom prst="rect">
            <a:avLst/>
          </a:prstGeom>
          <a:noFill/>
        </p:spPr>
        <p:txBody>
          <a:bodyPr wrap="none" rtlCol="0">
            <a:spAutoFit/>
          </a:bodyPr>
          <a:lstStyle/>
          <a:p>
            <a:r>
              <a:rPr lang="en-US" sz="1200"/>
              <a:t>2</a:t>
            </a:r>
          </a:p>
        </p:txBody>
      </p:sp>
      <p:sp>
        <p:nvSpPr>
          <p:cNvPr id="166" name="Rectangle 165">
            <a:extLst>
              <a:ext uri="{FF2B5EF4-FFF2-40B4-BE49-F238E27FC236}">
                <a16:creationId xmlns:a16="http://schemas.microsoft.com/office/drawing/2014/main" id="{A594D445-DA9A-4047-AB7F-49B33412C1B3}"/>
              </a:ext>
            </a:extLst>
          </p:cNvPr>
          <p:cNvSpPr/>
          <p:nvPr/>
        </p:nvSpPr>
        <p:spPr>
          <a:xfrm>
            <a:off x="6052773" y="5247496"/>
            <a:ext cx="209674" cy="16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ZoneTexte 166">
            <a:extLst>
              <a:ext uri="{FF2B5EF4-FFF2-40B4-BE49-F238E27FC236}">
                <a16:creationId xmlns:a16="http://schemas.microsoft.com/office/drawing/2014/main" id="{A811FC1A-5157-435A-B6EA-2FA400303624}"/>
              </a:ext>
            </a:extLst>
          </p:cNvPr>
          <p:cNvSpPr txBox="1"/>
          <p:nvPr/>
        </p:nvSpPr>
        <p:spPr>
          <a:xfrm>
            <a:off x="6077055" y="5179645"/>
            <a:ext cx="263214" cy="276999"/>
          </a:xfrm>
          <a:prstGeom prst="rect">
            <a:avLst/>
          </a:prstGeom>
          <a:noFill/>
        </p:spPr>
        <p:txBody>
          <a:bodyPr wrap="none" rtlCol="0">
            <a:spAutoFit/>
          </a:bodyPr>
          <a:lstStyle/>
          <a:p>
            <a:r>
              <a:rPr lang="en-US" sz="1200"/>
              <a:t>0</a:t>
            </a:r>
          </a:p>
        </p:txBody>
      </p:sp>
      <p:sp>
        <p:nvSpPr>
          <p:cNvPr id="168" name="Rectangle 167">
            <a:extLst>
              <a:ext uri="{FF2B5EF4-FFF2-40B4-BE49-F238E27FC236}">
                <a16:creationId xmlns:a16="http://schemas.microsoft.com/office/drawing/2014/main" id="{16629845-91F9-4CEB-84F8-93AC7BFE4535}"/>
              </a:ext>
            </a:extLst>
          </p:cNvPr>
          <p:cNvSpPr/>
          <p:nvPr/>
        </p:nvSpPr>
        <p:spPr>
          <a:xfrm>
            <a:off x="3796750" y="4643204"/>
            <a:ext cx="209674" cy="16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F9669B66-CCA7-4BDD-96D5-ECAA30CE8139}"/>
              </a:ext>
            </a:extLst>
          </p:cNvPr>
          <p:cNvSpPr/>
          <p:nvPr/>
        </p:nvSpPr>
        <p:spPr>
          <a:xfrm>
            <a:off x="3796750" y="1803263"/>
            <a:ext cx="209674" cy="16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0424D5A7-398E-4537-B7E0-736B203FC997}"/>
              </a:ext>
            </a:extLst>
          </p:cNvPr>
          <p:cNvSpPr/>
          <p:nvPr/>
        </p:nvSpPr>
        <p:spPr>
          <a:xfrm>
            <a:off x="7747798" y="3615919"/>
            <a:ext cx="107134" cy="119100"/>
          </a:xfrm>
          <a:prstGeom prst="rect">
            <a:avLst/>
          </a:prstGeom>
          <a:solidFill>
            <a:schemeClr val="bg1"/>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9ACC59FD-1DF4-4DE4-9135-C9DA87517C3E}"/>
              </a:ext>
            </a:extLst>
          </p:cNvPr>
          <p:cNvSpPr/>
          <p:nvPr/>
        </p:nvSpPr>
        <p:spPr>
          <a:xfrm>
            <a:off x="8671069" y="4012295"/>
            <a:ext cx="80609" cy="89612"/>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37366696-F993-4856-B8E5-371AFE8C5B4B}"/>
              </a:ext>
            </a:extLst>
          </p:cNvPr>
          <p:cNvSpPr/>
          <p:nvPr/>
        </p:nvSpPr>
        <p:spPr>
          <a:xfrm>
            <a:off x="7225912" y="3550461"/>
            <a:ext cx="80609" cy="89612"/>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F2C1F74E-416E-465C-B5D8-3C96B90A4481}"/>
              </a:ext>
            </a:extLst>
          </p:cNvPr>
          <p:cNvSpPr/>
          <p:nvPr/>
        </p:nvSpPr>
        <p:spPr>
          <a:xfrm>
            <a:off x="7374148" y="3331283"/>
            <a:ext cx="80609" cy="89612"/>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25C98C7B-6289-4973-AF63-1E9D32C804AC}"/>
              </a:ext>
            </a:extLst>
          </p:cNvPr>
          <p:cNvSpPr/>
          <p:nvPr/>
        </p:nvSpPr>
        <p:spPr>
          <a:xfrm>
            <a:off x="5863790" y="3561658"/>
            <a:ext cx="80609" cy="89612"/>
          </a:xfrm>
          <a:prstGeom prst="rect">
            <a:avLst/>
          </a:prstGeom>
          <a:solidFill>
            <a:srgbClr val="517881"/>
          </a:solidFill>
          <a:ln>
            <a:solidFill>
              <a:srgbClr val="5178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DCBBC17F-4E19-4E11-92E8-1E3F8840616B}"/>
              </a:ext>
            </a:extLst>
          </p:cNvPr>
          <p:cNvSpPr/>
          <p:nvPr/>
        </p:nvSpPr>
        <p:spPr>
          <a:xfrm>
            <a:off x="6214080" y="3564060"/>
            <a:ext cx="80609" cy="89612"/>
          </a:xfrm>
          <a:prstGeom prst="rect">
            <a:avLst/>
          </a:prstGeom>
          <a:solidFill>
            <a:srgbClr val="517881"/>
          </a:solidFill>
          <a:ln>
            <a:solidFill>
              <a:srgbClr val="5178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68B8DCFF-DB22-4601-B24D-97170AD6C811}"/>
              </a:ext>
            </a:extLst>
          </p:cNvPr>
          <p:cNvSpPr/>
          <p:nvPr/>
        </p:nvSpPr>
        <p:spPr>
          <a:xfrm>
            <a:off x="5813305" y="2963171"/>
            <a:ext cx="80609" cy="89612"/>
          </a:xfrm>
          <a:prstGeom prst="rect">
            <a:avLst/>
          </a:prstGeom>
          <a:solidFill>
            <a:srgbClr val="517881"/>
          </a:solidFill>
          <a:ln>
            <a:solidFill>
              <a:srgbClr val="5178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28B49884-4AB9-4346-BC38-89332E5CCD83}"/>
              </a:ext>
            </a:extLst>
          </p:cNvPr>
          <p:cNvSpPr/>
          <p:nvPr/>
        </p:nvSpPr>
        <p:spPr>
          <a:xfrm>
            <a:off x="5871743" y="2676434"/>
            <a:ext cx="118509" cy="131745"/>
          </a:xfrm>
          <a:prstGeom prst="rect">
            <a:avLst/>
          </a:prstGeom>
          <a:solidFill>
            <a:schemeClr val="bg1"/>
          </a:solidFill>
          <a:ln>
            <a:solidFill>
              <a:srgbClr val="5178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EA2CD0BD-B01E-4E7D-874A-D9B0D61A8DB4}"/>
              </a:ext>
            </a:extLst>
          </p:cNvPr>
          <p:cNvSpPr/>
          <p:nvPr/>
        </p:nvSpPr>
        <p:spPr>
          <a:xfrm>
            <a:off x="5294872" y="2047723"/>
            <a:ext cx="80609" cy="89612"/>
          </a:xfrm>
          <a:prstGeom prst="rect">
            <a:avLst/>
          </a:prstGeom>
          <a:solidFill>
            <a:srgbClr val="517881"/>
          </a:solidFill>
          <a:ln>
            <a:solidFill>
              <a:srgbClr val="5178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0CB94D57-39BA-4D4B-A399-A6EC42554D02}"/>
              </a:ext>
            </a:extLst>
          </p:cNvPr>
          <p:cNvSpPr/>
          <p:nvPr/>
        </p:nvSpPr>
        <p:spPr>
          <a:xfrm>
            <a:off x="5030860" y="1779001"/>
            <a:ext cx="80609" cy="89612"/>
          </a:xfrm>
          <a:prstGeom prst="rect">
            <a:avLst/>
          </a:prstGeom>
          <a:solidFill>
            <a:srgbClr val="517881"/>
          </a:solidFill>
          <a:ln>
            <a:solidFill>
              <a:srgbClr val="5178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BCC8FD9D-F6CB-48A9-896E-703B15ACB4CC}"/>
              </a:ext>
            </a:extLst>
          </p:cNvPr>
          <p:cNvSpPr/>
          <p:nvPr/>
        </p:nvSpPr>
        <p:spPr>
          <a:xfrm>
            <a:off x="6712393" y="2103751"/>
            <a:ext cx="80609" cy="89612"/>
          </a:xfrm>
          <a:prstGeom prst="rect">
            <a:avLst/>
          </a:prstGeom>
          <a:solidFill>
            <a:srgbClr val="517881"/>
          </a:solidFill>
          <a:ln>
            <a:solidFill>
              <a:srgbClr val="5178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B57A6466-2404-4A3B-8F7F-8D5E0A8801DE}"/>
              </a:ext>
            </a:extLst>
          </p:cNvPr>
          <p:cNvSpPr/>
          <p:nvPr/>
        </p:nvSpPr>
        <p:spPr>
          <a:xfrm>
            <a:off x="5079664" y="4430486"/>
            <a:ext cx="80609" cy="89612"/>
          </a:xfrm>
          <a:prstGeom prst="rect">
            <a:avLst/>
          </a:prstGeom>
          <a:solidFill>
            <a:srgbClr val="01ABB0"/>
          </a:solidFill>
          <a:ln>
            <a:solidFill>
              <a:srgbClr val="01AB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5D154BCF-1483-41F2-9C02-2CC1983FB8BB}"/>
              </a:ext>
            </a:extLst>
          </p:cNvPr>
          <p:cNvSpPr/>
          <p:nvPr/>
        </p:nvSpPr>
        <p:spPr>
          <a:xfrm>
            <a:off x="4346927" y="4956343"/>
            <a:ext cx="80609" cy="89612"/>
          </a:xfrm>
          <a:prstGeom prst="rect">
            <a:avLst/>
          </a:prstGeom>
          <a:solidFill>
            <a:srgbClr val="01ABB0"/>
          </a:solidFill>
          <a:ln>
            <a:solidFill>
              <a:srgbClr val="01AB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18052C4F-6A99-4254-A812-A3139E34E336}"/>
              </a:ext>
            </a:extLst>
          </p:cNvPr>
          <p:cNvSpPr/>
          <p:nvPr/>
        </p:nvSpPr>
        <p:spPr>
          <a:xfrm>
            <a:off x="4716616" y="4698502"/>
            <a:ext cx="112942" cy="125556"/>
          </a:xfrm>
          <a:prstGeom prst="rect">
            <a:avLst/>
          </a:prstGeom>
          <a:solidFill>
            <a:schemeClr val="bg1"/>
          </a:solidFill>
          <a:ln>
            <a:solidFill>
              <a:srgbClr val="01AB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961AA1FE-A903-4357-A30C-2930E527AAD8}"/>
              </a:ext>
            </a:extLst>
          </p:cNvPr>
          <p:cNvSpPr/>
          <p:nvPr/>
        </p:nvSpPr>
        <p:spPr>
          <a:xfrm>
            <a:off x="7458685" y="5251054"/>
            <a:ext cx="209674" cy="16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887F0B40-E4B5-44FD-940D-60026B615BB7}"/>
              </a:ext>
            </a:extLst>
          </p:cNvPr>
          <p:cNvSpPr/>
          <p:nvPr/>
        </p:nvSpPr>
        <p:spPr>
          <a:xfrm>
            <a:off x="6048404" y="5251054"/>
            <a:ext cx="209674" cy="16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Groupe 242">
            <a:extLst>
              <a:ext uri="{FF2B5EF4-FFF2-40B4-BE49-F238E27FC236}">
                <a16:creationId xmlns:a16="http://schemas.microsoft.com/office/drawing/2014/main" id="{DE26A009-FAEE-4AB7-96BD-DF3E15D17510}"/>
              </a:ext>
            </a:extLst>
          </p:cNvPr>
          <p:cNvGrpSpPr/>
          <p:nvPr/>
        </p:nvGrpSpPr>
        <p:grpSpPr>
          <a:xfrm>
            <a:off x="151410" y="5584594"/>
            <a:ext cx="7596387" cy="608794"/>
            <a:chOff x="766845" y="5584594"/>
            <a:chExt cx="7596387" cy="608794"/>
          </a:xfrm>
        </p:grpSpPr>
        <p:cxnSp>
          <p:nvCxnSpPr>
            <p:cNvPr id="244" name="Connecteur droit avec flèche 243">
              <a:extLst>
                <a:ext uri="{FF2B5EF4-FFF2-40B4-BE49-F238E27FC236}">
                  <a16:creationId xmlns:a16="http://schemas.microsoft.com/office/drawing/2014/main" id="{2C56BE9E-0F41-4A56-8235-9C4F957EA51C}"/>
                </a:ext>
              </a:extLst>
            </p:cNvPr>
            <p:cNvCxnSpPr>
              <a:cxnSpLocks/>
            </p:cNvCxnSpPr>
            <p:nvPr/>
          </p:nvCxnSpPr>
          <p:spPr>
            <a:xfrm>
              <a:off x="766845" y="5883715"/>
              <a:ext cx="415010" cy="0"/>
            </a:xfrm>
            <a:prstGeom prst="straightConnector1">
              <a:avLst/>
            </a:prstGeom>
            <a:ln w="38100">
              <a:solidFill>
                <a:srgbClr val="51788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5" name="Rectangle 244">
              <a:extLst>
                <a:ext uri="{FF2B5EF4-FFF2-40B4-BE49-F238E27FC236}">
                  <a16:creationId xmlns:a16="http://schemas.microsoft.com/office/drawing/2014/main" id="{E0D33D6F-8D39-42C2-A134-0AF1E7784FC5}"/>
                </a:ext>
              </a:extLst>
            </p:cNvPr>
            <p:cNvSpPr/>
            <p:nvPr/>
          </p:nvSpPr>
          <p:spPr>
            <a:xfrm>
              <a:off x="1127744" y="5584594"/>
              <a:ext cx="7235488" cy="60879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rgbClr val="517881"/>
                  </a:solidFill>
                </a:rPr>
                <a:t>Le groupe I inclut de bons hôtes pour WDV mais globalement mauvais pour </a:t>
              </a:r>
              <a:r>
                <a:rPr lang="fr-FR" sz="1600" i="1" dirty="0">
                  <a:solidFill>
                    <a:srgbClr val="517881"/>
                  </a:solidFill>
                </a:rPr>
                <a:t>P. </a:t>
              </a:r>
              <a:r>
                <a:rPr lang="fr-FR" sz="1600" i="1" dirty="0" err="1">
                  <a:solidFill>
                    <a:srgbClr val="517881"/>
                  </a:solidFill>
                </a:rPr>
                <a:t>alienus</a:t>
              </a:r>
              <a:endParaRPr lang="en-US" sz="1600" i="1" dirty="0">
                <a:solidFill>
                  <a:srgbClr val="517881"/>
                </a:solidFill>
              </a:endParaRPr>
            </a:p>
          </p:txBody>
        </p:sp>
      </p:grpSp>
      <p:grpSp>
        <p:nvGrpSpPr>
          <p:cNvPr id="246" name="Groupe 245">
            <a:extLst>
              <a:ext uri="{FF2B5EF4-FFF2-40B4-BE49-F238E27FC236}">
                <a16:creationId xmlns:a16="http://schemas.microsoft.com/office/drawing/2014/main" id="{0F7CE72F-044F-4468-8D94-CCA31D11D4A7}"/>
              </a:ext>
            </a:extLst>
          </p:cNvPr>
          <p:cNvGrpSpPr/>
          <p:nvPr/>
        </p:nvGrpSpPr>
        <p:grpSpPr>
          <a:xfrm>
            <a:off x="151410" y="5920506"/>
            <a:ext cx="7506690" cy="608794"/>
            <a:chOff x="766845" y="5565544"/>
            <a:chExt cx="7506690" cy="608794"/>
          </a:xfrm>
        </p:grpSpPr>
        <p:cxnSp>
          <p:nvCxnSpPr>
            <p:cNvPr id="247" name="Connecteur droit avec flèche 246">
              <a:extLst>
                <a:ext uri="{FF2B5EF4-FFF2-40B4-BE49-F238E27FC236}">
                  <a16:creationId xmlns:a16="http://schemas.microsoft.com/office/drawing/2014/main" id="{2751F788-39A9-4BB4-A746-BAC3FCC91211}"/>
                </a:ext>
              </a:extLst>
            </p:cNvPr>
            <p:cNvCxnSpPr>
              <a:cxnSpLocks/>
            </p:cNvCxnSpPr>
            <p:nvPr/>
          </p:nvCxnSpPr>
          <p:spPr>
            <a:xfrm>
              <a:off x="766845" y="5883715"/>
              <a:ext cx="415010" cy="0"/>
            </a:xfrm>
            <a:prstGeom prst="straightConnector1">
              <a:avLst/>
            </a:prstGeom>
            <a:ln w="38100">
              <a:solidFill>
                <a:srgbClr val="FF996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8" name="Rectangle 247">
              <a:extLst>
                <a:ext uri="{FF2B5EF4-FFF2-40B4-BE49-F238E27FC236}">
                  <a16:creationId xmlns:a16="http://schemas.microsoft.com/office/drawing/2014/main" id="{FD6C4782-E9DC-4F4B-9DC7-0A799E4ADCAE}"/>
                </a:ext>
              </a:extLst>
            </p:cNvPr>
            <p:cNvSpPr/>
            <p:nvPr/>
          </p:nvSpPr>
          <p:spPr>
            <a:xfrm>
              <a:off x="1127744" y="5565544"/>
              <a:ext cx="7145791" cy="60879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rgbClr val="FF9966"/>
                  </a:solidFill>
                </a:rPr>
                <a:t>Le groupe II inclut de mauvais hôtes pour WDV mais de bons hôtes pour </a:t>
              </a:r>
              <a:r>
                <a:rPr lang="fr-FR" sz="1600" i="1" dirty="0">
                  <a:solidFill>
                    <a:srgbClr val="FF9966"/>
                  </a:solidFill>
                </a:rPr>
                <a:t>P. </a:t>
              </a:r>
              <a:r>
                <a:rPr lang="fr-FR" sz="1600" i="1" dirty="0" err="1">
                  <a:solidFill>
                    <a:srgbClr val="FF9966"/>
                  </a:solidFill>
                </a:rPr>
                <a:t>alienus</a:t>
              </a:r>
              <a:endParaRPr lang="en-US" sz="1600" i="1" dirty="0">
                <a:solidFill>
                  <a:srgbClr val="FF9966"/>
                </a:solidFill>
              </a:endParaRPr>
            </a:p>
          </p:txBody>
        </p:sp>
      </p:grpSp>
      <p:grpSp>
        <p:nvGrpSpPr>
          <p:cNvPr id="249" name="Groupe 248">
            <a:extLst>
              <a:ext uri="{FF2B5EF4-FFF2-40B4-BE49-F238E27FC236}">
                <a16:creationId xmlns:a16="http://schemas.microsoft.com/office/drawing/2014/main" id="{6ADF51A0-66F2-43D7-B67E-C372DCE03086}"/>
              </a:ext>
            </a:extLst>
          </p:cNvPr>
          <p:cNvGrpSpPr/>
          <p:nvPr/>
        </p:nvGrpSpPr>
        <p:grpSpPr>
          <a:xfrm>
            <a:off x="151410" y="6286197"/>
            <a:ext cx="6184490" cy="608794"/>
            <a:chOff x="766845" y="5584594"/>
            <a:chExt cx="6184490" cy="608794"/>
          </a:xfrm>
        </p:grpSpPr>
        <p:cxnSp>
          <p:nvCxnSpPr>
            <p:cNvPr id="250" name="Connecteur droit avec flèche 249">
              <a:extLst>
                <a:ext uri="{FF2B5EF4-FFF2-40B4-BE49-F238E27FC236}">
                  <a16:creationId xmlns:a16="http://schemas.microsoft.com/office/drawing/2014/main" id="{26B0A0C5-6F12-4290-85D5-1835EFB4E1E3}"/>
                </a:ext>
              </a:extLst>
            </p:cNvPr>
            <p:cNvCxnSpPr>
              <a:cxnSpLocks/>
            </p:cNvCxnSpPr>
            <p:nvPr/>
          </p:nvCxnSpPr>
          <p:spPr>
            <a:xfrm>
              <a:off x="766845" y="5883715"/>
              <a:ext cx="415010" cy="0"/>
            </a:xfrm>
            <a:prstGeom prst="straightConnector1">
              <a:avLst/>
            </a:prstGeom>
            <a:ln w="38100">
              <a:solidFill>
                <a:srgbClr val="01ABB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51" name="Rectangle 250">
              <a:extLst>
                <a:ext uri="{FF2B5EF4-FFF2-40B4-BE49-F238E27FC236}">
                  <a16:creationId xmlns:a16="http://schemas.microsoft.com/office/drawing/2014/main" id="{BA68B3C6-761B-4E14-AA46-EC63AF23CABE}"/>
                </a:ext>
              </a:extLst>
            </p:cNvPr>
            <p:cNvSpPr/>
            <p:nvPr/>
          </p:nvSpPr>
          <p:spPr>
            <a:xfrm>
              <a:off x="1127745" y="5584594"/>
              <a:ext cx="5823590" cy="60879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rgbClr val="01ABB0"/>
                  </a:solidFill>
                </a:rPr>
                <a:t>Le groupe III comprend des mauvais hôtes pour WDV et </a:t>
              </a:r>
              <a:r>
                <a:rPr lang="fr-FR" sz="1600" i="1" dirty="0">
                  <a:solidFill>
                    <a:srgbClr val="01ABB0"/>
                  </a:solidFill>
                </a:rPr>
                <a:t>P. </a:t>
              </a:r>
              <a:r>
                <a:rPr lang="fr-FR" sz="1600" i="1" dirty="0" err="1">
                  <a:solidFill>
                    <a:srgbClr val="01ABB0"/>
                  </a:solidFill>
                </a:rPr>
                <a:t>alienus</a:t>
              </a:r>
              <a:endParaRPr lang="en-US" sz="1600" i="1" strike="sngStrike" dirty="0">
                <a:solidFill>
                  <a:srgbClr val="01ABB0"/>
                </a:solidFill>
              </a:endParaRPr>
            </a:p>
          </p:txBody>
        </p:sp>
      </p:grpSp>
      <p:sp>
        <p:nvSpPr>
          <p:cNvPr id="117" name="Espace réservé du numéro de diapositive 1">
            <a:extLst>
              <a:ext uri="{FF2B5EF4-FFF2-40B4-BE49-F238E27FC236}">
                <a16:creationId xmlns:a16="http://schemas.microsoft.com/office/drawing/2014/main" id="{A6920946-2854-48CC-98B0-E7FACD1A41FC}"/>
              </a:ext>
            </a:extLst>
          </p:cNvPr>
          <p:cNvSpPr>
            <a:spLocks noGrp="1"/>
          </p:cNvSpPr>
          <p:nvPr>
            <p:ph type="sldNum" sz="quarter" idx="12"/>
          </p:nvPr>
        </p:nvSpPr>
        <p:spPr>
          <a:xfrm>
            <a:off x="8548196" y="6329395"/>
            <a:ext cx="2743200" cy="365125"/>
          </a:xfrm>
        </p:spPr>
        <p:txBody>
          <a:bodyPr/>
          <a:lstStyle/>
          <a:p>
            <a:fld id="{C77BCA25-F3AE-44E6-94B1-B3E1DF1A1953}" type="slidenum">
              <a:rPr lang="en-US" smtClean="0"/>
              <a:t>10</a:t>
            </a:fld>
            <a:endParaRPr lang="en-US" dirty="0"/>
          </a:p>
        </p:txBody>
      </p:sp>
      <p:sp>
        <p:nvSpPr>
          <p:cNvPr id="119" name="Titre 2">
            <a:extLst>
              <a:ext uri="{FF2B5EF4-FFF2-40B4-BE49-F238E27FC236}">
                <a16:creationId xmlns:a16="http://schemas.microsoft.com/office/drawing/2014/main" id="{CB987D7B-636B-41EE-8D8D-4A1A92A0931F}"/>
              </a:ext>
            </a:extLst>
          </p:cNvPr>
          <p:cNvSpPr>
            <a:spLocks noGrp="1"/>
          </p:cNvSpPr>
          <p:nvPr>
            <p:ph type="title"/>
          </p:nvPr>
        </p:nvSpPr>
        <p:spPr>
          <a:xfrm>
            <a:off x="372934" y="-190251"/>
            <a:ext cx="11292744" cy="888251"/>
          </a:xfrm>
        </p:spPr>
        <p:txBody>
          <a:bodyPr vert="horz" lIns="91440" tIns="45720" rIns="91440" bIns="45720" rtlCol="0" anchor="ctr" anchorCtr="0">
            <a:noAutofit/>
          </a:bodyPr>
          <a:lstStyle/>
          <a:p>
            <a:pPr algn="ctr"/>
            <a:r>
              <a:rPr lang="fr-FR" sz="2000" spc="-150" dirty="0">
                <a:solidFill>
                  <a:schemeClr val="accent2"/>
                </a:solidFill>
                <a:latin typeface="Nunito" pitchFamily="2" charset="0"/>
              </a:rPr>
              <a:t>Impact de variétés sensibles : analyses multivariées</a:t>
            </a:r>
            <a:endParaRPr lang="en-US" sz="2000" spc="-150" dirty="0">
              <a:solidFill>
                <a:schemeClr val="accent2"/>
              </a:solidFill>
              <a:latin typeface="Nunito" pitchFamily="2" charset="0"/>
            </a:endParaRPr>
          </a:p>
        </p:txBody>
      </p:sp>
      <p:sp>
        <p:nvSpPr>
          <p:cNvPr id="128" name="ZoneTexte 127">
            <a:extLst>
              <a:ext uri="{FF2B5EF4-FFF2-40B4-BE49-F238E27FC236}">
                <a16:creationId xmlns:a16="http://schemas.microsoft.com/office/drawing/2014/main" id="{1E25CDF3-3720-49EB-90C2-24810B3206E6}"/>
              </a:ext>
            </a:extLst>
          </p:cNvPr>
          <p:cNvSpPr txBox="1"/>
          <p:nvPr/>
        </p:nvSpPr>
        <p:spPr>
          <a:xfrm>
            <a:off x="5145175" y="5311467"/>
            <a:ext cx="2125903" cy="369332"/>
          </a:xfrm>
          <a:prstGeom prst="rect">
            <a:avLst/>
          </a:prstGeom>
          <a:noFill/>
        </p:spPr>
        <p:txBody>
          <a:bodyPr wrap="none" rtlCol="0">
            <a:spAutoFit/>
          </a:bodyPr>
          <a:lstStyle/>
          <a:p>
            <a:r>
              <a:rPr lang="en-US"/>
              <a:t>Dimension 1 (46.9%)</a:t>
            </a:r>
          </a:p>
        </p:txBody>
      </p:sp>
      <p:sp>
        <p:nvSpPr>
          <p:cNvPr id="129" name="Rectangle 128">
            <a:extLst>
              <a:ext uri="{FF2B5EF4-FFF2-40B4-BE49-F238E27FC236}">
                <a16:creationId xmlns:a16="http://schemas.microsoft.com/office/drawing/2014/main" id="{F0AD235F-D6CF-4419-B1A1-BA2CC6526C2B}"/>
              </a:ext>
            </a:extLst>
          </p:cNvPr>
          <p:cNvSpPr/>
          <p:nvPr/>
        </p:nvSpPr>
        <p:spPr>
          <a:xfrm>
            <a:off x="4636900" y="5253314"/>
            <a:ext cx="209674" cy="16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ZoneTexte 129">
            <a:extLst>
              <a:ext uri="{FF2B5EF4-FFF2-40B4-BE49-F238E27FC236}">
                <a16:creationId xmlns:a16="http://schemas.microsoft.com/office/drawing/2014/main" id="{6E284D1B-3F45-4C69-903E-6CA624822F41}"/>
              </a:ext>
            </a:extLst>
          </p:cNvPr>
          <p:cNvSpPr txBox="1"/>
          <p:nvPr/>
        </p:nvSpPr>
        <p:spPr>
          <a:xfrm>
            <a:off x="4658007" y="5185463"/>
            <a:ext cx="309700" cy="276999"/>
          </a:xfrm>
          <a:prstGeom prst="rect">
            <a:avLst/>
          </a:prstGeom>
          <a:noFill/>
        </p:spPr>
        <p:txBody>
          <a:bodyPr wrap="none" rtlCol="0">
            <a:spAutoFit/>
          </a:bodyPr>
          <a:lstStyle/>
          <a:p>
            <a:r>
              <a:rPr lang="en-US" sz="1200"/>
              <a:t>-2</a:t>
            </a:r>
          </a:p>
        </p:txBody>
      </p:sp>
      <p:sp>
        <p:nvSpPr>
          <p:cNvPr id="131" name="Rectangle 130">
            <a:extLst>
              <a:ext uri="{FF2B5EF4-FFF2-40B4-BE49-F238E27FC236}">
                <a16:creationId xmlns:a16="http://schemas.microsoft.com/office/drawing/2014/main" id="{E4E44596-0A9A-430C-9D37-BF909A5989F1}"/>
              </a:ext>
            </a:extLst>
          </p:cNvPr>
          <p:cNvSpPr/>
          <p:nvPr/>
        </p:nvSpPr>
        <p:spPr>
          <a:xfrm>
            <a:off x="7457717" y="5253314"/>
            <a:ext cx="209674" cy="16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ZoneTexte 131">
            <a:extLst>
              <a:ext uri="{FF2B5EF4-FFF2-40B4-BE49-F238E27FC236}">
                <a16:creationId xmlns:a16="http://schemas.microsoft.com/office/drawing/2014/main" id="{F3436EF9-EC13-41B8-94E3-90E98E2CCC56}"/>
              </a:ext>
            </a:extLst>
          </p:cNvPr>
          <p:cNvSpPr txBox="1"/>
          <p:nvPr/>
        </p:nvSpPr>
        <p:spPr>
          <a:xfrm>
            <a:off x="7438184" y="5185463"/>
            <a:ext cx="263214" cy="276999"/>
          </a:xfrm>
          <a:prstGeom prst="rect">
            <a:avLst/>
          </a:prstGeom>
          <a:noFill/>
        </p:spPr>
        <p:txBody>
          <a:bodyPr wrap="none" rtlCol="0">
            <a:spAutoFit/>
          </a:bodyPr>
          <a:lstStyle/>
          <a:p>
            <a:r>
              <a:rPr lang="en-US" sz="1200"/>
              <a:t>2</a:t>
            </a:r>
          </a:p>
        </p:txBody>
      </p:sp>
      <p:sp>
        <p:nvSpPr>
          <p:cNvPr id="133" name="Rectangle 132">
            <a:extLst>
              <a:ext uri="{FF2B5EF4-FFF2-40B4-BE49-F238E27FC236}">
                <a16:creationId xmlns:a16="http://schemas.microsoft.com/office/drawing/2014/main" id="{FB225875-45AD-4099-82A2-F8CE244BD936}"/>
              </a:ext>
            </a:extLst>
          </p:cNvPr>
          <p:cNvSpPr/>
          <p:nvPr/>
        </p:nvSpPr>
        <p:spPr>
          <a:xfrm>
            <a:off x="6047436" y="5253314"/>
            <a:ext cx="209674" cy="16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ZoneTexte 133">
            <a:extLst>
              <a:ext uri="{FF2B5EF4-FFF2-40B4-BE49-F238E27FC236}">
                <a16:creationId xmlns:a16="http://schemas.microsoft.com/office/drawing/2014/main" id="{0651AFF7-2F88-4691-B2B5-6D044C71B38A}"/>
              </a:ext>
            </a:extLst>
          </p:cNvPr>
          <p:cNvSpPr txBox="1"/>
          <p:nvPr/>
        </p:nvSpPr>
        <p:spPr>
          <a:xfrm>
            <a:off x="6071718" y="5185463"/>
            <a:ext cx="263214" cy="276999"/>
          </a:xfrm>
          <a:prstGeom prst="rect">
            <a:avLst/>
          </a:prstGeom>
          <a:noFill/>
        </p:spPr>
        <p:txBody>
          <a:bodyPr wrap="none" rtlCol="0">
            <a:spAutoFit/>
          </a:bodyPr>
          <a:lstStyle/>
          <a:p>
            <a:r>
              <a:rPr lang="en-US" sz="1200"/>
              <a:t>0</a:t>
            </a:r>
          </a:p>
        </p:txBody>
      </p:sp>
      <p:sp>
        <p:nvSpPr>
          <p:cNvPr id="135" name="Rectangle 134">
            <a:extLst>
              <a:ext uri="{FF2B5EF4-FFF2-40B4-BE49-F238E27FC236}">
                <a16:creationId xmlns:a16="http://schemas.microsoft.com/office/drawing/2014/main" id="{DB3E4820-99C4-4A52-A946-7A6019F97933}"/>
              </a:ext>
            </a:extLst>
          </p:cNvPr>
          <p:cNvSpPr/>
          <p:nvPr/>
        </p:nvSpPr>
        <p:spPr>
          <a:xfrm>
            <a:off x="3791413" y="4649022"/>
            <a:ext cx="209674" cy="16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4B8B7033-0E47-4E88-B2B2-AFECFEFD70CA}"/>
              </a:ext>
            </a:extLst>
          </p:cNvPr>
          <p:cNvSpPr/>
          <p:nvPr/>
        </p:nvSpPr>
        <p:spPr>
          <a:xfrm>
            <a:off x="3791413" y="1809081"/>
            <a:ext cx="209674" cy="16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2" name="Connecteur droit 211">
            <a:extLst>
              <a:ext uri="{FF2B5EF4-FFF2-40B4-BE49-F238E27FC236}">
                <a16:creationId xmlns:a16="http://schemas.microsoft.com/office/drawing/2014/main" id="{E70EBB16-780C-40B7-BC85-1BB18EF2BB16}"/>
              </a:ext>
            </a:extLst>
          </p:cNvPr>
          <p:cNvCxnSpPr>
            <a:cxnSpLocks/>
          </p:cNvCxnSpPr>
          <p:nvPr/>
        </p:nvCxnSpPr>
        <p:spPr>
          <a:xfrm>
            <a:off x="6199775" y="1393641"/>
            <a:ext cx="0" cy="379182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3" name="Connecteur droit 212">
            <a:extLst>
              <a:ext uri="{FF2B5EF4-FFF2-40B4-BE49-F238E27FC236}">
                <a16:creationId xmlns:a16="http://schemas.microsoft.com/office/drawing/2014/main" id="{EF5341BC-9E8B-4975-AF00-85A2C17AA5A0}"/>
              </a:ext>
            </a:extLst>
          </p:cNvPr>
          <p:cNvCxnSpPr>
            <a:cxnSpLocks/>
          </p:cNvCxnSpPr>
          <p:nvPr/>
        </p:nvCxnSpPr>
        <p:spPr>
          <a:xfrm>
            <a:off x="4090413" y="3320764"/>
            <a:ext cx="4796707"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8" name="Connecteur droit 257">
            <a:extLst>
              <a:ext uri="{FF2B5EF4-FFF2-40B4-BE49-F238E27FC236}">
                <a16:creationId xmlns:a16="http://schemas.microsoft.com/office/drawing/2014/main" id="{3EDED136-1C0E-4633-9024-78F1AF434DE4}"/>
              </a:ext>
            </a:extLst>
          </p:cNvPr>
          <p:cNvCxnSpPr>
            <a:cxnSpLocks/>
          </p:cNvCxnSpPr>
          <p:nvPr/>
        </p:nvCxnSpPr>
        <p:spPr>
          <a:xfrm>
            <a:off x="4090413" y="3323299"/>
            <a:ext cx="4796707" cy="0"/>
          </a:xfrm>
          <a:prstGeom prst="line">
            <a:avLst/>
          </a:prstGeom>
          <a:ln w="2540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9" name="Connecteur droit 258">
            <a:extLst>
              <a:ext uri="{FF2B5EF4-FFF2-40B4-BE49-F238E27FC236}">
                <a16:creationId xmlns:a16="http://schemas.microsoft.com/office/drawing/2014/main" id="{EDC1AB3A-631D-476C-8E73-E9D4817FF045}"/>
              </a:ext>
            </a:extLst>
          </p:cNvPr>
          <p:cNvCxnSpPr>
            <a:cxnSpLocks/>
          </p:cNvCxnSpPr>
          <p:nvPr/>
        </p:nvCxnSpPr>
        <p:spPr>
          <a:xfrm flipH="1" flipV="1">
            <a:off x="6197277" y="1292571"/>
            <a:ext cx="7412" cy="3892892"/>
          </a:xfrm>
          <a:prstGeom prst="line">
            <a:avLst/>
          </a:prstGeom>
          <a:ln w="25400">
            <a:solidFill>
              <a:srgbClr val="BFBFBF"/>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60" name="Groupe 259">
            <a:extLst>
              <a:ext uri="{FF2B5EF4-FFF2-40B4-BE49-F238E27FC236}">
                <a16:creationId xmlns:a16="http://schemas.microsoft.com/office/drawing/2014/main" id="{4875B1D6-E05C-49CB-B210-F169D0726849}"/>
              </a:ext>
            </a:extLst>
          </p:cNvPr>
          <p:cNvGrpSpPr/>
          <p:nvPr/>
        </p:nvGrpSpPr>
        <p:grpSpPr>
          <a:xfrm>
            <a:off x="6047949" y="984981"/>
            <a:ext cx="292487" cy="292487"/>
            <a:chOff x="7899837" y="736100"/>
            <a:chExt cx="292487" cy="292487"/>
          </a:xfrm>
        </p:grpSpPr>
        <p:sp>
          <p:nvSpPr>
            <p:cNvPr id="261" name="Ellipse 260">
              <a:extLst>
                <a:ext uri="{FF2B5EF4-FFF2-40B4-BE49-F238E27FC236}">
                  <a16:creationId xmlns:a16="http://schemas.microsoft.com/office/drawing/2014/main" id="{BFC0747D-4FF8-429F-8814-452ABD3AA349}"/>
                </a:ext>
              </a:extLst>
            </p:cNvPr>
            <p:cNvSpPr/>
            <p:nvPr/>
          </p:nvSpPr>
          <p:spPr>
            <a:xfrm>
              <a:off x="7899837" y="736100"/>
              <a:ext cx="292487" cy="2924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75000"/>
                  </a:schemeClr>
                </a:solidFill>
              </a:endParaRPr>
            </a:p>
          </p:txBody>
        </p:sp>
        <p:grpSp>
          <p:nvGrpSpPr>
            <p:cNvPr id="262" name="Groupe 261">
              <a:extLst>
                <a:ext uri="{FF2B5EF4-FFF2-40B4-BE49-F238E27FC236}">
                  <a16:creationId xmlns:a16="http://schemas.microsoft.com/office/drawing/2014/main" id="{40FA6E83-BF29-4EB2-8240-42C028BD87F8}"/>
                </a:ext>
              </a:extLst>
            </p:cNvPr>
            <p:cNvGrpSpPr/>
            <p:nvPr/>
          </p:nvGrpSpPr>
          <p:grpSpPr>
            <a:xfrm>
              <a:off x="7952121" y="788384"/>
              <a:ext cx="187919" cy="187919"/>
              <a:chOff x="7899837" y="736100"/>
              <a:chExt cx="292487" cy="292487"/>
            </a:xfrm>
          </p:grpSpPr>
          <p:cxnSp>
            <p:nvCxnSpPr>
              <p:cNvPr id="263" name="Connecteur droit 262">
                <a:extLst>
                  <a:ext uri="{FF2B5EF4-FFF2-40B4-BE49-F238E27FC236}">
                    <a16:creationId xmlns:a16="http://schemas.microsoft.com/office/drawing/2014/main" id="{33CD8B60-0F0E-4840-9B75-4C4EAF65BC50}"/>
                  </a:ext>
                </a:extLst>
              </p:cNvPr>
              <p:cNvCxnSpPr>
                <a:cxnSpLocks/>
              </p:cNvCxnSpPr>
              <p:nvPr/>
            </p:nvCxnSpPr>
            <p:spPr>
              <a:xfrm>
                <a:off x="8046081" y="736100"/>
                <a:ext cx="0" cy="292487"/>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4" name="Connecteur droit 263">
                <a:extLst>
                  <a:ext uri="{FF2B5EF4-FFF2-40B4-BE49-F238E27FC236}">
                    <a16:creationId xmlns:a16="http://schemas.microsoft.com/office/drawing/2014/main" id="{40536190-966A-4152-987B-B48FAFA5FFE5}"/>
                  </a:ext>
                </a:extLst>
              </p:cNvPr>
              <p:cNvCxnSpPr>
                <a:cxnSpLocks/>
              </p:cNvCxnSpPr>
              <p:nvPr/>
            </p:nvCxnSpPr>
            <p:spPr>
              <a:xfrm rot="16200000">
                <a:off x="8046081" y="736100"/>
                <a:ext cx="0" cy="292487"/>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65" name="Groupe 264">
            <a:extLst>
              <a:ext uri="{FF2B5EF4-FFF2-40B4-BE49-F238E27FC236}">
                <a16:creationId xmlns:a16="http://schemas.microsoft.com/office/drawing/2014/main" id="{C0CE50A8-CFF4-470D-8D6B-40ABD5ADC9DD}"/>
              </a:ext>
            </a:extLst>
          </p:cNvPr>
          <p:cNvGrpSpPr/>
          <p:nvPr/>
        </p:nvGrpSpPr>
        <p:grpSpPr>
          <a:xfrm>
            <a:off x="6047949" y="4941374"/>
            <a:ext cx="292487" cy="292487"/>
            <a:chOff x="7899837" y="736100"/>
            <a:chExt cx="292487" cy="292487"/>
          </a:xfrm>
        </p:grpSpPr>
        <p:sp>
          <p:nvSpPr>
            <p:cNvPr id="266" name="Ellipse 265">
              <a:extLst>
                <a:ext uri="{FF2B5EF4-FFF2-40B4-BE49-F238E27FC236}">
                  <a16:creationId xmlns:a16="http://schemas.microsoft.com/office/drawing/2014/main" id="{AB0F4DED-0E9C-4986-A75C-8D2A3CD9B292}"/>
                </a:ext>
              </a:extLst>
            </p:cNvPr>
            <p:cNvSpPr/>
            <p:nvPr/>
          </p:nvSpPr>
          <p:spPr>
            <a:xfrm>
              <a:off x="7899837" y="736100"/>
              <a:ext cx="292487" cy="2924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75000"/>
                  </a:schemeClr>
                </a:solidFill>
              </a:endParaRPr>
            </a:p>
          </p:txBody>
        </p:sp>
        <p:cxnSp>
          <p:nvCxnSpPr>
            <p:cNvPr id="267" name="Connecteur droit 266">
              <a:extLst>
                <a:ext uri="{FF2B5EF4-FFF2-40B4-BE49-F238E27FC236}">
                  <a16:creationId xmlns:a16="http://schemas.microsoft.com/office/drawing/2014/main" id="{CCFB8E4A-3054-47CA-B96C-7F09AE157044}"/>
                </a:ext>
              </a:extLst>
            </p:cNvPr>
            <p:cNvCxnSpPr>
              <a:cxnSpLocks/>
            </p:cNvCxnSpPr>
            <p:nvPr/>
          </p:nvCxnSpPr>
          <p:spPr>
            <a:xfrm rot="16200000">
              <a:off x="8046081" y="788384"/>
              <a:ext cx="0" cy="18791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68" name="Groupe 267">
            <a:extLst>
              <a:ext uri="{FF2B5EF4-FFF2-40B4-BE49-F238E27FC236}">
                <a16:creationId xmlns:a16="http://schemas.microsoft.com/office/drawing/2014/main" id="{1E637BBF-7E19-49E6-B4B0-CDEAC0DB82BA}"/>
              </a:ext>
            </a:extLst>
          </p:cNvPr>
          <p:cNvGrpSpPr/>
          <p:nvPr/>
        </p:nvGrpSpPr>
        <p:grpSpPr>
          <a:xfrm>
            <a:off x="4040800" y="3172493"/>
            <a:ext cx="292487" cy="292487"/>
            <a:chOff x="7899837" y="736100"/>
            <a:chExt cx="292487" cy="292487"/>
          </a:xfrm>
        </p:grpSpPr>
        <p:sp>
          <p:nvSpPr>
            <p:cNvPr id="269" name="Ellipse 268">
              <a:extLst>
                <a:ext uri="{FF2B5EF4-FFF2-40B4-BE49-F238E27FC236}">
                  <a16:creationId xmlns:a16="http://schemas.microsoft.com/office/drawing/2014/main" id="{CF6303D3-6119-4475-86F3-CE1ED5A1A1D4}"/>
                </a:ext>
              </a:extLst>
            </p:cNvPr>
            <p:cNvSpPr/>
            <p:nvPr/>
          </p:nvSpPr>
          <p:spPr>
            <a:xfrm>
              <a:off x="7899837" y="736100"/>
              <a:ext cx="292487" cy="29248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75000"/>
                  </a:schemeClr>
                </a:solidFill>
              </a:endParaRPr>
            </a:p>
          </p:txBody>
        </p:sp>
        <p:cxnSp>
          <p:nvCxnSpPr>
            <p:cNvPr id="270" name="Connecteur droit 269">
              <a:extLst>
                <a:ext uri="{FF2B5EF4-FFF2-40B4-BE49-F238E27FC236}">
                  <a16:creationId xmlns:a16="http://schemas.microsoft.com/office/drawing/2014/main" id="{6B05F01C-CF6A-405B-89FD-ED7F2EAA6A54}"/>
                </a:ext>
              </a:extLst>
            </p:cNvPr>
            <p:cNvCxnSpPr>
              <a:cxnSpLocks/>
            </p:cNvCxnSpPr>
            <p:nvPr/>
          </p:nvCxnSpPr>
          <p:spPr>
            <a:xfrm rot="16200000">
              <a:off x="8046081" y="788384"/>
              <a:ext cx="0" cy="1879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1" name="Groupe 270">
            <a:extLst>
              <a:ext uri="{FF2B5EF4-FFF2-40B4-BE49-F238E27FC236}">
                <a16:creationId xmlns:a16="http://schemas.microsoft.com/office/drawing/2014/main" id="{8AC92D27-19E9-420F-BE5C-CCE647444CFC}"/>
              </a:ext>
            </a:extLst>
          </p:cNvPr>
          <p:cNvGrpSpPr/>
          <p:nvPr/>
        </p:nvGrpSpPr>
        <p:grpSpPr>
          <a:xfrm>
            <a:off x="8903039" y="3162733"/>
            <a:ext cx="292487" cy="292487"/>
            <a:chOff x="7899837" y="736100"/>
            <a:chExt cx="292487" cy="292487"/>
          </a:xfrm>
        </p:grpSpPr>
        <p:sp>
          <p:nvSpPr>
            <p:cNvPr id="272" name="Ellipse 271">
              <a:extLst>
                <a:ext uri="{FF2B5EF4-FFF2-40B4-BE49-F238E27FC236}">
                  <a16:creationId xmlns:a16="http://schemas.microsoft.com/office/drawing/2014/main" id="{45D40C93-A187-4957-91B5-CD14D7F58904}"/>
                </a:ext>
              </a:extLst>
            </p:cNvPr>
            <p:cNvSpPr/>
            <p:nvPr/>
          </p:nvSpPr>
          <p:spPr>
            <a:xfrm>
              <a:off x="7899837" y="736100"/>
              <a:ext cx="292487" cy="29248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75000"/>
                  </a:schemeClr>
                </a:solidFill>
              </a:endParaRPr>
            </a:p>
          </p:txBody>
        </p:sp>
        <p:grpSp>
          <p:nvGrpSpPr>
            <p:cNvPr id="273" name="Groupe 272">
              <a:extLst>
                <a:ext uri="{FF2B5EF4-FFF2-40B4-BE49-F238E27FC236}">
                  <a16:creationId xmlns:a16="http://schemas.microsoft.com/office/drawing/2014/main" id="{809709CE-1594-4601-910F-8062F1EDE238}"/>
                </a:ext>
              </a:extLst>
            </p:cNvPr>
            <p:cNvGrpSpPr/>
            <p:nvPr/>
          </p:nvGrpSpPr>
          <p:grpSpPr>
            <a:xfrm>
              <a:off x="7952121" y="788384"/>
              <a:ext cx="187919" cy="187919"/>
              <a:chOff x="7899837" y="736100"/>
              <a:chExt cx="292487" cy="292487"/>
            </a:xfrm>
          </p:grpSpPr>
          <p:cxnSp>
            <p:nvCxnSpPr>
              <p:cNvPr id="274" name="Connecteur droit 273">
                <a:extLst>
                  <a:ext uri="{FF2B5EF4-FFF2-40B4-BE49-F238E27FC236}">
                    <a16:creationId xmlns:a16="http://schemas.microsoft.com/office/drawing/2014/main" id="{448A8AB8-6756-46D2-A04F-5D865C26064C}"/>
                  </a:ext>
                </a:extLst>
              </p:cNvPr>
              <p:cNvCxnSpPr>
                <a:cxnSpLocks/>
              </p:cNvCxnSpPr>
              <p:nvPr/>
            </p:nvCxnSpPr>
            <p:spPr>
              <a:xfrm>
                <a:off x="8046081" y="736100"/>
                <a:ext cx="0" cy="2924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Connecteur droit 274">
                <a:extLst>
                  <a:ext uri="{FF2B5EF4-FFF2-40B4-BE49-F238E27FC236}">
                    <a16:creationId xmlns:a16="http://schemas.microsoft.com/office/drawing/2014/main" id="{B3FF7A48-0AF4-478F-8F84-F5967BDFCA80}"/>
                  </a:ext>
                </a:extLst>
              </p:cNvPr>
              <p:cNvCxnSpPr>
                <a:cxnSpLocks/>
              </p:cNvCxnSpPr>
              <p:nvPr/>
            </p:nvCxnSpPr>
            <p:spPr>
              <a:xfrm rot="16200000">
                <a:off x="8046081" y="736100"/>
                <a:ext cx="0" cy="2924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76" name="ZoneTexte 275">
            <a:extLst>
              <a:ext uri="{FF2B5EF4-FFF2-40B4-BE49-F238E27FC236}">
                <a16:creationId xmlns:a16="http://schemas.microsoft.com/office/drawing/2014/main" id="{36B5F0E0-B4EA-4A3B-A922-10C02F22BB7C}"/>
              </a:ext>
            </a:extLst>
          </p:cNvPr>
          <p:cNvSpPr txBox="1"/>
          <p:nvPr/>
        </p:nvSpPr>
        <p:spPr>
          <a:xfrm>
            <a:off x="9247810" y="3104886"/>
            <a:ext cx="1637243" cy="369332"/>
          </a:xfrm>
          <a:prstGeom prst="rect">
            <a:avLst/>
          </a:prstGeom>
          <a:noFill/>
        </p:spPr>
        <p:txBody>
          <a:bodyPr wrap="none" rtlCol="0">
            <a:spAutoFit/>
          </a:bodyPr>
          <a:lstStyle/>
          <a:p>
            <a:r>
              <a:rPr lang="en-US" dirty="0"/>
              <a:t>Axe “VECTEUR”</a:t>
            </a:r>
          </a:p>
        </p:txBody>
      </p:sp>
      <p:sp>
        <p:nvSpPr>
          <p:cNvPr id="277" name="ZoneTexte 276">
            <a:extLst>
              <a:ext uri="{FF2B5EF4-FFF2-40B4-BE49-F238E27FC236}">
                <a16:creationId xmlns:a16="http://schemas.microsoft.com/office/drawing/2014/main" id="{F07A34B4-4E63-4353-AE2E-CD3AB20A74CF}"/>
              </a:ext>
            </a:extLst>
          </p:cNvPr>
          <p:cNvSpPr txBox="1"/>
          <p:nvPr/>
        </p:nvSpPr>
        <p:spPr>
          <a:xfrm>
            <a:off x="5667265" y="595485"/>
            <a:ext cx="1342227" cy="369332"/>
          </a:xfrm>
          <a:prstGeom prst="rect">
            <a:avLst/>
          </a:prstGeom>
          <a:noFill/>
        </p:spPr>
        <p:txBody>
          <a:bodyPr wrap="none" rtlCol="0">
            <a:spAutoFit/>
          </a:bodyPr>
          <a:lstStyle/>
          <a:p>
            <a:r>
              <a:rPr lang="en-US" dirty="0"/>
              <a:t>Axe “VIRUS”</a:t>
            </a:r>
          </a:p>
        </p:txBody>
      </p:sp>
      <p:cxnSp>
        <p:nvCxnSpPr>
          <p:cNvPr id="278" name="Connecteur droit avec flèche 277">
            <a:extLst>
              <a:ext uri="{FF2B5EF4-FFF2-40B4-BE49-F238E27FC236}">
                <a16:creationId xmlns:a16="http://schemas.microsoft.com/office/drawing/2014/main" id="{E3E0D7C5-0785-460A-904C-E5500B5787A2}"/>
              </a:ext>
            </a:extLst>
          </p:cNvPr>
          <p:cNvCxnSpPr>
            <a:cxnSpLocks/>
          </p:cNvCxnSpPr>
          <p:nvPr/>
        </p:nvCxnSpPr>
        <p:spPr>
          <a:xfrm>
            <a:off x="1332843" y="3560096"/>
            <a:ext cx="1025388" cy="0"/>
          </a:xfrm>
          <a:prstGeom prst="straightConnector1">
            <a:avLst/>
          </a:prstGeom>
          <a:ln w="19050">
            <a:solidFill>
              <a:srgbClr val="AFD2D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9" name="Connecteur droit avec flèche 278">
            <a:extLst>
              <a:ext uri="{FF2B5EF4-FFF2-40B4-BE49-F238E27FC236}">
                <a16:creationId xmlns:a16="http://schemas.microsoft.com/office/drawing/2014/main" id="{42DEB5E0-5A4A-4C45-9B20-E0452E1846AB}"/>
              </a:ext>
            </a:extLst>
          </p:cNvPr>
          <p:cNvCxnSpPr>
            <a:cxnSpLocks/>
          </p:cNvCxnSpPr>
          <p:nvPr/>
        </p:nvCxnSpPr>
        <p:spPr>
          <a:xfrm>
            <a:off x="2358231" y="1260455"/>
            <a:ext cx="224962" cy="0"/>
          </a:xfrm>
          <a:prstGeom prst="straightConnector1">
            <a:avLst/>
          </a:prstGeom>
          <a:ln w="19050">
            <a:solidFill>
              <a:srgbClr val="4CA2B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0" name="Connecteur droit avec flèche 279">
            <a:extLst>
              <a:ext uri="{FF2B5EF4-FFF2-40B4-BE49-F238E27FC236}">
                <a16:creationId xmlns:a16="http://schemas.microsoft.com/office/drawing/2014/main" id="{9551C8DC-51B6-42FC-BBCB-FADDC58FB4E8}"/>
              </a:ext>
            </a:extLst>
          </p:cNvPr>
          <p:cNvCxnSpPr>
            <a:cxnSpLocks/>
          </p:cNvCxnSpPr>
          <p:nvPr/>
        </p:nvCxnSpPr>
        <p:spPr>
          <a:xfrm flipV="1">
            <a:off x="2361724" y="1270969"/>
            <a:ext cx="0" cy="3962892"/>
          </a:xfrm>
          <a:prstGeom prst="straightConnector1">
            <a:avLst/>
          </a:prstGeom>
          <a:ln w="19050">
            <a:solidFill>
              <a:srgbClr val="4CA2B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1" name="Connecteur droit avec flèche 280">
            <a:extLst>
              <a:ext uri="{FF2B5EF4-FFF2-40B4-BE49-F238E27FC236}">
                <a16:creationId xmlns:a16="http://schemas.microsoft.com/office/drawing/2014/main" id="{3B2DB2F7-0FEC-47A6-B014-1FF0240F4C5D}"/>
              </a:ext>
            </a:extLst>
          </p:cNvPr>
          <p:cNvCxnSpPr>
            <a:cxnSpLocks/>
          </p:cNvCxnSpPr>
          <p:nvPr/>
        </p:nvCxnSpPr>
        <p:spPr>
          <a:xfrm>
            <a:off x="1339801" y="5226123"/>
            <a:ext cx="1018430" cy="0"/>
          </a:xfrm>
          <a:prstGeom prst="straightConnector1">
            <a:avLst/>
          </a:prstGeom>
          <a:ln w="19050">
            <a:solidFill>
              <a:srgbClr val="4CA2B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2" name="ZoneTexte 281">
            <a:extLst>
              <a:ext uri="{FF2B5EF4-FFF2-40B4-BE49-F238E27FC236}">
                <a16:creationId xmlns:a16="http://schemas.microsoft.com/office/drawing/2014/main" id="{A4B4A4A8-85C6-4632-B55E-256C8A3A1910}"/>
              </a:ext>
            </a:extLst>
          </p:cNvPr>
          <p:cNvSpPr txBox="1"/>
          <p:nvPr/>
        </p:nvSpPr>
        <p:spPr bwMode="auto">
          <a:xfrm>
            <a:off x="2583193" y="907458"/>
            <a:ext cx="2127279" cy="664012"/>
          </a:xfrm>
          <a:prstGeom prst="roundRect">
            <a:avLst/>
          </a:prstGeom>
          <a:solidFill>
            <a:schemeClr val="bg1"/>
          </a:solidFill>
          <a:ln w="19050">
            <a:solidFill>
              <a:srgbClr val="4CA2B6"/>
            </a:solidFill>
            <a:miter lim="800000"/>
            <a:headEnd/>
            <a:tailEnd/>
          </a:ln>
        </p:spPr>
        <p:txBody>
          <a:bodyPr wrap="square" rtlCol="0">
            <a:spAutoFit/>
          </a:bodyPr>
          <a:lstStyle/>
          <a:p>
            <a:pPr algn="ctr" eaLnBrk="0" hangingPunct="0"/>
            <a:r>
              <a:rPr lang="fr-FR" sz="1100" dirty="0">
                <a:solidFill>
                  <a:srgbClr val="375157"/>
                </a:solidFill>
                <a:latin typeface="Arial" panose="020B0604020202020204" pitchFamily="34" charset="0"/>
                <a:cs typeface="Arial" panose="020B0604020202020204" pitchFamily="34" charset="0"/>
              </a:rPr>
              <a:t>Analyse en composantes principales (ACP) sur les valeurs moyennes</a:t>
            </a:r>
            <a:endParaRPr lang="en-US" sz="1100" i="1" dirty="0">
              <a:solidFill>
                <a:srgbClr val="375157"/>
              </a:solidFill>
              <a:latin typeface="Arial" panose="020B0604020202020204" pitchFamily="34" charset="0"/>
              <a:cs typeface="Arial" panose="020B0604020202020204" pitchFamily="34" charset="0"/>
            </a:endParaRPr>
          </a:p>
        </p:txBody>
      </p:sp>
      <p:sp>
        <p:nvSpPr>
          <p:cNvPr id="283" name="ZoneTexte 282">
            <a:extLst>
              <a:ext uri="{FF2B5EF4-FFF2-40B4-BE49-F238E27FC236}">
                <a16:creationId xmlns:a16="http://schemas.microsoft.com/office/drawing/2014/main" id="{906EC85B-B94C-405C-9334-B101C1439899}"/>
              </a:ext>
            </a:extLst>
          </p:cNvPr>
          <p:cNvSpPr txBox="1"/>
          <p:nvPr/>
        </p:nvSpPr>
        <p:spPr>
          <a:xfrm>
            <a:off x="1473734" y="1874628"/>
            <a:ext cx="771365" cy="253916"/>
          </a:xfrm>
          <a:prstGeom prst="rect">
            <a:avLst/>
          </a:prstGeom>
          <a:noFill/>
        </p:spPr>
        <p:txBody>
          <a:bodyPr wrap="none" rtlCol="0">
            <a:spAutoFit/>
          </a:bodyPr>
          <a:lstStyle/>
          <a:p>
            <a:r>
              <a:rPr lang="en-US" sz="1050" dirty="0">
                <a:solidFill>
                  <a:schemeClr val="bg1">
                    <a:lumMod val="65000"/>
                  </a:schemeClr>
                </a:solidFill>
              </a:rPr>
              <a:t>3 variables</a:t>
            </a:r>
          </a:p>
        </p:txBody>
      </p:sp>
      <p:sp>
        <p:nvSpPr>
          <p:cNvPr id="284" name="ZoneTexte 283">
            <a:extLst>
              <a:ext uri="{FF2B5EF4-FFF2-40B4-BE49-F238E27FC236}">
                <a16:creationId xmlns:a16="http://schemas.microsoft.com/office/drawing/2014/main" id="{451A9DB9-B98B-4512-9FF4-900D7C9192B2}"/>
              </a:ext>
            </a:extLst>
          </p:cNvPr>
          <p:cNvSpPr txBox="1"/>
          <p:nvPr/>
        </p:nvSpPr>
        <p:spPr>
          <a:xfrm>
            <a:off x="1500183" y="5007586"/>
            <a:ext cx="718466" cy="253916"/>
          </a:xfrm>
          <a:prstGeom prst="rect">
            <a:avLst/>
          </a:prstGeom>
          <a:noFill/>
        </p:spPr>
        <p:txBody>
          <a:bodyPr wrap="none" rtlCol="0">
            <a:spAutoFit/>
          </a:bodyPr>
          <a:lstStyle/>
          <a:p>
            <a:r>
              <a:rPr lang="en-US" sz="1050" dirty="0">
                <a:solidFill>
                  <a:schemeClr val="bg1">
                    <a:lumMod val="65000"/>
                  </a:schemeClr>
                </a:solidFill>
              </a:rPr>
              <a:t>1 variable</a:t>
            </a:r>
          </a:p>
        </p:txBody>
      </p:sp>
      <p:sp>
        <p:nvSpPr>
          <p:cNvPr id="285" name="ZoneTexte 284">
            <a:extLst>
              <a:ext uri="{FF2B5EF4-FFF2-40B4-BE49-F238E27FC236}">
                <a16:creationId xmlns:a16="http://schemas.microsoft.com/office/drawing/2014/main" id="{73DB2A88-2881-48F2-99AF-3908650EDC74}"/>
              </a:ext>
            </a:extLst>
          </p:cNvPr>
          <p:cNvSpPr txBox="1"/>
          <p:nvPr/>
        </p:nvSpPr>
        <p:spPr>
          <a:xfrm>
            <a:off x="1473734" y="3322118"/>
            <a:ext cx="771365" cy="253916"/>
          </a:xfrm>
          <a:prstGeom prst="rect">
            <a:avLst/>
          </a:prstGeom>
          <a:noFill/>
        </p:spPr>
        <p:txBody>
          <a:bodyPr wrap="none" rtlCol="0">
            <a:spAutoFit/>
          </a:bodyPr>
          <a:lstStyle/>
          <a:p>
            <a:r>
              <a:rPr lang="en-US" sz="1050">
                <a:solidFill>
                  <a:schemeClr val="bg1">
                    <a:lumMod val="65000"/>
                  </a:schemeClr>
                </a:solidFill>
              </a:rPr>
              <a:t>2 variables</a:t>
            </a:r>
          </a:p>
        </p:txBody>
      </p:sp>
      <p:grpSp>
        <p:nvGrpSpPr>
          <p:cNvPr id="286" name="Groupe 285">
            <a:extLst>
              <a:ext uri="{FF2B5EF4-FFF2-40B4-BE49-F238E27FC236}">
                <a16:creationId xmlns:a16="http://schemas.microsoft.com/office/drawing/2014/main" id="{76FF2ABE-1555-42EA-A45E-E4C881EEF3A5}"/>
              </a:ext>
            </a:extLst>
          </p:cNvPr>
          <p:cNvGrpSpPr/>
          <p:nvPr/>
        </p:nvGrpSpPr>
        <p:grpSpPr>
          <a:xfrm>
            <a:off x="61886" y="3148336"/>
            <a:ext cx="1744631" cy="1060289"/>
            <a:chOff x="232186" y="2944031"/>
            <a:chExt cx="1744631" cy="1060289"/>
          </a:xfrm>
        </p:grpSpPr>
        <p:sp>
          <p:nvSpPr>
            <p:cNvPr id="287" name="ZoneTexte 286">
              <a:extLst>
                <a:ext uri="{FF2B5EF4-FFF2-40B4-BE49-F238E27FC236}">
                  <a16:creationId xmlns:a16="http://schemas.microsoft.com/office/drawing/2014/main" id="{2F26FF1F-02D4-434C-BE97-D506FC4E7215}"/>
                </a:ext>
              </a:extLst>
            </p:cNvPr>
            <p:cNvSpPr txBox="1"/>
            <p:nvPr/>
          </p:nvSpPr>
          <p:spPr bwMode="auto">
            <a:xfrm>
              <a:off x="232186" y="3727321"/>
              <a:ext cx="1744631" cy="276999"/>
            </a:xfrm>
            <a:prstGeom prst="rect">
              <a:avLst/>
            </a:prstGeom>
            <a:noFill/>
            <a:ln w="9525">
              <a:noFill/>
              <a:miter lim="800000"/>
              <a:headEnd/>
              <a:tailEnd/>
            </a:ln>
          </p:spPr>
          <p:txBody>
            <a:bodyPr wrap="square" rtlCol="0">
              <a:spAutoFit/>
            </a:bodyPr>
            <a:lstStyle>
              <a:defPPr>
                <a:defRPr lang="fr-FR"/>
              </a:defPPr>
              <a:lvl1pPr algn="ctr" eaLnBrk="0" hangingPunct="0">
                <a:defRPr sz="1200">
                  <a:solidFill>
                    <a:srgbClr val="375157"/>
                  </a:solidFill>
                  <a:latin typeface="Arial" panose="020B0604020202020204" pitchFamily="34" charset="0"/>
                  <a:cs typeface="Arial" panose="020B0604020202020204" pitchFamily="34" charset="0"/>
                </a:defRPr>
              </a:lvl1pPr>
            </a:lstStyle>
            <a:p>
              <a:r>
                <a:rPr lang="en-US" dirty="0" err="1">
                  <a:latin typeface="Calibri corps"/>
                </a:rPr>
                <a:t>Survie</a:t>
              </a:r>
              <a:r>
                <a:rPr lang="en-US" dirty="0">
                  <a:latin typeface="Calibri corps"/>
                </a:rPr>
                <a:t> et </a:t>
              </a:r>
              <a:r>
                <a:rPr lang="en-US" dirty="0" err="1">
                  <a:latin typeface="Calibri corps"/>
                </a:rPr>
                <a:t>fécondité</a:t>
              </a:r>
              <a:endParaRPr lang="en-US" i="1" dirty="0">
                <a:latin typeface="Calibri corps"/>
              </a:endParaRPr>
            </a:p>
          </p:txBody>
        </p:sp>
        <p:pic>
          <p:nvPicPr>
            <p:cNvPr id="288" name="Image 287">
              <a:extLst>
                <a:ext uri="{FF2B5EF4-FFF2-40B4-BE49-F238E27FC236}">
                  <a16:creationId xmlns:a16="http://schemas.microsoft.com/office/drawing/2014/main" id="{969EAF5C-56D7-4A89-9E46-F06AC258CA59}"/>
                </a:ext>
              </a:extLst>
            </p:cNvPr>
            <p:cNvPicPr>
              <a:picLocks noChangeAspect="1"/>
            </p:cNvPicPr>
            <p:nvPr/>
          </p:nvPicPr>
          <p:blipFill>
            <a:blip r:embed="rId3"/>
            <a:stretch>
              <a:fillRect/>
            </a:stretch>
          </p:blipFill>
          <p:spPr>
            <a:xfrm>
              <a:off x="716635" y="2944031"/>
              <a:ext cx="786508" cy="808459"/>
            </a:xfrm>
            <a:prstGeom prst="rect">
              <a:avLst/>
            </a:prstGeom>
          </p:spPr>
        </p:pic>
      </p:grpSp>
      <p:cxnSp>
        <p:nvCxnSpPr>
          <p:cNvPr id="289" name="Connecteur droit avec flèche 288">
            <a:extLst>
              <a:ext uri="{FF2B5EF4-FFF2-40B4-BE49-F238E27FC236}">
                <a16:creationId xmlns:a16="http://schemas.microsoft.com/office/drawing/2014/main" id="{424081E0-E30D-4B4C-A874-1B8F04FA1D27}"/>
              </a:ext>
            </a:extLst>
          </p:cNvPr>
          <p:cNvCxnSpPr>
            <a:cxnSpLocks/>
          </p:cNvCxnSpPr>
          <p:nvPr/>
        </p:nvCxnSpPr>
        <p:spPr>
          <a:xfrm>
            <a:off x="1332843" y="2082261"/>
            <a:ext cx="1025388" cy="0"/>
          </a:xfrm>
          <a:prstGeom prst="straightConnector1">
            <a:avLst/>
          </a:prstGeom>
          <a:ln w="19050">
            <a:solidFill>
              <a:srgbClr val="4CA2B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90" name="Groupe 289">
            <a:extLst>
              <a:ext uri="{FF2B5EF4-FFF2-40B4-BE49-F238E27FC236}">
                <a16:creationId xmlns:a16="http://schemas.microsoft.com/office/drawing/2014/main" id="{5669F898-60F2-4C13-BBE9-561C5E55F3FF}"/>
              </a:ext>
            </a:extLst>
          </p:cNvPr>
          <p:cNvGrpSpPr/>
          <p:nvPr/>
        </p:nvGrpSpPr>
        <p:grpSpPr>
          <a:xfrm>
            <a:off x="-94569" y="4827780"/>
            <a:ext cx="2057540" cy="1001208"/>
            <a:chOff x="82715" y="2397144"/>
            <a:chExt cx="2057540" cy="1001208"/>
          </a:xfrm>
        </p:grpSpPr>
        <p:pic>
          <p:nvPicPr>
            <p:cNvPr id="291" name="Image 290">
              <a:extLst>
                <a:ext uri="{FF2B5EF4-FFF2-40B4-BE49-F238E27FC236}">
                  <a16:creationId xmlns:a16="http://schemas.microsoft.com/office/drawing/2014/main" id="{EB770E67-0D9C-4659-8923-72A6A8E60F6F}"/>
                </a:ext>
              </a:extLst>
            </p:cNvPr>
            <p:cNvPicPr>
              <a:picLocks noChangeAspect="1"/>
            </p:cNvPicPr>
            <p:nvPr/>
          </p:nvPicPr>
          <p:blipFill>
            <a:blip r:embed="rId4"/>
            <a:stretch>
              <a:fillRect/>
            </a:stretch>
          </p:blipFill>
          <p:spPr>
            <a:xfrm>
              <a:off x="728924" y="2397144"/>
              <a:ext cx="786508" cy="790520"/>
            </a:xfrm>
            <a:prstGeom prst="rect">
              <a:avLst/>
            </a:prstGeom>
          </p:spPr>
        </p:pic>
        <p:sp>
          <p:nvSpPr>
            <p:cNvPr id="292" name="ZoneTexte 291">
              <a:extLst>
                <a:ext uri="{FF2B5EF4-FFF2-40B4-BE49-F238E27FC236}">
                  <a16:creationId xmlns:a16="http://schemas.microsoft.com/office/drawing/2014/main" id="{967DA616-C1AF-47B1-9155-4DB00DEC8B73}"/>
                </a:ext>
              </a:extLst>
            </p:cNvPr>
            <p:cNvSpPr txBox="1"/>
            <p:nvPr/>
          </p:nvSpPr>
          <p:spPr bwMode="auto">
            <a:xfrm>
              <a:off x="82715" y="3121353"/>
              <a:ext cx="2057540" cy="276999"/>
            </a:xfrm>
            <a:prstGeom prst="rect">
              <a:avLst/>
            </a:prstGeom>
            <a:noFill/>
            <a:ln w="9525">
              <a:noFill/>
              <a:miter lim="800000"/>
              <a:headEnd/>
              <a:tailEnd/>
            </a:ln>
          </p:spPr>
          <p:txBody>
            <a:bodyPr wrap="square" rtlCol="0">
              <a:spAutoFit/>
            </a:bodyPr>
            <a:lstStyle/>
            <a:p>
              <a:pPr algn="ctr" eaLnBrk="0" hangingPunct="0"/>
              <a:r>
                <a:rPr lang="en-US" sz="1200" dirty="0" err="1">
                  <a:solidFill>
                    <a:srgbClr val="375157"/>
                  </a:solidFill>
                  <a:latin typeface="Calibri corps"/>
                  <a:cs typeface="Arial" panose="020B0604020202020204" pitchFamily="34" charset="0"/>
                </a:rPr>
                <a:t>Taux</a:t>
              </a:r>
              <a:r>
                <a:rPr lang="en-US" sz="1200" dirty="0">
                  <a:solidFill>
                    <a:srgbClr val="375157"/>
                  </a:solidFill>
                  <a:latin typeface="Calibri corps"/>
                  <a:cs typeface="Arial" panose="020B0604020202020204" pitchFamily="34" charset="0"/>
                </a:rPr>
                <a:t> </a:t>
              </a:r>
              <a:r>
                <a:rPr lang="en-US" sz="1200" dirty="0" err="1">
                  <a:solidFill>
                    <a:srgbClr val="375157"/>
                  </a:solidFill>
                  <a:latin typeface="Calibri corps"/>
                  <a:cs typeface="Arial" panose="020B0604020202020204" pitchFamily="34" charset="0"/>
                </a:rPr>
                <a:t>d’infection</a:t>
              </a:r>
              <a:endParaRPr lang="en-US" sz="1200" dirty="0">
                <a:solidFill>
                  <a:srgbClr val="375157"/>
                </a:solidFill>
                <a:latin typeface="Calibri corps"/>
                <a:cs typeface="Arial" panose="020B0604020202020204" pitchFamily="34" charset="0"/>
              </a:endParaRPr>
            </a:p>
          </p:txBody>
        </p:sp>
      </p:grpSp>
      <p:grpSp>
        <p:nvGrpSpPr>
          <p:cNvPr id="293" name="Groupe 292">
            <a:extLst>
              <a:ext uri="{FF2B5EF4-FFF2-40B4-BE49-F238E27FC236}">
                <a16:creationId xmlns:a16="http://schemas.microsoft.com/office/drawing/2014/main" id="{2DE5FD61-E65E-4350-B5F8-5CB35DFD6819}"/>
              </a:ext>
            </a:extLst>
          </p:cNvPr>
          <p:cNvGrpSpPr/>
          <p:nvPr/>
        </p:nvGrpSpPr>
        <p:grpSpPr>
          <a:xfrm>
            <a:off x="-132821" y="1672683"/>
            <a:ext cx="2134044" cy="1021530"/>
            <a:chOff x="44463" y="646006"/>
            <a:chExt cx="2134044" cy="1021530"/>
          </a:xfrm>
        </p:grpSpPr>
        <p:sp>
          <p:nvSpPr>
            <p:cNvPr id="294" name="ZoneTexte 293">
              <a:extLst>
                <a:ext uri="{FF2B5EF4-FFF2-40B4-BE49-F238E27FC236}">
                  <a16:creationId xmlns:a16="http://schemas.microsoft.com/office/drawing/2014/main" id="{B04F0783-3AD7-4E7B-AFAB-F15777723D24}"/>
                </a:ext>
              </a:extLst>
            </p:cNvPr>
            <p:cNvSpPr txBox="1"/>
            <p:nvPr/>
          </p:nvSpPr>
          <p:spPr bwMode="auto">
            <a:xfrm>
              <a:off x="44463" y="1390537"/>
              <a:ext cx="2134044" cy="276999"/>
            </a:xfrm>
            <a:prstGeom prst="rect">
              <a:avLst/>
            </a:prstGeom>
            <a:noFill/>
            <a:ln w="9525">
              <a:noFill/>
              <a:miter lim="800000"/>
              <a:headEnd/>
              <a:tailEnd/>
            </a:ln>
          </p:spPr>
          <p:txBody>
            <a:bodyPr wrap="square" rtlCol="0">
              <a:spAutoFit/>
            </a:bodyPr>
            <a:lstStyle/>
            <a:p>
              <a:pPr algn="ctr" eaLnBrk="0" hangingPunct="0"/>
              <a:r>
                <a:rPr lang="en-US" sz="1200" dirty="0" err="1">
                  <a:solidFill>
                    <a:srgbClr val="375157"/>
                  </a:solidFill>
                  <a:latin typeface="Calibri corps"/>
                  <a:cs typeface="Arial" panose="020B0604020202020204" pitchFamily="34" charset="0"/>
                </a:rPr>
                <a:t>Sélection</a:t>
              </a:r>
              <a:r>
                <a:rPr lang="en-US" sz="1200" dirty="0">
                  <a:solidFill>
                    <a:srgbClr val="375157"/>
                  </a:solidFill>
                  <a:latin typeface="Calibri corps"/>
                  <a:cs typeface="Arial" panose="020B0604020202020204" pitchFamily="34" charset="0"/>
                </a:rPr>
                <a:t> </a:t>
              </a:r>
              <a:r>
                <a:rPr lang="en-US" sz="1200" dirty="0" err="1">
                  <a:solidFill>
                    <a:srgbClr val="375157"/>
                  </a:solidFill>
                  <a:latin typeface="Calibri corps"/>
                  <a:cs typeface="Arial" panose="020B0604020202020204" pitchFamily="34" charset="0"/>
                </a:rPr>
                <a:t>d’hôtes</a:t>
              </a:r>
              <a:endParaRPr lang="en-US" sz="1200" i="1" dirty="0">
                <a:solidFill>
                  <a:srgbClr val="375157"/>
                </a:solidFill>
                <a:latin typeface="Calibri corps"/>
                <a:cs typeface="Arial" panose="020B0604020202020204" pitchFamily="34" charset="0"/>
              </a:endParaRPr>
            </a:p>
          </p:txBody>
        </p:sp>
        <p:pic>
          <p:nvPicPr>
            <p:cNvPr id="295" name="Image 294">
              <a:extLst>
                <a:ext uri="{FF2B5EF4-FFF2-40B4-BE49-F238E27FC236}">
                  <a16:creationId xmlns:a16="http://schemas.microsoft.com/office/drawing/2014/main" id="{AF649033-CEB3-4C85-8D51-B0A8A2E1FAF9}"/>
                </a:ext>
              </a:extLst>
            </p:cNvPr>
            <p:cNvPicPr>
              <a:picLocks noChangeAspect="1"/>
            </p:cNvPicPr>
            <p:nvPr/>
          </p:nvPicPr>
          <p:blipFill>
            <a:blip r:embed="rId5"/>
            <a:stretch>
              <a:fillRect/>
            </a:stretch>
          </p:blipFill>
          <p:spPr>
            <a:xfrm>
              <a:off x="730576" y="646006"/>
              <a:ext cx="786509" cy="782517"/>
            </a:xfrm>
            <a:prstGeom prst="rect">
              <a:avLst/>
            </a:prstGeom>
          </p:spPr>
        </p:pic>
      </p:grpSp>
      <p:cxnSp>
        <p:nvCxnSpPr>
          <p:cNvPr id="138" name="Connecteur droit avec flèche 137">
            <a:extLst>
              <a:ext uri="{FF2B5EF4-FFF2-40B4-BE49-F238E27FC236}">
                <a16:creationId xmlns:a16="http://schemas.microsoft.com/office/drawing/2014/main" id="{92EEB746-355D-4A4C-B6FB-61D8D4A6C037}"/>
              </a:ext>
            </a:extLst>
          </p:cNvPr>
          <p:cNvCxnSpPr>
            <a:cxnSpLocks/>
          </p:cNvCxnSpPr>
          <p:nvPr/>
        </p:nvCxnSpPr>
        <p:spPr>
          <a:xfrm>
            <a:off x="4703669" y="1260455"/>
            <a:ext cx="441506" cy="0"/>
          </a:xfrm>
          <a:prstGeom prst="straightConnector1">
            <a:avLst/>
          </a:prstGeom>
          <a:ln w="19050">
            <a:solidFill>
              <a:srgbClr val="4CA2B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9" name="ZoneTexte 168">
            <a:extLst>
              <a:ext uri="{FF2B5EF4-FFF2-40B4-BE49-F238E27FC236}">
                <a16:creationId xmlns:a16="http://schemas.microsoft.com/office/drawing/2014/main" id="{DAE01874-1231-4694-B0D5-67AF12B9B1FA}"/>
              </a:ext>
            </a:extLst>
          </p:cNvPr>
          <p:cNvSpPr txBox="1"/>
          <p:nvPr/>
        </p:nvSpPr>
        <p:spPr>
          <a:xfrm>
            <a:off x="3828017" y="4590593"/>
            <a:ext cx="309700" cy="276999"/>
          </a:xfrm>
          <a:prstGeom prst="rect">
            <a:avLst/>
          </a:prstGeom>
          <a:noFill/>
        </p:spPr>
        <p:txBody>
          <a:bodyPr wrap="none" rtlCol="0">
            <a:spAutoFit/>
          </a:bodyPr>
          <a:lstStyle/>
          <a:p>
            <a:r>
              <a:rPr lang="en-US" sz="1200"/>
              <a:t>-2</a:t>
            </a:r>
          </a:p>
        </p:txBody>
      </p:sp>
      <p:sp>
        <p:nvSpPr>
          <p:cNvPr id="170" name="ZoneTexte 169">
            <a:extLst>
              <a:ext uri="{FF2B5EF4-FFF2-40B4-BE49-F238E27FC236}">
                <a16:creationId xmlns:a16="http://schemas.microsoft.com/office/drawing/2014/main" id="{A27BA74C-7470-4A50-90F8-D4E6E366190B}"/>
              </a:ext>
            </a:extLst>
          </p:cNvPr>
          <p:cNvSpPr txBox="1"/>
          <p:nvPr/>
        </p:nvSpPr>
        <p:spPr>
          <a:xfrm>
            <a:off x="3828017" y="3880028"/>
            <a:ext cx="309700" cy="276999"/>
          </a:xfrm>
          <a:prstGeom prst="rect">
            <a:avLst/>
          </a:prstGeom>
          <a:noFill/>
        </p:spPr>
        <p:txBody>
          <a:bodyPr wrap="none" rtlCol="0">
            <a:spAutoFit/>
          </a:bodyPr>
          <a:lstStyle/>
          <a:p>
            <a:r>
              <a:rPr lang="en-US" sz="1200"/>
              <a:t>-1</a:t>
            </a:r>
          </a:p>
        </p:txBody>
      </p:sp>
      <p:sp>
        <p:nvSpPr>
          <p:cNvPr id="172" name="ZoneTexte 171">
            <a:extLst>
              <a:ext uri="{FF2B5EF4-FFF2-40B4-BE49-F238E27FC236}">
                <a16:creationId xmlns:a16="http://schemas.microsoft.com/office/drawing/2014/main" id="{81297DAD-09DF-4CE3-8BE6-DCFA85829E7D}"/>
              </a:ext>
            </a:extLst>
          </p:cNvPr>
          <p:cNvSpPr txBox="1"/>
          <p:nvPr/>
        </p:nvSpPr>
        <p:spPr>
          <a:xfrm>
            <a:off x="3851260" y="1750652"/>
            <a:ext cx="263214" cy="276999"/>
          </a:xfrm>
          <a:prstGeom prst="rect">
            <a:avLst/>
          </a:prstGeom>
          <a:noFill/>
        </p:spPr>
        <p:txBody>
          <a:bodyPr wrap="none" rtlCol="0">
            <a:spAutoFit/>
          </a:bodyPr>
          <a:lstStyle/>
          <a:p>
            <a:r>
              <a:rPr lang="en-US" sz="1200" dirty="0"/>
              <a:t>2</a:t>
            </a:r>
          </a:p>
        </p:txBody>
      </p:sp>
      <p:sp>
        <p:nvSpPr>
          <p:cNvPr id="173" name="ZoneTexte 172">
            <a:extLst>
              <a:ext uri="{FF2B5EF4-FFF2-40B4-BE49-F238E27FC236}">
                <a16:creationId xmlns:a16="http://schemas.microsoft.com/office/drawing/2014/main" id="{4542E1F2-E1C4-45BF-A162-5F4D6C3B78E7}"/>
              </a:ext>
            </a:extLst>
          </p:cNvPr>
          <p:cNvSpPr txBox="1"/>
          <p:nvPr/>
        </p:nvSpPr>
        <p:spPr>
          <a:xfrm>
            <a:off x="3851260" y="3155151"/>
            <a:ext cx="263214" cy="276999"/>
          </a:xfrm>
          <a:prstGeom prst="rect">
            <a:avLst/>
          </a:prstGeom>
          <a:noFill/>
        </p:spPr>
        <p:txBody>
          <a:bodyPr wrap="none" rtlCol="0">
            <a:spAutoFit/>
          </a:bodyPr>
          <a:lstStyle/>
          <a:p>
            <a:r>
              <a:rPr lang="en-US" sz="1200"/>
              <a:t>0</a:t>
            </a:r>
          </a:p>
        </p:txBody>
      </p:sp>
      <p:sp>
        <p:nvSpPr>
          <p:cNvPr id="174" name="ZoneTexte 173">
            <a:extLst>
              <a:ext uri="{FF2B5EF4-FFF2-40B4-BE49-F238E27FC236}">
                <a16:creationId xmlns:a16="http://schemas.microsoft.com/office/drawing/2014/main" id="{266B40EE-A906-4684-B6A6-31D25281368E}"/>
              </a:ext>
            </a:extLst>
          </p:cNvPr>
          <p:cNvSpPr txBox="1"/>
          <p:nvPr/>
        </p:nvSpPr>
        <p:spPr>
          <a:xfrm>
            <a:off x="3851260" y="2459942"/>
            <a:ext cx="263214" cy="276999"/>
          </a:xfrm>
          <a:prstGeom prst="rect">
            <a:avLst/>
          </a:prstGeom>
          <a:noFill/>
        </p:spPr>
        <p:txBody>
          <a:bodyPr wrap="none" rtlCol="0">
            <a:spAutoFit/>
          </a:bodyPr>
          <a:lstStyle/>
          <a:p>
            <a:r>
              <a:rPr lang="en-US" sz="1200"/>
              <a:t>1</a:t>
            </a:r>
          </a:p>
        </p:txBody>
      </p:sp>
      <p:cxnSp>
        <p:nvCxnSpPr>
          <p:cNvPr id="161" name="Connecteur droit avec flèche 160">
            <a:extLst>
              <a:ext uri="{FF2B5EF4-FFF2-40B4-BE49-F238E27FC236}">
                <a16:creationId xmlns:a16="http://schemas.microsoft.com/office/drawing/2014/main" id="{10F3CE9F-BFE6-42BF-A067-24827B5673F4}"/>
              </a:ext>
            </a:extLst>
          </p:cNvPr>
          <p:cNvCxnSpPr>
            <a:cxnSpLocks/>
          </p:cNvCxnSpPr>
          <p:nvPr/>
        </p:nvCxnSpPr>
        <p:spPr>
          <a:xfrm>
            <a:off x="10105813" y="1104063"/>
            <a:ext cx="529122"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7" name="Rectangle 216">
            <a:extLst>
              <a:ext uri="{FF2B5EF4-FFF2-40B4-BE49-F238E27FC236}">
                <a16:creationId xmlns:a16="http://schemas.microsoft.com/office/drawing/2014/main" id="{7A183A83-0BD8-42C4-8FBF-079AB82A9CF6}"/>
              </a:ext>
            </a:extLst>
          </p:cNvPr>
          <p:cNvSpPr/>
          <p:nvPr/>
        </p:nvSpPr>
        <p:spPr>
          <a:xfrm>
            <a:off x="10280374" y="1203559"/>
            <a:ext cx="180000" cy="180000"/>
          </a:xfrm>
          <a:prstGeom prst="rect">
            <a:avLst/>
          </a:prstGeom>
          <a:solidFill>
            <a:srgbClr val="517881"/>
          </a:solidFill>
          <a:ln>
            <a:solidFill>
              <a:srgbClr val="5178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a:extLst>
              <a:ext uri="{FF2B5EF4-FFF2-40B4-BE49-F238E27FC236}">
                <a16:creationId xmlns:a16="http://schemas.microsoft.com/office/drawing/2014/main" id="{C8D71519-DDC2-4CA5-856C-A64E5C3E25C7}"/>
              </a:ext>
            </a:extLst>
          </p:cNvPr>
          <p:cNvSpPr txBox="1"/>
          <p:nvPr/>
        </p:nvSpPr>
        <p:spPr>
          <a:xfrm>
            <a:off x="9879508" y="1155950"/>
            <a:ext cx="219932" cy="261610"/>
          </a:xfrm>
          <a:prstGeom prst="rect">
            <a:avLst/>
          </a:prstGeom>
          <a:noFill/>
        </p:spPr>
        <p:txBody>
          <a:bodyPr wrap="none" rtlCol="0">
            <a:spAutoFit/>
          </a:bodyPr>
          <a:lstStyle/>
          <a:p>
            <a:r>
              <a:rPr lang="en-US" sz="1100" dirty="0"/>
              <a:t>I</a:t>
            </a:r>
          </a:p>
        </p:txBody>
      </p:sp>
      <p:sp>
        <p:nvSpPr>
          <p:cNvPr id="218" name="Rectangle 217">
            <a:extLst>
              <a:ext uri="{FF2B5EF4-FFF2-40B4-BE49-F238E27FC236}">
                <a16:creationId xmlns:a16="http://schemas.microsoft.com/office/drawing/2014/main" id="{D21A80B1-7AA4-424B-BF1C-219C3154F720}"/>
              </a:ext>
            </a:extLst>
          </p:cNvPr>
          <p:cNvSpPr/>
          <p:nvPr/>
        </p:nvSpPr>
        <p:spPr>
          <a:xfrm>
            <a:off x="10280374" y="1438121"/>
            <a:ext cx="180000" cy="180000"/>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ZoneTexte 218">
            <a:extLst>
              <a:ext uri="{FF2B5EF4-FFF2-40B4-BE49-F238E27FC236}">
                <a16:creationId xmlns:a16="http://schemas.microsoft.com/office/drawing/2014/main" id="{77BCFC9D-ADA7-49D9-A4FC-C433DA971EF0}"/>
              </a:ext>
            </a:extLst>
          </p:cNvPr>
          <p:cNvSpPr txBox="1"/>
          <p:nvPr/>
        </p:nvSpPr>
        <p:spPr>
          <a:xfrm>
            <a:off x="9869787" y="1393914"/>
            <a:ext cx="255198" cy="261610"/>
          </a:xfrm>
          <a:prstGeom prst="rect">
            <a:avLst/>
          </a:prstGeom>
          <a:noFill/>
        </p:spPr>
        <p:txBody>
          <a:bodyPr wrap="none" rtlCol="0">
            <a:spAutoFit/>
          </a:bodyPr>
          <a:lstStyle/>
          <a:p>
            <a:r>
              <a:rPr lang="en-US" sz="1100" dirty="0"/>
              <a:t>II</a:t>
            </a:r>
          </a:p>
        </p:txBody>
      </p:sp>
      <p:sp>
        <p:nvSpPr>
          <p:cNvPr id="220" name="Rectangle 219">
            <a:extLst>
              <a:ext uri="{FF2B5EF4-FFF2-40B4-BE49-F238E27FC236}">
                <a16:creationId xmlns:a16="http://schemas.microsoft.com/office/drawing/2014/main" id="{8CA4AA5E-3F6F-4566-9EB6-70EE563C4F27}"/>
              </a:ext>
            </a:extLst>
          </p:cNvPr>
          <p:cNvSpPr/>
          <p:nvPr/>
        </p:nvSpPr>
        <p:spPr>
          <a:xfrm>
            <a:off x="10280374" y="1672683"/>
            <a:ext cx="180000" cy="180000"/>
          </a:xfrm>
          <a:prstGeom prst="rect">
            <a:avLst/>
          </a:prstGeom>
          <a:solidFill>
            <a:srgbClr val="01ABB0"/>
          </a:solidFill>
          <a:ln>
            <a:solidFill>
              <a:srgbClr val="01AB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ZoneTexte 220">
            <a:extLst>
              <a:ext uri="{FF2B5EF4-FFF2-40B4-BE49-F238E27FC236}">
                <a16:creationId xmlns:a16="http://schemas.microsoft.com/office/drawing/2014/main" id="{58D7BC77-32B6-433E-9B03-52EBF25D1C55}"/>
              </a:ext>
            </a:extLst>
          </p:cNvPr>
          <p:cNvSpPr txBox="1"/>
          <p:nvPr/>
        </p:nvSpPr>
        <p:spPr>
          <a:xfrm>
            <a:off x="9858136" y="1631878"/>
            <a:ext cx="724878" cy="261610"/>
          </a:xfrm>
          <a:prstGeom prst="rect">
            <a:avLst/>
          </a:prstGeom>
          <a:noFill/>
        </p:spPr>
        <p:txBody>
          <a:bodyPr wrap="square" rtlCol="0">
            <a:spAutoFit/>
          </a:bodyPr>
          <a:lstStyle/>
          <a:p>
            <a:r>
              <a:rPr lang="en-US" sz="1100" dirty="0"/>
              <a:t>III</a:t>
            </a:r>
          </a:p>
        </p:txBody>
      </p:sp>
      <p:sp>
        <p:nvSpPr>
          <p:cNvPr id="125" name="ZoneTexte 124">
            <a:extLst>
              <a:ext uri="{FF2B5EF4-FFF2-40B4-BE49-F238E27FC236}">
                <a16:creationId xmlns:a16="http://schemas.microsoft.com/office/drawing/2014/main" id="{D0D625AE-BCB5-4351-9554-8781B695DF7F}"/>
              </a:ext>
            </a:extLst>
          </p:cNvPr>
          <p:cNvSpPr txBox="1"/>
          <p:nvPr/>
        </p:nvSpPr>
        <p:spPr>
          <a:xfrm>
            <a:off x="9295972" y="1412914"/>
            <a:ext cx="615874" cy="261610"/>
          </a:xfrm>
          <a:prstGeom prst="rect">
            <a:avLst/>
          </a:prstGeom>
          <a:noFill/>
        </p:spPr>
        <p:txBody>
          <a:bodyPr wrap="none" rtlCol="0">
            <a:spAutoFit/>
          </a:bodyPr>
          <a:lstStyle/>
          <a:p>
            <a:r>
              <a:rPr lang="en-US" sz="1100" dirty="0"/>
              <a:t>Groupe</a:t>
            </a:r>
          </a:p>
        </p:txBody>
      </p:sp>
      <p:cxnSp>
        <p:nvCxnSpPr>
          <p:cNvPr id="126" name="Connecteur droit avec flèche 125">
            <a:extLst>
              <a:ext uri="{FF2B5EF4-FFF2-40B4-BE49-F238E27FC236}">
                <a16:creationId xmlns:a16="http://schemas.microsoft.com/office/drawing/2014/main" id="{C9B87570-5E9A-422E-A2B3-FC76D256639A}"/>
              </a:ext>
            </a:extLst>
          </p:cNvPr>
          <p:cNvCxnSpPr>
            <a:cxnSpLocks/>
          </p:cNvCxnSpPr>
          <p:nvPr/>
        </p:nvCxnSpPr>
        <p:spPr>
          <a:xfrm flipV="1">
            <a:off x="9889975" y="1234597"/>
            <a:ext cx="0" cy="618244"/>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6" name="ZoneTexte 135">
            <a:extLst>
              <a:ext uri="{FF2B5EF4-FFF2-40B4-BE49-F238E27FC236}">
                <a16:creationId xmlns:a16="http://schemas.microsoft.com/office/drawing/2014/main" id="{9AD4993B-C1A5-49A7-ABA8-EF656E4AF6D9}"/>
              </a:ext>
            </a:extLst>
          </p:cNvPr>
          <p:cNvSpPr txBox="1"/>
          <p:nvPr/>
        </p:nvSpPr>
        <p:spPr>
          <a:xfrm>
            <a:off x="10057628" y="881675"/>
            <a:ext cx="601447" cy="261610"/>
          </a:xfrm>
          <a:prstGeom prst="rect">
            <a:avLst/>
          </a:prstGeom>
          <a:noFill/>
        </p:spPr>
        <p:txBody>
          <a:bodyPr wrap="none" rtlCol="0">
            <a:spAutoFit/>
          </a:bodyPr>
          <a:lstStyle/>
          <a:p>
            <a:r>
              <a:rPr lang="en-US" sz="1100" dirty="0" err="1"/>
              <a:t>Variété</a:t>
            </a:r>
            <a:endParaRPr lang="en-US" sz="1100" dirty="0"/>
          </a:p>
        </p:txBody>
      </p:sp>
      <p:sp>
        <p:nvSpPr>
          <p:cNvPr id="145" name="Rectangle 144">
            <a:extLst>
              <a:ext uri="{FF2B5EF4-FFF2-40B4-BE49-F238E27FC236}">
                <a16:creationId xmlns:a16="http://schemas.microsoft.com/office/drawing/2014/main" id="{5F9985C1-B57C-406B-AE83-41018068FE11}"/>
              </a:ext>
            </a:extLst>
          </p:cNvPr>
          <p:cNvSpPr/>
          <p:nvPr/>
        </p:nvSpPr>
        <p:spPr>
          <a:xfrm>
            <a:off x="10951456" y="1203559"/>
            <a:ext cx="180000" cy="180000"/>
          </a:xfrm>
          <a:prstGeom prst="rect">
            <a:avLst/>
          </a:prstGeom>
          <a:solidFill>
            <a:schemeClr val="bg1"/>
          </a:solidFill>
          <a:ln>
            <a:solidFill>
              <a:srgbClr val="5178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F1820867-6DD4-42BE-84E0-60F5947252E7}"/>
              </a:ext>
            </a:extLst>
          </p:cNvPr>
          <p:cNvSpPr/>
          <p:nvPr/>
        </p:nvSpPr>
        <p:spPr>
          <a:xfrm>
            <a:off x="10951456" y="1438121"/>
            <a:ext cx="180000" cy="180000"/>
          </a:xfrm>
          <a:prstGeom prst="rect">
            <a:avLst/>
          </a:prstGeom>
          <a:solidFill>
            <a:schemeClr val="bg1"/>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B9070156-360B-4766-A113-46AB7F2DD65A}"/>
              </a:ext>
            </a:extLst>
          </p:cNvPr>
          <p:cNvSpPr/>
          <p:nvPr/>
        </p:nvSpPr>
        <p:spPr>
          <a:xfrm>
            <a:off x="10951456" y="1672683"/>
            <a:ext cx="180000" cy="180000"/>
          </a:xfrm>
          <a:prstGeom prst="rect">
            <a:avLst/>
          </a:prstGeom>
          <a:solidFill>
            <a:schemeClr val="bg1"/>
          </a:solidFill>
          <a:ln>
            <a:solidFill>
              <a:srgbClr val="01AB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5" name="Connecteur droit avec flèche 194">
            <a:extLst>
              <a:ext uri="{FF2B5EF4-FFF2-40B4-BE49-F238E27FC236}">
                <a16:creationId xmlns:a16="http://schemas.microsoft.com/office/drawing/2014/main" id="{F07DEAA3-7702-405D-90F5-07E3D31A3348}"/>
              </a:ext>
            </a:extLst>
          </p:cNvPr>
          <p:cNvCxnSpPr>
            <a:cxnSpLocks/>
          </p:cNvCxnSpPr>
          <p:nvPr/>
        </p:nvCxnSpPr>
        <p:spPr>
          <a:xfrm>
            <a:off x="10711653" y="1104063"/>
            <a:ext cx="65960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7" name="ZoneTexte 196">
            <a:extLst>
              <a:ext uri="{FF2B5EF4-FFF2-40B4-BE49-F238E27FC236}">
                <a16:creationId xmlns:a16="http://schemas.microsoft.com/office/drawing/2014/main" id="{3CA11D46-F748-448E-B666-682BD68D0420}"/>
              </a:ext>
            </a:extLst>
          </p:cNvPr>
          <p:cNvSpPr txBox="1"/>
          <p:nvPr/>
        </p:nvSpPr>
        <p:spPr>
          <a:xfrm>
            <a:off x="10634935" y="881675"/>
            <a:ext cx="813043" cy="261610"/>
          </a:xfrm>
          <a:prstGeom prst="rect">
            <a:avLst/>
          </a:prstGeom>
          <a:noFill/>
        </p:spPr>
        <p:txBody>
          <a:bodyPr wrap="none" rtlCol="0">
            <a:spAutoFit/>
          </a:bodyPr>
          <a:lstStyle/>
          <a:p>
            <a:r>
              <a:rPr lang="en-US" sz="1100" dirty="0" err="1"/>
              <a:t>Barycentre</a:t>
            </a:r>
            <a:endParaRPr lang="en-US" sz="1100" dirty="0"/>
          </a:p>
        </p:txBody>
      </p:sp>
      <p:grpSp>
        <p:nvGrpSpPr>
          <p:cNvPr id="198" name="Groupe 197">
            <a:extLst>
              <a:ext uri="{FF2B5EF4-FFF2-40B4-BE49-F238E27FC236}">
                <a16:creationId xmlns:a16="http://schemas.microsoft.com/office/drawing/2014/main" id="{07363D35-C1F3-4A5F-86E9-F7401FD2A83F}"/>
              </a:ext>
            </a:extLst>
          </p:cNvPr>
          <p:cNvGrpSpPr/>
          <p:nvPr/>
        </p:nvGrpSpPr>
        <p:grpSpPr>
          <a:xfrm>
            <a:off x="9224818" y="617267"/>
            <a:ext cx="2460330" cy="292388"/>
            <a:chOff x="9224818" y="617267"/>
            <a:chExt cx="2460330" cy="292388"/>
          </a:xfrm>
        </p:grpSpPr>
        <p:sp>
          <p:nvSpPr>
            <p:cNvPr id="199" name="ZoneTexte 198">
              <a:extLst>
                <a:ext uri="{FF2B5EF4-FFF2-40B4-BE49-F238E27FC236}">
                  <a16:creationId xmlns:a16="http://schemas.microsoft.com/office/drawing/2014/main" id="{EA337DBE-3713-4353-BB21-FB9E003DCC8F}"/>
                </a:ext>
              </a:extLst>
            </p:cNvPr>
            <p:cNvSpPr txBox="1"/>
            <p:nvPr/>
          </p:nvSpPr>
          <p:spPr>
            <a:xfrm>
              <a:off x="10119795" y="617267"/>
              <a:ext cx="758734" cy="292388"/>
            </a:xfrm>
            <a:prstGeom prst="rect">
              <a:avLst/>
            </a:prstGeom>
            <a:noFill/>
          </p:spPr>
          <p:txBody>
            <a:bodyPr wrap="none" rtlCol="0">
              <a:spAutoFit/>
            </a:bodyPr>
            <a:lstStyle/>
            <a:p>
              <a:r>
                <a:rPr lang="en-US" sz="1300" dirty="0" err="1"/>
                <a:t>Légende</a:t>
              </a:r>
              <a:endParaRPr lang="en-US" sz="1300" baseline="-25000" dirty="0"/>
            </a:p>
          </p:txBody>
        </p:sp>
        <p:cxnSp>
          <p:nvCxnSpPr>
            <p:cNvPr id="200" name="Connecteur droit avec flèche 199">
              <a:extLst>
                <a:ext uri="{FF2B5EF4-FFF2-40B4-BE49-F238E27FC236}">
                  <a16:creationId xmlns:a16="http://schemas.microsoft.com/office/drawing/2014/main" id="{7D6B5892-DC16-445D-894B-3F219EF2AAC1}"/>
                </a:ext>
              </a:extLst>
            </p:cNvPr>
            <p:cNvCxnSpPr>
              <a:cxnSpLocks/>
            </p:cNvCxnSpPr>
            <p:nvPr/>
          </p:nvCxnSpPr>
          <p:spPr>
            <a:xfrm>
              <a:off x="9224818" y="863999"/>
              <a:ext cx="2460330"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41" name="Groupe 140">
            <a:extLst>
              <a:ext uri="{FF2B5EF4-FFF2-40B4-BE49-F238E27FC236}">
                <a16:creationId xmlns:a16="http://schemas.microsoft.com/office/drawing/2014/main" id="{A33BA301-9F3C-4F7F-B071-5FB34B9129C0}"/>
              </a:ext>
            </a:extLst>
          </p:cNvPr>
          <p:cNvGrpSpPr/>
          <p:nvPr/>
        </p:nvGrpSpPr>
        <p:grpSpPr>
          <a:xfrm>
            <a:off x="11812158" y="0"/>
            <a:ext cx="379842" cy="6857997"/>
            <a:chOff x="11812158" y="2460023"/>
            <a:chExt cx="379842" cy="1147763"/>
          </a:xfrm>
        </p:grpSpPr>
        <p:sp>
          <p:nvSpPr>
            <p:cNvPr id="142" name="Rectangle 141">
              <a:extLst>
                <a:ext uri="{FF2B5EF4-FFF2-40B4-BE49-F238E27FC236}">
                  <a16:creationId xmlns:a16="http://schemas.microsoft.com/office/drawing/2014/main" id="{D6EA5F32-7F53-4404-9B51-E52A2D502001}"/>
                </a:ext>
              </a:extLst>
            </p:cNvPr>
            <p:cNvSpPr/>
            <p:nvPr/>
          </p:nvSpPr>
          <p:spPr>
            <a:xfrm>
              <a:off x="11896725" y="2460023"/>
              <a:ext cx="295275" cy="11477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3" name="Connecteur droit 142">
              <a:extLst>
                <a:ext uri="{FF2B5EF4-FFF2-40B4-BE49-F238E27FC236}">
                  <a16:creationId xmlns:a16="http://schemas.microsoft.com/office/drawing/2014/main" id="{A910D1B0-6EB3-458D-AB7A-EFA2BC300871}"/>
                </a:ext>
              </a:extLst>
            </p:cNvPr>
            <p:cNvCxnSpPr/>
            <p:nvPr/>
          </p:nvCxnSpPr>
          <p:spPr>
            <a:xfrm>
              <a:off x="11812158"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4" name="Connecteur droit 143">
              <a:extLst>
                <a:ext uri="{FF2B5EF4-FFF2-40B4-BE49-F238E27FC236}">
                  <a16:creationId xmlns:a16="http://schemas.microsoft.com/office/drawing/2014/main" id="{8BB596BE-9D7F-4E68-BE76-911AD487DDA1}"/>
                </a:ext>
              </a:extLst>
            </p:cNvPr>
            <p:cNvCxnSpPr/>
            <p:nvPr/>
          </p:nvCxnSpPr>
          <p:spPr>
            <a:xfrm>
              <a:off x="12045520"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3" name="Connecteur droit 162">
              <a:extLst>
                <a:ext uri="{FF2B5EF4-FFF2-40B4-BE49-F238E27FC236}">
                  <a16:creationId xmlns:a16="http://schemas.microsoft.com/office/drawing/2014/main" id="{AA1ED235-8E99-4129-BC30-7BA979393BAB}"/>
                </a:ext>
              </a:extLst>
            </p:cNvPr>
            <p:cNvCxnSpPr/>
            <p:nvPr/>
          </p:nvCxnSpPr>
          <p:spPr>
            <a:xfrm>
              <a:off x="11974082" y="2460023"/>
              <a:ext cx="0" cy="1147763"/>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3313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278"/>
                                        </p:tgtEl>
                                        <p:attrNameLst>
                                          <p:attrName>style.opacity</p:attrName>
                                        </p:attrNameLst>
                                      </p:cBhvr>
                                      <p:to>
                                        <p:strVal val="0.25"/>
                                      </p:to>
                                    </p:set>
                                    <p:animEffect filter="image" prLst="opacity: 0.25">
                                      <p:cBhvr rctx="IE">
                                        <p:cTn id="7" dur="indefinite"/>
                                        <p:tgtEl>
                                          <p:spTgt spid="278"/>
                                        </p:tgtEl>
                                      </p:cBhvr>
                                    </p:animEffect>
                                  </p:childTnLst>
                                </p:cTn>
                              </p:par>
                              <p:par>
                                <p:cTn id="8" presetID="9" presetClass="emph" presetSubtype="0" nodeType="withEffect">
                                  <p:stCondLst>
                                    <p:cond delay="0"/>
                                  </p:stCondLst>
                                  <p:childTnLst>
                                    <p:set>
                                      <p:cBhvr>
                                        <p:cTn id="9" dur="indefinite"/>
                                        <p:tgtEl>
                                          <p:spTgt spid="280"/>
                                        </p:tgtEl>
                                        <p:attrNameLst>
                                          <p:attrName>style.opacity</p:attrName>
                                        </p:attrNameLst>
                                      </p:cBhvr>
                                      <p:to>
                                        <p:strVal val="0.25"/>
                                      </p:to>
                                    </p:set>
                                    <p:animEffect filter="image" prLst="opacity: 0.25">
                                      <p:cBhvr rctx="IE">
                                        <p:cTn id="10" dur="indefinite"/>
                                        <p:tgtEl>
                                          <p:spTgt spid="280"/>
                                        </p:tgtEl>
                                      </p:cBhvr>
                                    </p:animEffect>
                                  </p:childTnLst>
                                </p:cTn>
                              </p:par>
                              <p:par>
                                <p:cTn id="11" presetID="9" presetClass="emph" presetSubtype="0" nodeType="withEffect">
                                  <p:stCondLst>
                                    <p:cond delay="0"/>
                                  </p:stCondLst>
                                  <p:childTnLst>
                                    <p:set>
                                      <p:cBhvr>
                                        <p:cTn id="12" dur="indefinite"/>
                                        <p:tgtEl>
                                          <p:spTgt spid="281"/>
                                        </p:tgtEl>
                                        <p:attrNameLst>
                                          <p:attrName>style.opacity</p:attrName>
                                        </p:attrNameLst>
                                      </p:cBhvr>
                                      <p:to>
                                        <p:strVal val="0.25"/>
                                      </p:to>
                                    </p:set>
                                    <p:animEffect filter="image" prLst="opacity: 0.25">
                                      <p:cBhvr rctx="IE">
                                        <p:cTn id="13" dur="indefinite"/>
                                        <p:tgtEl>
                                          <p:spTgt spid="281"/>
                                        </p:tgtEl>
                                      </p:cBhvr>
                                    </p:animEffect>
                                  </p:childTnLst>
                                </p:cTn>
                              </p:par>
                              <p:par>
                                <p:cTn id="14" presetID="9" presetClass="emph" presetSubtype="0" grpId="0" nodeType="withEffect">
                                  <p:stCondLst>
                                    <p:cond delay="0"/>
                                  </p:stCondLst>
                                  <p:childTnLst>
                                    <p:set>
                                      <p:cBhvr>
                                        <p:cTn id="15" dur="indefinite"/>
                                        <p:tgtEl>
                                          <p:spTgt spid="283"/>
                                        </p:tgtEl>
                                        <p:attrNameLst>
                                          <p:attrName>style.opacity</p:attrName>
                                        </p:attrNameLst>
                                      </p:cBhvr>
                                      <p:to>
                                        <p:strVal val="0.25"/>
                                      </p:to>
                                    </p:set>
                                    <p:animEffect filter="image" prLst="opacity: 0.25">
                                      <p:cBhvr rctx="IE">
                                        <p:cTn id="16" dur="indefinite"/>
                                        <p:tgtEl>
                                          <p:spTgt spid="283"/>
                                        </p:tgtEl>
                                      </p:cBhvr>
                                    </p:animEffect>
                                  </p:childTnLst>
                                </p:cTn>
                              </p:par>
                              <p:par>
                                <p:cTn id="17" presetID="9" presetClass="emph" presetSubtype="0" grpId="0" nodeType="withEffect">
                                  <p:stCondLst>
                                    <p:cond delay="0"/>
                                  </p:stCondLst>
                                  <p:childTnLst>
                                    <p:set>
                                      <p:cBhvr>
                                        <p:cTn id="18" dur="indefinite"/>
                                        <p:tgtEl>
                                          <p:spTgt spid="284"/>
                                        </p:tgtEl>
                                        <p:attrNameLst>
                                          <p:attrName>style.opacity</p:attrName>
                                        </p:attrNameLst>
                                      </p:cBhvr>
                                      <p:to>
                                        <p:strVal val="0.25"/>
                                      </p:to>
                                    </p:set>
                                    <p:animEffect filter="image" prLst="opacity: 0.25">
                                      <p:cBhvr rctx="IE">
                                        <p:cTn id="19" dur="indefinite"/>
                                        <p:tgtEl>
                                          <p:spTgt spid="284"/>
                                        </p:tgtEl>
                                      </p:cBhvr>
                                    </p:animEffect>
                                  </p:childTnLst>
                                </p:cTn>
                              </p:par>
                              <p:par>
                                <p:cTn id="20" presetID="9" presetClass="emph" presetSubtype="0" grpId="0" nodeType="withEffect">
                                  <p:stCondLst>
                                    <p:cond delay="0"/>
                                  </p:stCondLst>
                                  <p:childTnLst>
                                    <p:set>
                                      <p:cBhvr>
                                        <p:cTn id="21" dur="indefinite"/>
                                        <p:tgtEl>
                                          <p:spTgt spid="285"/>
                                        </p:tgtEl>
                                        <p:attrNameLst>
                                          <p:attrName>style.opacity</p:attrName>
                                        </p:attrNameLst>
                                      </p:cBhvr>
                                      <p:to>
                                        <p:strVal val="0.25"/>
                                      </p:to>
                                    </p:set>
                                    <p:animEffect filter="image" prLst="opacity: 0.25">
                                      <p:cBhvr rctx="IE">
                                        <p:cTn id="22" dur="indefinite"/>
                                        <p:tgtEl>
                                          <p:spTgt spid="285"/>
                                        </p:tgtEl>
                                      </p:cBhvr>
                                    </p:animEffect>
                                  </p:childTnLst>
                                </p:cTn>
                              </p:par>
                              <p:par>
                                <p:cTn id="23" presetID="9" presetClass="emph" presetSubtype="0" nodeType="withEffect">
                                  <p:stCondLst>
                                    <p:cond delay="0"/>
                                  </p:stCondLst>
                                  <p:childTnLst>
                                    <p:set>
                                      <p:cBhvr>
                                        <p:cTn id="24" dur="indefinite"/>
                                        <p:tgtEl>
                                          <p:spTgt spid="286"/>
                                        </p:tgtEl>
                                        <p:attrNameLst>
                                          <p:attrName>style.opacity</p:attrName>
                                        </p:attrNameLst>
                                      </p:cBhvr>
                                      <p:to>
                                        <p:strVal val="0.25"/>
                                      </p:to>
                                    </p:set>
                                    <p:animEffect filter="image" prLst="opacity: 0.25">
                                      <p:cBhvr rctx="IE">
                                        <p:cTn id="25" dur="indefinite"/>
                                        <p:tgtEl>
                                          <p:spTgt spid="286"/>
                                        </p:tgtEl>
                                      </p:cBhvr>
                                    </p:animEffect>
                                  </p:childTnLst>
                                </p:cTn>
                              </p:par>
                              <p:par>
                                <p:cTn id="26" presetID="9" presetClass="emph" presetSubtype="0" nodeType="withEffect">
                                  <p:stCondLst>
                                    <p:cond delay="0"/>
                                  </p:stCondLst>
                                  <p:childTnLst>
                                    <p:set>
                                      <p:cBhvr>
                                        <p:cTn id="27" dur="indefinite"/>
                                        <p:tgtEl>
                                          <p:spTgt spid="289"/>
                                        </p:tgtEl>
                                        <p:attrNameLst>
                                          <p:attrName>style.opacity</p:attrName>
                                        </p:attrNameLst>
                                      </p:cBhvr>
                                      <p:to>
                                        <p:strVal val="0.25"/>
                                      </p:to>
                                    </p:set>
                                    <p:animEffect filter="image" prLst="opacity: 0.25">
                                      <p:cBhvr rctx="IE">
                                        <p:cTn id="28" dur="indefinite"/>
                                        <p:tgtEl>
                                          <p:spTgt spid="289"/>
                                        </p:tgtEl>
                                      </p:cBhvr>
                                    </p:animEffect>
                                  </p:childTnLst>
                                </p:cTn>
                              </p:par>
                              <p:par>
                                <p:cTn id="29" presetID="9" presetClass="emph" presetSubtype="0" nodeType="withEffect">
                                  <p:stCondLst>
                                    <p:cond delay="0"/>
                                  </p:stCondLst>
                                  <p:childTnLst>
                                    <p:set>
                                      <p:cBhvr>
                                        <p:cTn id="30" dur="indefinite"/>
                                        <p:tgtEl>
                                          <p:spTgt spid="293"/>
                                        </p:tgtEl>
                                        <p:attrNameLst>
                                          <p:attrName>style.opacity</p:attrName>
                                        </p:attrNameLst>
                                      </p:cBhvr>
                                      <p:to>
                                        <p:strVal val="0.25"/>
                                      </p:to>
                                    </p:set>
                                    <p:animEffect filter="image" prLst="opacity: 0.25">
                                      <p:cBhvr rctx="IE">
                                        <p:cTn id="31" dur="indefinite"/>
                                        <p:tgtEl>
                                          <p:spTgt spid="293"/>
                                        </p:tgtEl>
                                      </p:cBhvr>
                                    </p:animEffect>
                                  </p:childTnLst>
                                </p:cTn>
                              </p:par>
                              <p:par>
                                <p:cTn id="32" presetID="9" presetClass="emph" presetSubtype="0" nodeType="withEffect">
                                  <p:stCondLst>
                                    <p:cond delay="0"/>
                                  </p:stCondLst>
                                  <p:childTnLst>
                                    <p:set>
                                      <p:cBhvr>
                                        <p:cTn id="33" dur="indefinite"/>
                                        <p:tgtEl>
                                          <p:spTgt spid="290"/>
                                        </p:tgtEl>
                                        <p:attrNameLst>
                                          <p:attrName>style.opacity</p:attrName>
                                        </p:attrNameLst>
                                      </p:cBhvr>
                                      <p:to>
                                        <p:strVal val="0.25"/>
                                      </p:to>
                                    </p:set>
                                    <p:animEffect filter="image" prLst="opacity: 0.25">
                                      <p:cBhvr rctx="IE">
                                        <p:cTn id="34" dur="indefinite"/>
                                        <p:tgtEl>
                                          <p:spTgt spid="290"/>
                                        </p:tgtEl>
                                      </p:cBhvr>
                                    </p:animEffect>
                                  </p:childTnLst>
                                </p:cTn>
                              </p:par>
                              <p:par>
                                <p:cTn id="35" presetID="9" presetClass="emph" presetSubtype="0" grpId="0" nodeType="withEffect">
                                  <p:stCondLst>
                                    <p:cond delay="0"/>
                                  </p:stCondLst>
                                  <p:childTnLst>
                                    <p:set>
                                      <p:cBhvr>
                                        <p:cTn id="36" dur="indefinite"/>
                                        <p:tgtEl>
                                          <p:spTgt spid="282"/>
                                        </p:tgtEl>
                                        <p:attrNameLst>
                                          <p:attrName>style.opacity</p:attrName>
                                        </p:attrNameLst>
                                      </p:cBhvr>
                                      <p:to>
                                        <p:strVal val="0.25"/>
                                      </p:to>
                                    </p:set>
                                    <p:animEffect filter="image" prLst="opacity: 0.25">
                                      <p:cBhvr rctx="IE">
                                        <p:cTn id="37" dur="indefinite"/>
                                        <p:tgtEl>
                                          <p:spTgt spid="282"/>
                                        </p:tgtEl>
                                      </p:cBhvr>
                                    </p:animEffect>
                                  </p:childTnLst>
                                </p:cTn>
                              </p:par>
                              <p:par>
                                <p:cTn id="38" presetID="9" presetClass="emph" presetSubtype="0" nodeType="withEffect">
                                  <p:stCondLst>
                                    <p:cond delay="0"/>
                                  </p:stCondLst>
                                  <p:childTnLst>
                                    <p:set>
                                      <p:cBhvr>
                                        <p:cTn id="39" dur="indefinite"/>
                                        <p:tgtEl>
                                          <p:spTgt spid="279"/>
                                        </p:tgtEl>
                                        <p:attrNameLst>
                                          <p:attrName>style.opacity</p:attrName>
                                        </p:attrNameLst>
                                      </p:cBhvr>
                                      <p:to>
                                        <p:strVal val="0.25"/>
                                      </p:to>
                                    </p:set>
                                    <p:animEffect filter="image" prLst="opacity: 0.25">
                                      <p:cBhvr rctx="IE">
                                        <p:cTn id="40" dur="indefinite"/>
                                        <p:tgtEl>
                                          <p:spTgt spid="279"/>
                                        </p:tgtEl>
                                      </p:cBhvr>
                                    </p:animEffect>
                                  </p:childTnLst>
                                </p:cTn>
                              </p:par>
                              <p:par>
                                <p:cTn id="41" presetID="9" presetClass="emph" presetSubtype="0" nodeType="withEffect">
                                  <p:stCondLst>
                                    <p:cond delay="0"/>
                                  </p:stCondLst>
                                  <p:childTnLst>
                                    <p:set>
                                      <p:cBhvr>
                                        <p:cTn id="42" dur="indefinite"/>
                                        <p:tgtEl>
                                          <p:spTgt spid="138"/>
                                        </p:tgtEl>
                                        <p:attrNameLst>
                                          <p:attrName>style.opacity</p:attrName>
                                        </p:attrNameLst>
                                      </p:cBhvr>
                                      <p:to>
                                        <p:strVal val="0.25"/>
                                      </p:to>
                                    </p:set>
                                    <p:animEffect filter="image" prLst="opacity: 0.25">
                                      <p:cBhvr rctx="IE">
                                        <p:cTn id="43" dur="indefinite"/>
                                        <p:tgtEl>
                                          <p:spTgt spid="138"/>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47"/>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51"/>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52"/>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5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54"/>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55"/>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56"/>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81"/>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82"/>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183"/>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184"/>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185"/>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186"/>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187"/>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150"/>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243"/>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125"/>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126"/>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161"/>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195"/>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136"/>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197"/>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4"/>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217"/>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145"/>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157"/>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158"/>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159"/>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177"/>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178"/>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179"/>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180"/>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246"/>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219"/>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218"/>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146"/>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148"/>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149"/>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188"/>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189"/>
                                        </p:tgtEl>
                                        <p:attrNameLst>
                                          <p:attrName>style.visibility</p:attrName>
                                        </p:attrNameLst>
                                      </p:cBhvr>
                                      <p:to>
                                        <p:strVal val="visible"/>
                                      </p:to>
                                    </p:set>
                                  </p:childTnLst>
                                </p:cTn>
                              </p:par>
                              <p:par>
                                <p:cTn id="130" presetID="1" presetClass="entr" presetSubtype="0" fill="hold" grpId="0" nodeType="withEffect">
                                  <p:stCondLst>
                                    <p:cond delay="0"/>
                                  </p:stCondLst>
                                  <p:childTnLst>
                                    <p:set>
                                      <p:cBhvr>
                                        <p:cTn id="131" dur="1" fill="hold">
                                          <p:stCondLst>
                                            <p:cond delay="0"/>
                                          </p:stCondLst>
                                        </p:cTn>
                                        <p:tgtEl>
                                          <p:spTgt spid="190"/>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220"/>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160"/>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221"/>
                                        </p:tgtEl>
                                        <p:attrNameLst>
                                          <p:attrName>style.visibility</p:attrName>
                                        </p:attrNameLst>
                                      </p:cBhvr>
                                      <p:to>
                                        <p:strVal val="visible"/>
                                      </p:to>
                                    </p:set>
                                  </p:childTnLst>
                                </p:cTn>
                              </p:par>
                              <p:par>
                                <p:cTn id="138" presetID="1" presetClass="entr" presetSubtype="0" fill="hold" nodeType="withEffect">
                                  <p:stCondLst>
                                    <p:cond delay="0"/>
                                  </p:stCondLst>
                                  <p:childTnLst>
                                    <p:set>
                                      <p:cBhvr>
                                        <p:cTn id="139" dur="1" fill="hold">
                                          <p:stCondLst>
                                            <p:cond delay="0"/>
                                          </p:stCondLst>
                                        </p:cTn>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148" grpId="0"/>
      <p:bldP spid="149" grpId="0"/>
      <p:bldP spid="150" grpId="0"/>
      <p:bldP spid="151" grpId="0"/>
      <p:bldP spid="152" grpId="0"/>
      <p:bldP spid="153" grpId="0"/>
      <p:bldP spid="154" grpId="0"/>
      <p:bldP spid="155" grpId="0"/>
      <p:bldP spid="156" grpId="0"/>
      <p:bldP spid="157" grpId="0"/>
      <p:bldP spid="158" grpId="0"/>
      <p:bldP spid="159" grpId="0"/>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282" grpId="0" animBg="1"/>
      <p:bldP spid="283" grpId="0"/>
      <p:bldP spid="284" grpId="0"/>
      <p:bldP spid="285" grpId="0"/>
      <p:bldP spid="217" grpId="0" animBg="1"/>
      <p:bldP spid="4" grpId="0"/>
      <p:bldP spid="218" grpId="0" animBg="1"/>
      <p:bldP spid="219" grpId="0"/>
      <p:bldP spid="220" grpId="0" animBg="1"/>
      <p:bldP spid="221" grpId="0"/>
      <p:bldP spid="125" grpId="0"/>
      <p:bldP spid="136" grpId="0"/>
      <p:bldP spid="145" grpId="0" animBg="1"/>
      <p:bldP spid="146" grpId="0" animBg="1"/>
      <p:bldP spid="160" grpId="0" animBg="1"/>
      <p:bldP spid="19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3" name="Groupe 192">
            <a:extLst>
              <a:ext uri="{FF2B5EF4-FFF2-40B4-BE49-F238E27FC236}">
                <a16:creationId xmlns:a16="http://schemas.microsoft.com/office/drawing/2014/main" id="{A407A191-7730-4AA4-B375-0360AE409EA4}"/>
              </a:ext>
            </a:extLst>
          </p:cNvPr>
          <p:cNvGrpSpPr/>
          <p:nvPr/>
        </p:nvGrpSpPr>
        <p:grpSpPr>
          <a:xfrm>
            <a:off x="372933" y="50455"/>
            <a:ext cx="11292745" cy="388640"/>
            <a:chOff x="786847" y="329183"/>
            <a:chExt cx="10926154" cy="777241"/>
          </a:xfrm>
        </p:grpSpPr>
        <p:sp>
          <p:nvSpPr>
            <p:cNvPr id="201" name="Rectangle 200">
              <a:extLst>
                <a:ext uri="{FF2B5EF4-FFF2-40B4-BE49-F238E27FC236}">
                  <a16:creationId xmlns:a16="http://schemas.microsoft.com/office/drawing/2014/main" id="{32264A8B-7EB4-44C0-B757-7F4E54D5AD5B}"/>
                </a:ext>
              </a:extLst>
            </p:cNvPr>
            <p:cNvSpPr/>
            <p:nvPr/>
          </p:nvSpPr>
          <p:spPr>
            <a:xfrm>
              <a:off x="1600200" y="329184"/>
              <a:ext cx="9299448" cy="77724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2" name="Arc 201">
              <a:extLst>
                <a:ext uri="{FF2B5EF4-FFF2-40B4-BE49-F238E27FC236}">
                  <a16:creationId xmlns:a16="http://schemas.microsoft.com/office/drawing/2014/main" id="{22A45404-5C9D-4F14-BFA6-6BB162A3A8C2}"/>
                </a:ext>
              </a:extLst>
            </p:cNvPr>
            <p:cNvSpPr/>
            <p:nvPr/>
          </p:nvSpPr>
          <p:spPr>
            <a:xfrm flipH="1">
              <a:off x="786847" y="329184"/>
              <a:ext cx="1682495" cy="777240"/>
            </a:xfrm>
            <a:prstGeom prst="arc">
              <a:avLst/>
            </a:prstGeom>
            <a:solidFill>
              <a:srgbClr val="BACFA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03" name="Arc 202">
              <a:extLst>
                <a:ext uri="{FF2B5EF4-FFF2-40B4-BE49-F238E27FC236}">
                  <a16:creationId xmlns:a16="http://schemas.microsoft.com/office/drawing/2014/main" id="{075C160A-3BF5-46F8-9713-41C78BCA3E61}"/>
                </a:ext>
              </a:extLst>
            </p:cNvPr>
            <p:cNvSpPr/>
            <p:nvPr/>
          </p:nvSpPr>
          <p:spPr>
            <a:xfrm rot="10800000" flipH="1">
              <a:off x="10030506" y="329184"/>
              <a:ext cx="1682495" cy="777240"/>
            </a:xfrm>
            <a:prstGeom prst="arc">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lt1"/>
                </a:solidFill>
              </a:endParaRPr>
            </a:p>
          </p:txBody>
        </p:sp>
        <p:sp>
          <p:nvSpPr>
            <p:cNvPr id="204" name="Rectangle 203">
              <a:extLst>
                <a:ext uri="{FF2B5EF4-FFF2-40B4-BE49-F238E27FC236}">
                  <a16:creationId xmlns:a16="http://schemas.microsoft.com/office/drawing/2014/main" id="{1F856E26-3F51-4560-A62C-A5BF8337AEE0}"/>
                </a:ext>
              </a:extLst>
            </p:cNvPr>
            <p:cNvSpPr/>
            <p:nvPr/>
          </p:nvSpPr>
          <p:spPr>
            <a:xfrm>
              <a:off x="786847" y="704850"/>
              <a:ext cx="976639" cy="401574"/>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5" name="Rectangle 204">
              <a:extLst>
                <a:ext uri="{FF2B5EF4-FFF2-40B4-BE49-F238E27FC236}">
                  <a16:creationId xmlns:a16="http://schemas.microsoft.com/office/drawing/2014/main" id="{999C0707-8FE7-429A-B2E9-53E19202E6FB}"/>
                </a:ext>
              </a:extLst>
            </p:cNvPr>
            <p:cNvSpPr/>
            <p:nvPr/>
          </p:nvSpPr>
          <p:spPr>
            <a:xfrm>
              <a:off x="10736362" y="329183"/>
              <a:ext cx="976639" cy="38862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6" name="ZoneTexte 195">
            <a:extLst>
              <a:ext uri="{FF2B5EF4-FFF2-40B4-BE49-F238E27FC236}">
                <a16:creationId xmlns:a16="http://schemas.microsoft.com/office/drawing/2014/main" id="{08049238-A888-4868-83B4-A8E4A552014A}"/>
              </a:ext>
            </a:extLst>
          </p:cNvPr>
          <p:cNvSpPr txBox="1"/>
          <p:nvPr/>
        </p:nvSpPr>
        <p:spPr>
          <a:xfrm rot="16200000">
            <a:off x="2735250" y="3190114"/>
            <a:ext cx="2125903" cy="369332"/>
          </a:xfrm>
          <a:prstGeom prst="rect">
            <a:avLst/>
          </a:prstGeom>
          <a:solidFill>
            <a:schemeClr val="bg1"/>
          </a:solidFill>
        </p:spPr>
        <p:txBody>
          <a:bodyPr wrap="none" rtlCol="0">
            <a:spAutoFit/>
          </a:bodyPr>
          <a:lstStyle/>
          <a:p>
            <a:r>
              <a:rPr lang="en-US" dirty="0"/>
              <a:t>Dimension 2 (28.9%)</a:t>
            </a:r>
          </a:p>
        </p:txBody>
      </p:sp>
      <p:sp>
        <p:nvSpPr>
          <p:cNvPr id="147" name="Rectangle 146">
            <a:extLst>
              <a:ext uri="{FF2B5EF4-FFF2-40B4-BE49-F238E27FC236}">
                <a16:creationId xmlns:a16="http://schemas.microsoft.com/office/drawing/2014/main" id="{D447B0C9-D61C-4039-879F-00CEE00C97BC}"/>
              </a:ext>
            </a:extLst>
          </p:cNvPr>
          <p:cNvSpPr/>
          <p:nvPr/>
        </p:nvSpPr>
        <p:spPr>
          <a:xfrm>
            <a:off x="6314711" y="2916362"/>
            <a:ext cx="80609" cy="89612"/>
          </a:xfrm>
          <a:prstGeom prst="rect">
            <a:avLst/>
          </a:prstGeom>
          <a:solidFill>
            <a:srgbClr val="517881"/>
          </a:solidFill>
          <a:ln>
            <a:solidFill>
              <a:srgbClr val="5178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ZoneTexte 147">
            <a:extLst>
              <a:ext uri="{FF2B5EF4-FFF2-40B4-BE49-F238E27FC236}">
                <a16:creationId xmlns:a16="http://schemas.microsoft.com/office/drawing/2014/main" id="{CEA083FF-EC4B-4E87-9E54-B4E8B76A5742}"/>
              </a:ext>
            </a:extLst>
          </p:cNvPr>
          <p:cNvSpPr txBox="1"/>
          <p:nvPr/>
        </p:nvSpPr>
        <p:spPr>
          <a:xfrm>
            <a:off x="4942306" y="4219220"/>
            <a:ext cx="370614" cy="276999"/>
          </a:xfrm>
          <a:prstGeom prst="rect">
            <a:avLst/>
          </a:prstGeom>
          <a:noFill/>
        </p:spPr>
        <p:txBody>
          <a:bodyPr wrap="none" rtlCol="0">
            <a:spAutoFit/>
          </a:bodyPr>
          <a:lstStyle/>
          <a:p>
            <a:r>
              <a:rPr lang="en-US" sz="1200">
                <a:solidFill>
                  <a:srgbClr val="01ABB0"/>
                </a:solidFill>
              </a:rPr>
              <a:t>BO</a:t>
            </a:r>
          </a:p>
        </p:txBody>
      </p:sp>
      <p:sp>
        <p:nvSpPr>
          <p:cNvPr id="149" name="ZoneTexte 148">
            <a:extLst>
              <a:ext uri="{FF2B5EF4-FFF2-40B4-BE49-F238E27FC236}">
                <a16:creationId xmlns:a16="http://schemas.microsoft.com/office/drawing/2014/main" id="{F69A3933-1B85-479C-AA34-54189EC56CFA}"/>
              </a:ext>
            </a:extLst>
          </p:cNvPr>
          <p:cNvSpPr txBox="1"/>
          <p:nvPr/>
        </p:nvSpPr>
        <p:spPr>
          <a:xfrm>
            <a:off x="4240397" y="4730254"/>
            <a:ext cx="293670" cy="276999"/>
          </a:xfrm>
          <a:prstGeom prst="rect">
            <a:avLst/>
          </a:prstGeom>
          <a:noFill/>
        </p:spPr>
        <p:txBody>
          <a:bodyPr wrap="none" rtlCol="0">
            <a:spAutoFit/>
          </a:bodyPr>
          <a:lstStyle/>
          <a:p>
            <a:r>
              <a:rPr lang="en-US" sz="1200">
                <a:solidFill>
                  <a:srgbClr val="01ABB0"/>
                </a:solidFill>
              </a:rPr>
              <a:t>FI</a:t>
            </a:r>
          </a:p>
        </p:txBody>
      </p:sp>
      <p:sp>
        <p:nvSpPr>
          <p:cNvPr id="150" name="ZoneTexte 149">
            <a:extLst>
              <a:ext uri="{FF2B5EF4-FFF2-40B4-BE49-F238E27FC236}">
                <a16:creationId xmlns:a16="http://schemas.microsoft.com/office/drawing/2014/main" id="{40146E89-2198-4168-A390-87D5B16F3735}"/>
              </a:ext>
            </a:extLst>
          </p:cNvPr>
          <p:cNvSpPr txBox="1"/>
          <p:nvPr/>
        </p:nvSpPr>
        <p:spPr>
          <a:xfrm>
            <a:off x="6585528" y="1899041"/>
            <a:ext cx="367408" cy="276999"/>
          </a:xfrm>
          <a:prstGeom prst="rect">
            <a:avLst/>
          </a:prstGeom>
          <a:noFill/>
        </p:spPr>
        <p:txBody>
          <a:bodyPr wrap="none" rtlCol="0">
            <a:spAutoFit/>
          </a:bodyPr>
          <a:lstStyle/>
          <a:p>
            <a:r>
              <a:rPr lang="en-US" sz="1200">
                <a:solidFill>
                  <a:srgbClr val="517881"/>
                </a:solidFill>
              </a:rPr>
              <a:t>RU</a:t>
            </a:r>
          </a:p>
        </p:txBody>
      </p:sp>
      <p:sp>
        <p:nvSpPr>
          <p:cNvPr id="151" name="ZoneTexte 150">
            <a:extLst>
              <a:ext uri="{FF2B5EF4-FFF2-40B4-BE49-F238E27FC236}">
                <a16:creationId xmlns:a16="http://schemas.microsoft.com/office/drawing/2014/main" id="{532D784B-BFB3-4AB5-B78D-64A4927B3182}"/>
              </a:ext>
            </a:extLst>
          </p:cNvPr>
          <p:cNvSpPr txBox="1"/>
          <p:nvPr/>
        </p:nvSpPr>
        <p:spPr>
          <a:xfrm>
            <a:off x="5684895" y="2763628"/>
            <a:ext cx="357790" cy="276999"/>
          </a:xfrm>
          <a:prstGeom prst="rect">
            <a:avLst/>
          </a:prstGeom>
          <a:noFill/>
        </p:spPr>
        <p:txBody>
          <a:bodyPr wrap="none" rtlCol="0">
            <a:spAutoFit/>
          </a:bodyPr>
          <a:lstStyle/>
          <a:p>
            <a:r>
              <a:rPr lang="en-US" sz="1200">
                <a:solidFill>
                  <a:srgbClr val="517881"/>
                </a:solidFill>
              </a:rPr>
              <a:t>AB</a:t>
            </a:r>
          </a:p>
        </p:txBody>
      </p:sp>
      <p:sp>
        <p:nvSpPr>
          <p:cNvPr id="152" name="ZoneTexte 151">
            <a:extLst>
              <a:ext uri="{FF2B5EF4-FFF2-40B4-BE49-F238E27FC236}">
                <a16:creationId xmlns:a16="http://schemas.microsoft.com/office/drawing/2014/main" id="{42218192-450C-4F1D-8F1A-D7F64B43750C}"/>
              </a:ext>
            </a:extLst>
          </p:cNvPr>
          <p:cNvSpPr txBox="1"/>
          <p:nvPr/>
        </p:nvSpPr>
        <p:spPr>
          <a:xfrm>
            <a:off x="5714153" y="3357370"/>
            <a:ext cx="362600" cy="276999"/>
          </a:xfrm>
          <a:prstGeom prst="rect">
            <a:avLst/>
          </a:prstGeom>
          <a:noFill/>
        </p:spPr>
        <p:txBody>
          <a:bodyPr wrap="none" rtlCol="0">
            <a:spAutoFit/>
          </a:bodyPr>
          <a:lstStyle/>
          <a:p>
            <a:r>
              <a:rPr lang="en-US" sz="1200">
                <a:solidFill>
                  <a:srgbClr val="517881"/>
                </a:solidFill>
              </a:rPr>
              <a:t>CH</a:t>
            </a:r>
          </a:p>
        </p:txBody>
      </p:sp>
      <p:sp>
        <p:nvSpPr>
          <p:cNvPr id="153" name="ZoneTexte 152">
            <a:extLst>
              <a:ext uri="{FF2B5EF4-FFF2-40B4-BE49-F238E27FC236}">
                <a16:creationId xmlns:a16="http://schemas.microsoft.com/office/drawing/2014/main" id="{0AE81E9A-BDAC-43B2-A850-4D0B53672A70}"/>
              </a:ext>
            </a:extLst>
          </p:cNvPr>
          <p:cNvSpPr txBox="1"/>
          <p:nvPr/>
        </p:nvSpPr>
        <p:spPr>
          <a:xfrm>
            <a:off x="4889555" y="1584637"/>
            <a:ext cx="367665" cy="276999"/>
          </a:xfrm>
          <a:prstGeom prst="rect">
            <a:avLst/>
          </a:prstGeom>
          <a:noFill/>
        </p:spPr>
        <p:txBody>
          <a:bodyPr wrap="none" rtlCol="0">
            <a:spAutoFit/>
          </a:bodyPr>
          <a:lstStyle/>
          <a:p>
            <a:r>
              <a:rPr lang="en-US" sz="1200">
                <a:solidFill>
                  <a:srgbClr val="517881"/>
                </a:solidFill>
              </a:rPr>
              <a:t>CO</a:t>
            </a:r>
          </a:p>
        </p:txBody>
      </p:sp>
      <p:sp>
        <p:nvSpPr>
          <p:cNvPr id="154" name="ZoneTexte 153">
            <a:extLst>
              <a:ext uri="{FF2B5EF4-FFF2-40B4-BE49-F238E27FC236}">
                <a16:creationId xmlns:a16="http://schemas.microsoft.com/office/drawing/2014/main" id="{828434C8-6758-4663-97F1-4ECAF590F4B0}"/>
              </a:ext>
            </a:extLst>
          </p:cNvPr>
          <p:cNvSpPr txBox="1"/>
          <p:nvPr/>
        </p:nvSpPr>
        <p:spPr>
          <a:xfrm>
            <a:off x="5157083" y="1846310"/>
            <a:ext cx="356188" cy="276999"/>
          </a:xfrm>
          <a:prstGeom prst="rect">
            <a:avLst/>
          </a:prstGeom>
          <a:noFill/>
        </p:spPr>
        <p:txBody>
          <a:bodyPr wrap="none" rtlCol="0">
            <a:spAutoFit/>
          </a:bodyPr>
          <a:lstStyle/>
          <a:p>
            <a:r>
              <a:rPr lang="en-US" sz="1200">
                <a:solidFill>
                  <a:srgbClr val="517881"/>
                </a:solidFill>
              </a:rPr>
              <a:t>HY</a:t>
            </a:r>
          </a:p>
        </p:txBody>
      </p:sp>
      <p:sp>
        <p:nvSpPr>
          <p:cNvPr id="155" name="ZoneTexte 154">
            <a:extLst>
              <a:ext uri="{FF2B5EF4-FFF2-40B4-BE49-F238E27FC236}">
                <a16:creationId xmlns:a16="http://schemas.microsoft.com/office/drawing/2014/main" id="{AA4704D3-C256-4B17-AC23-291A278FBBE9}"/>
              </a:ext>
            </a:extLst>
          </p:cNvPr>
          <p:cNvSpPr txBox="1"/>
          <p:nvPr/>
        </p:nvSpPr>
        <p:spPr>
          <a:xfrm>
            <a:off x="6118818" y="3366010"/>
            <a:ext cx="287258" cy="276999"/>
          </a:xfrm>
          <a:prstGeom prst="rect">
            <a:avLst/>
          </a:prstGeom>
          <a:noFill/>
        </p:spPr>
        <p:txBody>
          <a:bodyPr wrap="none" rtlCol="0">
            <a:spAutoFit/>
          </a:bodyPr>
          <a:lstStyle/>
          <a:p>
            <a:r>
              <a:rPr lang="en-US" sz="1200">
                <a:solidFill>
                  <a:srgbClr val="517881"/>
                </a:solidFill>
              </a:rPr>
              <a:t>LI</a:t>
            </a:r>
          </a:p>
        </p:txBody>
      </p:sp>
      <p:sp>
        <p:nvSpPr>
          <p:cNvPr id="156" name="ZoneTexte 155">
            <a:extLst>
              <a:ext uri="{FF2B5EF4-FFF2-40B4-BE49-F238E27FC236}">
                <a16:creationId xmlns:a16="http://schemas.microsoft.com/office/drawing/2014/main" id="{18E3657C-D57D-4A99-AEF9-DD0536233638}"/>
              </a:ext>
            </a:extLst>
          </p:cNvPr>
          <p:cNvSpPr txBox="1"/>
          <p:nvPr/>
        </p:nvSpPr>
        <p:spPr>
          <a:xfrm>
            <a:off x="6171772" y="2704096"/>
            <a:ext cx="359394" cy="276999"/>
          </a:xfrm>
          <a:prstGeom prst="rect">
            <a:avLst/>
          </a:prstGeom>
          <a:noFill/>
        </p:spPr>
        <p:txBody>
          <a:bodyPr wrap="none" rtlCol="0">
            <a:spAutoFit/>
          </a:bodyPr>
          <a:lstStyle/>
          <a:p>
            <a:r>
              <a:rPr lang="en-US" sz="1200">
                <a:solidFill>
                  <a:srgbClr val="517881"/>
                </a:solidFill>
              </a:rPr>
              <a:t>NE</a:t>
            </a:r>
          </a:p>
        </p:txBody>
      </p:sp>
      <p:sp>
        <p:nvSpPr>
          <p:cNvPr id="157" name="ZoneTexte 156">
            <a:extLst>
              <a:ext uri="{FF2B5EF4-FFF2-40B4-BE49-F238E27FC236}">
                <a16:creationId xmlns:a16="http://schemas.microsoft.com/office/drawing/2014/main" id="{A90161F2-A37D-4840-AD07-6FA006699BD7}"/>
              </a:ext>
            </a:extLst>
          </p:cNvPr>
          <p:cNvSpPr txBox="1"/>
          <p:nvPr/>
        </p:nvSpPr>
        <p:spPr>
          <a:xfrm>
            <a:off x="8534667" y="3786118"/>
            <a:ext cx="357790" cy="276999"/>
          </a:xfrm>
          <a:prstGeom prst="rect">
            <a:avLst/>
          </a:prstGeom>
          <a:noFill/>
        </p:spPr>
        <p:txBody>
          <a:bodyPr wrap="none" rtlCol="0">
            <a:spAutoFit/>
          </a:bodyPr>
          <a:lstStyle/>
          <a:p>
            <a:r>
              <a:rPr lang="en-US" sz="1200">
                <a:solidFill>
                  <a:srgbClr val="FF9966"/>
                </a:solidFill>
              </a:rPr>
              <a:t>SO</a:t>
            </a:r>
          </a:p>
        </p:txBody>
      </p:sp>
      <p:sp>
        <p:nvSpPr>
          <p:cNvPr id="158" name="ZoneTexte 157">
            <a:extLst>
              <a:ext uri="{FF2B5EF4-FFF2-40B4-BE49-F238E27FC236}">
                <a16:creationId xmlns:a16="http://schemas.microsoft.com/office/drawing/2014/main" id="{A4022911-AAC8-48B2-84FC-702FDFE2E07F}"/>
              </a:ext>
            </a:extLst>
          </p:cNvPr>
          <p:cNvSpPr txBox="1"/>
          <p:nvPr/>
        </p:nvSpPr>
        <p:spPr>
          <a:xfrm>
            <a:off x="7097119" y="3333998"/>
            <a:ext cx="340158" cy="276999"/>
          </a:xfrm>
          <a:prstGeom prst="rect">
            <a:avLst/>
          </a:prstGeom>
          <a:noFill/>
        </p:spPr>
        <p:txBody>
          <a:bodyPr wrap="none" rtlCol="0">
            <a:spAutoFit/>
          </a:bodyPr>
          <a:lstStyle/>
          <a:p>
            <a:r>
              <a:rPr lang="en-US" sz="1200">
                <a:solidFill>
                  <a:srgbClr val="FF9966"/>
                </a:solidFill>
              </a:rPr>
              <a:t>EX</a:t>
            </a:r>
          </a:p>
        </p:txBody>
      </p:sp>
      <p:sp>
        <p:nvSpPr>
          <p:cNvPr id="159" name="ZoneTexte 158">
            <a:extLst>
              <a:ext uri="{FF2B5EF4-FFF2-40B4-BE49-F238E27FC236}">
                <a16:creationId xmlns:a16="http://schemas.microsoft.com/office/drawing/2014/main" id="{E9EEDF39-42D5-42C5-B141-041815301DAE}"/>
              </a:ext>
            </a:extLst>
          </p:cNvPr>
          <p:cNvSpPr txBox="1"/>
          <p:nvPr/>
        </p:nvSpPr>
        <p:spPr>
          <a:xfrm>
            <a:off x="7253964" y="3082538"/>
            <a:ext cx="343812" cy="276999"/>
          </a:xfrm>
          <a:prstGeom prst="rect">
            <a:avLst/>
          </a:prstGeom>
          <a:noFill/>
        </p:spPr>
        <p:txBody>
          <a:bodyPr wrap="none" rtlCol="0">
            <a:spAutoFit/>
          </a:bodyPr>
          <a:lstStyle/>
          <a:p>
            <a:r>
              <a:rPr lang="en-US" sz="1200">
                <a:solidFill>
                  <a:srgbClr val="FF9966"/>
                </a:solidFill>
              </a:rPr>
              <a:t>SA</a:t>
            </a:r>
          </a:p>
        </p:txBody>
      </p:sp>
      <p:sp>
        <p:nvSpPr>
          <p:cNvPr id="162" name="Rectangle 161">
            <a:extLst>
              <a:ext uri="{FF2B5EF4-FFF2-40B4-BE49-F238E27FC236}">
                <a16:creationId xmlns:a16="http://schemas.microsoft.com/office/drawing/2014/main" id="{E5A28063-2B8D-4D7E-8792-5452297D7F7A}"/>
              </a:ext>
            </a:extLst>
          </p:cNvPr>
          <p:cNvSpPr/>
          <p:nvPr/>
        </p:nvSpPr>
        <p:spPr>
          <a:xfrm>
            <a:off x="4642237" y="5247496"/>
            <a:ext cx="209674" cy="16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FD32FF9E-7B08-4CE3-9B52-94947DB1221D}"/>
              </a:ext>
            </a:extLst>
          </p:cNvPr>
          <p:cNvSpPr/>
          <p:nvPr/>
        </p:nvSpPr>
        <p:spPr>
          <a:xfrm>
            <a:off x="7463054" y="5247496"/>
            <a:ext cx="209674" cy="16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ZoneTexte 164">
            <a:extLst>
              <a:ext uri="{FF2B5EF4-FFF2-40B4-BE49-F238E27FC236}">
                <a16:creationId xmlns:a16="http://schemas.microsoft.com/office/drawing/2014/main" id="{E5417400-F0DC-49D7-9720-CD38B3289DAA}"/>
              </a:ext>
            </a:extLst>
          </p:cNvPr>
          <p:cNvSpPr txBox="1"/>
          <p:nvPr/>
        </p:nvSpPr>
        <p:spPr>
          <a:xfrm>
            <a:off x="7443521" y="5179645"/>
            <a:ext cx="263214" cy="276999"/>
          </a:xfrm>
          <a:prstGeom prst="rect">
            <a:avLst/>
          </a:prstGeom>
          <a:noFill/>
        </p:spPr>
        <p:txBody>
          <a:bodyPr wrap="none" rtlCol="0">
            <a:spAutoFit/>
          </a:bodyPr>
          <a:lstStyle/>
          <a:p>
            <a:r>
              <a:rPr lang="en-US" sz="1200"/>
              <a:t>2</a:t>
            </a:r>
          </a:p>
        </p:txBody>
      </p:sp>
      <p:sp>
        <p:nvSpPr>
          <p:cNvPr id="166" name="Rectangle 165">
            <a:extLst>
              <a:ext uri="{FF2B5EF4-FFF2-40B4-BE49-F238E27FC236}">
                <a16:creationId xmlns:a16="http://schemas.microsoft.com/office/drawing/2014/main" id="{A594D445-DA9A-4047-AB7F-49B33412C1B3}"/>
              </a:ext>
            </a:extLst>
          </p:cNvPr>
          <p:cNvSpPr/>
          <p:nvPr/>
        </p:nvSpPr>
        <p:spPr>
          <a:xfrm>
            <a:off x="6052773" y="5247496"/>
            <a:ext cx="209674" cy="16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ZoneTexte 166">
            <a:extLst>
              <a:ext uri="{FF2B5EF4-FFF2-40B4-BE49-F238E27FC236}">
                <a16:creationId xmlns:a16="http://schemas.microsoft.com/office/drawing/2014/main" id="{A811FC1A-5157-435A-B6EA-2FA400303624}"/>
              </a:ext>
            </a:extLst>
          </p:cNvPr>
          <p:cNvSpPr txBox="1"/>
          <p:nvPr/>
        </p:nvSpPr>
        <p:spPr>
          <a:xfrm>
            <a:off x="6077055" y="5179645"/>
            <a:ext cx="263214" cy="276999"/>
          </a:xfrm>
          <a:prstGeom prst="rect">
            <a:avLst/>
          </a:prstGeom>
          <a:noFill/>
        </p:spPr>
        <p:txBody>
          <a:bodyPr wrap="none" rtlCol="0">
            <a:spAutoFit/>
          </a:bodyPr>
          <a:lstStyle/>
          <a:p>
            <a:r>
              <a:rPr lang="en-US" sz="1200"/>
              <a:t>0</a:t>
            </a:r>
          </a:p>
        </p:txBody>
      </p:sp>
      <p:sp>
        <p:nvSpPr>
          <p:cNvPr id="168" name="Rectangle 167">
            <a:extLst>
              <a:ext uri="{FF2B5EF4-FFF2-40B4-BE49-F238E27FC236}">
                <a16:creationId xmlns:a16="http://schemas.microsoft.com/office/drawing/2014/main" id="{16629845-91F9-4CEB-84F8-93AC7BFE4535}"/>
              </a:ext>
            </a:extLst>
          </p:cNvPr>
          <p:cNvSpPr/>
          <p:nvPr/>
        </p:nvSpPr>
        <p:spPr>
          <a:xfrm>
            <a:off x="3796750" y="4643204"/>
            <a:ext cx="209674" cy="16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F9669B66-CCA7-4BDD-96D5-ECAA30CE8139}"/>
              </a:ext>
            </a:extLst>
          </p:cNvPr>
          <p:cNvSpPr/>
          <p:nvPr/>
        </p:nvSpPr>
        <p:spPr>
          <a:xfrm>
            <a:off x="3796750" y="1803263"/>
            <a:ext cx="209674" cy="16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0424D5A7-398E-4537-B7E0-736B203FC997}"/>
              </a:ext>
            </a:extLst>
          </p:cNvPr>
          <p:cNvSpPr/>
          <p:nvPr/>
        </p:nvSpPr>
        <p:spPr>
          <a:xfrm>
            <a:off x="7747798" y="3615919"/>
            <a:ext cx="107134" cy="119100"/>
          </a:xfrm>
          <a:prstGeom prst="rect">
            <a:avLst/>
          </a:prstGeom>
          <a:solidFill>
            <a:schemeClr val="bg1"/>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9ACC59FD-1DF4-4DE4-9135-C9DA87517C3E}"/>
              </a:ext>
            </a:extLst>
          </p:cNvPr>
          <p:cNvSpPr/>
          <p:nvPr/>
        </p:nvSpPr>
        <p:spPr>
          <a:xfrm>
            <a:off x="8671069" y="4012295"/>
            <a:ext cx="80609" cy="89612"/>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37366696-F993-4856-B8E5-371AFE8C5B4B}"/>
              </a:ext>
            </a:extLst>
          </p:cNvPr>
          <p:cNvSpPr/>
          <p:nvPr/>
        </p:nvSpPr>
        <p:spPr>
          <a:xfrm>
            <a:off x="7225912" y="3550461"/>
            <a:ext cx="80609" cy="89612"/>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F2C1F74E-416E-465C-B5D8-3C96B90A4481}"/>
              </a:ext>
            </a:extLst>
          </p:cNvPr>
          <p:cNvSpPr/>
          <p:nvPr/>
        </p:nvSpPr>
        <p:spPr>
          <a:xfrm>
            <a:off x="7374148" y="3331283"/>
            <a:ext cx="80609" cy="89612"/>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25C98C7B-6289-4973-AF63-1E9D32C804AC}"/>
              </a:ext>
            </a:extLst>
          </p:cNvPr>
          <p:cNvSpPr/>
          <p:nvPr/>
        </p:nvSpPr>
        <p:spPr>
          <a:xfrm>
            <a:off x="5863790" y="3561658"/>
            <a:ext cx="80609" cy="89612"/>
          </a:xfrm>
          <a:prstGeom prst="rect">
            <a:avLst/>
          </a:prstGeom>
          <a:solidFill>
            <a:srgbClr val="517881"/>
          </a:solidFill>
          <a:ln>
            <a:solidFill>
              <a:srgbClr val="5178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DCBBC17F-4E19-4E11-92E8-1E3F8840616B}"/>
              </a:ext>
            </a:extLst>
          </p:cNvPr>
          <p:cNvSpPr/>
          <p:nvPr/>
        </p:nvSpPr>
        <p:spPr>
          <a:xfrm>
            <a:off x="6214080" y="3564060"/>
            <a:ext cx="80609" cy="89612"/>
          </a:xfrm>
          <a:prstGeom prst="rect">
            <a:avLst/>
          </a:prstGeom>
          <a:solidFill>
            <a:srgbClr val="517881"/>
          </a:solidFill>
          <a:ln>
            <a:solidFill>
              <a:srgbClr val="5178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68B8DCFF-DB22-4601-B24D-97170AD6C811}"/>
              </a:ext>
            </a:extLst>
          </p:cNvPr>
          <p:cNvSpPr/>
          <p:nvPr/>
        </p:nvSpPr>
        <p:spPr>
          <a:xfrm>
            <a:off x="5813305" y="2963171"/>
            <a:ext cx="80609" cy="89612"/>
          </a:xfrm>
          <a:prstGeom prst="rect">
            <a:avLst/>
          </a:prstGeom>
          <a:solidFill>
            <a:srgbClr val="517881"/>
          </a:solidFill>
          <a:ln>
            <a:solidFill>
              <a:srgbClr val="5178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28B49884-4AB9-4346-BC38-89332E5CCD83}"/>
              </a:ext>
            </a:extLst>
          </p:cNvPr>
          <p:cNvSpPr/>
          <p:nvPr/>
        </p:nvSpPr>
        <p:spPr>
          <a:xfrm>
            <a:off x="5871743" y="2676434"/>
            <a:ext cx="118509" cy="131745"/>
          </a:xfrm>
          <a:prstGeom prst="rect">
            <a:avLst/>
          </a:prstGeom>
          <a:solidFill>
            <a:schemeClr val="bg1"/>
          </a:solidFill>
          <a:ln>
            <a:solidFill>
              <a:srgbClr val="5178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EA2CD0BD-B01E-4E7D-874A-D9B0D61A8DB4}"/>
              </a:ext>
            </a:extLst>
          </p:cNvPr>
          <p:cNvSpPr/>
          <p:nvPr/>
        </p:nvSpPr>
        <p:spPr>
          <a:xfrm>
            <a:off x="5294872" y="2047723"/>
            <a:ext cx="80609" cy="89612"/>
          </a:xfrm>
          <a:prstGeom prst="rect">
            <a:avLst/>
          </a:prstGeom>
          <a:solidFill>
            <a:srgbClr val="517881"/>
          </a:solidFill>
          <a:ln>
            <a:solidFill>
              <a:srgbClr val="5178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0CB94D57-39BA-4D4B-A399-A6EC42554D02}"/>
              </a:ext>
            </a:extLst>
          </p:cNvPr>
          <p:cNvSpPr/>
          <p:nvPr/>
        </p:nvSpPr>
        <p:spPr>
          <a:xfrm>
            <a:off x="5030860" y="1779001"/>
            <a:ext cx="80609" cy="89612"/>
          </a:xfrm>
          <a:prstGeom prst="rect">
            <a:avLst/>
          </a:prstGeom>
          <a:solidFill>
            <a:srgbClr val="517881"/>
          </a:solidFill>
          <a:ln>
            <a:solidFill>
              <a:srgbClr val="5178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BCC8FD9D-F6CB-48A9-896E-703B15ACB4CC}"/>
              </a:ext>
            </a:extLst>
          </p:cNvPr>
          <p:cNvSpPr/>
          <p:nvPr/>
        </p:nvSpPr>
        <p:spPr>
          <a:xfrm>
            <a:off x="6712393" y="2103751"/>
            <a:ext cx="80609" cy="89612"/>
          </a:xfrm>
          <a:prstGeom prst="rect">
            <a:avLst/>
          </a:prstGeom>
          <a:solidFill>
            <a:srgbClr val="517881"/>
          </a:solidFill>
          <a:ln>
            <a:solidFill>
              <a:srgbClr val="5178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B57A6466-2404-4A3B-8F7F-8D5E0A8801DE}"/>
              </a:ext>
            </a:extLst>
          </p:cNvPr>
          <p:cNvSpPr/>
          <p:nvPr/>
        </p:nvSpPr>
        <p:spPr>
          <a:xfrm>
            <a:off x="5079664" y="4430486"/>
            <a:ext cx="80609" cy="89612"/>
          </a:xfrm>
          <a:prstGeom prst="rect">
            <a:avLst/>
          </a:prstGeom>
          <a:solidFill>
            <a:srgbClr val="01ABB0"/>
          </a:solidFill>
          <a:ln>
            <a:solidFill>
              <a:srgbClr val="01AB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5D154BCF-1483-41F2-9C02-2CC1983FB8BB}"/>
              </a:ext>
            </a:extLst>
          </p:cNvPr>
          <p:cNvSpPr/>
          <p:nvPr/>
        </p:nvSpPr>
        <p:spPr>
          <a:xfrm>
            <a:off x="4346927" y="4956343"/>
            <a:ext cx="80609" cy="89612"/>
          </a:xfrm>
          <a:prstGeom prst="rect">
            <a:avLst/>
          </a:prstGeom>
          <a:solidFill>
            <a:srgbClr val="01ABB0"/>
          </a:solidFill>
          <a:ln>
            <a:solidFill>
              <a:srgbClr val="01AB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18052C4F-6A99-4254-A812-A3139E34E336}"/>
              </a:ext>
            </a:extLst>
          </p:cNvPr>
          <p:cNvSpPr/>
          <p:nvPr/>
        </p:nvSpPr>
        <p:spPr>
          <a:xfrm>
            <a:off x="4716616" y="4698502"/>
            <a:ext cx="112942" cy="125556"/>
          </a:xfrm>
          <a:prstGeom prst="rect">
            <a:avLst/>
          </a:prstGeom>
          <a:solidFill>
            <a:schemeClr val="bg1"/>
          </a:solidFill>
          <a:ln>
            <a:solidFill>
              <a:srgbClr val="01AB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961AA1FE-A903-4357-A30C-2930E527AAD8}"/>
              </a:ext>
            </a:extLst>
          </p:cNvPr>
          <p:cNvSpPr/>
          <p:nvPr/>
        </p:nvSpPr>
        <p:spPr>
          <a:xfrm>
            <a:off x="7458685" y="5251054"/>
            <a:ext cx="209674" cy="16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887F0B40-E4B5-44FD-940D-60026B615BB7}"/>
              </a:ext>
            </a:extLst>
          </p:cNvPr>
          <p:cNvSpPr/>
          <p:nvPr/>
        </p:nvSpPr>
        <p:spPr>
          <a:xfrm>
            <a:off x="6048404" y="5251054"/>
            <a:ext cx="209674" cy="16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Groupe 242">
            <a:extLst>
              <a:ext uri="{FF2B5EF4-FFF2-40B4-BE49-F238E27FC236}">
                <a16:creationId xmlns:a16="http://schemas.microsoft.com/office/drawing/2014/main" id="{DE26A009-FAEE-4AB7-96BD-DF3E15D17510}"/>
              </a:ext>
            </a:extLst>
          </p:cNvPr>
          <p:cNvGrpSpPr/>
          <p:nvPr/>
        </p:nvGrpSpPr>
        <p:grpSpPr>
          <a:xfrm>
            <a:off x="151410" y="5584594"/>
            <a:ext cx="7596387" cy="608794"/>
            <a:chOff x="766845" y="5584594"/>
            <a:chExt cx="7596387" cy="608794"/>
          </a:xfrm>
        </p:grpSpPr>
        <p:cxnSp>
          <p:nvCxnSpPr>
            <p:cNvPr id="244" name="Connecteur droit avec flèche 243">
              <a:extLst>
                <a:ext uri="{FF2B5EF4-FFF2-40B4-BE49-F238E27FC236}">
                  <a16:creationId xmlns:a16="http://schemas.microsoft.com/office/drawing/2014/main" id="{2C56BE9E-0F41-4A56-8235-9C4F957EA51C}"/>
                </a:ext>
              </a:extLst>
            </p:cNvPr>
            <p:cNvCxnSpPr>
              <a:cxnSpLocks/>
            </p:cNvCxnSpPr>
            <p:nvPr/>
          </p:nvCxnSpPr>
          <p:spPr>
            <a:xfrm>
              <a:off x="766845" y="5883715"/>
              <a:ext cx="415010" cy="0"/>
            </a:xfrm>
            <a:prstGeom prst="straightConnector1">
              <a:avLst/>
            </a:prstGeom>
            <a:ln w="38100">
              <a:solidFill>
                <a:srgbClr val="51788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5" name="Rectangle 244">
              <a:extLst>
                <a:ext uri="{FF2B5EF4-FFF2-40B4-BE49-F238E27FC236}">
                  <a16:creationId xmlns:a16="http://schemas.microsoft.com/office/drawing/2014/main" id="{E0D33D6F-8D39-42C2-A134-0AF1E7784FC5}"/>
                </a:ext>
              </a:extLst>
            </p:cNvPr>
            <p:cNvSpPr/>
            <p:nvPr/>
          </p:nvSpPr>
          <p:spPr>
            <a:xfrm>
              <a:off x="1127744" y="5584594"/>
              <a:ext cx="7235488" cy="60879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rgbClr val="517881"/>
                  </a:solidFill>
                </a:rPr>
                <a:t>Le groupe I inclue de bons hôtes pour WDV mais globalement mauvais pour </a:t>
              </a:r>
              <a:r>
                <a:rPr lang="fr-FR" sz="1600" i="1" dirty="0">
                  <a:solidFill>
                    <a:srgbClr val="517881"/>
                  </a:solidFill>
                </a:rPr>
                <a:t>P. </a:t>
              </a:r>
              <a:r>
                <a:rPr lang="fr-FR" sz="1600" i="1" dirty="0" err="1">
                  <a:solidFill>
                    <a:srgbClr val="517881"/>
                  </a:solidFill>
                </a:rPr>
                <a:t>alienus</a:t>
              </a:r>
              <a:endParaRPr lang="en-US" sz="1600" i="1" dirty="0">
                <a:solidFill>
                  <a:srgbClr val="517881"/>
                </a:solidFill>
              </a:endParaRPr>
            </a:p>
          </p:txBody>
        </p:sp>
      </p:grpSp>
      <p:grpSp>
        <p:nvGrpSpPr>
          <p:cNvPr id="246" name="Groupe 245">
            <a:extLst>
              <a:ext uri="{FF2B5EF4-FFF2-40B4-BE49-F238E27FC236}">
                <a16:creationId xmlns:a16="http://schemas.microsoft.com/office/drawing/2014/main" id="{0F7CE72F-044F-4468-8D94-CCA31D11D4A7}"/>
              </a:ext>
            </a:extLst>
          </p:cNvPr>
          <p:cNvGrpSpPr/>
          <p:nvPr/>
        </p:nvGrpSpPr>
        <p:grpSpPr>
          <a:xfrm>
            <a:off x="151410" y="5910981"/>
            <a:ext cx="7535265" cy="608794"/>
            <a:chOff x="766845" y="5556019"/>
            <a:chExt cx="7535265" cy="608794"/>
          </a:xfrm>
        </p:grpSpPr>
        <p:cxnSp>
          <p:nvCxnSpPr>
            <p:cNvPr id="247" name="Connecteur droit avec flèche 246">
              <a:extLst>
                <a:ext uri="{FF2B5EF4-FFF2-40B4-BE49-F238E27FC236}">
                  <a16:creationId xmlns:a16="http://schemas.microsoft.com/office/drawing/2014/main" id="{2751F788-39A9-4BB4-A746-BAC3FCC91211}"/>
                </a:ext>
              </a:extLst>
            </p:cNvPr>
            <p:cNvCxnSpPr>
              <a:cxnSpLocks/>
            </p:cNvCxnSpPr>
            <p:nvPr/>
          </p:nvCxnSpPr>
          <p:spPr>
            <a:xfrm>
              <a:off x="766845" y="5883715"/>
              <a:ext cx="415010" cy="0"/>
            </a:xfrm>
            <a:prstGeom prst="straightConnector1">
              <a:avLst/>
            </a:prstGeom>
            <a:ln w="38100">
              <a:solidFill>
                <a:srgbClr val="FF996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8" name="Rectangle 247">
              <a:extLst>
                <a:ext uri="{FF2B5EF4-FFF2-40B4-BE49-F238E27FC236}">
                  <a16:creationId xmlns:a16="http://schemas.microsoft.com/office/drawing/2014/main" id="{FD6C4782-E9DC-4F4B-9DC7-0A799E4ADCAE}"/>
                </a:ext>
              </a:extLst>
            </p:cNvPr>
            <p:cNvSpPr/>
            <p:nvPr/>
          </p:nvSpPr>
          <p:spPr>
            <a:xfrm>
              <a:off x="1127744" y="5556019"/>
              <a:ext cx="7174366" cy="60879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rgbClr val="FF9966"/>
                  </a:solidFill>
                </a:rPr>
                <a:t>Le groupe II inclue de mauvais hôtes pour WDV mais de bons hôtes pour </a:t>
              </a:r>
              <a:r>
                <a:rPr lang="fr-FR" sz="1600" i="1" dirty="0">
                  <a:solidFill>
                    <a:srgbClr val="FF9966"/>
                  </a:solidFill>
                </a:rPr>
                <a:t>P. </a:t>
              </a:r>
              <a:r>
                <a:rPr lang="fr-FR" sz="1600" i="1" dirty="0" err="1">
                  <a:solidFill>
                    <a:srgbClr val="FF9966"/>
                  </a:solidFill>
                </a:rPr>
                <a:t>alienus</a:t>
              </a:r>
              <a:endParaRPr lang="en-US" sz="1600" i="1" dirty="0">
                <a:solidFill>
                  <a:srgbClr val="FF9966"/>
                </a:solidFill>
              </a:endParaRPr>
            </a:p>
          </p:txBody>
        </p:sp>
      </p:grpSp>
      <p:grpSp>
        <p:nvGrpSpPr>
          <p:cNvPr id="249" name="Groupe 248">
            <a:extLst>
              <a:ext uri="{FF2B5EF4-FFF2-40B4-BE49-F238E27FC236}">
                <a16:creationId xmlns:a16="http://schemas.microsoft.com/office/drawing/2014/main" id="{6ADF51A0-66F2-43D7-B67E-C372DCE03086}"/>
              </a:ext>
            </a:extLst>
          </p:cNvPr>
          <p:cNvGrpSpPr/>
          <p:nvPr/>
        </p:nvGrpSpPr>
        <p:grpSpPr>
          <a:xfrm>
            <a:off x="151410" y="6286197"/>
            <a:ext cx="6184490" cy="608794"/>
            <a:chOff x="766845" y="5584594"/>
            <a:chExt cx="6184490" cy="608794"/>
          </a:xfrm>
        </p:grpSpPr>
        <p:cxnSp>
          <p:nvCxnSpPr>
            <p:cNvPr id="250" name="Connecteur droit avec flèche 249">
              <a:extLst>
                <a:ext uri="{FF2B5EF4-FFF2-40B4-BE49-F238E27FC236}">
                  <a16:creationId xmlns:a16="http://schemas.microsoft.com/office/drawing/2014/main" id="{26B0A0C5-6F12-4290-85D5-1835EFB4E1E3}"/>
                </a:ext>
              </a:extLst>
            </p:cNvPr>
            <p:cNvCxnSpPr>
              <a:cxnSpLocks/>
            </p:cNvCxnSpPr>
            <p:nvPr/>
          </p:nvCxnSpPr>
          <p:spPr>
            <a:xfrm>
              <a:off x="766845" y="5883715"/>
              <a:ext cx="415010" cy="0"/>
            </a:xfrm>
            <a:prstGeom prst="straightConnector1">
              <a:avLst/>
            </a:prstGeom>
            <a:ln w="38100">
              <a:solidFill>
                <a:srgbClr val="01ABB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51" name="Rectangle 250">
              <a:extLst>
                <a:ext uri="{FF2B5EF4-FFF2-40B4-BE49-F238E27FC236}">
                  <a16:creationId xmlns:a16="http://schemas.microsoft.com/office/drawing/2014/main" id="{BA68B3C6-761B-4E14-AA46-EC63AF23CABE}"/>
                </a:ext>
              </a:extLst>
            </p:cNvPr>
            <p:cNvSpPr/>
            <p:nvPr/>
          </p:nvSpPr>
          <p:spPr>
            <a:xfrm>
              <a:off x="1127745" y="5584594"/>
              <a:ext cx="5823590" cy="60879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rgbClr val="01ABB0"/>
                  </a:solidFill>
                </a:rPr>
                <a:t>Le groupe III comprend des mauvais hôtes pour WDV et </a:t>
              </a:r>
              <a:r>
                <a:rPr lang="fr-FR" sz="1600" i="1" dirty="0">
                  <a:solidFill>
                    <a:srgbClr val="01ABB0"/>
                  </a:solidFill>
                </a:rPr>
                <a:t>P. </a:t>
              </a:r>
              <a:r>
                <a:rPr lang="fr-FR" sz="1600" i="1" dirty="0" err="1">
                  <a:solidFill>
                    <a:srgbClr val="01ABB0"/>
                  </a:solidFill>
                </a:rPr>
                <a:t>alienus</a:t>
              </a:r>
              <a:endParaRPr lang="en-US" sz="1600" i="1" strike="sngStrike" dirty="0">
                <a:solidFill>
                  <a:srgbClr val="01ABB0"/>
                </a:solidFill>
              </a:endParaRPr>
            </a:p>
          </p:txBody>
        </p:sp>
      </p:grpSp>
      <p:sp>
        <p:nvSpPr>
          <p:cNvPr id="117" name="Espace réservé du numéro de diapositive 1">
            <a:extLst>
              <a:ext uri="{FF2B5EF4-FFF2-40B4-BE49-F238E27FC236}">
                <a16:creationId xmlns:a16="http://schemas.microsoft.com/office/drawing/2014/main" id="{A6920946-2854-48CC-98B0-E7FACD1A41FC}"/>
              </a:ext>
            </a:extLst>
          </p:cNvPr>
          <p:cNvSpPr>
            <a:spLocks noGrp="1"/>
          </p:cNvSpPr>
          <p:nvPr>
            <p:ph type="sldNum" sz="quarter" idx="12"/>
          </p:nvPr>
        </p:nvSpPr>
        <p:spPr>
          <a:xfrm>
            <a:off x="8548196" y="6329395"/>
            <a:ext cx="2743200" cy="365125"/>
          </a:xfrm>
        </p:spPr>
        <p:txBody>
          <a:bodyPr/>
          <a:lstStyle/>
          <a:p>
            <a:fld id="{C77BCA25-F3AE-44E6-94B1-B3E1DF1A1953}" type="slidenum">
              <a:rPr lang="en-US" smtClean="0"/>
              <a:t>11</a:t>
            </a:fld>
            <a:endParaRPr lang="en-US" dirty="0"/>
          </a:p>
        </p:txBody>
      </p:sp>
      <p:sp>
        <p:nvSpPr>
          <p:cNvPr id="119" name="Titre 2">
            <a:extLst>
              <a:ext uri="{FF2B5EF4-FFF2-40B4-BE49-F238E27FC236}">
                <a16:creationId xmlns:a16="http://schemas.microsoft.com/office/drawing/2014/main" id="{CB987D7B-636B-41EE-8D8D-4A1A92A0931F}"/>
              </a:ext>
            </a:extLst>
          </p:cNvPr>
          <p:cNvSpPr>
            <a:spLocks noGrp="1"/>
          </p:cNvSpPr>
          <p:nvPr>
            <p:ph type="title"/>
          </p:nvPr>
        </p:nvSpPr>
        <p:spPr>
          <a:xfrm>
            <a:off x="372933" y="-209301"/>
            <a:ext cx="11292745" cy="888251"/>
          </a:xfrm>
        </p:spPr>
        <p:txBody>
          <a:bodyPr vert="horz" lIns="91440" tIns="45720" rIns="91440" bIns="45720" rtlCol="0" anchor="ctr" anchorCtr="0">
            <a:noAutofit/>
          </a:bodyPr>
          <a:lstStyle/>
          <a:p>
            <a:pPr algn="ctr"/>
            <a:r>
              <a:rPr lang="fr-FR" sz="2000" spc="-150" dirty="0">
                <a:solidFill>
                  <a:schemeClr val="accent2"/>
                </a:solidFill>
                <a:latin typeface="Nunito" pitchFamily="2" charset="0"/>
              </a:rPr>
              <a:t>Impact de variétés sensibles : analyses multivariées</a:t>
            </a:r>
            <a:endParaRPr lang="en-US" sz="2000" spc="-150" dirty="0">
              <a:solidFill>
                <a:schemeClr val="accent2"/>
              </a:solidFill>
              <a:latin typeface="Nunito" pitchFamily="2" charset="0"/>
            </a:endParaRPr>
          </a:p>
        </p:txBody>
      </p:sp>
      <p:sp>
        <p:nvSpPr>
          <p:cNvPr id="128" name="ZoneTexte 127">
            <a:extLst>
              <a:ext uri="{FF2B5EF4-FFF2-40B4-BE49-F238E27FC236}">
                <a16:creationId xmlns:a16="http://schemas.microsoft.com/office/drawing/2014/main" id="{1E25CDF3-3720-49EB-90C2-24810B3206E6}"/>
              </a:ext>
            </a:extLst>
          </p:cNvPr>
          <p:cNvSpPr txBox="1"/>
          <p:nvPr/>
        </p:nvSpPr>
        <p:spPr>
          <a:xfrm>
            <a:off x="5145175" y="5311467"/>
            <a:ext cx="2125903" cy="369332"/>
          </a:xfrm>
          <a:prstGeom prst="rect">
            <a:avLst/>
          </a:prstGeom>
          <a:noFill/>
        </p:spPr>
        <p:txBody>
          <a:bodyPr wrap="none" rtlCol="0">
            <a:spAutoFit/>
          </a:bodyPr>
          <a:lstStyle/>
          <a:p>
            <a:r>
              <a:rPr lang="en-US"/>
              <a:t>Dimension 1 (46.9%)</a:t>
            </a:r>
          </a:p>
        </p:txBody>
      </p:sp>
      <p:sp>
        <p:nvSpPr>
          <p:cNvPr id="129" name="Rectangle 128">
            <a:extLst>
              <a:ext uri="{FF2B5EF4-FFF2-40B4-BE49-F238E27FC236}">
                <a16:creationId xmlns:a16="http://schemas.microsoft.com/office/drawing/2014/main" id="{F0AD235F-D6CF-4419-B1A1-BA2CC6526C2B}"/>
              </a:ext>
            </a:extLst>
          </p:cNvPr>
          <p:cNvSpPr/>
          <p:nvPr/>
        </p:nvSpPr>
        <p:spPr>
          <a:xfrm>
            <a:off x="4636900" y="5253314"/>
            <a:ext cx="209674" cy="16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ZoneTexte 129">
            <a:extLst>
              <a:ext uri="{FF2B5EF4-FFF2-40B4-BE49-F238E27FC236}">
                <a16:creationId xmlns:a16="http://schemas.microsoft.com/office/drawing/2014/main" id="{6E284D1B-3F45-4C69-903E-6CA624822F41}"/>
              </a:ext>
            </a:extLst>
          </p:cNvPr>
          <p:cNvSpPr txBox="1"/>
          <p:nvPr/>
        </p:nvSpPr>
        <p:spPr>
          <a:xfrm>
            <a:off x="4658007" y="5185463"/>
            <a:ext cx="309700" cy="276999"/>
          </a:xfrm>
          <a:prstGeom prst="rect">
            <a:avLst/>
          </a:prstGeom>
          <a:noFill/>
        </p:spPr>
        <p:txBody>
          <a:bodyPr wrap="none" rtlCol="0">
            <a:spAutoFit/>
          </a:bodyPr>
          <a:lstStyle/>
          <a:p>
            <a:r>
              <a:rPr lang="en-US" sz="1200"/>
              <a:t>-2</a:t>
            </a:r>
          </a:p>
        </p:txBody>
      </p:sp>
      <p:sp>
        <p:nvSpPr>
          <p:cNvPr id="131" name="Rectangle 130">
            <a:extLst>
              <a:ext uri="{FF2B5EF4-FFF2-40B4-BE49-F238E27FC236}">
                <a16:creationId xmlns:a16="http://schemas.microsoft.com/office/drawing/2014/main" id="{E4E44596-0A9A-430C-9D37-BF909A5989F1}"/>
              </a:ext>
            </a:extLst>
          </p:cNvPr>
          <p:cNvSpPr/>
          <p:nvPr/>
        </p:nvSpPr>
        <p:spPr>
          <a:xfrm>
            <a:off x="7457717" y="5253314"/>
            <a:ext cx="209674" cy="16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ZoneTexte 131">
            <a:extLst>
              <a:ext uri="{FF2B5EF4-FFF2-40B4-BE49-F238E27FC236}">
                <a16:creationId xmlns:a16="http://schemas.microsoft.com/office/drawing/2014/main" id="{F3436EF9-EC13-41B8-94E3-90E98E2CCC56}"/>
              </a:ext>
            </a:extLst>
          </p:cNvPr>
          <p:cNvSpPr txBox="1"/>
          <p:nvPr/>
        </p:nvSpPr>
        <p:spPr>
          <a:xfrm>
            <a:off x="7438184" y="5185463"/>
            <a:ext cx="263214" cy="276999"/>
          </a:xfrm>
          <a:prstGeom prst="rect">
            <a:avLst/>
          </a:prstGeom>
          <a:noFill/>
        </p:spPr>
        <p:txBody>
          <a:bodyPr wrap="none" rtlCol="0">
            <a:spAutoFit/>
          </a:bodyPr>
          <a:lstStyle/>
          <a:p>
            <a:r>
              <a:rPr lang="en-US" sz="1200"/>
              <a:t>2</a:t>
            </a:r>
          </a:p>
        </p:txBody>
      </p:sp>
      <p:sp>
        <p:nvSpPr>
          <p:cNvPr id="133" name="Rectangle 132">
            <a:extLst>
              <a:ext uri="{FF2B5EF4-FFF2-40B4-BE49-F238E27FC236}">
                <a16:creationId xmlns:a16="http://schemas.microsoft.com/office/drawing/2014/main" id="{FB225875-45AD-4099-82A2-F8CE244BD936}"/>
              </a:ext>
            </a:extLst>
          </p:cNvPr>
          <p:cNvSpPr/>
          <p:nvPr/>
        </p:nvSpPr>
        <p:spPr>
          <a:xfrm>
            <a:off x="6047436" y="5253314"/>
            <a:ext cx="209674" cy="16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ZoneTexte 133">
            <a:extLst>
              <a:ext uri="{FF2B5EF4-FFF2-40B4-BE49-F238E27FC236}">
                <a16:creationId xmlns:a16="http://schemas.microsoft.com/office/drawing/2014/main" id="{0651AFF7-2F88-4691-B2B5-6D044C71B38A}"/>
              </a:ext>
            </a:extLst>
          </p:cNvPr>
          <p:cNvSpPr txBox="1"/>
          <p:nvPr/>
        </p:nvSpPr>
        <p:spPr>
          <a:xfrm>
            <a:off x="6071718" y="5185463"/>
            <a:ext cx="263214" cy="276999"/>
          </a:xfrm>
          <a:prstGeom prst="rect">
            <a:avLst/>
          </a:prstGeom>
          <a:noFill/>
        </p:spPr>
        <p:txBody>
          <a:bodyPr wrap="none" rtlCol="0">
            <a:spAutoFit/>
          </a:bodyPr>
          <a:lstStyle/>
          <a:p>
            <a:r>
              <a:rPr lang="en-US" sz="1200"/>
              <a:t>0</a:t>
            </a:r>
          </a:p>
        </p:txBody>
      </p:sp>
      <p:sp>
        <p:nvSpPr>
          <p:cNvPr id="135" name="Rectangle 134">
            <a:extLst>
              <a:ext uri="{FF2B5EF4-FFF2-40B4-BE49-F238E27FC236}">
                <a16:creationId xmlns:a16="http://schemas.microsoft.com/office/drawing/2014/main" id="{DB3E4820-99C4-4A52-A946-7A6019F97933}"/>
              </a:ext>
            </a:extLst>
          </p:cNvPr>
          <p:cNvSpPr/>
          <p:nvPr/>
        </p:nvSpPr>
        <p:spPr>
          <a:xfrm>
            <a:off x="3791413" y="4649022"/>
            <a:ext cx="209674" cy="16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4B8B7033-0E47-4E88-B2B2-AFECFEFD70CA}"/>
              </a:ext>
            </a:extLst>
          </p:cNvPr>
          <p:cNvSpPr/>
          <p:nvPr/>
        </p:nvSpPr>
        <p:spPr>
          <a:xfrm>
            <a:off x="3791413" y="1809081"/>
            <a:ext cx="209674" cy="16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2" name="Connecteur droit 211">
            <a:extLst>
              <a:ext uri="{FF2B5EF4-FFF2-40B4-BE49-F238E27FC236}">
                <a16:creationId xmlns:a16="http://schemas.microsoft.com/office/drawing/2014/main" id="{E70EBB16-780C-40B7-BC85-1BB18EF2BB16}"/>
              </a:ext>
            </a:extLst>
          </p:cNvPr>
          <p:cNvCxnSpPr>
            <a:cxnSpLocks/>
          </p:cNvCxnSpPr>
          <p:nvPr/>
        </p:nvCxnSpPr>
        <p:spPr>
          <a:xfrm>
            <a:off x="6199775" y="1393641"/>
            <a:ext cx="0" cy="379182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3" name="Connecteur droit 212">
            <a:extLst>
              <a:ext uri="{FF2B5EF4-FFF2-40B4-BE49-F238E27FC236}">
                <a16:creationId xmlns:a16="http://schemas.microsoft.com/office/drawing/2014/main" id="{EF5341BC-9E8B-4975-AF00-85A2C17AA5A0}"/>
              </a:ext>
            </a:extLst>
          </p:cNvPr>
          <p:cNvCxnSpPr>
            <a:cxnSpLocks/>
          </p:cNvCxnSpPr>
          <p:nvPr/>
        </p:nvCxnSpPr>
        <p:spPr>
          <a:xfrm>
            <a:off x="4090413" y="3320764"/>
            <a:ext cx="4796707"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8" name="Connecteur droit 257">
            <a:extLst>
              <a:ext uri="{FF2B5EF4-FFF2-40B4-BE49-F238E27FC236}">
                <a16:creationId xmlns:a16="http://schemas.microsoft.com/office/drawing/2014/main" id="{3EDED136-1C0E-4633-9024-78F1AF434DE4}"/>
              </a:ext>
            </a:extLst>
          </p:cNvPr>
          <p:cNvCxnSpPr>
            <a:cxnSpLocks/>
          </p:cNvCxnSpPr>
          <p:nvPr/>
        </p:nvCxnSpPr>
        <p:spPr>
          <a:xfrm>
            <a:off x="4090413" y="3323299"/>
            <a:ext cx="4796707" cy="0"/>
          </a:xfrm>
          <a:prstGeom prst="line">
            <a:avLst/>
          </a:prstGeom>
          <a:ln w="2540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9" name="Connecteur droit 258">
            <a:extLst>
              <a:ext uri="{FF2B5EF4-FFF2-40B4-BE49-F238E27FC236}">
                <a16:creationId xmlns:a16="http://schemas.microsoft.com/office/drawing/2014/main" id="{EDC1AB3A-631D-476C-8E73-E9D4817FF045}"/>
              </a:ext>
            </a:extLst>
          </p:cNvPr>
          <p:cNvCxnSpPr>
            <a:cxnSpLocks/>
          </p:cNvCxnSpPr>
          <p:nvPr/>
        </p:nvCxnSpPr>
        <p:spPr>
          <a:xfrm flipH="1" flipV="1">
            <a:off x="6197277" y="1292571"/>
            <a:ext cx="7412" cy="3892892"/>
          </a:xfrm>
          <a:prstGeom prst="line">
            <a:avLst/>
          </a:prstGeom>
          <a:ln w="25400">
            <a:solidFill>
              <a:srgbClr val="BFBFBF"/>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60" name="Groupe 259">
            <a:extLst>
              <a:ext uri="{FF2B5EF4-FFF2-40B4-BE49-F238E27FC236}">
                <a16:creationId xmlns:a16="http://schemas.microsoft.com/office/drawing/2014/main" id="{4875B1D6-E05C-49CB-B210-F169D0726849}"/>
              </a:ext>
            </a:extLst>
          </p:cNvPr>
          <p:cNvGrpSpPr/>
          <p:nvPr/>
        </p:nvGrpSpPr>
        <p:grpSpPr>
          <a:xfrm>
            <a:off x="6047949" y="984981"/>
            <a:ext cx="292487" cy="292487"/>
            <a:chOff x="7899837" y="736100"/>
            <a:chExt cx="292487" cy="292487"/>
          </a:xfrm>
        </p:grpSpPr>
        <p:sp>
          <p:nvSpPr>
            <p:cNvPr id="261" name="Ellipse 260">
              <a:extLst>
                <a:ext uri="{FF2B5EF4-FFF2-40B4-BE49-F238E27FC236}">
                  <a16:creationId xmlns:a16="http://schemas.microsoft.com/office/drawing/2014/main" id="{BFC0747D-4FF8-429F-8814-452ABD3AA349}"/>
                </a:ext>
              </a:extLst>
            </p:cNvPr>
            <p:cNvSpPr/>
            <p:nvPr/>
          </p:nvSpPr>
          <p:spPr>
            <a:xfrm>
              <a:off x="7899837" y="736100"/>
              <a:ext cx="292487" cy="2924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75000"/>
                  </a:schemeClr>
                </a:solidFill>
              </a:endParaRPr>
            </a:p>
          </p:txBody>
        </p:sp>
        <p:grpSp>
          <p:nvGrpSpPr>
            <p:cNvPr id="262" name="Groupe 261">
              <a:extLst>
                <a:ext uri="{FF2B5EF4-FFF2-40B4-BE49-F238E27FC236}">
                  <a16:creationId xmlns:a16="http://schemas.microsoft.com/office/drawing/2014/main" id="{40FA6E83-BF29-4EB2-8240-42C028BD87F8}"/>
                </a:ext>
              </a:extLst>
            </p:cNvPr>
            <p:cNvGrpSpPr/>
            <p:nvPr/>
          </p:nvGrpSpPr>
          <p:grpSpPr>
            <a:xfrm>
              <a:off x="7952121" y="788384"/>
              <a:ext cx="187919" cy="187919"/>
              <a:chOff x="7899837" y="736100"/>
              <a:chExt cx="292487" cy="292487"/>
            </a:xfrm>
          </p:grpSpPr>
          <p:cxnSp>
            <p:nvCxnSpPr>
              <p:cNvPr id="263" name="Connecteur droit 262">
                <a:extLst>
                  <a:ext uri="{FF2B5EF4-FFF2-40B4-BE49-F238E27FC236}">
                    <a16:creationId xmlns:a16="http://schemas.microsoft.com/office/drawing/2014/main" id="{33CD8B60-0F0E-4840-9B75-4C4EAF65BC50}"/>
                  </a:ext>
                </a:extLst>
              </p:cNvPr>
              <p:cNvCxnSpPr>
                <a:cxnSpLocks/>
              </p:cNvCxnSpPr>
              <p:nvPr/>
            </p:nvCxnSpPr>
            <p:spPr>
              <a:xfrm>
                <a:off x="8046081" y="736100"/>
                <a:ext cx="0" cy="292487"/>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4" name="Connecteur droit 263">
                <a:extLst>
                  <a:ext uri="{FF2B5EF4-FFF2-40B4-BE49-F238E27FC236}">
                    <a16:creationId xmlns:a16="http://schemas.microsoft.com/office/drawing/2014/main" id="{40536190-966A-4152-987B-B48FAFA5FFE5}"/>
                  </a:ext>
                </a:extLst>
              </p:cNvPr>
              <p:cNvCxnSpPr>
                <a:cxnSpLocks/>
              </p:cNvCxnSpPr>
              <p:nvPr/>
            </p:nvCxnSpPr>
            <p:spPr>
              <a:xfrm rot="16200000">
                <a:off x="8046081" y="736100"/>
                <a:ext cx="0" cy="292487"/>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65" name="Groupe 264">
            <a:extLst>
              <a:ext uri="{FF2B5EF4-FFF2-40B4-BE49-F238E27FC236}">
                <a16:creationId xmlns:a16="http://schemas.microsoft.com/office/drawing/2014/main" id="{C0CE50A8-CFF4-470D-8D6B-40ABD5ADC9DD}"/>
              </a:ext>
            </a:extLst>
          </p:cNvPr>
          <p:cNvGrpSpPr/>
          <p:nvPr/>
        </p:nvGrpSpPr>
        <p:grpSpPr>
          <a:xfrm>
            <a:off x="6047949" y="4941374"/>
            <a:ext cx="292487" cy="292487"/>
            <a:chOff x="7899837" y="736100"/>
            <a:chExt cx="292487" cy="292487"/>
          </a:xfrm>
        </p:grpSpPr>
        <p:sp>
          <p:nvSpPr>
            <p:cNvPr id="266" name="Ellipse 265">
              <a:extLst>
                <a:ext uri="{FF2B5EF4-FFF2-40B4-BE49-F238E27FC236}">
                  <a16:creationId xmlns:a16="http://schemas.microsoft.com/office/drawing/2014/main" id="{AB0F4DED-0E9C-4986-A75C-8D2A3CD9B292}"/>
                </a:ext>
              </a:extLst>
            </p:cNvPr>
            <p:cNvSpPr/>
            <p:nvPr/>
          </p:nvSpPr>
          <p:spPr>
            <a:xfrm>
              <a:off x="7899837" y="736100"/>
              <a:ext cx="292487" cy="2924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75000"/>
                  </a:schemeClr>
                </a:solidFill>
              </a:endParaRPr>
            </a:p>
          </p:txBody>
        </p:sp>
        <p:cxnSp>
          <p:nvCxnSpPr>
            <p:cNvPr id="267" name="Connecteur droit 266">
              <a:extLst>
                <a:ext uri="{FF2B5EF4-FFF2-40B4-BE49-F238E27FC236}">
                  <a16:creationId xmlns:a16="http://schemas.microsoft.com/office/drawing/2014/main" id="{CCFB8E4A-3054-47CA-B96C-7F09AE157044}"/>
                </a:ext>
              </a:extLst>
            </p:cNvPr>
            <p:cNvCxnSpPr>
              <a:cxnSpLocks/>
            </p:cNvCxnSpPr>
            <p:nvPr/>
          </p:nvCxnSpPr>
          <p:spPr>
            <a:xfrm rot="16200000">
              <a:off x="8046081" y="788384"/>
              <a:ext cx="0" cy="18791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68" name="Groupe 267">
            <a:extLst>
              <a:ext uri="{FF2B5EF4-FFF2-40B4-BE49-F238E27FC236}">
                <a16:creationId xmlns:a16="http://schemas.microsoft.com/office/drawing/2014/main" id="{1E637BBF-7E19-49E6-B4B0-CDEAC0DB82BA}"/>
              </a:ext>
            </a:extLst>
          </p:cNvPr>
          <p:cNvGrpSpPr/>
          <p:nvPr/>
        </p:nvGrpSpPr>
        <p:grpSpPr>
          <a:xfrm>
            <a:off x="4040800" y="3172493"/>
            <a:ext cx="292487" cy="292487"/>
            <a:chOff x="7899837" y="736100"/>
            <a:chExt cx="292487" cy="292487"/>
          </a:xfrm>
        </p:grpSpPr>
        <p:sp>
          <p:nvSpPr>
            <p:cNvPr id="269" name="Ellipse 268">
              <a:extLst>
                <a:ext uri="{FF2B5EF4-FFF2-40B4-BE49-F238E27FC236}">
                  <a16:creationId xmlns:a16="http://schemas.microsoft.com/office/drawing/2014/main" id="{CF6303D3-6119-4475-86F3-CE1ED5A1A1D4}"/>
                </a:ext>
              </a:extLst>
            </p:cNvPr>
            <p:cNvSpPr/>
            <p:nvPr/>
          </p:nvSpPr>
          <p:spPr>
            <a:xfrm>
              <a:off x="7899837" y="736100"/>
              <a:ext cx="292487" cy="29248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75000"/>
                  </a:schemeClr>
                </a:solidFill>
              </a:endParaRPr>
            </a:p>
          </p:txBody>
        </p:sp>
        <p:cxnSp>
          <p:nvCxnSpPr>
            <p:cNvPr id="270" name="Connecteur droit 269">
              <a:extLst>
                <a:ext uri="{FF2B5EF4-FFF2-40B4-BE49-F238E27FC236}">
                  <a16:creationId xmlns:a16="http://schemas.microsoft.com/office/drawing/2014/main" id="{6B05F01C-CF6A-405B-89FD-ED7F2EAA6A54}"/>
                </a:ext>
              </a:extLst>
            </p:cNvPr>
            <p:cNvCxnSpPr>
              <a:cxnSpLocks/>
            </p:cNvCxnSpPr>
            <p:nvPr/>
          </p:nvCxnSpPr>
          <p:spPr>
            <a:xfrm rot="16200000">
              <a:off x="8046081" y="788384"/>
              <a:ext cx="0" cy="1879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1" name="Groupe 270">
            <a:extLst>
              <a:ext uri="{FF2B5EF4-FFF2-40B4-BE49-F238E27FC236}">
                <a16:creationId xmlns:a16="http://schemas.microsoft.com/office/drawing/2014/main" id="{8AC92D27-19E9-420F-BE5C-CCE647444CFC}"/>
              </a:ext>
            </a:extLst>
          </p:cNvPr>
          <p:cNvGrpSpPr/>
          <p:nvPr/>
        </p:nvGrpSpPr>
        <p:grpSpPr>
          <a:xfrm>
            <a:off x="8903039" y="3162733"/>
            <a:ext cx="292487" cy="292487"/>
            <a:chOff x="7899837" y="736100"/>
            <a:chExt cx="292487" cy="292487"/>
          </a:xfrm>
        </p:grpSpPr>
        <p:sp>
          <p:nvSpPr>
            <p:cNvPr id="272" name="Ellipse 271">
              <a:extLst>
                <a:ext uri="{FF2B5EF4-FFF2-40B4-BE49-F238E27FC236}">
                  <a16:creationId xmlns:a16="http://schemas.microsoft.com/office/drawing/2014/main" id="{45D40C93-A187-4957-91B5-CD14D7F58904}"/>
                </a:ext>
              </a:extLst>
            </p:cNvPr>
            <p:cNvSpPr/>
            <p:nvPr/>
          </p:nvSpPr>
          <p:spPr>
            <a:xfrm>
              <a:off x="7899837" y="736100"/>
              <a:ext cx="292487" cy="29248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75000"/>
                  </a:schemeClr>
                </a:solidFill>
              </a:endParaRPr>
            </a:p>
          </p:txBody>
        </p:sp>
        <p:grpSp>
          <p:nvGrpSpPr>
            <p:cNvPr id="273" name="Groupe 272">
              <a:extLst>
                <a:ext uri="{FF2B5EF4-FFF2-40B4-BE49-F238E27FC236}">
                  <a16:creationId xmlns:a16="http://schemas.microsoft.com/office/drawing/2014/main" id="{809709CE-1594-4601-910F-8062F1EDE238}"/>
                </a:ext>
              </a:extLst>
            </p:cNvPr>
            <p:cNvGrpSpPr/>
            <p:nvPr/>
          </p:nvGrpSpPr>
          <p:grpSpPr>
            <a:xfrm>
              <a:off x="7952121" y="788384"/>
              <a:ext cx="187919" cy="187919"/>
              <a:chOff x="7899837" y="736100"/>
              <a:chExt cx="292487" cy="292487"/>
            </a:xfrm>
          </p:grpSpPr>
          <p:cxnSp>
            <p:nvCxnSpPr>
              <p:cNvPr id="274" name="Connecteur droit 273">
                <a:extLst>
                  <a:ext uri="{FF2B5EF4-FFF2-40B4-BE49-F238E27FC236}">
                    <a16:creationId xmlns:a16="http://schemas.microsoft.com/office/drawing/2014/main" id="{448A8AB8-6756-46D2-A04F-5D865C26064C}"/>
                  </a:ext>
                </a:extLst>
              </p:cNvPr>
              <p:cNvCxnSpPr>
                <a:cxnSpLocks/>
              </p:cNvCxnSpPr>
              <p:nvPr/>
            </p:nvCxnSpPr>
            <p:spPr>
              <a:xfrm>
                <a:off x="8046081" y="736100"/>
                <a:ext cx="0" cy="2924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Connecteur droit 274">
                <a:extLst>
                  <a:ext uri="{FF2B5EF4-FFF2-40B4-BE49-F238E27FC236}">
                    <a16:creationId xmlns:a16="http://schemas.microsoft.com/office/drawing/2014/main" id="{B3FF7A48-0AF4-478F-8F84-F5967BDFCA80}"/>
                  </a:ext>
                </a:extLst>
              </p:cNvPr>
              <p:cNvCxnSpPr>
                <a:cxnSpLocks/>
              </p:cNvCxnSpPr>
              <p:nvPr/>
            </p:nvCxnSpPr>
            <p:spPr>
              <a:xfrm rot="16200000">
                <a:off x="8046081" y="736100"/>
                <a:ext cx="0" cy="2924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76" name="ZoneTexte 275">
            <a:extLst>
              <a:ext uri="{FF2B5EF4-FFF2-40B4-BE49-F238E27FC236}">
                <a16:creationId xmlns:a16="http://schemas.microsoft.com/office/drawing/2014/main" id="{36B5F0E0-B4EA-4A3B-A922-10C02F22BB7C}"/>
              </a:ext>
            </a:extLst>
          </p:cNvPr>
          <p:cNvSpPr txBox="1"/>
          <p:nvPr/>
        </p:nvSpPr>
        <p:spPr>
          <a:xfrm>
            <a:off x="9247810" y="3104886"/>
            <a:ext cx="1637243" cy="369332"/>
          </a:xfrm>
          <a:prstGeom prst="rect">
            <a:avLst/>
          </a:prstGeom>
          <a:noFill/>
        </p:spPr>
        <p:txBody>
          <a:bodyPr wrap="none" rtlCol="0">
            <a:spAutoFit/>
          </a:bodyPr>
          <a:lstStyle/>
          <a:p>
            <a:r>
              <a:rPr lang="en-US" dirty="0"/>
              <a:t>Axe “VECTEUR”</a:t>
            </a:r>
          </a:p>
        </p:txBody>
      </p:sp>
      <p:sp>
        <p:nvSpPr>
          <p:cNvPr id="277" name="ZoneTexte 276">
            <a:extLst>
              <a:ext uri="{FF2B5EF4-FFF2-40B4-BE49-F238E27FC236}">
                <a16:creationId xmlns:a16="http://schemas.microsoft.com/office/drawing/2014/main" id="{F07A34B4-4E63-4353-AE2E-CD3AB20A74CF}"/>
              </a:ext>
            </a:extLst>
          </p:cNvPr>
          <p:cNvSpPr txBox="1"/>
          <p:nvPr/>
        </p:nvSpPr>
        <p:spPr>
          <a:xfrm>
            <a:off x="5667265" y="595485"/>
            <a:ext cx="1342227" cy="369332"/>
          </a:xfrm>
          <a:prstGeom prst="rect">
            <a:avLst/>
          </a:prstGeom>
          <a:noFill/>
        </p:spPr>
        <p:txBody>
          <a:bodyPr wrap="none" rtlCol="0">
            <a:spAutoFit/>
          </a:bodyPr>
          <a:lstStyle/>
          <a:p>
            <a:r>
              <a:rPr lang="en-US" dirty="0"/>
              <a:t>Axe “VIRUS”</a:t>
            </a:r>
          </a:p>
        </p:txBody>
      </p:sp>
      <p:cxnSp>
        <p:nvCxnSpPr>
          <p:cNvPr id="278" name="Connecteur droit avec flèche 277">
            <a:extLst>
              <a:ext uri="{FF2B5EF4-FFF2-40B4-BE49-F238E27FC236}">
                <a16:creationId xmlns:a16="http://schemas.microsoft.com/office/drawing/2014/main" id="{E3E0D7C5-0785-460A-904C-E5500B5787A2}"/>
              </a:ext>
            </a:extLst>
          </p:cNvPr>
          <p:cNvCxnSpPr>
            <a:cxnSpLocks/>
          </p:cNvCxnSpPr>
          <p:nvPr/>
        </p:nvCxnSpPr>
        <p:spPr>
          <a:xfrm>
            <a:off x="1332843" y="3560096"/>
            <a:ext cx="1025388" cy="0"/>
          </a:xfrm>
          <a:prstGeom prst="straightConnector1">
            <a:avLst/>
          </a:prstGeom>
          <a:ln w="19050">
            <a:solidFill>
              <a:srgbClr val="AFD2D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9" name="Connecteur droit avec flèche 278">
            <a:extLst>
              <a:ext uri="{FF2B5EF4-FFF2-40B4-BE49-F238E27FC236}">
                <a16:creationId xmlns:a16="http://schemas.microsoft.com/office/drawing/2014/main" id="{42DEB5E0-5A4A-4C45-9B20-E0452E1846AB}"/>
              </a:ext>
            </a:extLst>
          </p:cNvPr>
          <p:cNvCxnSpPr>
            <a:cxnSpLocks/>
          </p:cNvCxnSpPr>
          <p:nvPr/>
        </p:nvCxnSpPr>
        <p:spPr>
          <a:xfrm>
            <a:off x="2358231" y="1260455"/>
            <a:ext cx="224962" cy="0"/>
          </a:xfrm>
          <a:prstGeom prst="straightConnector1">
            <a:avLst/>
          </a:prstGeom>
          <a:ln w="19050">
            <a:solidFill>
              <a:srgbClr val="4CA2B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0" name="Connecteur droit avec flèche 279">
            <a:extLst>
              <a:ext uri="{FF2B5EF4-FFF2-40B4-BE49-F238E27FC236}">
                <a16:creationId xmlns:a16="http://schemas.microsoft.com/office/drawing/2014/main" id="{9551C8DC-51B6-42FC-BBCB-FADDC58FB4E8}"/>
              </a:ext>
            </a:extLst>
          </p:cNvPr>
          <p:cNvCxnSpPr>
            <a:cxnSpLocks/>
          </p:cNvCxnSpPr>
          <p:nvPr/>
        </p:nvCxnSpPr>
        <p:spPr>
          <a:xfrm flipV="1">
            <a:off x="2361724" y="1270969"/>
            <a:ext cx="0" cy="3962892"/>
          </a:xfrm>
          <a:prstGeom prst="straightConnector1">
            <a:avLst/>
          </a:prstGeom>
          <a:ln w="19050">
            <a:solidFill>
              <a:srgbClr val="4CA2B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1" name="Connecteur droit avec flèche 280">
            <a:extLst>
              <a:ext uri="{FF2B5EF4-FFF2-40B4-BE49-F238E27FC236}">
                <a16:creationId xmlns:a16="http://schemas.microsoft.com/office/drawing/2014/main" id="{3B2DB2F7-0FEC-47A6-B014-1FF0240F4C5D}"/>
              </a:ext>
            </a:extLst>
          </p:cNvPr>
          <p:cNvCxnSpPr>
            <a:cxnSpLocks/>
          </p:cNvCxnSpPr>
          <p:nvPr/>
        </p:nvCxnSpPr>
        <p:spPr>
          <a:xfrm>
            <a:off x="1339801" y="5226123"/>
            <a:ext cx="1018430" cy="0"/>
          </a:xfrm>
          <a:prstGeom prst="straightConnector1">
            <a:avLst/>
          </a:prstGeom>
          <a:ln w="19050">
            <a:solidFill>
              <a:srgbClr val="4CA2B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2" name="ZoneTexte 281">
            <a:extLst>
              <a:ext uri="{FF2B5EF4-FFF2-40B4-BE49-F238E27FC236}">
                <a16:creationId xmlns:a16="http://schemas.microsoft.com/office/drawing/2014/main" id="{A4B4A4A8-85C6-4632-B55E-256C8A3A1910}"/>
              </a:ext>
            </a:extLst>
          </p:cNvPr>
          <p:cNvSpPr txBox="1"/>
          <p:nvPr/>
        </p:nvSpPr>
        <p:spPr bwMode="auto">
          <a:xfrm>
            <a:off x="2583193" y="1007470"/>
            <a:ext cx="2127279" cy="664012"/>
          </a:xfrm>
          <a:prstGeom prst="roundRect">
            <a:avLst/>
          </a:prstGeom>
          <a:solidFill>
            <a:schemeClr val="bg1"/>
          </a:solidFill>
          <a:ln w="19050">
            <a:solidFill>
              <a:srgbClr val="4CA2B6"/>
            </a:solidFill>
            <a:miter lim="800000"/>
            <a:headEnd/>
            <a:tailEnd/>
          </a:ln>
        </p:spPr>
        <p:txBody>
          <a:bodyPr wrap="square" rtlCol="0">
            <a:spAutoFit/>
          </a:bodyPr>
          <a:lstStyle/>
          <a:p>
            <a:pPr algn="ctr" eaLnBrk="0" hangingPunct="0"/>
            <a:r>
              <a:rPr lang="fr-FR" sz="1100" dirty="0">
                <a:solidFill>
                  <a:srgbClr val="375157"/>
                </a:solidFill>
                <a:latin typeface="Arial" panose="020B0604020202020204" pitchFamily="34" charset="0"/>
                <a:cs typeface="Arial" panose="020B0604020202020204" pitchFamily="34" charset="0"/>
              </a:rPr>
              <a:t>Analyse en composantes principales (ACP) sur les valeurs moyennes</a:t>
            </a:r>
            <a:endParaRPr lang="en-US" sz="1100" i="1" dirty="0">
              <a:solidFill>
                <a:srgbClr val="375157"/>
              </a:solidFill>
              <a:latin typeface="Arial" panose="020B0604020202020204" pitchFamily="34" charset="0"/>
              <a:cs typeface="Arial" panose="020B0604020202020204" pitchFamily="34" charset="0"/>
            </a:endParaRPr>
          </a:p>
        </p:txBody>
      </p:sp>
      <p:sp>
        <p:nvSpPr>
          <p:cNvPr id="283" name="ZoneTexte 282">
            <a:extLst>
              <a:ext uri="{FF2B5EF4-FFF2-40B4-BE49-F238E27FC236}">
                <a16:creationId xmlns:a16="http://schemas.microsoft.com/office/drawing/2014/main" id="{906EC85B-B94C-405C-9334-B101C1439899}"/>
              </a:ext>
            </a:extLst>
          </p:cNvPr>
          <p:cNvSpPr txBox="1"/>
          <p:nvPr/>
        </p:nvSpPr>
        <p:spPr>
          <a:xfrm>
            <a:off x="1473734" y="1874628"/>
            <a:ext cx="771365" cy="253916"/>
          </a:xfrm>
          <a:prstGeom prst="rect">
            <a:avLst/>
          </a:prstGeom>
          <a:noFill/>
        </p:spPr>
        <p:txBody>
          <a:bodyPr wrap="none" rtlCol="0">
            <a:spAutoFit/>
          </a:bodyPr>
          <a:lstStyle/>
          <a:p>
            <a:r>
              <a:rPr lang="en-US" sz="1050" dirty="0">
                <a:solidFill>
                  <a:schemeClr val="bg1">
                    <a:lumMod val="65000"/>
                  </a:schemeClr>
                </a:solidFill>
              </a:rPr>
              <a:t>3 variables</a:t>
            </a:r>
          </a:p>
        </p:txBody>
      </p:sp>
      <p:sp>
        <p:nvSpPr>
          <p:cNvPr id="284" name="ZoneTexte 283">
            <a:extLst>
              <a:ext uri="{FF2B5EF4-FFF2-40B4-BE49-F238E27FC236}">
                <a16:creationId xmlns:a16="http://schemas.microsoft.com/office/drawing/2014/main" id="{451A9DB9-B98B-4512-9FF4-900D7C9192B2}"/>
              </a:ext>
            </a:extLst>
          </p:cNvPr>
          <p:cNvSpPr txBox="1"/>
          <p:nvPr/>
        </p:nvSpPr>
        <p:spPr>
          <a:xfrm>
            <a:off x="1500183" y="5007586"/>
            <a:ext cx="718466" cy="253916"/>
          </a:xfrm>
          <a:prstGeom prst="rect">
            <a:avLst/>
          </a:prstGeom>
          <a:noFill/>
        </p:spPr>
        <p:txBody>
          <a:bodyPr wrap="none" rtlCol="0">
            <a:spAutoFit/>
          </a:bodyPr>
          <a:lstStyle/>
          <a:p>
            <a:r>
              <a:rPr lang="en-US" sz="1050" dirty="0">
                <a:solidFill>
                  <a:schemeClr val="bg1">
                    <a:lumMod val="65000"/>
                  </a:schemeClr>
                </a:solidFill>
              </a:rPr>
              <a:t>1 variable</a:t>
            </a:r>
          </a:p>
        </p:txBody>
      </p:sp>
      <p:sp>
        <p:nvSpPr>
          <p:cNvPr id="285" name="ZoneTexte 284">
            <a:extLst>
              <a:ext uri="{FF2B5EF4-FFF2-40B4-BE49-F238E27FC236}">
                <a16:creationId xmlns:a16="http://schemas.microsoft.com/office/drawing/2014/main" id="{73DB2A88-2881-48F2-99AF-3908650EDC74}"/>
              </a:ext>
            </a:extLst>
          </p:cNvPr>
          <p:cNvSpPr txBox="1"/>
          <p:nvPr/>
        </p:nvSpPr>
        <p:spPr>
          <a:xfrm>
            <a:off x="1473734" y="3322118"/>
            <a:ext cx="771365" cy="253916"/>
          </a:xfrm>
          <a:prstGeom prst="rect">
            <a:avLst/>
          </a:prstGeom>
          <a:noFill/>
        </p:spPr>
        <p:txBody>
          <a:bodyPr wrap="none" rtlCol="0">
            <a:spAutoFit/>
          </a:bodyPr>
          <a:lstStyle/>
          <a:p>
            <a:r>
              <a:rPr lang="en-US" sz="1050">
                <a:solidFill>
                  <a:schemeClr val="bg1">
                    <a:lumMod val="65000"/>
                  </a:schemeClr>
                </a:solidFill>
              </a:rPr>
              <a:t>2 variables</a:t>
            </a:r>
          </a:p>
        </p:txBody>
      </p:sp>
      <p:grpSp>
        <p:nvGrpSpPr>
          <p:cNvPr id="286" name="Groupe 285">
            <a:extLst>
              <a:ext uri="{FF2B5EF4-FFF2-40B4-BE49-F238E27FC236}">
                <a16:creationId xmlns:a16="http://schemas.microsoft.com/office/drawing/2014/main" id="{76FF2ABE-1555-42EA-A45E-E4C881EEF3A5}"/>
              </a:ext>
            </a:extLst>
          </p:cNvPr>
          <p:cNvGrpSpPr/>
          <p:nvPr/>
        </p:nvGrpSpPr>
        <p:grpSpPr>
          <a:xfrm>
            <a:off x="61886" y="3148336"/>
            <a:ext cx="1744631" cy="1060289"/>
            <a:chOff x="232186" y="2944031"/>
            <a:chExt cx="1744631" cy="1060289"/>
          </a:xfrm>
        </p:grpSpPr>
        <p:sp>
          <p:nvSpPr>
            <p:cNvPr id="287" name="ZoneTexte 286">
              <a:extLst>
                <a:ext uri="{FF2B5EF4-FFF2-40B4-BE49-F238E27FC236}">
                  <a16:creationId xmlns:a16="http://schemas.microsoft.com/office/drawing/2014/main" id="{2F26FF1F-02D4-434C-BE97-D506FC4E7215}"/>
                </a:ext>
              </a:extLst>
            </p:cNvPr>
            <p:cNvSpPr txBox="1"/>
            <p:nvPr/>
          </p:nvSpPr>
          <p:spPr bwMode="auto">
            <a:xfrm>
              <a:off x="232186" y="3727321"/>
              <a:ext cx="1744631" cy="276999"/>
            </a:xfrm>
            <a:prstGeom prst="rect">
              <a:avLst/>
            </a:prstGeom>
            <a:noFill/>
            <a:ln w="9525">
              <a:noFill/>
              <a:miter lim="800000"/>
              <a:headEnd/>
              <a:tailEnd/>
            </a:ln>
          </p:spPr>
          <p:txBody>
            <a:bodyPr wrap="square" rtlCol="0">
              <a:spAutoFit/>
            </a:bodyPr>
            <a:lstStyle>
              <a:defPPr>
                <a:defRPr lang="fr-FR"/>
              </a:defPPr>
              <a:lvl1pPr algn="ctr" eaLnBrk="0" hangingPunct="0">
                <a:defRPr sz="1200">
                  <a:solidFill>
                    <a:srgbClr val="375157"/>
                  </a:solidFill>
                  <a:latin typeface="Arial" panose="020B0604020202020204" pitchFamily="34" charset="0"/>
                  <a:cs typeface="Arial" panose="020B0604020202020204" pitchFamily="34" charset="0"/>
                </a:defRPr>
              </a:lvl1pPr>
            </a:lstStyle>
            <a:p>
              <a:r>
                <a:rPr lang="en-US" dirty="0">
                  <a:latin typeface="Calibri corps"/>
                </a:rPr>
                <a:t>Survival and fecundity</a:t>
              </a:r>
              <a:endParaRPr lang="en-US" i="1" dirty="0">
                <a:latin typeface="Calibri corps"/>
              </a:endParaRPr>
            </a:p>
          </p:txBody>
        </p:sp>
        <p:pic>
          <p:nvPicPr>
            <p:cNvPr id="288" name="Image 287">
              <a:extLst>
                <a:ext uri="{FF2B5EF4-FFF2-40B4-BE49-F238E27FC236}">
                  <a16:creationId xmlns:a16="http://schemas.microsoft.com/office/drawing/2014/main" id="{969EAF5C-56D7-4A89-9E46-F06AC258CA59}"/>
                </a:ext>
              </a:extLst>
            </p:cNvPr>
            <p:cNvPicPr>
              <a:picLocks noChangeAspect="1"/>
            </p:cNvPicPr>
            <p:nvPr/>
          </p:nvPicPr>
          <p:blipFill>
            <a:blip r:embed="rId3"/>
            <a:stretch>
              <a:fillRect/>
            </a:stretch>
          </p:blipFill>
          <p:spPr>
            <a:xfrm>
              <a:off x="716635" y="2944031"/>
              <a:ext cx="786508" cy="808459"/>
            </a:xfrm>
            <a:prstGeom prst="rect">
              <a:avLst/>
            </a:prstGeom>
          </p:spPr>
        </p:pic>
      </p:grpSp>
      <p:cxnSp>
        <p:nvCxnSpPr>
          <p:cNvPr id="289" name="Connecteur droit avec flèche 288">
            <a:extLst>
              <a:ext uri="{FF2B5EF4-FFF2-40B4-BE49-F238E27FC236}">
                <a16:creationId xmlns:a16="http://schemas.microsoft.com/office/drawing/2014/main" id="{424081E0-E30D-4B4C-A874-1B8F04FA1D27}"/>
              </a:ext>
            </a:extLst>
          </p:cNvPr>
          <p:cNvCxnSpPr>
            <a:cxnSpLocks/>
          </p:cNvCxnSpPr>
          <p:nvPr/>
        </p:nvCxnSpPr>
        <p:spPr>
          <a:xfrm>
            <a:off x="1332843" y="2082261"/>
            <a:ext cx="1025388" cy="0"/>
          </a:xfrm>
          <a:prstGeom prst="straightConnector1">
            <a:avLst/>
          </a:prstGeom>
          <a:ln w="19050">
            <a:solidFill>
              <a:srgbClr val="4CA2B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90" name="Groupe 289">
            <a:extLst>
              <a:ext uri="{FF2B5EF4-FFF2-40B4-BE49-F238E27FC236}">
                <a16:creationId xmlns:a16="http://schemas.microsoft.com/office/drawing/2014/main" id="{5669F898-60F2-4C13-BBE9-561C5E55F3FF}"/>
              </a:ext>
            </a:extLst>
          </p:cNvPr>
          <p:cNvGrpSpPr/>
          <p:nvPr/>
        </p:nvGrpSpPr>
        <p:grpSpPr>
          <a:xfrm>
            <a:off x="-94569" y="4827780"/>
            <a:ext cx="2057540" cy="1001208"/>
            <a:chOff x="82715" y="2397144"/>
            <a:chExt cx="2057540" cy="1001208"/>
          </a:xfrm>
        </p:grpSpPr>
        <p:pic>
          <p:nvPicPr>
            <p:cNvPr id="291" name="Image 290">
              <a:extLst>
                <a:ext uri="{FF2B5EF4-FFF2-40B4-BE49-F238E27FC236}">
                  <a16:creationId xmlns:a16="http://schemas.microsoft.com/office/drawing/2014/main" id="{EB770E67-0D9C-4659-8923-72A6A8E60F6F}"/>
                </a:ext>
              </a:extLst>
            </p:cNvPr>
            <p:cNvPicPr>
              <a:picLocks noChangeAspect="1"/>
            </p:cNvPicPr>
            <p:nvPr/>
          </p:nvPicPr>
          <p:blipFill>
            <a:blip r:embed="rId4"/>
            <a:stretch>
              <a:fillRect/>
            </a:stretch>
          </p:blipFill>
          <p:spPr>
            <a:xfrm>
              <a:off x="728924" y="2397144"/>
              <a:ext cx="786508" cy="790520"/>
            </a:xfrm>
            <a:prstGeom prst="rect">
              <a:avLst/>
            </a:prstGeom>
          </p:spPr>
        </p:pic>
        <p:sp>
          <p:nvSpPr>
            <p:cNvPr id="292" name="ZoneTexte 291">
              <a:extLst>
                <a:ext uri="{FF2B5EF4-FFF2-40B4-BE49-F238E27FC236}">
                  <a16:creationId xmlns:a16="http://schemas.microsoft.com/office/drawing/2014/main" id="{967DA616-C1AF-47B1-9155-4DB00DEC8B73}"/>
                </a:ext>
              </a:extLst>
            </p:cNvPr>
            <p:cNvSpPr txBox="1"/>
            <p:nvPr/>
          </p:nvSpPr>
          <p:spPr bwMode="auto">
            <a:xfrm>
              <a:off x="82715" y="3121353"/>
              <a:ext cx="2057540" cy="276999"/>
            </a:xfrm>
            <a:prstGeom prst="rect">
              <a:avLst/>
            </a:prstGeom>
            <a:noFill/>
            <a:ln w="9525">
              <a:noFill/>
              <a:miter lim="800000"/>
              <a:headEnd/>
              <a:tailEnd/>
            </a:ln>
          </p:spPr>
          <p:txBody>
            <a:bodyPr wrap="square" rtlCol="0">
              <a:spAutoFit/>
            </a:bodyPr>
            <a:lstStyle/>
            <a:p>
              <a:pPr algn="ctr" eaLnBrk="0" hangingPunct="0"/>
              <a:r>
                <a:rPr lang="en-US" sz="1200" dirty="0">
                  <a:solidFill>
                    <a:srgbClr val="375157"/>
                  </a:solidFill>
                  <a:latin typeface="Calibri corps"/>
                  <a:cs typeface="Arial" panose="020B0604020202020204" pitchFamily="34" charset="0"/>
                </a:rPr>
                <a:t>Infection rate</a:t>
              </a:r>
            </a:p>
          </p:txBody>
        </p:sp>
      </p:grpSp>
      <p:grpSp>
        <p:nvGrpSpPr>
          <p:cNvPr id="293" name="Groupe 292">
            <a:extLst>
              <a:ext uri="{FF2B5EF4-FFF2-40B4-BE49-F238E27FC236}">
                <a16:creationId xmlns:a16="http://schemas.microsoft.com/office/drawing/2014/main" id="{2DE5FD61-E65E-4350-B5F8-5CB35DFD6819}"/>
              </a:ext>
            </a:extLst>
          </p:cNvPr>
          <p:cNvGrpSpPr/>
          <p:nvPr/>
        </p:nvGrpSpPr>
        <p:grpSpPr>
          <a:xfrm>
            <a:off x="-132821" y="1672683"/>
            <a:ext cx="2134044" cy="1021530"/>
            <a:chOff x="44463" y="646006"/>
            <a:chExt cx="2134044" cy="1021530"/>
          </a:xfrm>
        </p:grpSpPr>
        <p:sp>
          <p:nvSpPr>
            <p:cNvPr id="294" name="ZoneTexte 293">
              <a:extLst>
                <a:ext uri="{FF2B5EF4-FFF2-40B4-BE49-F238E27FC236}">
                  <a16:creationId xmlns:a16="http://schemas.microsoft.com/office/drawing/2014/main" id="{B04F0783-3AD7-4E7B-AFAB-F15777723D24}"/>
                </a:ext>
              </a:extLst>
            </p:cNvPr>
            <p:cNvSpPr txBox="1"/>
            <p:nvPr/>
          </p:nvSpPr>
          <p:spPr bwMode="auto">
            <a:xfrm>
              <a:off x="44463" y="1390537"/>
              <a:ext cx="2134044" cy="276999"/>
            </a:xfrm>
            <a:prstGeom prst="rect">
              <a:avLst/>
            </a:prstGeom>
            <a:noFill/>
            <a:ln w="9525">
              <a:noFill/>
              <a:miter lim="800000"/>
              <a:headEnd/>
              <a:tailEnd/>
            </a:ln>
          </p:spPr>
          <p:txBody>
            <a:bodyPr wrap="square" rtlCol="0">
              <a:spAutoFit/>
            </a:bodyPr>
            <a:lstStyle/>
            <a:p>
              <a:pPr algn="ctr" eaLnBrk="0" hangingPunct="0"/>
              <a:r>
                <a:rPr lang="en-US" sz="1200" dirty="0">
                  <a:solidFill>
                    <a:srgbClr val="375157"/>
                  </a:solidFill>
                  <a:latin typeface="Calibri corps"/>
                  <a:cs typeface="Arial" panose="020B0604020202020204" pitchFamily="34" charset="0"/>
                </a:rPr>
                <a:t>Host selection</a:t>
              </a:r>
              <a:endParaRPr lang="en-US" sz="1200" i="1" dirty="0">
                <a:solidFill>
                  <a:srgbClr val="375157"/>
                </a:solidFill>
                <a:latin typeface="Calibri corps"/>
                <a:cs typeface="Arial" panose="020B0604020202020204" pitchFamily="34" charset="0"/>
              </a:endParaRPr>
            </a:p>
          </p:txBody>
        </p:sp>
        <p:pic>
          <p:nvPicPr>
            <p:cNvPr id="295" name="Image 294">
              <a:extLst>
                <a:ext uri="{FF2B5EF4-FFF2-40B4-BE49-F238E27FC236}">
                  <a16:creationId xmlns:a16="http://schemas.microsoft.com/office/drawing/2014/main" id="{AF649033-CEB3-4C85-8D51-B0A8A2E1FAF9}"/>
                </a:ext>
              </a:extLst>
            </p:cNvPr>
            <p:cNvPicPr>
              <a:picLocks noChangeAspect="1"/>
            </p:cNvPicPr>
            <p:nvPr/>
          </p:nvPicPr>
          <p:blipFill>
            <a:blip r:embed="rId5"/>
            <a:stretch>
              <a:fillRect/>
            </a:stretch>
          </p:blipFill>
          <p:spPr>
            <a:xfrm>
              <a:off x="730576" y="646006"/>
              <a:ext cx="786509" cy="782517"/>
            </a:xfrm>
            <a:prstGeom prst="rect">
              <a:avLst/>
            </a:prstGeom>
          </p:spPr>
        </p:pic>
      </p:grpSp>
      <p:cxnSp>
        <p:nvCxnSpPr>
          <p:cNvPr id="138" name="Connecteur droit avec flèche 137">
            <a:extLst>
              <a:ext uri="{FF2B5EF4-FFF2-40B4-BE49-F238E27FC236}">
                <a16:creationId xmlns:a16="http://schemas.microsoft.com/office/drawing/2014/main" id="{92EEB746-355D-4A4C-B6FB-61D8D4A6C037}"/>
              </a:ext>
            </a:extLst>
          </p:cNvPr>
          <p:cNvCxnSpPr>
            <a:cxnSpLocks/>
          </p:cNvCxnSpPr>
          <p:nvPr/>
        </p:nvCxnSpPr>
        <p:spPr>
          <a:xfrm>
            <a:off x="4703669" y="1260455"/>
            <a:ext cx="441506" cy="0"/>
          </a:xfrm>
          <a:prstGeom prst="straightConnector1">
            <a:avLst/>
          </a:prstGeom>
          <a:ln w="19050">
            <a:solidFill>
              <a:srgbClr val="4CA2B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9" name="ZoneTexte 168">
            <a:extLst>
              <a:ext uri="{FF2B5EF4-FFF2-40B4-BE49-F238E27FC236}">
                <a16:creationId xmlns:a16="http://schemas.microsoft.com/office/drawing/2014/main" id="{DAE01874-1231-4694-B0D5-67AF12B9B1FA}"/>
              </a:ext>
            </a:extLst>
          </p:cNvPr>
          <p:cNvSpPr txBox="1"/>
          <p:nvPr/>
        </p:nvSpPr>
        <p:spPr>
          <a:xfrm>
            <a:off x="3828017" y="4590593"/>
            <a:ext cx="309700" cy="276999"/>
          </a:xfrm>
          <a:prstGeom prst="rect">
            <a:avLst/>
          </a:prstGeom>
          <a:noFill/>
        </p:spPr>
        <p:txBody>
          <a:bodyPr wrap="none" rtlCol="0">
            <a:spAutoFit/>
          </a:bodyPr>
          <a:lstStyle/>
          <a:p>
            <a:r>
              <a:rPr lang="en-US" sz="1200"/>
              <a:t>-2</a:t>
            </a:r>
          </a:p>
        </p:txBody>
      </p:sp>
      <p:sp>
        <p:nvSpPr>
          <p:cNvPr id="170" name="ZoneTexte 169">
            <a:extLst>
              <a:ext uri="{FF2B5EF4-FFF2-40B4-BE49-F238E27FC236}">
                <a16:creationId xmlns:a16="http://schemas.microsoft.com/office/drawing/2014/main" id="{A27BA74C-7470-4A50-90F8-D4E6E366190B}"/>
              </a:ext>
            </a:extLst>
          </p:cNvPr>
          <p:cNvSpPr txBox="1"/>
          <p:nvPr/>
        </p:nvSpPr>
        <p:spPr>
          <a:xfrm>
            <a:off x="3828017" y="3880028"/>
            <a:ext cx="309700" cy="276999"/>
          </a:xfrm>
          <a:prstGeom prst="rect">
            <a:avLst/>
          </a:prstGeom>
          <a:noFill/>
        </p:spPr>
        <p:txBody>
          <a:bodyPr wrap="none" rtlCol="0">
            <a:spAutoFit/>
          </a:bodyPr>
          <a:lstStyle/>
          <a:p>
            <a:r>
              <a:rPr lang="en-US" sz="1200"/>
              <a:t>-1</a:t>
            </a:r>
          </a:p>
        </p:txBody>
      </p:sp>
      <p:sp>
        <p:nvSpPr>
          <p:cNvPr id="172" name="ZoneTexte 171">
            <a:extLst>
              <a:ext uri="{FF2B5EF4-FFF2-40B4-BE49-F238E27FC236}">
                <a16:creationId xmlns:a16="http://schemas.microsoft.com/office/drawing/2014/main" id="{81297DAD-09DF-4CE3-8BE6-DCFA85829E7D}"/>
              </a:ext>
            </a:extLst>
          </p:cNvPr>
          <p:cNvSpPr txBox="1"/>
          <p:nvPr/>
        </p:nvSpPr>
        <p:spPr>
          <a:xfrm>
            <a:off x="3851260" y="1750652"/>
            <a:ext cx="263214" cy="276999"/>
          </a:xfrm>
          <a:prstGeom prst="rect">
            <a:avLst/>
          </a:prstGeom>
          <a:noFill/>
        </p:spPr>
        <p:txBody>
          <a:bodyPr wrap="none" rtlCol="0">
            <a:spAutoFit/>
          </a:bodyPr>
          <a:lstStyle/>
          <a:p>
            <a:r>
              <a:rPr lang="en-US" sz="1200" dirty="0"/>
              <a:t>2</a:t>
            </a:r>
          </a:p>
        </p:txBody>
      </p:sp>
      <p:sp>
        <p:nvSpPr>
          <p:cNvPr id="173" name="ZoneTexte 172">
            <a:extLst>
              <a:ext uri="{FF2B5EF4-FFF2-40B4-BE49-F238E27FC236}">
                <a16:creationId xmlns:a16="http://schemas.microsoft.com/office/drawing/2014/main" id="{4542E1F2-E1C4-45BF-A162-5F4D6C3B78E7}"/>
              </a:ext>
            </a:extLst>
          </p:cNvPr>
          <p:cNvSpPr txBox="1"/>
          <p:nvPr/>
        </p:nvSpPr>
        <p:spPr>
          <a:xfrm>
            <a:off x="3851260" y="3155151"/>
            <a:ext cx="263214" cy="276999"/>
          </a:xfrm>
          <a:prstGeom prst="rect">
            <a:avLst/>
          </a:prstGeom>
          <a:noFill/>
        </p:spPr>
        <p:txBody>
          <a:bodyPr wrap="none" rtlCol="0">
            <a:spAutoFit/>
          </a:bodyPr>
          <a:lstStyle/>
          <a:p>
            <a:r>
              <a:rPr lang="en-US" sz="1200"/>
              <a:t>0</a:t>
            </a:r>
          </a:p>
        </p:txBody>
      </p:sp>
      <p:sp>
        <p:nvSpPr>
          <p:cNvPr id="174" name="ZoneTexte 173">
            <a:extLst>
              <a:ext uri="{FF2B5EF4-FFF2-40B4-BE49-F238E27FC236}">
                <a16:creationId xmlns:a16="http://schemas.microsoft.com/office/drawing/2014/main" id="{266B40EE-A906-4684-B6A6-31D25281368E}"/>
              </a:ext>
            </a:extLst>
          </p:cNvPr>
          <p:cNvSpPr txBox="1"/>
          <p:nvPr/>
        </p:nvSpPr>
        <p:spPr>
          <a:xfrm>
            <a:off x="3851260" y="2459942"/>
            <a:ext cx="263214" cy="276999"/>
          </a:xfrm>
          <a:prstGeom prst="rect">
            <a:avLst/>
          </a:prstGeom>
          <a:noFill/>
        </p:spPr>
        <p:txBody>
          <a:bodyPr wrap="none" rtlCol="0">
            <a:spAutoFit/>
          </a:bodyPr>
          <a:lstStyle/>
          <a:p>
            <a:r>
              <a:rPr lang="en-US" sz="1200"/>
              <a:t>1</a:t>
            </a:r>
          </a:p>
        </p:txBody>
      </p:sp>
      <p:cxnSp>
        <p:nvCxnSpPr>
          <p:cNvPr id="161" name="Connecteur droit avec flèche 160">
            <a:extLst>
              <a:ext uri="{FF2B5EF4-FFF2-40B4-BE49-F238E27FC236}">
                <a16:creationId xmlns:a16="http://schemas.microsoft.com/office/drawing/2014/main" id="{10F3CE9F-BFE6-42BF-A067-24827B5673F4}"/>
              </a:ext>
            </a:extLst>
          </p:cNvPr>
          <p:cNvCxnSpPr>
            <a:cxnSpLocks/>
          </p:cNvCxnSpPr>
          <p:nvPr/>
        </p:nvCxnSpPr>
        <p:spPr>
          <a:xfrm>
            <a:off x="10105813" y="1104063"/>
            <a:ext cx="529122"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7" name="Rectangle 216">
            <a:extLst>
              <a:ext uri="{FF2B5EF4-FFF2-40B4-BE49-F238E27FC236}">
                <a16:creationId xmlns:a16="http://schemas.microsoft.com/office/drawing/2014/main" id="{7A183A83-0BD8-42C4-8FBF-079AB82A9CF6}"/>
              </a:ext>
            </a:extLst>
          </p:cNvPr>
          <p:cNvSpPr/>
          <p:nvPr/>
        </p:nvSpPr>
        <p:spPr>
          <a:xfrm>
            <a:off x="10280374" y="1203559"/>
            <a:ext cx="180000" cy="180000"/>
          </a:xfrm>
          <a:prstGeom prst="rect">
            <a:avLst/>
          </a:prstGeom>
          <a:solidFill>
            <a:srgbClr val="517881"/>
          </a:solidFill>
          <a:ln>
            <a:solidFill>
              <a:srgbClr val="5178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a:extLst>
              <a:ext uri="{FF2B5EF4-FFF2-40B4-BE49-F238E27FC236}">
                <a16:creationId xmlns:a16="http://schemas.microsoft.com/office/drawing/2014/main" id="{C8D71519-DDC2-4CA5-856C-A64E5C3E25C7}"/>
              </a:ext>
            </a:extLst>
          </p:cNvPr>
          <p:cNvSpPr txBox="1"/>
          <p:nvPr/>
        </p:nvSpPr>
        <p:spPr>
          <a:xfrm>
            <a:off x="9879508" y="1155950"/>
            <a:ext cx="219932" cy="261610"/>
          </a:xfrm>
          <a:prstGeom prst="rect">
            <a:avLst/>
          </a:prstGeom>
          <a:noFill/>
        </p:spPr>
        <p:txBody>
          <a:bodyPr wrap="none" rtlCol="0">
            <a:spAutoFit/>
          </a:bodyPr>
          <a:lstStyle/>
          <a:p>
            <a:r>
              <a:rPr lang="en-US" sz="1100" dirty="0"/>
              <a:t>I</a:t>
            </a:r>
          </a:p>
        </p:txBody>
      </p:sp>
      <p:sp>
        <p:nvSpPr>
          <p:cNvPr id="218" name="Rectangle 217">
            <a:extLst>
              <a:ext uri="{FF2B5EF4-FFF2-40B4-BE49-F238E27FC236}">
                <a16:creationId xmlns:a16="http://schemas.microsoft.com/office/drawing/2014/main" id="{D21A80B1-7AA4-424B-BF1C-219C3154F720}"/>
              </a:ext>
            </a:extLst>
          </p:cNvPr>
          <p:cNvSpPr/>
          <p:nvPr/>
        </p:nvSpPr>
        <p:spPr>
          <a:xfrm>
            <a:off x="10280374" y="1438121"/>
            <a:ext cx="180000" cy="180000"/>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ZoneTexte 218">
            <a:extLst>
              <a:ext uri="{FF2B5EF4-FFF2-40B4-BE49-F238E27FC236}">
                <a16:creationId xmlns:a16="http://schemas.microsoft.com/office/drawing/2014/main" id="{77BCFC9D-ADA7-49D9-A4FC-C433DA971EF0}"/>
              </a:ext>
            </a:extLst>
          </p:cNvPr>
          <p:cNvSpPr txBox="1"/>
          <p:nvPr/>
        </p:nvSpPr>
        <p:spPr>
          <a:xfrm>
            <a:off x="9869787" y="1393914"/>
            <a:ext cx="255198" cy="261610"/>
          </a:xfrm>
          <a:prstGeom prst="rect">
            <a:avLst/>
          </a:prstGeom>
          <a:noFill/>
        </p:spPr>
        <p:txBody>
          <a:bodyPr wrap="none" rtlCol="0">
            <a:spAutoFit/>
          </a:bodyPr>
          <a:lstStyle/>
          <a:p>
            <a:r>
              <a:rPr lang="en-US" sz="1100" dirty="0"/>
              <a:t>II</a:t>
            </a:r>
          </a:p>
        </p:txBody>
      </p:sp>
      <p:sp>
        <p:nvSpPr>
          <p:cNvPr id="220" name="Rectangle 219">
            <a:extLst>
              <a:ext uri="{FF2B5EF4-FFF2-40B4-BE49-F238E27FC236}">
                <a16:creationId xmlns:a16="http://schemas.microsoft.com/office/drawing/2014/main" id="{8CA4AA5E-3F6F-4566-9EB6-70EE563C4F27}"/>
              </a:ext>
            </a:extLst>
          </p:cNvPr>
          <p:cNvSpPr/>
          <p:nvPr/>
        </p:nvSpPr>
        <p:spPr>
          <a:xfrm>
            <a:off x="10280374" y="1672683"/>
            <a:ext cx="180000" cy="180000"/>
          </a:xfrm>
          <a:prstGeom prst="rect">
            <a:avLst/>
          </a:prstGeom>
          <a:solidFill>
            <a:srgbClr val="01ABB0"/>
          </a:solidFill>
          <a:ln>
            <a:solidFill>
              <a:srgbClr val="01AB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ZoneTexte 220">
            <a:extLst>
              <a:ext uri="{FF2B5EF4-FFF2-40B4-BE49-F238E27FC236}">
                <a16:creationId xmlns:a16="http://schemas.microsoft.com/office/drawing/2014/main" id="{58D7BC77-32B6-433E-9B03-52EBF25D1C55}"/>
              </a:ext>
            </a:extLst>
          </p:cNvPr>
          <p:cNvSpPr txBox="1"/>
          <p:nvPr/>
        </p:nvSpPr>
        <p:spPr>
          <a:xfrm>
            <a:off x="9858136" y="1631878"/>
            <a:ext cx="724878" cy="261610"/>
          </a:xfrm>
          <a:prstGeom prst="rect">
            <a:avLst/>
          </a:prstGeom>
          <a:noFill/>
        </p:spPr>
        <p:txBody>
          <a:bodyPr wrap="square" rtlCol="0">
            <a:spAutoFit/>
          </a:bodyPr>
          <a:lstStyle/>
          <a:p>
            <a:r>
              <a:rPr lang="en-US" sz="1100" dirty="0"/>
              <a:t>III</a:t>
            </a:r>
          </a:p>
        </p:txBody>
      </p:sp>
      <p:sp>
        <p:nvSpPr>
          <p:cNvPr id="125" name="ZoneTexte 124">
            <a:extLst>
              <a:ext uri="{FF2B5EF4-FFF2-40B4-BE49-F238E27FC236}">
                <a16:creationId xmlns:a16="http://schemas.microsoft.com/office/drawing/2014/main" id="{D0D625AE-BCB5-4351-9554-8781B695DF7F}"/>
              </a:ext>
            </a:extLst>
          </p:cNvPr>
          <p:cNvSpPr txBox="1"/>
          <p:nvPr/>
        </p:nvSpPr>
        <p:spPr>
          <a:xfrm>
            <a:off x="9295972" y="1412914"/>
            <a:ext cx="615874" cy="261610"/>
          </a:xfrm>
          <a:prstGeom prst="rect">
            <a:avLst/>
          </a:prstGeom>
          <a:noFill/>
        </p:spPr>
        <p:txBody>
          <a:bodyPr wrap="none" rtlCol="0">
            <a:spAutoFit/>
          </a:bodyPr>
          <a:lstStyle/>
          <a:p>
            <a:r>
              <a:rPr lang="en-US" sz="1100" dirty="0"/>
              <a:t>Groupe</a:t>
            </a:r>
          </a:p>
        </p:txBody>
      </p:sp>
      <p:cxnSp>
        <p:nvCxnSpPr>
          <p:cNvPr id="126" name="Connecteur droit avec flèche 125">
            <a:extLst>
              <a:ext uri="{FF2B5EF4-FFF2-40B4-BE49-F238E27FC236}">
                <a16:creationId xmlns:a16="http://schemas.microsoft.com/office/drawing/2014/main" id="{C9B87570-5E9A-422E-A2B3-FC76D256639A}"/>
              </a:ext>
            </a:extLst>
          </p:cNvPr>
          <p:cNvCxnSpPr>
            <a:cxnSpLocks/>
          </p:cNvCxnSpPr>
          <p:nvPr/>
        </p:nvCxnSpPr>
        <p:spPr>
          <a:xfrm flipV="1">
            <a:off x="9889975" y="1234597"/>
            <a:ext cx="0" cy="618244"/>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6" name="ZoneTexte 135">
            <a:extLst>
              <a:ext uri="{FF2B5EF4-FFF2-40B4-BE49-F238E27FC236}">
                <a16:creationId xmlns:a16="http://schemas.microsoft.com/office/drawing/2014/main" id="{9AD4993B-C1A5-49A7-ABA8-EF656E4AF6D9}"/>
              </a:ext>
            </a:extLst>
          </p:cNvPr>
          <p:cNvSpPr txBox="1"/>
          <p:nvPr/>
        </p:nvSpPr>
        <p:spPr>
          <a:xfrm>
            <a:off x="10057628" y="881675"/>
            <a:ext cx="655949" cy="261610"/>
          </a:xfrm>
          <a:prstGeom prst="rect">
            <a:avLst/>
          </a:prstGeom>
          <a:noFill/>
        </p:spPr>
        <p:txBody>
          <a:bodyPr wrap="none" rtlCol="0">
            <a:spAutoFit/>
          </a:bodyPr>
          <a:lstStyle/>
          <a:p>
            <a:r>
              <a:rPr lang="en-US" sz="1100" dirty="0" err="1"/>
              <a:t>Variétés</a:t>
            </a:r>
            <a:endParaRPr lang="en-US" sz="1100" dirty="0"/>
          </a:p>
        </p:txBody>
      </p:sp>
      <p:sp>
        <p:nvSpPr>
          <p:cNvPr id="145" name="Rectangle 144">
            <a:extLst>
              <a:ext uri="{FF2B5EF4-FFF2-40B4-BE49-F238E27FC236}">
                <a16:creationId xmlns:a16="http://schemas.microsoft.com/office/drawing/2014/main" id="{5F9985C1-B57C-406B-AE83-41018068FE11}"/>
              </a:ext>
            </a:extLst>
          </p:cNvPr>
          <p:cNvSpPr/>
          <p:nvPr/>
        </p:nvSpPr>
        <p:spPr>
          <a:xfrm>
            <a:off x="10951456" y="1203559"/>
            <a:ext cx="180000" cy="180000"/>
          </a:xfrm>
          <a:prstGeom prst="rect">
            <a:avLst/>
          </a:prstGeom>
          <a:solidFill>
            <a:schemeClr val="bg1"/>
          </a:solidFill>
          <a:ln>
            <a:solidFill>
              <a:srgbClr val="5178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F1820867-6DD4-42BE-84E0-60F5947252E7}"/>
              </a:ext>
            </a:extLst>
          </p:cNvPr>
          <p:cNvSpPr/>
          <p:nvPr/>
        </p:nvSpPr>
        <p:spPr>
          <a:xfrm>
            <a:off x="10951456" y="1438121"/>
            <a:ext cx="180000" cy="180000"/>
          </a:xfrm>
          <a:prstGeom prst="rect">
            <a:avLst/>
          </a:prstGeom>
          <a:solidFill>
            <a:schemeClr val="bg1"/>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B9070156-360B-4766-A113-46AB7F2DD65A}"/>
              </a:ext>
            </a:extLst>
          </p:cNvPr>
          <p:cNvSpPr/>
          <p:nvPr/>
        </p:nvSpPr>
        <p:spPr>
          <a:xfrm>
            <a:off x="10951456" y="1672683"/>
            <a:ext cx="180000" cy="180000"/>
          </a:xfrm>
          <a:prstGeom prst="rect">
            <a:avLst/>
          </a:prstGeom>
          <a:solidFill>
            <a:schemeClr val="bg1"/>
          </a:solidFill>
          <a:ln>
            <a:solidFill>
              <a:srgbClr val="01AB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5" name="Connecteur droit avec flèche 194">
            <a:extLst>
              <a:ext uri="{FF2B5EF4-FFF2-40B4-BE49-F238E27FC236}">
                <a16:creationId xmlns:a16="http://schemas.microsoft.com/office/drawing/2014/main" id="{F07DEAA3-7702-405D-90F5-07E3D31A3348}"/>
              </a:ext>
            </a:extLst>
          </p:cNvPr>
          <p:cNvCxnSpPr>
            <a:cxnSpLocks/>
          </p:cNvCxnSpPr>
          <p:nvPr/>
        </p:nvCxnSpPr>
        <p:spPr>
          <a:xfrm>
            <a:off x="10711653" y="1104063"/>
            <a:ext cx="65960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7" name="ZoneTexte 196">
            <a:extLst>
              <a:ext uri="{FF2B5EF4-FFF2-40B4-BE49-F238E27FC236}">
                <a16:creationId xmlns:a16="http://schemas.microsoft.com/office/drawing/2014/main" id="{3CA11D46-F748-448E-B666-682BD68D0420}"/>
              </a:ext>
            </a:extLst>
          </p:cNvPr>
          <p:cNvSpPr txBox="1"/>
          <p:nvPr/>
        </p:nvSpPr>
        <p:spPr>
          <a:xfrm>
            <a:off x="10634935" y="881675"/>
            <a:ext cx="813043" cy="261610"/>
          </a:xfrm>
          <a:prstGeom prst="rect">
            <a:avLst/>
          </a:prstGeom>
          <a:noFill/>
        </p:spPr>
        <p:txBody>
          <a:bodyPr wrap="none" rtlCol="0">
            <a:spAutoFit/>
          </a:bodyPr>
          <a:lstStyle/>
          <a:p>
            <a:r>
              <a:rPr lang="en-US" sz="1100" dirty="0" err="1"/>
              <a:t>Barycentre</a:t>
            </a:r>
            <a:endParaRPr lang="en-US" sz="1100" dirty="0"/>
          </a:p>
        </p:txBody>
      </p:sp>
      <p:grpSp>
        <p:nvGrpSpPr>
          <p:cNvPr id="198" name="Groupe 197">
            <a:extLst>
              <a:ext uri="{FF2B5EF4-FFF2-40B4-BE49-F238E27FC236}">
                <a16:creationId xmlns:a16="http://schemas.microsoft.com/office/drawing/2014/main" id="{07363D35-C1F3-4A5F-86E9-F7401FD2A83F}"/>
              </a:ext>
            </a:extLst>
          </p:cNvPr>
          <p:cNvGrpSpPr/>
          <p:nvPr/>
        </p:nvGrpSpPr>
        <p:grpSpPr>
          <a:xfrm>
            <a:off x="9224818" y="617267"/>
            <a:ext cx="2460330" cy="292388"/>
            <a:chOff x="9224818" y="617267"/>
            <a:chExt cx="2460330" cy="292388"/>
          </a:xfrm>
        </p:grpSpPr>
        <p:sp>
          <p:nvSpPr>
            <p:cNvPr id="199" name="ZoneTexte 198">
              <a:extLst>
                <a:ext uri="{FF2B5EF4-FFF2-40B4-BE49-F238E27FC236}">
                  <a16:creationId xmlns:a16="http://schemas.microsoft.com/office/drawing/2014/main" id="{EA337DBE-3713-4353-BB21-FB9E003DCC8F}"/>
                </a:ext>
              </a:extLst>
            </p:cNvPr>
            <p:cNvSpPr txBox="1"/>
            <p:nvPr/>
          </p:nvSpPr>
          <p:spPr>
            <a:xfrm>
              <a:off x="10119795" y="617267"/>
              <a:ext cx="758734" cy="292388"/>
            </a:xfrm>
            <a:prstGeom prst="rect">
              <a:avLst/>
            </a:prstGeom>
            <a:noFill/>
          </p:spPr>
          <p:txBody>
            <a:bodyPr wrap="none" rtlCol="0">
              <a:spAutoFit/>
            </a:bodyPr>
            <a:lstStyle/>
            <a:p>
              <a:r>
                <a:rPr lang="en-US" sz="1300" dirty="0" err="1"/>
                <a:t>Légende</a:t>
              </a:r>
              <a:endParaRPr lang="en-US" sz="1300" baseline="-25000" dirty="0"/>
            </a:p>
          </p:txBody>
        </p:sp>
        <p:cxnSp>
          <p:nvCxnSpPr>
            <p:cNvPr id="200" name="Connecteur droit avec flèche 199">
              <a:extLst>
                <a:ext uri="{FF2B5EF4-FFF2-40B4-BE49-F238E27FC236}">
                  <a16:creationId xmlns:a16="http://schemas.microsoft.com/office/drawing/2014/main" id="{7D6B5892-DC16-445D-894B-3F219EF2AAC1}"/>
                </a:ext>
              </a:extLst>
            </p:cNvPr>
            <p:cNvCxnSpPr>
              <a:cxnSpLocks/>
            </p:cNvCxnSpPr>
            <p:nvPr/>
          </p:nvCxnSpPr>
          <p:spPr>
            <a:xfrm>
              <a:off x="9224818" y="863999"/>
              <a:ext cx="2460330"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54" name="Groupe 253">
            <a:extLst>
              <a:ext uri="{FF2B5EF4-FFF2-40B4-BE49-F238E27FC236}">
                <a16:creationId xmlns:a16="http://schemas.microsoft.com/office/drawing/2014/main" id="{7F5CBD6D-E1D7-4AC5-90E7-1CAF8DA1082B}"/>
              </a:ext>
            </a:extLst>
          </p:cNvPr>
          <p:cNvGrpSpPr/>
          <p:nvPr/>
        </p:nvGrpSpPr>
        <p:grpSpPr>
          <a:xfrm>
            <a:off x="2637401" y="2111679"/>
            <a:ext cx="6878074" cy="2317446"/>
            <a:chOff x="237153" y="4550945"/>
            <a:chExt cx="4503743" cy="2317446"/>
          </a:xfrm>
          <a:solidFill>
            <a:schemeClr val="bg1"/>
          </a:solidFill>
        </p:grpSpPr>
        <p:cxnSp>
          <p:nvCxnSpPr>
            <p:cNvPr id="255" name="Connecteur droit avec flèche 254">
              <a:extLst>
                <a:ext uri="{FF2B5EF4-FFF2-40B4-BE49-F238E27FC236}">
                  <a16:creationId xmlns:a16="http://schemas.microsoft.com/office/drawing/2014/main" id="{DDD639F3-9D70-4821-8288-C8E252563302}"/>
                </a:ext>
              </a:extLst>
            </p:cNvPr>
            <p:cNvCxnSpPr>
              <a:cxnSpLocks/>
            </p:cNvCxnSpPr>
            <p:nvPr/>
          </p:nvCxnSpPr>
          <p:spPr>
            <a:xfrm>
              <a:off x="237153" y="4894466"/>
              <a:ext cx="388655" cy="0"/>
            </a:xfrm>
            <a:prstGeom prst="straightConnector1">
              <a:avLst/>
            </a:prstGeom>
            <a:grpFill/>
            <a:ln w="76200">
              <a:solidFill>
                <a:srgbClr val="517881"/>
              </a:solidFill>
              <a:tailEnd type="triangle"/>
            </a:ln>
          </p:spPr>
          <p:style>
            <a:lnRef idx="1">
              <a:schemeClr val="accent1"/>
            </a:lnRef>
            <a:fillRef idx="0">
              <a:schemeClr val="accent1"/>
            </a:fillRef>
            <a:effectRef idx="0">
              <a:schemeClr val="accent1"/>
            </a:effectRef>
            <a:fontRef idx="minor">
              <a:schemeClr val="tx1"/>
            </a:fontRef>
          </p:style>
        </p:cxnSp>
        <p:sp>
          <p:nvSpPr>
            <p:cNvPr id="256" name="Rectangle 255">
              <a:extLst>
                <a:ext uri="{FF2B5EF4-FFF2-40B4-BE49-F238E27FC236}">
                  <a16:creationId xmlns:a16="http://schemas.microsoft.com/office/drawing/2014/main" id="{E1BB3A27-807F-41F9-9ECA-CF88CEAE174F}"/>
                </a:ext>
              </a:extLst>
            </p:cNvPr>
            <p:cNvSpPr/>
            <p:nvPr/>
          </p:nvSpPr>
          <p:spPr>
            <a:xfrm>
              <a:off x="625808" y="4550945"/>
              <a:ext cx="4115088" cy="2317446"/>
            </a:xfrm>
            <a:prstGeom prst="rect">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3600" b="1" dirty="0">
                  <a:solidFill>
                    <a:srgbClr val="517881"/>
                  </a:solidFill>
                </a:rPr>
                <a:t>Les variétés de blé testées peuvent être positionnées sur une gamme de qualité hôte pour </a:t>
              </a:r>
              <a:r>
                <a:rPr lang="fr-FR" sz="3600" b="1" i="1" dirty="0">
                  <a:solidFill>
                    <a:srgbClr val="517881"/>
                  </a:solidFill>
                </a:rPr>
                <a:t>P. </a:t>
              </a:r>
              <a:r>
                <a:rPr lang="fr-FR" sz="3600" b="1" i="1" dirty="0" err="1">
                  <a:solidFill>
                    <a:srgbClr val="517881"/>
                  </a:solidFill>
                </a:rPr>
                <a:t>alienus</a:t>
              </a:r>
              <a:r>
                <a:rPr lang="fr-FR" sz="3600" b="1" i="1" dirty="0">
                  <a:solidFill>
                    <a:srgbClr val="517881"/>
                  </a:solidFill>
                </a:rPr>
                <a:t> </a:t>
              </a:r>
              <a:r>
                <a:rPr lang="fr-FR" sz="3600" b="1" dirty="0">
                  <a:solidFill>
                    <a:srgbClr val="517881"/>
                  </a:solidFill>
                </a:rPr>
                <a:t>et le WDV</a:t>
              </a:r>
              <a:endParaRPr lang="en-US" sz="3600" b="1" i="1" dirty="0">
                <a:solidFill>
                  <a:srgbClr val="517881"/>
                </a:solidFill>
              </a:endParaRPr>
            </a:p>
          </p:txBody>
        </p:sp>
      </p:grpSp>
      <p:grpSp>
        <p:nvGrpSpPr>
          <p:cNvPr id="143" name="Groupe 142">
            <a:extLst>
              <a:ext uri="{FF2B5EF4-FFF2-40B4-BE49-F238E27FC236}">
                <a16:creationId xmlns:a16="http://schemas.microsoft.com/office/drawing/2014/main" id="{7D2D7E10-C468-451D-B2B7-762EBB3099E4}"/>
              </a:ext>
            </a:extLst>
          </p:cNvPr>
          <p:cNvGrpSpPr/>
          <p:nvPr/>
        </p:nvGrpSpPr>
        <p:grpSpPr>
          <a:xfrm>
            <a:off x="11812158" y="0"/>
            <a:ext cx="379842" cy="6857997"/>
            <a:chOff x="11812158" y="2460023"/>
            <a:chExt cx="379842" cy="1147763"/>
          </a:xfrm>
        </p:grpSpPr>
        <p:sp>
          <p:nvSpPr>
            <p:cNvPr id="144" name="Rectangle 143">
              <a:extLst>
                <a:ext uri="{FF2B5EF4-FFF2-40B4-BE49-F238E27FC236}">
                  <a16:creationId xmlns:a16="http://schemas.microsoft.com/office/drawing/2014/main" id="{D77740FF-E4F3-43DC-9D59-E32E30B289BA}"/>
                </a:ext>
              </a:extLst>
            </p:cNvPr>
            <p:cNvSpPr/>
            <p:nvPr/>
          </p:nvSpPr>
          <p:spPr>
            <a:xfrm>
              <a:off x="11896725" y="2460023"/>
              <a:ext cx="295275" cy="11477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3" name="Connecteur droit 162">
              <a:extLst>
                <a:ext uri="{FF2B5EF4-FFF2-40B4-BE49-F238E27FC236}">
                  <a16:creationId xmlns:a16="http://schemas.microsoft.com/office/drawing/2014/main" id="{971183D9-876A-46C0-934C-D6D75C5256CC}"/>
                </a:ext>
              </a:extLst>
            </p:cNvPr>
            <p:cNvCxnSpPr/>
            <p:nvPr/>
          </p:nvCxnSpPr>
          <p:spPr>
            <a:xfrm>
              <a:off x="11812158"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5" name="Connecteur droit 174">
              <a:extLst>
                <a:ext uri="{FF2B5EF4-FFF2-40B4-BE49-F238E27FC236}">
                  <a16:creationId xmlns:a16="http://schemas.microsoft.com/office/drawing/2014/main" id="{E5200085-13C5-4D1D-92E9-3752DB32191B}"/>
                </a:ext>
              </a:extLst>
            </p:cNvPr>
            <p:cNvCxnSpPr/>
            <p:nvPr/>
          </p:nvCxnSpPr>
          <p:spPr>
            <a:xfrm>
              <a:off x="12045520"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6" name="Connecteur droit 175">
              <a:extLst>
                <a:ext uri="{FF2B5EF4-FFF2-40B4-BE49-F238E27FC236}">
                  <a16:creationId xmlns:a16="http://schemas.microsoft.com/office/drawing/2014/main" id="{6E76DF97-6795-4775-A159-0C282BFDA034}"/>
                </a:ext>
              </a:extLst>
            </p:cNvPr>
            <p:cNvCxnSpPr/>
            <p:nvPr/>
          </p:nvCxnSpPr>
          <p:spPr>
            <a:xfrm>
              <a:off x="11974082" y="2460023"/>
              <a:ext cx="0" cy="1147763"/>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5642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196"/>
                                        </p:tgtEl>
                                        <p:attrNameLst>
                                          <p:attrName>style.opacity</p:attrName>
                                        </p:attrNameLst>
                                      </p:cBhvr>
                                      <p:to>
                                        <p:strVal val="0.25"/>
                                      </p:to>
                                    </p:set>
                                    <p:animEffect filter="image" prLst="opacity: 0.25">
                                      <p:cBhvr rctx="IE">
                                        <p:cTn id="7" dur="indefinite"/>
                                        <p:tgtEl>
                                          <p:spTgt spid="196"/>
                                        </p:tgtEl>
                                      </p:cBhvr>
                                    </p:animEffect>
                                  </p:childTnLst>
                                </p:cTn>
                              </p:par>
                              <p:par>
                                <p:cTn id="8" presetID="9" presetClass="emph" presetSubtype="0" grpId="0" nodeType="withEffect">
                                  <p:stCondLst>
                                    <p:cond delay="0"/>
                                  </p:stCondLst>
                                  <p:childTnLst>
                                    <p:set>
                                      <p:cBhvr>
                                        <p:cTn id="9" dur="indefinite"/>
                                        <p:tgtEl>
                                          <p:spTgt spid="147"/>
                                        </p:tgtEl>
                                        <p:attrNameLst>
                                          <p:attrName>style.opacity</p:attrName>
                                        </p:attrNameLst>
                                      </p:cBhvr>
                                      <p:to>
                                        <p:strVal val="0.25"/>
                                      </p:to>
                                    </p:set>
                                    <p:animEffect filter="image" prLst="opacity: 0.25">
                                      <p:cBhvr rctx="IE">
                                        <p:cTn id="10" dur="indefinite"/>
                                        <p:tgtEl>
                                          <p:spTgt spid="147"/>
                                        </p:tgtEl>
                                      </p:cBhvr>
                                    </p:animEffect>
                                  </p:childTnLst>
                                </p:cTn>
                              </p:par>
                              <p:par>
                                <p:cTn id="11" presetID="9" presetClass="emph" presetSubtype="0" grpId="0" nodeType="withEffect">
                                  <p:stCondLst>
                                    <p:cond delay="0"/>
                                  </p:stCondLst>
                                  <p:childTnLst>
                                    <p:set>
                                      <p:cBhvr>
                                        <p:cTn id="12" dur="indefinite"/>
                                        <p:tgtEl>
                                          <p:spTgt spid="148"/>
                                        </p:tgtEl>
                                        <p:attrNameLst>
                                          <p:attrName>style.opacity</p:attrName>
                                        </p:attrNameLst>
                                      </p:cBhvr>
                                      <p:to>
                                        <p:strVal val="0.25"/>
                                      </p:to>
                                    </p:set>
                                    <p:animEffect filter="image" prLst="opacity: 0.25">
                                      <p:cBhvr rctx="IE">
                                        <p:cTn id="13" dur="indefinite"/>
                                        <p:tgtEl>
                                          <p:spTgt spid="148"/>
                                        </p:tgtEl>
                                      </p:cBhvr>
                                    </p:animEffect>
                                  </p:childTnLst>
                                </p:cTn>
                              </p:par>
                              <p:par>
                                <p:cTn id="14" presetID="9" presetClass="emph" presetSubtype="0" grpId="0" nodeType="withEffect">
                                  <p:stCondLst>
                                    <p:cond delay="0"/>
                                  </p:stCondLst>
                                  <p:childTnLst>
                                    <p:set>
                                      <p:cBhvr>
                                        <p:cTn id="15" dur="indefinite"/>
                                        <p:tgtEl>
                                          <p:spTgt spid="149"/>
                                        </p:tgtEl>
                                        <p:attrNameLst>
                                          <p:attrName>style.opacity</p:attrName>
                                        </p:attrNameLst>
                                      </p:cBhvr>
                                      <p:to>
                                        <p:strVal val="0.25"/>
                                      </p:to>
                                    </p:set>
                                    <p:animEffect filter="image" prLst="opacity: 0.25">
                                      <p:cBhvr rctx="IE">
                                        <p:cTn id="16" dur="indefinite"/>
                                        <p:tgtEl>
                                          <p:spTgt spid="149"/>
                                        </p:tgtEl>
                                      </p:cBhvr>
                                    </p:animEffect>
                                  </p:childTnLst>
                                </p:cTn>
                              </p:par>
                              <p:par>
                                <p:cTn id="17" presetID="9" presetClass="emph" presetSubtype="0" grpId="0" nodeType="withEffect">
                                  <p:stCondLst>
                                    <p:cond delay="0"/>
                                  </p:stCondLst>
                                  <p:childTnLst>
                                    <p:set>
                                      <p:cBhvr>
                                        <p:cTn id="18" dur="indefinite"/>
                                        <p:tgtEl>
                                          <p:spTgt spid="150"/>
                                        </p:tgtEl>
                                        <p:attrNameLst>
                                          <p:attrName>style.opacity</p:attrName>
                                        </p:attrNameLst>
                                      </p:cBhvr>
                                      <p:to>
                                        <p:strVal val="0.25"/>
                                      </p:to>
                                    </p:set>
                                    <p:animEffect filter="image" prLst="opacity: 0.25">
                                      <p:cBhvr rctx="IE">
                                        <p:cTn id="19" dur="indefinite"/>
                                        <p:tgtEl>
                                          <p:spTgt spid="150"/>
                                        </p:tgtEl>
                                      </p:cBhvr>
                                    </p:animEffect>
                                  </p:childTnLst>
                                </p:cTn>
                              </p:par>
                              <p:par>
                                <p:cTn id="20" presetID="9" presetClass="emph" presetSubtype="0" grpId="0" nodeType="withEffect">
                                  <p:stCondLst>
                                    <p:cond delay="0"/>
                                  </p:stCondLst>
                                  <p:childTnLst>
                                    <p:set>
                                      <p:cBhvr>
                                        <p:cTn id="21" dur="indefinite"/>
                                        <p:tgtEl>
                                          <p:spTgt spid="151"/>
                                        </p:tgtEl>
                                        <p:attrNameLst>
                                          <p:attrName>style.opacity</p:attrName>
                                        </p:attrNameLst>
                                      </p:cBhvr>
                                      <p:to>
                                        <p:strVal val="0.25"/>
                                      </p:to>
                                    </p:set>
                                    <p:animEffect filter="image" prLst="opacity: 0.25">
                                      <p:cBhvr rctx="IE">
                                        <p:cTn id="22" dur="indefinite"/>
                                        <p:tgtEl>
                                          <p:spTgt spid="151"/>
                                        </p:tgtEl>
                                      </p:cBhvr>
                                    </p:animEffect>
                                  </p:childTnLst>
                                </p:cTn>
                              </p:par>
                              <p:par>
                                <p:cTn id="23" presetID="9" presetClass="emph" presetSubtype="0" grpId="0" nodeType="withEffect">
                                  <p:stCondLst>
                                    <p:cond delay="0"/>
                                  </p:stCondLst>
                                  <p:childTnLst>
                                    <p:set>
                                      <p:cBhvr>
                                        <p:cTn id="24" dur="indefinite"/>
                                        <p:tgtEl>
                                          <p:spTgt spid="152"/>
                                        </p:tgtEl>
                                        <p:attrNameLst>
                                          <p:attrName>style.opacity</p:attrName>
                                        </p:attrNameLst>
                                      </p:cBhvr>
                                      <p:to>
                                        <p:strVal val="0.25"/>
                                      </p:to>
                                    </p:set>
                                    <p:animEffect filter="image" prLst="opacity: 0.25">
                                      <p:cBhvr rctx="IE">
                                        <p:cTn id="25" dur="indefinite"/>
                                        <p:tgtEl>
                                          <p:spTgt spid="152"/>
                                        </p:tgtEl>
                                      </p:cBhvr>
                                    </p:animEffect>
                                  </p:childTnLst>
                                </p:cTn>
                              </p:par>
                              <p:par>
                                <p:cTn id="26" presetID="9" presetClass="emph" presetSubtype="0" grpId="0" nodeType="withEffect">
                                  <p:stCondLst>
                                    <p:cond delay="0"/>
                                  </p:stCondLst>
                                  <p:childTnLst>
                                    <p:set>
                                      <p:cBhvr>
                                        <p:cTn id="27" dur="indefinite"/>
                                        <p:tgtEl>
                                          <p:spTgt spid="153"/>
                                        </p:tgtEl>
                                        <p:attrNameLst>
                                          <p:attrName>style.opacity</p:attrName>
                                        </p:attrNameLst>
                                      </p:cBhvr>
                                      <p:to>
                                        <p:strVal val="0.25"/>
                                      </p:to>
                                    </p:set>
                                    <p:animEffect filter="image" prLst="opacity: 0.25">
                                      <p:cBhvr rctx="IE">
                                        <p:cTn id="28" dur="indefinite"/>
                                        <p:tgtEl>
                                          <p:spTgt spid="153"/>
                                        </p:tgtEl>
                                      </p:cBhvr>
                                    </p:animEffect>
                                  </p:childTnLst>
                                </p:cTn>
                              </p:par>
                              <p:par>
                                <p:cTn id="29" presetID="9" presetClass="emph" presetSubtype="0" grpId="0" nodeType="withEffect">
                                  <p:stCondLst>
                                    <p:cond delay="0"/>
                                  </p:stCondLst>
                                  <p:childTnLst>
                                    <p:set>
                                      <p:cBhvr>
                                        <p:cTn id="30" dur="indefinite"/>
                                        <p:tgtEl>
                                          <p:spTgt spid="154"/>
                                        </p:tgtEl>
                                        <p:attrNameLst>
                                          <p:attrName>style.opacity</p:attrName>
                                        </p:attrNameLst>
                                      </p:cBhvr>
                                      <p:to>
                                        <p:strVal val="0.25"/>
                                      </p:to>
                                    </p:set>
                                    <p:animEffect filter="image" prLst="opacity: 0.25">
                                      <p:cBhvr rctx="IE">
                                        <p:cTn id="31" dur="indefinite"/>
                                        <p:tgtEl>
                                          <p:spTgt spid="154"/>
                                        </p:tgtEl>
                                      </p:cBhvr>
                                    </p:animEffect>
                                  </p:childTnLst>
                                </p:cTn>
                              </p:par>
                              <p:par>
                                <p:cTn id="32" presetID="9" presetClass="emph" presetSubtype="0" grpId="0" nodeType="withEffect">
                                  <p:stCondLst>
                                    <p:cond delay="0"/>
                                  </p:stCondLst>
                                  <p:childTnLst>
                                    <p:set>
                                      <p:cBhvr>
                                        <p:cTn id="33" dur="indefinite"/>
                                        <p:tgtEl>
                                          <p:spTgt spid="155"/>
                                        </p:tgtEl>
                                        <p:attrNameLst>
                                          <p:attrName>style.opacity</p:attrName>
                                        </p:attrNameLst>
                                      </p:cBhvr>
                                      <p:to>
                                        <p:strVal val="0.25"/>
                                      </p:to>
                                    </p:set>
                                    <p:animEffect filter="image" prLst="opacity: 0.25">
                                      <p:cBhvr rctx="IE">
                                        <p:cTn id="34" dur="indefinite"/>
                                        <p:tgtEl>
                                          <p:spTgt spid="155"/>
                                        </p:tgtEl>
                                      </p:cBhvr>
                                    </p:animEffect>
                                  </p:childTnLst>
                                </p:cTn>
                              </p:par>
                              <p:par>
                                <p:cTn id="35" presetID="9" presetClass="emph" presetSubtype="0" grpId="0" nodeType="withEffect">
                                  <p:stCondLst>
                                    <p:cond delay="0"/>
                                  </p:stCondLst>
                                  <p:childTnLst>
                                    <p:set>
                                      <p:cBhvr>
                                        <p:cTn id="36" dur="indefinite"/>
                                        <p:tgtEl>
                                          <p:spTgt spid="156"/>
                                        </p:tgtEl>
                                        <p:attrNameLst>
                                          <p:attrName>style.opacity</p:attrName>
                                        </p:attrNameLst>
                                      </p:cBhvr>
                                      <p:to>
                                        <p:strVal val="0.25"/>
                                      </p:to>
                                    </p:set>
                                    <p:animEffect filter="image" prLst="opacity: 0.25">
                                      <p:cBhvr rctx="IE">
                                        <p:cTn id="37" dur="indefinite"/>
                                        <p:tgtEl>
                                          <p:spTgt spid="156"/>
                                        </p:tgtEl>
                                      </p:cBhvr>
                                    </p:animEffect>
                                  </p:childTnLst>
                                </p:cTn>
                              </p:par>
                              <p:par>
                                <p:cTn id="38" presetID="9" presetClass="emph" presetSubtype="0" grpId="0" nodeType="withEffect">
                                  <p:stCondLst>
                                    <p:cond delay="0"/>
                                  </p:stCondLst>
                                  <p:childTnLst>
                                    <p:set>
                                      <p:cBhvr>
                                        <p:cTn id="39" dur="indefinite"/>
                                        <p:tgtEl>
                                          <p:spTgt spid="157"/>
                                        </p:tgtEl>
                                        <p:attrNameLst>
                                          <p:attrName>style.opacity</p:attrName>
                                        </p:attrNameLst>
                                      </p:cBhvr>
                                      <p:to>
                                        <p:strVal val="0.25"/>
                                      </p:to>
                                    </p:set>
                                    <p:animEffect filter="image" prLst="opacity: 0.25">
                                      <p:cBhvr rctx="IE">
                                        <p:cTn id="40" dur="indefinite"/>
                                        <p:tgtEl>
                                          <p:spTgt spid="157"/>
                                        </p:tgtEl>
                                      </p:cBhvr>
                                    </p:animEffect>
                                  </p:childTnLst>
                                </p:cTn>
                              </p:par>
                              <p:par>
                                <p:cTn id="41" presetID="9" presetClass="emph" presetSubtype="0" grpId="0" nodeType="withEffect">
                                  <p:stCondLst>
                                    <p:cond delay="0"/>
                                  </p:stCondLst>
                                  <p:childTnLst>
                                    <p:set>
                                      <p:cBhvr>
                                        <p:cTn id="42" dur="indefinite"/>
                                        <p:tgtEl>
                                          <p:spTgt spid="158"/>
                                        </p:tgtEl>
                                        <p:attrNameLst>
                                          <p:attrName>style.opacity</p:attrName>
                                        </p:attrNameLst>
                                      </p:cBhvr>
                                      <p:to>
                                        <p:strVal val="0.25"/>
                                      </p:to>
                                    </p:set>
                                    <p:animEffect filter="image" prLst="opacity: 0.25">
                                      <p:cBhvr rctx="IE">
                                        <p:cTn id="43" dur="indefinite"/>
                                        <p:tgtEl>
                                          <p:spTgt spid="158"/>
                                        </p:tgtEl>
                                      </p:cBhvr>
                                    </p:animEffect>
                                  </p:childTnLst>
                                </p:cTn>
                              </p:par>
                              <p:par>
                                <p:cTn id="44" presetID="9" presetClass="emph" presetSubtype="0" grpId="0" nodeType="withEffect">
                                  <p:stCondLst>
                                    <p:cond delay="0"/>
                                  </p:stCondLst>
                                  <p:childTnLst>
                                    <p:set>
                                      <p:cBhvr>
                                        <p:cTn id="45" dur="indefinite"/>
                                        <p:tgtEl>
                                          <p:spTgt spid="159"/>
                                        </p:tgtEl>
                                        <p:attrNameLst>
                                          <p:attrName>style.opacity</p:attrName>
                                        </p:attrNameLst>
                                      </p:cBhvr>
                                      <p:to>
                                        <p:strVal val="0.25"/>
                                      </p:to>
                                    </p:set>
                                    <p:animEffect filter="image" prLst="opacity: 0.25">
                                      <p:cBhvr rctx="IE">
                                        <p:cTn id="46" dur="indefinite"/>
                                        <p:tgtEl>
                                          <p:spTgt spid="159"/>
                                        </p:tgtEl>
                                      </p:cBhvr>
                                    </p:animEffect>
                                  </p:childTnLst>
                                </p:cTn>
                              </p:par>
                              <p:par>
                                <p:cTn id="47" presetID="9" presetClass="emph" presetSubtype="0" grpId="0" nodeType="withEffect">
                                  <p:stCondLst>
                                    <p:cond delay="0"/>
                                  </p:stCondLst>
                                  <p:childTnLst>
                                    <p:set>
                                      <p:cBhvr>
                                        <p:cTn id="48" dur="indefinite"/>
                                        <p:tgtEl>
                                          <p:spTgt spid="162"/>
                                        </p:tgtEl>
                                        <p:attrNameLst>
                                          <p:attrName>style.opacity</p:attrName>
                                        </p:attrNameLst>
                                      </p:cBhvr>
                                      <p:to>
                                        <p:strVal val="0.25"/>
                                      </p:to>
                                    </p:set>
                                    <p:animEffect filter="image" prLst="opacity: 0.25">
                                      <p:cBhvr rctx="IE">
                                        <p:cTn id="49" dur="indefinite"/>
                                        <p:tgtEl>
                                          <p:spTgt spid="162"/>
                                        </p:tgtEl>
                                      </p:cBhvr>
                                    </p:animEffect>
                                  </p:childTnLst>
                                </p:cTn>
                              </p:par>
                              <p:par>
                                <p:cTn id="50" presetID="9" presetClass="emph" presetSubtype="0" grpId="0" nodeType="withEffect">
                                  <p:stCondLst>
                                    <p:cond delay="0"/>
                                  </p:stCondLst>
                                  <p:childTnLst>
                                    <p:set>
                                      <p:cBhvr>
                                        <p:cTn id="51" dur="indefinite"/>
                                        <p:tgtEl>
                                          <p:spTgt spid="164"/>
                                        </p:tgtEl>
                                        <p:attrNameLst>
                                          <p:attrName>style.opacity</p:attrName>
                                        </p:attrNameLst>
                                      </p:cBhvr>
                                      <p:to>
                                        <p:strVal val="0.25"/>
                                      </p:to>
                                    </p:set>
                                    <p:animEffect filter="image" prLst="opacity: 0.25">
                                      <p:cBhvr rctx="IE">
                                        <p:cTn id="52" dur="indefinite"/>
                                        <p:tgtEl>
                                          <p:spTgt spid="164"/>
                                        </p:tgtEl>
                                      </p:cBhvr>
                                    </p:animEffect>
                                  </p:childTnLst>
                                </p:cTn>
                              </p:par>
                              <p:par>
                                <p:cTn id="53" presetID="9" presetClass="emph" presetSubtype="0" grpId="0" nodeType="withEffect">
                                  <p:stCondLst>
                                    <p:cond delay="0"/>
                                  </p:stCondLst>
                                  <p:childTnLst>
                                    <p:set>
                                      <p:cBhvr>
                                        <p:cTn id="54" dur="indefinite"/>
                                        <p:tgtEl>
                                          <p:spTgt spid="165"/>
                                        </p:tgtEl>
                                        <p:attrNameLst>
                                          <p:attrName>style.opacity</p:attrName>
                                        </p:attrNameLst>
                                      </p:cBhvr>
                                      <p:to>
                                        <p:strVal val="0.25"/>
                                      </p:to>
                                    </p:set>
                                    <p:animEffect filter="image" prLst="opacity: 0.25">
                                      <p:cBhvr rctx="IE">
                                        <p:cTn id="55" dur="indefinite"/>
                                        <p:tgtEl>
                                          <p:spTgt spid="165"/>
                                        </p:tgtEl>
                                      </p:cBhvr>
                                    </p:animEffect>
                                  </p:childTnLst>
                                </p:cTn>
                              </p:par>
                              <p:par>
                                <p:cTn id="56" presetID="9" presetClass="emph" presetSubtype="0" grpId="0" nodeType="withEffect">
                                  <p:stCondLst>
                                    <p:cond delay="0"/>
                                  </p:stCondLst>
                                  <p:childTnLst>
                                    <p:set>
                                      <p:cBhvr>
                                        <p:cTn id="57" dur="indefinite"/>
                                        <p:tgtEl>
                                          <p:spTgt spid="166"/>
                                        </p:tgtEl>
                                        <p:attrNameLst>
                                          <p:attrName>style.opacity</p:attrName>
                                        </p:attrNameLst>
                                      </p:cBhvr>
                                      <p:to>
                                        <p:strVal val="0.25"/>
                                      </p:to>
                                    </p:set>
                                    <p:animEffect filter="image" prLst="opacity: 0.25">
                                      <p:cBhvr rctx="IE">
                                        <p:cTn id="58" dur="indefinite"/>
                                        <p:tgtEl>
                                          <p:spTgt spid="166"/>
                                        </p:tgtEl>
                                      </p:cBhvr>
                                    </p:animEffect>
                                  </p:childTnLst>
                                </p:cTn>
                              </p:par>
                              <p:par>
                                <p:cTn id="59" presetID="9" presetClass="emph" presetSubtype="0" grpId="0" nodeType="withEffect">
                                  <p:stCondLst>
                                    <p:cond delay="0"/>
                                  </p:stCondLst>
                                  <p:childTnLst>
                                    <p:set>
                                      <p:cBhvr>
                                        <p:cTn id="60" dur="indefinite"/>
                                        <p:tgtEl>
                                          <p:spTgt spid="167"/>
                                        </p:tgtEl>
                                        <p:attrNameLst>
                                          <p:attrName>style.opacity</p:attrName>
                                        </p:attrNameLst>
                                      </p:cBhvr>
                                      <p:to>
                                        <p:strVal val="0.25"/>
                                      </p:to>
                                    </p:set>
                                    <p:animEffect filter="image" prLst="opacity: 0.25">
                                      <p:cBhvr rctx="IE">
                                        <p:cTn id="61" dur="indefinite"/>
                                        <p:tgtEl>
                                          <p:spTgt spid="167"/>
                                        </p:tgtEl>
                                      </p:cBhvr>
                                    </p:animEffect>
                                  </p:childTnLst>
                                </p:cTn>
                              </p:par>
                              <p:par>
                                <p:cTn id="62" presetID="9" presetClass="emph" presetSubtype="0" grpId="0" nodeType="withEffect">
                                  <p:stCondLst>
                                    <p:cond delay="0"/>
                                  </p:stCondLst>
                                  <p:childTnLst>
                                    <p:set>
                                      <p:cBhvr>
                                        <p:cTn id="63" dur="indefinite"/>
                                        <p:tgtEl>
                                          <p:spTgt spid="168"/>
                                        </p:tgtEl>
                                        <p:attrNameLst>
                                          <p:attrName>style.opacity</p:attrName>
                                        </p:attrNameLst>
                                      </p:cBhvr>
                                      <p:to>
                                        <p:strVal val="0.25"/>
                                      </p:to>
                                    </p:set>
                                    <p:animEffect filter="image" prLst="opacity: 0.25">
                                      <p:cBhvr rctx="IE">
                                        <p:cTn id="64" dur="indefinite"/>
                                        <p:tgtEl>
                                          <p:spTgt spid="168"/>
                                        </p:tgtEl>
                                      </p:cBhvr>
                                    </p:animEffect>
                                  </p:childTnLst>
                                </p:cTn>
                              </p:par>
                              <p:par>
                                <p:cTn id="65" presetID="9" presetClass="emph" presetSubtype="0" grpId="0" nodeType="withEffect">
                                  <p:stCondLst>
                                    <p:cond delay="0"/>
                                  </p:stCondLst>
                                  <p:childTnLst>
                                    <p:set>
                                      <p:cBhvr>
                                        <p:cTn id="66" dur="indefinite"/>
                                        <p:tgtEl>
                                          <p:spTgt spid="171"/>
                                        </p:tgtEl>
                                        <p:attrNameLst>
                                          <p:attrName>style.opacity</p:attrName>
                                        </p:attrNameLst>
                                      </p:cBhvr>
                                      <p:to>
                                        <p:strVal val="0.25"/>
                                      </p:to>
                                    </p:set>
                                    <p:animEffect filter="image" prLst="opacity: 0.25">
                                      <p:cBhvr rctx="IE">
                                        <p:cTn id="67" dur="indefinite"/>
                                        <p:tgtEl>
                                          <p:spTgt spid="171"/>
                                        </p:tgtEl>
                                      </p:cBhvr>
                                    </p:animEffect>
                                  </p:childTnLst>
                                </p:cTn>
                              </p:par>
                              <p:par>
                                <p:cTn id="68" presetID="9" presetClass="emph" presetSubtype="0" grpId="0" nodeType="withEffect">
                                  <p:stCondLst>
                                    <p:cond delay="0"/>
                                  </p:stCondLst>
                                  <p:childTnLst>
                                    <p:set>
                                      <p:cBhvr>
                                        <p:cTn id="69" dur="indefinite"/>
                                        <p:tgtEl>
                                          <p:spTgt spid="177"/>
                                        </p:tgtEl>
                                        <p:attrNameLst>
                                          <p:attrName>style.opacity</p:attrName>
                                        </p:attrNameLst>
                                      </p:cBhvr>
                                      <p:to>
                                        <p:strVal val="0.25"/>
                                      </p:to>
                                    </p:set>
                                    <p:animEffect filter="image" prLst="opacity: 0.25">
                                      <p:cBhvr rctx="IE">
                                        <p:cTn id="70" dur="indefinite"/>
                                        <p:tgtEl>
                                          <p:spTgt spid="177"/>
                                        </p:tgtEl>
                                      </p:cBhvr>
                                    </p:animEffect>
                                  </p:childTnLst>
                                </p:cTn>
                              </p:par>
                              <p:par>
                                <p:cTn id="71" presetID="9" presetClass="emph" presetSubtype="0" grpId="0" nodeType="withEffect">
                                  <p:stCondLst>
                                    <p:cond delay="0"/>
                                  </p:stCondLst>
                                  <p:childTnLst>
                                    <p:set>
                                      <p:cBhvr>
                                        <p:cTn id="72" dur="indefinite"/>
                                        <p:tgtEl>
                                          <p:spTgt spid="178"/>
                                        </p:tgtEl>
                                        <p:attrNameLst>
                                          <p:attrName>style.opacity</p:attrName>
                                        </p:attrNameLst>
                                      </p:cBhvr>
                                      <p:to>
                                        <p:strVal val="0.25"/>
                                      </p:to>
                                    </p:set>
                                    <p:animEffect filter="image" prLst="opacity: 0.25">
                                      <p:cBhvr rctx="IE">
                                        <p:cTn id="73" dur="indefinite"/>
                                        <p:tgtEl>
                                          <p:spTgt spid="178"/>
                                        </p:tgtEl>
                                      </p:cBhvr>
                                    </p:animEffect>
                                  </p:childTnLst>
                                </p:cTn>
                              </p:par>
                              <p:par>
                                <p:cTn id="74" presetID="9" presetClass="emph" presetSubtype="0" grpId="0" nodeType="withEffect">
                                  <p:stCondLst>
                                    <p:cond delay="0"/>
                                  </p:stCondLst>
                                  <p:childTnLst>
                                    <p:set>
                                      <p:cBhvr>
                                        <p:cTn id="75" dur="indefinite"/>
                                        <p:tgtEl>
                                          <p:spTgt spid="179"/>
                                        </p:tgtEl>
                                        <p:attrNameLst>
                                          <p:attrName>style.opacity</p:attrName>
                                        </p:attrNameLst>
                                      </p:cBhvr>
                                      <p:to>
                                        <p:strVal val="0.25"/>
                                      </p:to>
                                    </p:set>
                                    <p:animEffect filter="image" prLst="opacity: 0.25">
                                      <p:cBhvr rctx="IE">
                                        <p:cTn id="76" dur="indefinite"/>
                                        <p:tgtEl>
                                          <p:spTgt spid="179"/>
                                        </p:tgtEl>
                                      </p:cBhvr>
                                    </p:animEffect>
                                  </p:childTnLst>
                                </p:cTn>
                              </p:par>
                              <p:par>
                                <p:cTn id="77" presetID="9" presetClass="emph" presetSubtype="0" grpId="0" nodeType="withEffect">
                                  <p:stCondLst>
                                    <p:cond delay="0"/>
                                  </p:stCondLst>
                                  <p:childTnLst>
                                    <p:set>
                                      <p:cBhvr>
                                        <p:cTn id="78" dur="indefinite"/>
                                        <p:tgtEl>
                                          <p:spTgt spid="180"/>
                                        </p:tgtEl>
                                        <p:attrNameLst>
                                          <p:attrName>style.opacity</p:attrName>
                                        </p:attrNameLst>
                                      </p:cBhvr>
                                      <p:to>
                                        <p:strVal val="0.25"/>
                                      </p:to>
                                    </p:set>
                                    <p:animEffect filter="image" prLst="opacity: 0.25">
                                      <p:cBhvr rctx="IE">
                                        <p:cTn id="79" dur="indefinite"/>
                                        <p:tgtEl>
                                          <p:spTgt spid="180"/>
                                        </p:tgtEl>
                                      </p:cBhvr>
                                    </p:animEffect>
                                  </p:childTnLst>
                                </p:cTn>
                              </p:par>
                              <p:par>
                                <p:cTn id="80" presetID="9" presetClass="emph" presetSubtype="0" grpId="0" nodeType="withEffect">
                                  <p:stCondLst>
                                    <p:cond delay="0"/>
                                  </p:stCondLst>
                                  <p:childTnLst>
                                    <p:set>
                                      <p:cBhvr>
                                        <p:cTn id="81" dur="indefinite"/>
                                        <p:tgtEl>
                                          <p:spTgt spid="181"/>
                                        </p:tgtEl>
                                        <p:attrNameLst>
                                          <p:attrName>style.opacity</p:attrName>
                                        </p:attrNameLst>
                                      </p:cBhvr>
                                      <p:to>
                                        <p:strVal val="0.25"/>
                                      </p:to>
                                    </p:set>
                                    <p:animEffect filter="image" prLst="opacity: 0.25">
                                      <p:cBhvr rctx="IE">
                                        <p:cTn id="82" dur="indefinite"/>
                                        <p:tgtEl>
                                          <p:spTgt spid="181"/>
                                        </p:tgtEl>
                                      </p:cBhvr>
                                    </p:animEffect>
                                  </p:childTnLst>
                                </p:cTn>
                              </p:par>
                              <p:par>
                                <p:cTn id="83" presetID="9" presetClass="emph" presetSubtype="0" grpId="0" nodeType="withEffect">
                                  <p:stCondLst>
                                    <p:cond delay="0"/>
                                  </p:stCondLst>
                                  <p:childTnLst>
                                    <p:set>
                                      <p:cBhvr>
                                        <p:cTn id="84" dur="indefinite"/>
                                        <p:tgtEl>
                                          <p:spTgt spid="182"/>
                                        </p:tgtEl>
                                        <p:attrNameLst>
                                          <p:attrName>style.opacity</p:attrName>
                                        </p:attrNameLst>
                                      </p:cBhvr>
                                      <p:to>
                                        <p:strVal val="0.25"/>
                                      </p:to>
                                    </p:set>
                                    <p:animEffect filter="image" prLst="opacity: 0.25">
                                      <p:cBhvr rctx="IE">
                                        <p:cTn id="85" dur="indefinite"/>
                                        <p:tgtEl>
                                          <p:spTgt spid="182"/>
                                        </p:tgtEl>
                                      </p:cBhvr>
                                    </p:animEffect>
                                  </p:childTnLst>
                                </p:cTn>
                              </p:par>
                              <p:par>
                                <p:cTn id="86" presetID="9" presetClass="emph" presetSubtype="0" grpId="0" nodeType="withEffect">
                                  <p:stCondLst>
                                    <p:cond delay="0"/>
                                  </p:stCondLst>
                                  <p:childTnLst>
                                    <p:set>
                                      <p:cBhvr>
                                        <p:cTn id="87" dur="indefinite"/>
                                        <p:tgtEl>
                                          <p:spTgt spid="183"/>
                                        </p:tgtEl>
                                        <p:attrNameLst>
                                          <p:attrName>style.opacity</p:attrName>
                                        </p:attrNameLst>
                                      </p:cBhvr>
                                      <p:to>
                                        <p:strVal val="0.25"/>
                                      </p:to>
                                    </p:set>
                                    <p:animEffect filter="image" prLst="opacity: 0.25">
                                      <p:cBhvr rctx="IE">
                                        <p:cTn id="88" dur="indefinite"/>
                                        <p:tgtEl>
                                          <p:spTgt spid="183"/>
                                        </p:tgtEl>
                                      </p:cBhvr>
                                    </p:animEffect>
                                  </p:childTnLst>
                                </p:cTn>
                              </p:par>
                              <p:par>
                                <p:cTn id="89" presetID="9" presetClass="emph" presetSubtype="0" grpId="0" nodeType="withEffect">
                                  <p:stCondLst>
                                    <p:cond delay="0"/>
                                  </p:stCondLst>
                                  <p:childTnLst>
                                    <p:set>
                                      <p:cBhvr>
                                        <p:cTn id="90" dur="indefinite"/>
                                        <p:tgtEl>
                                          <p:spTgt spid="184"/>
                                        </p:tgtEl>
                                        <p:attrNameLst>
                                          <p:attrName>style.opacity</p:attrName>
                                        </p:attrNameLst>
                                      </p:cBhvr>
                                      <p:to>
                                        <p:strVal val="0.25"/>
                                      </p:to>
                                    </p:set>
                                    <p:animEffect filter="image" prLst="opacity: 0.25">
                                      <p:cBhvr rctx="IE">
                                        <p:cTn id="91" dur="indefinite"/>
                                        <p:tgtEl>
                                          <p:spTgt spid="184"/>
                                        </p:tgtEl>
                                      </p:cBhvr>
                                    </p:animEffect>
                                  </p:childTnLst>
                                </p:cTn>
                              </p:par>
                              <p:par>
                                <p:cTn id="92" presetID="9" presetClass="emph" presetSubtype="0" grpId="0" nodeType="withEffect">
                                  <p:stCondLst>
                                    <p:cond delay="0"/>
                                  </p:stCondLst>
                                  <p:childTnLst>
                                    <p:set>
                                      <p:cBhvr>
                                        <p:cTn id="93" dur="indefinite"/>
                                        <p:tgtEl>
                                          <p:spTgt spid="185"/>
                                        </p:tgtEl>
                                        <p:attrNameLst>
                                          <p:attrName>style.opacity</p:attrName>
                                        </p:attrNameLst>
                                      </p:cBhvr>
                                      <p:to>
                                        <p:strVal val="0.25"/>
                                      </p:to>
                                    </p:set>
                                    <p:animEffect filter="image" prLst="opacity: 0.25">
                                      <p:cBhvr rctx="IE">
                                        <p:cTn id="94" dur="indefinite"/>
                                        <p:tgtEl>
                                          <p:spTgt spid="185"/>
                                        </p:tgtEl>
                                      </p:cBhvr>
                                    </p:animEffect>
                                  </p:childTnLst>
                                </p:cTn>
                              </p:par>
                              <p:par>
                                <p:cTn id="95" presetID="9" presetClass="emph" presetSubtype="0" grpId="0" nodeType="withEffect">
                                  <p:stCondLst>
                                    <p:cond delay="0"/>
                                  </p:stCondLst>
                                  <p:childTnLst>
                                    <p:set>
                                      <p:cBhvr>
                                        <p:cTn id="96" dur="indefinite"/>
                                        <p:tgtEl>
                                          <p:spTgt spid="186"/>
                                        </p:tgtEl>
                                        <p:attrNameLst>
                                          <p:attrName>style.opacity</p:attrName>
                                        </p:attrNameLst>
                                      </p:cBhvr>
                                      <p:to>
                                        <p:strVal val="0.25"/>
                                      </p:to>
                                    </p:set>
                                    <p:animEffect filter="image" prLst="opacity: 0.25">
                                      <p:cBhvr rctx="IE">
                                        <p:cTn id="97" dur="indefinite"/>
                                        <p:tgtEl>
                                          <p:spTgt spid="186"/>
                                        </p:tgtEl>
                                      </p:cBhvr>
                                    </p:animEffect>
                                  </p:childTnLst>
                                </p:cTn>
                              </p:par>
                              <p:par>
                                <p:cTn id="98" presetID="9" presetClass="emph" presetSubtype="0" grpId="0" nodeType="withEffect">
                                  <p:stCondLst>
                                    <p:cond delay="0"/>
                                  </p:stCondLst>
                                  <p:childTnLst>
                                    <p:set>
                                      <p:cBhvr>
                                        <p:cTn id="99" dur="indefinite"/>
                                        <p:tgtEl>
                                          <p:spTgt spid="187"/>
                                        </p:tgtEl>
                                        <p:attrNameLst>
                                          <p:attrName>style.opacity</p:attrName>
                                        </p:attrNameLst>
                                      </p:cBhvr>
                                      <p:to>
                                        <p:strVal val="0.25"/>
                                      </p:to>
                                    </p:set>
                                    <p:animEffect filter="image" prLst="opacity: 0.25">
                                      <p:cBhvr rctx="IE">
                                        <p:cTn id="100" dur="indefinite"/>
                                        <p:tgtEl>
                                          <p:spTgt spid="187"/>
                                        </p:tgtEl>
                                      </p:cBhvr>
                                    </p:animEffect>
                                  </p:childTnLst>
                                </p:cTn>
                              </p:par>
                              <p:par>
                                <p:cTn id="101" presetID="9" presetClass="emph" presetSubtype="0" grpId="0" nodeType="withEffect">
                                  <p:stCondLst>
                                    <p:cond delay="0"/>
                                  </p:stCondLst>
                                  <p:childTnLst>
                                    <p:set>
                                      <p:cBhvr>
                                        <p:cTn id="102" dur="indefinite"/>
                                        <p:tgtEl>
                                          <p:spTgt spid="188"/>
                                        </p:tgtEl>
                                        <p:attrNameLst>
                                          <p:attrName>style.opacity</p:attrName>
                                        </p:attrNameLst>
                                      </p:cBhvr>
                                      <p:to>
                                        <p:strVal val="0.25"/>
                                      </p:to>
                                    </p:set>
                                    <p:animEffect filter="image" prLst="opacity: 0.25">
                                      <p:cBhvr rctx="IE">
                                        <p:cTn id="103" dur="indefinite"/>
                                        <p:tgtEl>
                                          <p:spTgt spid="188"/>
                                        </p:tgtEl>
                                      </p:cBhvr>
                                    </p:animEffect>
                                  </p:childTnLst>
                                </p:cTn>
                              </p:par>
                              <p:par>
                                <p:cTn id="104" presetID="9" presetClass="emph" presetSubtype="0" grpId="0" nodeType="withEffect">
                                  <p:stCondLst>
                                    <p:cond delay="0"/>
                                  </p:stCondLst>
                                  <p:childTnLst>
                                    <p:set>
                                      <p:cBhvr>
                                        <p:cTn id="105" dur="indefinite"/>
                                        <p:tgtEl>
                                          <p:spTgt spid="189"/>
                                        </p:tgtEl>
                                        <p:attrNameLst>
                                          <p:attrName>style.opacity</p:attrName>
                                        </p:attrNameLst>
                                      </p:cBhvr>
                                      <p:to>
                                        <p:strVal val="0.25"/>
                                      </p:to>
                                    </p:set>
                                    <p:animEffect filter="image" prLst="opacity: 0.25">
                                      <p:cBhvr rctx="IE">
                                        <p:cTn id="106" dur="indefinite"/>
                                        <p:tgtEl>
                                          <p:spTgt spid="189"/>
                                        </p:tgtEl>
                                      </p:cBhvr>
                                    </p:animEffect>
                                  </p:childTnLst>
                                </p:cTn>
                              </p:par>
                              <p:par>
                                <p:cTn id="107" presetID="9" presetClass="emph" presetSubtype="0" grpId="0" nodeType="withEffect">
                                  <p:stCondLst>
                                    <p:cond delay="0"/>
                                  </p:stCondLst>
                                  <p:childTnLst>
                                    <p:set>
                                      <p:cBhvr>
                                        <p:cTn id="108" dur="indefinite"/>
                                        <p:tgtEl>
                                          <p:spTgt spid="190"/>
                                        </p:tgtEl>
                                        <p:attrNameLst>
                                          <p:attrName>style.opacity</p:attrName>
                                        </p:attrNameLst>
                                      </p:cBhvr>
                                      <p:to>
                                        <p:strVal val="0.25"/>
                                      </p:to>
                                    </p:set>
                                    <p:animEffect filter="image" prLst="opacity: 0.25">
                                      <p:cBhvr rctx="IE">
                                        <p:cTn id="109" dur="indefinite"/>
                                        <p:tgtEl>
                                          <p:spTgt spid="190"/>
                                        </p:tgtEl>
                                      </p:cBhvr>
                                    </p:animEffect>
                                  </p:childTnLst>
                                </p:cTn>
                              </p:par>
                              <p:par>
                                <p:cTn id="110" presetID="9" presetClass="emph" presetSubtype="0" grpId="0" nodeType="withEffect">
                                  <p:stCondLst>
                                    <p:cond delay="0"/>
                                  </p:stCondLst>
                                  <p:childTnLst>
                                    <p:set>
                                      <p:cBhvr>
                                        <p:cTn id="111" dur="indefinite"/>
                                        <p:tgtEl>
                                          <p:spTgt spid="192"/>
                                        </p:tgtEl>
                                        <p:attrNameLst>
                                          <p:attrName>style.opacity</p:attrName>
                                        </p:attrNameLst>
                                      </p:cBhvr>
                                      <p:to>
                                        <p:strVal val="0.25"/>
                                      </p:to>
                                    </p:set>
                                    <p:animEffect filter="image" prLst="opacity: 0.25">
                                      <p:cBhvr rctx="IE">
                                        <p:cTn id="112" dur="indefinite"/>
                                        <p:tgtEl>
                                          <p:spTgt spid="192"/>
                                        </p:tgtEl>
                                      </p:cBhvr>
                                    </p:animEffect>
                                  </p:childTnLst>
                                </p:cTn>
                              </p:par>
                              <p:par>
                                <p:cTn id="113" presetID="9" presetClass="emph" presetSubtype="0" grpId="0" nodeType="withEffect">
                                  <p:stCondLst>
                                    <p:cond delay="0"/>
                                  </p:stCondLst>
                                  <p:childTnLst>
                                    <p:set>
                                      <p:cBhvr>
                                        <p:cTn id="114" dur="indefinite"/>
                                        <p:tgtEl>
                                          <p:spTgt spid="194"/>
                                        </p:tgtEl>
                                        <p:attrNameLst>
                                          <p:attrName>style.opacity</p:attrName>
                                        </p:attrNameLst>
                                      </p:cBhvr>
                                      <p:to>
                                        <p:strVal val="0.25"/>
                                      </p:to>
                                    </p:set>
                                    <p:animEffect filter="image" prLst="opacity: 0.25">
                                      <p:cBhvr rctx="IE">
                                        <p:cTn id="115" dur="indefinite"/>
                                        <p:tgtEl>
                                          <p:spTgt spid="194"/>
                                        </p:tgtEl>
                                      </p:cBhvr>
                                    </p:animEffect>
                                  </p:childTnLst>
                                </p:cTn>
                              </p:par>
                              <p:par>
                                <p:cTn id="116" presetID="9" presetClass="emph" presetSubtype="0" grpId="0" nodeType="withEffect">
                                  <p:stCondLst>
                                    <p:cond delay="0"/>
                                  </p:stCondLst>
                                  <p:childTnLst>
                                    <p:set>
                                      <p:cBhvr>
                                        <p:cTn id="117" dur="indefinite"/>
                                        <p:tgtEl>
                                          <p:spTgt spid="128"/>
                                        </p:tgtEl>
                                        <p:attrNameLst>
                                          <p:attrName>style.opacity</p:attrName>
                                        </p:attrNameLst>
                                      </p:cBhvr>
                                      <p:to>
                                        <p:strVal val="0.25"/>
                                      </p:to>
                                    </p:set>
                                    <p:animEffect filter="image" prLst="opacity: 0.25">
                                      <p:cBhvr rctx="IE">
                                        <p:cTn id="118" dur="indefinite"/>
                                        <p:tgtEl>
                                          <p:spTgt spid="128"/>
                                        </p:tgtEl>
                                      </p:cBhvr>
                                    </p:animEffect>
                                  </p:childTnLst>
                                </p:cTn>
                              </p:par>
                              <p:par>
                                <p:cTn id="119" presetID="9" presetClass="emph" presetSubtype="0" grpId="0" nodeType="withEffect">
                                  <p:stCondLst>
                                    <p:cond delay="0"/>
                                  </p:stCondLst>
                                  <p:childTnLst>
                                    <p:set>
                                      <p:cBhvr>
                                        <p:cTn id="120" dur="indefinite"/>
                                        <p:tgtEl>
                                          <p:spTgt spid="129"/>
                                        </p:tgtEl>
                                        <p:attrNameLst>
                                          <p:attrName>style.opacity</p:attrName>
                                        </p:attrNameLst>
                                      </p:cBhvr>
                                      <p:to>
                                        <p:strVal val="0.25"/>
                                      </p:to>
                                    </p:set>
                                    <p:animEffect filter="image" prLst="opacity: 0.25">
                                      <p:cBhvr rctx="IE">
                                        <p:cTn id="121" dur="indefinite"/>
                                        <p:tgtEl>
                                          <p:spTgt spid="129"/>
                                        </p:tgtEl>
                                      </p:cBhvr>
                                    </p:animEffect>
                                  </p:childTnLst>
                                </p:cTn>
                              </p:par>
                              <p:par>
                                <p:cTn id="122" presetID="9" presetClass="emph" presetSubtype="0" grpId="0" nodeType="withEffect">
                                  <p:stCondLst>
                                    <p:cond delay="0"/>
                                  </p:stCondLst>
                                  <p:childTnLst>
                                    <p:set>
                                      <p:cBhvr>
                                        <p:cTn id="123" dur="indefinite"/>
                                        <p:tgtEl>
                                          <p:spTgt spid="130"/>
                                        </p:tgtEl>
                                        <p:attrNameLst>
                                          <p:attrName>style.opacity</p:attrName>
                                        </p:attrNameLst>
                                      </p:cBhvr>
                                      <p:to>
                                        <p:strVal val="0.25"/>
                                      </p:to>
                                    </p:set>
                                    <p:animEffect filter="image" prLst="opacity: 0.25">
                                      <p:cBhvr rctx="IE">
                                        <p:cTn id="124" dur="indefinite"/>
                                        <p:tgtEl>
                                          <p:spTgt spid="130"/>
                                        </p:tgtEl>
                                      </p:cBhvr>
                                    </p:animEffect>
                                  </p:childTnLst>
                                </p:cTn>
                              </p:par>
                              <p:par>
                                <p:cTn id="125" presetID="9" presetClass="emph" presetSubtype="0" grpId="0" nodeType="withEffect">
                                  <p:stCondLst>
                                    <p:cond delay="0"/>
                                  </p:stCondLst>
                                  <p:childTnLst>
                                    <p:set>
                                      <p:cBhvr>
                                        <p:cTn id="126" dur="indefinite"/>
                                        <p:tgtEl>
                                          <p:spTgt spid="131"/>
                                        </p:tgtEl>
                                        <p:attrNameLst>
                                          <p:attrName>style.opacity</p:attrName>
                                        </p:attrNameLst>
                                      </p:cBhvr>
                                      <p:to>
                                        <p:strVal val="0.25"/>
                                      </p:to>
                                    </p:set>
                                    <p:animEffect filter="image" prLst="opacity: 0.25">
                                      <p:cBhvr rctx="IE">
                                        <p:cTn id="127" dur="indefinite"/>
                                        <p:tgtEl>
                                          <p:spTgt spid="131"/>
                                        </p:tgtEl>
                                      </p:cBhvr>
                                    </p:animEffect>
                                  </p:childTnLst>
                                </p:cTn>
                              </p:par>
                              <p:par>
                                <p:cTn id="128" presetID="9" presetClass="emph" presetSubtype="0" grpId="0" nodeType="withEffect">
                                  <p:stCondLst>
                                    <p:cond delay="0"/>
                                  </p:stCondLst>
                                  <p:childTnLst>
                                    <p:set>
                                      <p:cBhvr>
                                        <p:cTn id="129" dur="indefinite"/>
                                        <p:tgtEl>
                                          <p:spTgt spid="132"/>
                                        </p:tgtEl>
                                        <p:attrNameLst>
                                          <p:attrName>style.opacity</p:attrName>
                                        </p:attrNameLst>
                                      </p:cBhvr>
                                      <p:to>
                                        <p:strVal val="0.25"/>
                                      </p:to>
                                    </p:set>
                                    <p:animEffect filter="image" prLst="opacity: 0.25">
                                      <p:cBhvr rctx="IE">
                                        <p:cTn id="130" dur="indefinite"/>
                                        <p:tgtEl>
                                          <p:spTgt spid="132"/>
                                        </p:tgtEl>
                                      </p:cBhvr>
                                    </p:animEffect>
                                  </p:childTnLst>
                                </p:cTn>
                              </p:par>
                              <p:par>
                                <p:cTn id="131" presetID="9" presetClass="emph" presetSubtype="0" grpId="0" nodeType="withEffect">
                                  <p:stCondLst>
                                    <p:cond delay="0"/>
                                  </p:stCondLst>
                                  <p:childTnLst>
                                    <p:set>
                                      <p:cBhvr>
                                        <p:cTn id="132" dur="indefinite"/>
                                        <p:tgtEl>
                                          <p:spTgt spid="133"/>
                                        </p:tgtEl>
                                        <p:attrNameLst>
                                          <p:attrName>style.opacity</p:attrName>
                                        </p:attrNameLst>
                                      </p:cBhvr>
                                      <p:to>
                                        <p:strVal val="0.25"/>
                                      </p:to>
                                    </p:set>
                                    <p:animEffect filter="image" prLst="opacity: 0.25">
                                      <p:cBhvr rctx="IE">
                                        <p:cTn id="133" dur="indefinite"/>
                                        <p:tgtEl>
                                          <p:spTgt spid="133"/>
                                        </p:tgtEl>
                                      </p:cBhvr>
                                    </p:animEffect>
                                  </p:childTnLst>
                                </p:cTn>
                              </p:par>
                              <p:par>
                                <p:cTn id="134" presetID="9" presetClass="emph" presetSubtype="0" grpId="0" nodeType="withEffect">
                                  <p:stCondLst>
                                    <p:cond delay="0"/>
                                  </p:stCondLst>
                                  <p:childTnLst>
                                    <p:set>
                                      <p:cBhvr>
                                        <p:cTn id="135" dur="indefinite"/>
                                        <p:tgtEl>
                                          <p:spTgt spid="134"/>
                                        </p:tgtEl>
                                        <p:attrNameLst>
                                          <p:attrName>style.opacity</p:attrName>
                                        </p:attrNameLst>
                                      </p:cBhvr>
                                      <p:to>
                                        <p:strVal val="0.25"/>
                                      </p:to>
                                    </p:set>
                                    <p:animEffect filter="image" prLst="opacity: 0.25">
                                      <p:cBhvr rctx="IE">
                                        <p:cTn id="136" dur="indefinite"/>
                                        <p:tgtEl>
                                          <p:spTgt spid="134"/>
                                        </p:tgtEl>
                                      </p:cBhvr>
                                    </p:animEffect>
                                  </p:childTnLst>
                                </p:cTn>
                              </p:par>
                              <p:par>
                                <p:cTn id="137" presetID="9" presetClass="emph" presetSubtype="0" grpId="0" nodeType="withEffect">
                                  <p:stCondLst>
                                    <p:cond delay="0"/>
                                  </p:stCondLst>
                                  <p:childTnLst>
                                    <p:set>
                                      <p:cBhvr>
                                        <p:cTn id="138" dur="indefinite"/>
                                        <p:tgtEl>
                                          <p:spTgt spid="135"/>
                                        </p:tgtEl>
                                        <p:attrNameLst>
                                          <p:attrName>style.opacity</p:attrName>
                                        </p:attrNameLst>
                                      </p:cBhvr>
                                      <p:to>
                                        <p:strVal val="0.25"/>
                                      </p:to>
                                    </p:set>
                                    <p:animEffect filter="image" prLst="opacity: 0.25">
                                      <p:cBhvr rctx="IE">
                                        <p:cTn id="139" dur="indefinite"/>
                                        <p:tgtEl>
                                          <p:spTgt spid="135"/>
                                        </p:tgtEl>
                                      </p:cBhvr>
                                    </p:animEffect>
                                  </p:childTnLst>
                                </p:cTn>
                              </p:par>
                              <p:par>
                                <p:cTn id="140" presetID="9" presetClass="emph" presetSubtype="0" grpId="0" nodeType="withEffect">
                                  <p:stCondLst>
                                    <p:cond delay="0"/>
                                  </p:stCondLst>
                                  <p:childTnLst>
                                    <p:set>
                                      <p:cBhvr>
                                        <p:cTn id="141" dur="indefinite"/>
                                        <p:tgtEl>
                                          <p:spTgt spid="191"/>
                                        </p:tgtEl>
                                        <p:attrNameLst>
                                          <p:attrName>style.opacity</p:attrName>
                                        </p:attrNameLst>
                                      </p:cBhvr>
                                      <p:to>
                                        <p:strVal val="0.25"/>
                                      </p:to>
                                    </p:set>
                                    <p:animEffect filter="image" prLst="opacity: 0.25">
                                      <p:cBhvr rctx="IE">
                                        <p:cTn id="142" dur="indefinite"/>
                                        <p:tgtEl>
                                          <p:spTgt spid="191"/>
                                        </p:tgtEl>
                                      </p:cBhvr>
                                    </p:animEffect>
                                  </p:childTnLst>
                                </p:cTn>
                              </p:par>
                              <p:par>
                                <p:cTn id="143" presetID="9" presetClass="emph" presetSubtype="0" nodeType="withEffect">
                                  <p:stCondLst>
                                    <p:cond delay="0"/>
                                  </p:stCondLst>
                                  <p:childTnLst>
                                    <p:set>
                                      <p:cBhvr>
                                        <p:cTn id="144" dur="indefinite"/>
                                        <p:tgtEl>
                                          <p:spTgt spid="212"/>
                                        </p:tgtEl>
                                        <p:attrNameLst>
                                          <p:attrName>style.opacity</p:attrName>
                                        </p:attrNameLst>
                                      </p:cBhvr>
                                      <p:to>
                                        <p:strVal val="0.25"/>
                                      </p:to>
                                    </p:set>
                                    <p:animEffect filter="image" prLst="opacity: 0.25">
                                      <p:cBhvr rctx="IE">
                                        <p:cTn id="145" dur="indefinite"/>
                                        <p:tgtEl>
                                          <p:spTgt spid="212"/>
                                        </p:tgtEl>
                                      </p:cBhvr>
                                    </p:animEffect>
                                  </p:childTnLst>
                                </p:cTn>
                              </p:par>
                              <p:par>
                                <p:cTn id="146" presetID="9" presetClass="emph" presetSubtype="0" nodeType="withEffect">
                                  <p:stCondLst>
                                    <p:cond delay="0"/>
                                  </p:stCondLst>
                                  <p:childTnLst>
                                    <p:set>
                                      <p:cBhvr>
                                        <p:cTn id="147" dur="indefinite"/>
                                        <p:tgtEl>
                                          <p:spTgt spid="213"/>
                                        </p:tgtEl>
                                        <p:attrNameLst>
                                          <p:attrName>style.opacity</p:attrName>
                                        </p:attrNameLst>
                                      </p:cBhvr>
                                      <p:to>
                                        <p:strVal val="0.25"/>
                                      </p:to>
                                    </p:set>
                                    <p:animEffect filter="image" prLst="opacity: 0.25">
                                      <p:cBhvr rctx="IE">
                                        <p:cTn id="148" dur="indefinite"/>
                                        <p:tgtEl>
                                          <p:spTgt spid="213"/>
                                        </p:tgtEl>
                                      </p:cBhvr>
                                    </p:animEffect>
                                  </p:childTnLst>
                                </p:cTn>
                              </p:par>
                              <p:par>
                                <p:cTn id="149" presetID="9" presetClass="emph" presetSubtype="0" nodeType="withEffect">
                                  <p:stCondLst>
                                    <p:cond delay="0"/>
                                  </p:stCondLst>
                                  <p:childTnLst>
                                    <p:set>
                                      <p:cBhvr>
                                        <p:cTn id="150" dur="indefinite"/>
                                        <p:tgtEl>
                                          <p:spTgt spid="258"/>
                                        </p:tgtEl>
                                        <p:attrNameLst>
                                          <p:attrName>style.opacity</p:attrName>
                                        </p:attrNameLst>
                                      </p:cBhvr>
                                      <p:to>
                                        <p:strVal val="0.25"/>
                                      </p:to>
                                    </p:set>
                                    <p:animEffect filter="image" prLst="opacity: 0.25">
                                      <p:cBhvr rctx="IE">
                                        <p:cTn id="151" dur="indefinite"/>
                                        <p:tgtEl>
                                          <p:spTgt spid="258"/>
                                        </p:tgtEl>
                                      </p:cBhvr>
                                    </p:animEffect>
                                  </p:childTnLst>
                                </p:cTn>
                              </p:par>
                              <p:par>
                                <p:cTn id="152" presetID="9" presetClass="emph" presetSubtype="0" nodeType="withEffect">
                                  <p:stCondLst>
                                    <p:cond delay="0"/>
                                  </p:stCondLst>
                                  <p:childTnLst>
                                    <p:set>
                                      <p:cBhvr>
                                        <p:cTn id="153" dur="indefinite"/>
                                        <p:tgtEl>
                                          <p:spTgt spid="259"/>
                                        </p:tgtEl>
                                        <p:attrNameLst>
                                          <p:attrName>style.opacity</p:attrName>
                                        </p:attrNameLst>
                                      </p:cBhvr>
                                      <p:to>
                                        <p:strVal val="0.25"/>
                                      </p:to>
                                    </p:set>
                                    <p:animEffect filter="image" prLst="opacity: 0.25">
                                      <p:cBhvr rctx="IE">
                                        <p:cTn id="154" dur="indefinite"/>
                                        <p:tgtEl>
                                          <p:spTgt spid="259"/>
                                        </p:tgtEl>
                                      </p:cBhvr>
                                    </p:animEffect>
                                  </p:childTnLst>
                                </p:cTn>
                              </p:par>
                              <p:par>
                                <p:cTn id="155" presetID="9" presetClass="emph" presetSubtype="0" nodeType="withEffect">
                                  <p:stCondLst>
                                    <p:cond delay="0"/>
                                  </p:stCondLst>
                                  <p:childTnLst>
                                    <p:set>
                                      <p:cBhvr>
                                        <p:cTn id="156" dur="indefinite"/>
                                        <p:tgtEl>
                                          <p:spTgt spid="260"/>
                                        </p:tgtEl>
                                        <p:attrNameLst>
                                          <p:attrName>style.opacity</p:attrName>
                                        </p:attrNameLst>
                                      </p:cBhvr>
                                      <p:to>
                                        <p:strVal val="0.25"/>
                                      </p:to>
                                    </p:set>
                                    <p:animEffect filter="image" prLst="opacity: 0.25">
                                      <p:cBhvr rctx="IE">
                                        <p:cTn id="157" dur="indefinite"/>
                                        <p:tgtEl>
                                          <p:spTgt spid="260"/>
                                        </p:tgtEl>
                                      </p:cBhvr>
                                    </p:animEffect>
                                  </p:childTnLst>
                                </p:cTn>
                              </p:par>
                              <p:par>
                                <p:cTn id="158" presetID="9" presetClass="emph" presetSubtype="0" nodeType="withEffect">
                                  <p:stCondLst>
                                    <p:cond delay="0"/>
                                  </p:stCondLst>
                                  <p:childTnLst>
                                    <p:set>
                                      <p:cBhvr>
                                        <p:cTn id="159" dur="indefinite"/>
                                        <p:tgtEl>
                                          <p:spTgt spid="265"/>
                                        </p:tgtEl>
                                        <p:attrNameLst>
                                          <p:attrName>style.opacity</p:attrName>
                                        </p:attrNameLst>
                                      </p:cBhvr>
                                      <p:to>
                                        <p:strVal val="0.25"/>
                                      </p:to>
                                    </p:set>
                                    <p:animEffect filter="image" prLst="opacity: 0.25">
                                      <p:cBhvr rctx="IE">
                                        <p:cTn id="160" dur="indefinite"/>
                                        <p:tgtEl>
                                          <p:spTgt spid="265"/>
                                        </p:tgtEl>
                                      </p:cBhvr>
                                    </p:animEffect>
                                  </p:childTnLst>
                                </p:cTn>
                              </p:par>
                              <p:par>
                                <p:cTn id="161" presetID="9" presetClass="emph" presetSubtype="0" nodeType="withEffect">
                                  <p:stCondLst>
                                    <p:cond delay="0"/>
                                  </p:stCondLst>
                                  <p:childTnLst>
                                    <p:set>
                                      <p:cBhvr>
                                        <p:cTn id="162" dur="indefinite"/>
                                        <p:tgtEl>
                                          <p:spTgt spid="268"/>
                                        </p:tgtEl>
                                        <p:attrNameLst>
                                          <p:attrName>style.opacity</p:attrName>
                                        </p:attrNameLst>
                                      </p:cBhvr>
                                      <p:to>
                                        <p:strVal val="0.25"/>
                                      </p:to>
                                    </p:set>
                                    <p:animEffect filter="image" prLst="opacity: 0.25">
                                      <p:cBhvr rctx="IE">
                                        <p:cTn id="163" dur="indefinite"/>
                                        <p:tgtEl>
                                          <p:spTgt spid="268"/>
                                        </p:tgtEl>
                                      </p:cBhvr>
                                    </p:animEffect>
                                  </p:childTnLst>
                                </p:cTn>
                              </p:par>
                              <p:par>
                                <p:cTn id="164" presetID="9" presetClass="emph" presetSubtype="0" nodeType="withEffect">
                                  <p:stCondLst>
                                    <p:cond delay="0"/>
                                  </p:stCondLst>
                                  <p:childTnLst>
                                    <p:set>
                                      <p:cBhvr>
                                        <p:cTn id="165" dur="indefinite"/>
                                        <p:tgtEl>
                                          <p:spTgt spid="271"/>
                                        </p:tgtEl>
                                        <p:attrNameLst>
                                          <p:attrName>style.opacity</p:attrName>
                                        </p:attrNameLst>
                                      </p:cBhvr>
                                      <p:to>
                                        <p:strVal val="0.25"/>
                                      </p:to>
                                    </p:set>
                                    <p:animEffect filter="image" prLst="opacity: 0.25">
                                      <p:cBhvr rctx="IE">
                                        <p:cTn id="166" dur="indefinite"/>
                                        <p:tgtEl>
                                          <p:spTgt spid="271"/>
                                        </p:tgtEl>
                                      </p:cBhvr>
                                    </p:animEffect>
                                  </p:childTnLst>
                                </p:cTn>
                              </p:par>
                              <p:par>
                                <p:cTn id="167" presetID="9" presetClass="emph" presetSubtype="0" grpId="0" nodeType="withEffect">
                                  <p:stCondLst>
                                    <p:cond delay="0"/>
                                  </p:stCondLst>
                                  <p:childTnLst>
                                    <p:set>
                                      <p:cBhvr>
                                        <p:cTn id="168" dur="indefinite"/>
                                        <p:tgtEl>
                                          <p:spTgt spid="276"/>
                                        </p:tgtEl>
                                        <p:attrNameLst>
                                          <p:attrName>style.opacity</p:attrName>
                                        </p:attrNameLst>
                                      </p:cBhvr>
                                      <p:to>
                                        <p:strVal val="0.25"/>
                                      </p:to>
                                    </p:set>
                                    <p:animEffect filter="image" prLst="opacity: 0.25">
                                      <p:cBhvr rctx="IE">
                                        <p:cTn id="169" dur="indefinite"/>
                                        <p:tgtEl>
                                          <p:spTgt spid="276"/>
                                        </p:tgtEl>
                                      </p:cBhvr>
                                    </p:animEffect>
                                  </p:childTnLst>
                                </p:cTn>
                              </p:par>
                              <p:par>
                                <p:cTn id="170" presetID="9" presetClass="emph" presetSubtype="0" grpId="0" nodeType="withEffect">
                                  <p:stCondLst>
                                    <p:cond delay="0"/>
                                  </p:stCondLst>
                                  <p:childTnLst>
                                    <p:set>
                                      <p:cBhvr>
                                        <p:cTn id="171" dur="indefinite"/>
                                        <p:tgtEl>
                                          <p:spTgt spid="277"/>
                                        </p:tgtEl>
                                        <p:attrNameLst>
                                          <p:attrName>style.opacity</p:attrName>
                                        </p:attrNameLst>
                                      </p:cBhvr>
                                      <p:to>
                                        <p:strVal val="0.25"/>
                                      </p:to>
                                    </p:set>
                                    <p:animEffect filter="image" prLst="opacity: 0.25">
                                      <p:cBhvr rctx="IE">
                                        <p:cTn id="172" dur="indefinite"/>
                                        <p:tgtEl>
                                          <p:spTgt spid="277"/>
                                        </p:tgtEl>
                                      </p:cBhvr>
                                    </p:animEffect>
                                  </p:childTnLst>
                                </p:cTn>
                              </p:par>
                              <p:par>
                                <p:cTn id="173" presetID="9" presetClass="emph" presetSubtype="0" grpId="0" nodeType="withEffect">
                                  <p:stCondLst>
                                    <p:cond delay="0"/>
                                  </p:stCondLst>
                                  <p:childTnLst>
                                    <p:set>
                                      <p:cBhvr>
                                        <p:cTn id="174" dur="indefinite"/>
                                        <p:tgtEl>
                                          <p:spTgt spid="282"/>
                                        </p:tgtEl>
                                        <p:attrNameLst>
                                          <p:attrName>style.opacity</p:attrName>
                                        </p:attrNameLst>
                                      </p:cBhvr>
                                      <p:to>
                                        <p:strVal val="0.25"/>
                                      </p:to>
                                    </p:set>
                                    <p:animEffect filter="image" prLst="opacity: 0.25">
                                      <p:cBhvr rctx="IE">
                                        <p:cTn id="175" dur="indefinite"/>
                                        <p:tgtEl>
                                          <p:spTgt spid="282"/>
                                        </p:tgtEl>
                                      </p:cBhvr>
                                    </p:animEffect>
                                  </p:childTnLst>
                                </p:cTn>
                              </p:par>
                              <p:par>
                                <p:cTn id="176" presetID="9" presetClass="emph" presetSubtype="0" nodeType="withEffect">
                                  <p:stCondLst>
                                    <p:cond delay="0"/>
                                  </p:stCondLst>
                                  <p:childTnLst>
                                    <p:set>
                                      <p:cBhvr>
                                        <p:cTn id="177" dur="indefinite"/>
                                        <p:tgtEl>
                                          <p:spTgt spid="138"/>
                                        </p:tgtEl>
                                        <p:attrNameLst>
                                          <p:attrName>style.opacity</p:attrName>
                                        </p:attrNameLst>
                                      </p:cBhvr>
                                      <p:to>
                                        <p:strVal val="0.25"/>
                                      </p:to>
                                    </p:set>
                                    <p:animEffect filter="image" prLst="opacity: 0.25">
                                      <p:cBhvr rctx="IE">
                                        <p:cTn id="178" dur="indefinite"/>
                                        <p:tgtEl>
                                          <p:spTgt spid="138"/>
                                        </p:tgtEl>
                                      </p:cBhvr>
                                    </p:animEffect>
                                  </p:childTnLst>
                                </p:cTn>
                              </p:par>
                              <p:par>
                                <p:cTn id="179" presetID="9" presetClass="emph" presetSubtype="0" grpId="0" nodeType="withEffect">
                                  <p:stCondLst>
                                    <p:cond delay="0"/>
                                  </p:stCondLst>
                                  <p:childTnLst>
                                    <p:set>
                                      <p:cBhvr>
                                        <p:cTn id="180" dur="indefinite"/>
                                        <p:tgtEl>
                                          <p:spTgt spid="169"/>
                                        </p:tgtEl>
                                        <p:attrNameLst>
                                          <p:attrName>style.opacity</p:attrName>
                                        </p:attrNameLst>
                                      </p:cBhvr>
                                      <p:to>
                                        <p:strVal val="0.25"/>
                                      </p:to>
                                    </p:set>
                                    <p:animEffect filter="image" prLst="opacity: 0.25">
                                      <p:cBhvr rctx="IE">
                                        <p:cTn id="181" dur="indefinite"/>
                                        <p:tgtEl>
                                          <p:spTgt spid="169"/>
                                        </p:tgtEl>
                                      </p:cBhvr>
                                    </p:animEffect>
                                  </p:childTnLst>
                                </p:cTn>
                              </p:par>
                              <p:par>
                                <p:cTn id="182" presetID="9" presetClass="emph" presetSubtype="0" grpId="0" nodeType="withEffect">
                                  <p:stCondLst>
                                    <p:cond delay="0"/>
                                  </p:stCondLst>
                                  <p:childTnLst>
                                    <p:set>
                                      <p:cBhvr>
                                        <p:cTn id="183" dur="indefinite"/>
                                        <p:tgtEl>
                                          <p:spTgt spid="170"/>
                                        </p:tgtEl>
                                        <p:attrNameLst>
                                          <p:attrName>style.opacity</p:attrName>
                                        </p:attrNameLst>
                                      </p:cBhvr>
                                      <p:to>
                                        <p:strVal val="0.25"/>
                                      </p:to>
                                    </p:set>
                                    <p:animEffect filter="image" prLst="opacity: 0.25">
                                      <p:cBhvr rctx="IE">
                                        <p:cTn id="184" dur="indefinite"/>
                                        <p:tgtEl>
                                          <p:spTgt spid="170"/>
                                        </p:tgtEl>
                                      </p:cBhvr>
                                    </p:animEffect>
                                  </p:childTnLst>
                                </p:cTn>
                              </p:par>
                              <p:par>
                                <p:cTn id="185" presetID="9" presetClass="emph" presetSubtype="0" grpId="0" nodeType="withEffect">
                                  <p:stCondLst>
                                    <p:cond delay="0"/>
                                  </p:stCondLst>
                                  <p:childTnLst>
                                    <p:set>
                                      <p:cBhvr>
                                        <p:cTn id="186" dur="indefinite"/>
                                        <p:tgtEl>
                                          <p:spTgt spid="172"/>
                                        </p:tgtEl>
                                        <p:attrNameLst>
                                          <p:attrName>style.opacity</p:attrName>
                                        </p:attrNameLst>
                                      </p:cBhvr>
                                      <p:to>
                                        <p:strVal val="0.25"/>
                                      </p:to>
                                    </p:set>
                                    <p:animEffect filter="image" prLst="opacity: 0.25">
                                      <p:cBhvr rctx="IE">
                                        <p:cTn id="187" dur="indefinite"/>
                                        <p:tgtEl>
                                          <p:spTgt spid="172"/>
                                        </p:tgtEl>
                                      </p:cBhvr>
                                    </p:animEffect>
                                  </p:childTnLst>
                                </p:cTn>
                              </p:par>
                              <p:par>
                                <p:cTn id="188" presetID="9" presetClass="emph" presetSubtype="0" grpId="0" nodeType="withEffect">
                                  <p:stCondLst>
                                    <p:cond delay="0"/>
                                  </p:stCondLst>
                                  <p:childTnLst>
                                    <p:set>
                                      <p:cBhvr>
                                        <p:cTn id="189" dur="indefinite"/>
                                        <p:tgtEl>
                                          <p:spTgt spid="173"/>
                                        </p:tgtEl>
                                        <p:attrNameLst>
                                          <p:attrName>style.opacity</p:attrName>
                                        </p:attrNameLst>
                                      </p:cBhvr>
                                      <p:to>
                                        <p:strVal val="0.25"/>
                                      </p:to>
                                    </p:set>
                                    <p:animEffect filter="image" prLst="opacity: 0.25">
                                      <p:cBhvr rctx="IE">
                                        <p:cTn id="190" dur="indefinite"/>
                                        <p:tgtEl>
                                          <p:spTgt spid="173"/>
                                        </p:tgtEl>
                                      </p:cBhvr>
                                    </p:animEffect>
                                  </p:childTnLst>
                                </p:cTn>
                              </p:par>
                              <p:par>
                                <p:cTn id="191" presetID="9" presetClass="emph" presetSubtype="0" grpId="0" nodeType="withEffect">
                                  <p:stCondLst>
                                    <p:cond delay="0"/>
                                  </p:stCondLst>
                                  <p:childTnLst>
                                    <p:set>
                                      <p:cBhvr>
                                        <p:cTn id="192" dur="indefinite"/>
                                        <p:tgtEl>
                                          <p:spTgt spid="174"/>
                                        </p:tgtEl>
                                        <p:attrNameLst>
                                          <p:attrName>style.opacity</p:attrName>
                                        </p:attrNameLst>
                                      </p:cBhvr>
                                      <p:to>
                                        <p:strVal val="0.25"/>
                                      </p:to>
                                    </p:set>
                                    <p:animEffect filter="image" prLst="opacity: 0.25">
                                      <p:cBhvr rctx="IE">
                                        <p:cTn id="193" dur="indefinite"/>
                                        <p:tgtEl>
                                          <p:spTgt spid="174"/>
                                        </p:tgtEl>
                                      </p:cBhvr>
                                    </p:animEffect>
                                  </p:childTnLst>
                                </p:cTn>
                              </p:par>
                              <p:par>
                                <p:cTn id="194" presetID="9" presetClass="emph" presetSubtype="0" nodeType="withEffect">
                                  <p:stCondLst>
                                    <p:cond delay="0"/>
                                  </p:stCondLst>
                                  <p:childTnLst>
                                    <p:set>
                                      <p:cBhvr>
                                        <p:cTn id="195" dur="indefinite"/>
                                        <p:tgtEl>
                                          <p:spTgt spid="161"/>
                                        </p:tgtEl>
                                        <p:attrNameLst>
                                          <p:attrName>style.opacity</p:attrName>
                                        </p:attrNameLst>
                                      </p:cBhvr>
                                      <p:to>
                                        <p:strVal val="0.25"/>
                                      </p:to>
                                    </p:set>
                                    <p:animEffect filter="image" prLst="opacity: 0.25">
                                      <p:cBhvr rctx="IE">
                                        <p:cTn id="196" dur="indefinite"/>
                                        <p:tgtEl>
                                          <p:spTgt spid="161"/>
                                        </p:tgtEl>
                                      </p:cBhvr>
                                    </p:animEffect>
                                  </p:childTnLst>
                                </p:cTn>
                              </p:par>
                              <p:par>
                                <p:cTn id="197" presetID="9" presetClass="emph" presetSubtype="0" grpId="0" nodeType="withEffect">
                                  <p:stCondLst>
                                    <p:cond delay="0"/>
                                  </p:stCondLst>
                                  <p:childTnLst>
                                    <p:set>
                                      <p:cBhvr>
                                        <p:cTn id="198" dur="indefinite"/>
                                        <p:tgtEl>
                                          <p:spTgt spid="217"/>
                                        </p:tgtEl>
                                        <p:attrNameLst>
                                          <p:attrName>style.opacity</p:attrName>
                                        </p:attrNameLst>
                                      </p:cBhvr>
                                      <p:to>
                                        <p:strVal val="0.25"/>
                                      </p:to>
                                    </p:set>
                                    <p:animEffect filter="image" prLst="opacity: 0.25">
                                      <p:cBhvr rctx="IE">
                                        <p:cTn id="199" dur="indefinite"/>
                                        <p:tgtEl>
                                          <p:spTgt spid="217"/>
                                        </p:tgtEl>
                                      </p:cBhvr>
                                    </p:animEffect>
                                  </p:childTnLst>
                                </p:cTn>
                              </p:par>
                              <p:par>
                                <p:cTn id="200" presetID="9" presetClass="emph" presetSubtype="0" grpId="0" nodeType="withEffect">
                                  <p:stCondLst>
                                    <p:cond delay="0"/>
                                  </p:stCondLst>
                                  <p:childTnLst>
                                    <p:set>
                                      <p:cBhvr>
                                        <p:cTn id="201" dur="indefinite"/>
                                        <p:tgtEl>
                                          <p:spTgt spid="4"/>
                                        </p:tgtEl>
                                        <p:attrNameLst>
                                          <p:attrName>style.opacity</p:attrName>
                                        </p:attrNameLst>
                                      </p:cBhvr>
                                      <p:to>
                                        <p:strVal val="0.25"/>
                                      </p:to>
                                    </p:set>
                                    <p:animEffect filter="image" prLst="opacity: 0.25">
                                      <p:cBhvr rctx="IE">
                                        <p:cTn id="202" dur="indefinite"/>
                                        <p:tgtEl>
                                          <p:spTgt spid="4"/>
                                        </p:tgtEl>
                                      </p:cBhvr>
                                    </p:animEffect>
                                  </p:childTnLst>
                                </p:cTn>
                              </p:par>
                              <p:par>
                                <p:cTn id="203" presetID="9" presetClass="emph" presetSubtype="0" grpId="0" nodeType="withEffect">
                                  <p:stCondLst>
                                    <p:cond delay="0"/>
                                  </p:stCondLst>
                                  <p:childTnLst>
                                    <p:set>
                                      <p:cBhvr>
                                        <p:cTn id="204" dur="indefinite"/>
                                        <p:tgtEl>
                                          <p:spTgt spid="218"/>
                                        </p:tgtEl>
                                        <p:attrNameLst>
                                          <p:attrName>style.opacity</p:attrName>
                                        </p:attrNameLst>
                                      </p:cBhvr>
                                      <p:to>
                                        <p:strVal val="0.25"/>
                                      </p:to>
                                    </p:set>
                                    <p:animEffect filter="image" prLst="opacity: 0.25">
                                      <p:cBhvr rctx="IE">
                                        <p:cTn id="205" dur="indefinite"/>
                                        <p:tgtEl>
                                          <p:spTgt spid="218"/>
                                        </p:tgtEl>
                                      </p:cBhvr>
                                    </p:animEffect>
                                  </p:childTnLst>
                                </p:cTn>
                              </p:par>
                              <p:par>
                                <p:cTn id="206" presetID="9" presetClass="emph" presetSubtype="0" grpId="0" nodeType="withEffect">
                                  <p:stCondLst>
                                    <p:cond delay="0"/>
                                  </p:stCondLst>
                                  <p:childTnLst>
                                    <p:set>
                                      <p:cBhvr>
                                        <p:cTn id="207" dur="indefinite"/>
                                        <p:tgtEl>
                                          <p:spTgt spid="219"/>
                                        </p:tgtEl>
                                        <p:attrNameLst>
                                          <p:attrName>style.opacity</p:attrName>
                                        </p:attrNameLst>
                                      </p:cBhvr>
                                      <p:to>
                                        <p:strVal val="0.25"/>
                                      </p:to>
                                    </p:set>
                                    <p:animEffect filter="image" prLst="opacity: 0.25">
                                      <p:cBhvr rctx="IE">
                                        <p:cTn id="208" dur="indefinite"/>
                                        <p:tgtEl>
                                          <p:spTgt spid="219"/>
                                        </p:tgtEl>
                                      </p:cBhvr>
                                    </p:animEffect>
                                  </p:childTnLst>
                                </p:cTn>
                              </p:par>
                              <p:par>
                                <p:cTn id="209" presetID="9" presetClass="emph" presetSubtype="0" grpId="0" nodeType="withEffect">
                                  <p:stCondLst>
                                    <p:cond delay="0"/>
                                  </p:stCondLst>
                                  <p:childTnLst>
                                    <p:set>
                                      <p:cBhvr>
                                        <p:cTn id="210" dur="indefinite"/>
                                        <p:tgtEl>
                                          <p:spTgt spid="220"/>
                                        </p:tgtEl>
                                        <p:attrNameLst>
                                          <p:attrName>style.opacity</p:attrName>
                                        </p:attrNameLst>
                                      </p:cBhvr>
                                      <p:to>
                                        <p:strVal val="0.25"/>
                                      </p:to>
                                    </p:set>
                                    <p:animEffect filter="image" prLst="opacity: 0.25">
                                      <p:cBhvr rctx="IE">
                                        <p:cTn id="211" dur="indefinite"/>
                                        <p:tgtEl>
                                          <p:spTgt spid="220"/>
                                        </p:tgtEl>
                                      </p:cBhvr>
                                    </p:animEffect>
                                  </p:childTnLst>
                                </p:cTn>
                              </p:par>
                              <p:par>
                                <p:cTn id="212" presetID="9" presetClass="emph" presetSubtype="0" grpId="0" nodeType="withEffect">
                                  <p:stCondLst>
                                    <p:cond delay="0"/>
                                  </p:stCondLst>
                                  <p:childTnLst>
                                    <p:set>
                                      <p:cBhvr>
                                        <p:cTn id="213" dur="indefinite"/>
                                        <p:tgtEl>
                                          <p:spTgt spid="221"/>
                                        </p:tgtEl>
                                        <p:attrNameLst>
                                          <p:attrName>style.opacity</p:attrName>
                                        </p:attrNameLst>
                                      </p:cBhvr>
                                      <p:to>
                                        <p:strVal val="0.25"/>
                                      </p:to>
                                    </p:set>
                                    <p:animEffect filter="image" prLst="opacity: 0.25">
                                      <p:cBhvr rctx="IE">
                                        <p:cTn id="214" dur="indefinite"/>
                                        <p:tgtEl>
                                          <p:spTgt spid="221"/>
                                        </p:tgtEl>
                                      </p:cBhvr>
                                    </p:animEffect>
                                  </p:childTnLst>
                                </p:cTn>
                              </p:par>
                              <p:par>
                                <p:cTn id="215" presetID="9" presetClass="emph" presetSubtype="0" grpId="0" nodeType="withEffect">
                                  <p:stCondLst>
                                    <p:cond delay="0"/>
                                  </p:stCondLst>
                                  <p:childTnLst>
                                    <p:set>
                                      <p:cBhvr>
                                        <p:cTn id="216" dur="indefinite"/>
                                        <p:tgtEl>
                                          <p:spTgt spid="125"/>
                                        </p:tgtEl>
                                        <p:attrNameLst>
                                          <p:attrName>style.opacity</p:attrName>
                                        </p:attrNameLst>
                                      </p:cBhvr>
                                      <p:to>
                                        <p:strVal val="0.25"/>
                                      </p:to>
                                    </p:set>
                                    <p:animEffect filter="image" prLst="opacity: 0.25">
                                      <p:cBhvr rctx="IE">
                                        <p:cTn id="217" dur="indefinite"/>
                                        <p:tgtEl>
                                          <p:spTgt spid="125"/>
                                        </p:tgtEl>
                                      </p:cBhvr>
                                    </p:animEffect>
                                  </p:childTnLst>
                                </p:cTn>
                              </p:par>
                              <p:par>
                                <p:cTn id="218" presetID="9" presetClass="emph" presetSubtype="0" nodeType="withEffect">
                                  <p:stCondLst>
                                    <p:cond delay="0"/>
                                  </p:stCondLst>
                                  <p:childTnLst>
                                    <p:set>
                                      <p:cBhvr>
                                        <p:cTn id="219" dur="indefinite"/>
                                        <p:tgtEl>
                                          <p:spTgt spid="126"/>
                                        </p:tgtEl>
                                        <p:attrNameLst>
                                          <p:attrName>style.opacity</p:attrName>
                                        </p:attrNameLst>
                                      </p:cBhvr>
                                      <p:to>
                                        <p:strVal val="0.25"/>
                                      </p:to>
                                    </p:set>
                                    <p:animEffect filter="image" prLst="opacity: 0.25">
                                      <p:cBhvr rctx="IE">
                                        <p:cTn id="220" dur="indefinite"/>
                                        <p:tgtEl>
                                          <p:spTgt spid="126"/>
                                        </p:tgtEl>
                                      </p:cBhvr>
                                    </p:animEffect>
                                  </p:childTnLst>
                                </p:cTn>
                              </p:par>
                              <p:par>
                                <p:cTn id="221" presetID="9" presetClass="emph" presetSubtype="0" grpId="0" nodeType="withEffect">
                                  <p:stCondLst>
                                    <p:cond delay="0"/>
                                  </p:stCondLst>
                                  <p:childTnLst>
                                    <p:set>
                                      <p:cBhvr>
                                        <p:cTn id="222" dur="indefinite"/>
                                        <p:tgtEl>
                                          <p:spTgt spid="136"/>
                                        </p:tgtEl>
                                        <p:attrNameLst>
                                          <p:attrName>style.opacity</p:attrName>
                                        </p:attrNameLst>
                                      </p:cBhvr>
                                      <p:to>
                                        <p:strVal val="0.25"/>
                                      </p:to>
                                    </p:set>
                                    <p:animEffect filter="image" prLst="opacity: 0.25">
                                      <p:cBhvr rctx="IE">
                                        <p:cTn id="223" dur="indefinite"/>
                                        <p:tgtEl>
                                          <p:spTgt spid="136"/>
                                        </p:tgtEl>
                                      </p:cBhvr>
                                    </p:animEffect>
                                  </p:childTnLst>
                                </p:cTn>
                              </p:par>
                              <p:par>
                                <p:cTn id="224" presetID="9" presetClass="emph" presetSubtype="0" grpId="0" nodeType="withEffect">
                                  <p:stCondLst>
                                    <p:cond delay="0"/>
                                  </p:stCondLst>
                                  <p:childTnLst>
                                    <p:set>
                                      <p:cBhvr>
                                        <p:cTn id="225" dur="indefinite"/>
                                        <p:tgtEl>
                                          <p:spTgt spid="145"/>
                                        </p:tgtEl>
                                        <p:attrNameLst>
                                          <p:attrName>style.opacity</p:attrName>
                                        </p:attrNameLst>
                                      </p:cBhvr>
                                      <p:to>
                                        <p:strVal val="0.25"/>
                                      </p:to>
                                    </p:set>
                                    <p:animEffect filter="image" prLst="opacity: 0.25">
                                      <p:cBhvr rctx="IE">
                                        <p:cTn id="226" dur="indefinite"/>
                                        <p:tgtEl>
                                          <p:spTgt spid="145"/>
                                        </p:tgtEl>
                                      </p:cBhvr>
                                    </p:animEffect>
                                  </p:childTnLst>
                                </p:cTn>
                              </p:par>
                              <p:par>
                                <p:cTn id="227" presetID="9" presetClass="emph" presetSubtype="0" grpId="0" nodeType="withEffect">
                                  <p:stCondLst>
                                    <p:cond delay="0"/>
                                  </p:stCondLst>
                                  <p:childTnLst>
                                    <p:set>
                                      <p:cBhvr>
                                        <p:cTn id="228" dur="indefinite"/>
                                        <p:tgtEl>
                                          <p:spTgt spid="146"/>
                                        </p:tgtEl>
                                        <p:attrNameLst>
                                          <p:attrName>style.opacity</p:attrName>
                                        </p:attrNameLst>
                                      </p:cBhvr>
                                      <p:to>
                                        <p:strVal val="0.25"/>
                                      </p:to>
                                    </p:set>
                                    <p:animEffect filter="image" prLst="opacity: 0.25">
                                      <p:cBhvr rctx="IE">
                                        <p:cTn id="229" dur="indefinite"/>
                                        <p:tgtEl>
                                          <p:spTgt spid="146"/>
                                        </p:tgtEl>
                                      </p:cBhvr>
                                    </p:animEffect>
                                  </p:childTnLst>
                                </p:cTn>
                              </p:par>
                              <p:par>
                                <p:cTn id="230" presetID="9" presetClass="emph" presetSubtype="0" grpId="0" nodeType="withEffect">
                                  <p:stCondLst>
                                    <p:cond delay="0"/>
                                  </p:stCondLst>
                                  <p:childTnLst>
                                    <p:set>
                                      <p:cBhvr>
                                        <p:cTn id="231" dur="indefinite"/>
                                        <p:tgtEl>
                                          <p:spTgt spid="160"/>
                                        </p:tgtEl>
                                        <p:attrNameLst>
                                          <p:attrName>style.opacity</p:attrName>
                                        </p:attrNameLst>
                                      </p:cBhvr>
                                      <p:to>
                                        <p:strVal val="0.25"/>
                                      </p:to>
                                    </p:set>
                                    <p:animEffect filter="image" prLst="opacity: 0.25">
                                      <p:cBhvr rctx="IE">
                                        <p:cTn id="232" dur="indefinite"/>
                                        <p:tgtEl>
                                          <p:spTgt spid="160"/>
                                        </p:tgtEl>
                                      </p:cBhvr>
                                    </p:animEffect>
                                  </p:childTnLst>
                                </p:cTn>
                              </p:par>
                              <p:par>
                                <p:cTn id="233" presetID="9" presetClass="emph" presetSubtype="0" nodeType="withEffect">
                                  <p:stCondLst>
                                    <p:cond delay="0"/>
                                  </p:stCondLst>
                                  <p:childTnLst>
                                    <p:set>
                                      <p:cBhvr>
                                        <p:cTn id="234" dur="indefinite"/>
                                        <p:tgtEl>
                                          <p:spTgt spid="195"/>
                                        </p:tgtEl>
                                        <p:attrNameLst>
                                          <p:attrName>style.opacity</p:attrName>
                                        </p:attrNameLst>
                                      </p:cBhvr>
                                      <p:to>
                                        <p:strVal val="0.25"/>
                                      </p:to>
                                    </p:set>
                                    <p:animEffect filter="image" prLst="opacity: 0.25">
                                      <p:cBhvr rctx="IE">
                                        <p:cTn id="235" dur="indefinite"/>
                                        <p:tgtEl>
                                          <p:spTgt spid="195"/>
                                        </p:tgtEl>
                                      </p:cBhvr>
                                    </p:animEffect>
                                  </p:childTnLst>
                                </p:cTn>
                              </p:par>
                              <p:par>
                                <p:cTn id="236" presetID="9" presetClass="emph" presetSubtype="0" grpId="0" nodeType="withEffect">
                                  <p:stCondLst>
                                    <p:cond delay="0"/>
                                  </p:stCondLst>
                                  <p:childTnLst>
                                    <p:set>
                                      <p:cBhvr>
                                        <p:cTn id="237" dur="indefinite"/>
                                        <p:tgtEl>
                                          <p:spTgt spid="197"/>
                                        </p:tgtEl>
                                        <p:attrNameLst>
                                          <p:attrName>style.opacity</p:attrName>
                                        </p:attrNameLst>
                                      </p:cBhvr>
                                      <p:to>
                                        <p:strVal val="0.25"/>
                                      </p:to>
                                    </p:set>
                                    <p:animEffect filter="image" prLst="opacity: 0.25">
                                      <p:cBhvr rctx="IE">
                                        <p:cTn id="238" dur="indefinite"/>
                                        <p:tgtEl>
                                          <p:spTgt spid="197"/>
                                        </p:tgtEl>
                                      </p:cBhvr>
                                    </p:animEffect>
                                  </p:childTnLst>
                                </p:cTn>
                              </p:par>
                              <p:par>
                                <p:cTn id="239" presetID="9" presetClass="emph" presetSubtype="0" nodeType="withEffect">
                                  <p:stCondLst>
                                    <p:cond delay="0"/>
                                  </p:stCondLst>
                                  <p:childTnLst>
                                    <p:set>
                                      <p:cBhvr>
                                        <p:cTn id="240" dur="indefinite"/>
                                        <p:tgtEl>
                                          <p:spTgt spid="198"/>
                                        </p:tgtEl>
                                        <p:attrNameLst>
                                          <p:attrName>style.opacity</p:attrName>
                                        </p:attrNameLst>
                                      </p:cBhvr>
                                      <p:to>
                                        <p:strVal val="0.25"/>
                                      </p:to>
                                    </p:set>
                                    <p:animEffect filter="image" prLst="opacity: 0.25">
                                      <p:cBhvr rctx="IE">
                                        <p:cTn id="241" dur="indefinite"/>
                                        <p:tgtEl>
                                          <p:spTgt spid="198"/>
                                        </p:tgtEl>
                                      </p:cBhvr>
                                    </p:animEffect>
                                  </p:childTnLst>
                                </p:cTn>
                              </p:par>
                              <p:par>
                                <p:cTn id="242" presetID="9" presetClass="emph" presetSubtype="0" nodeType="withEffect">
                                  <p:stCondLst>
                                    <p:cond delay="0"/>
                                  </p:stCondLst>
                                  <p:childTnLst>
                                    <p:set>
                                      <p:cBhvr>
                                        <p:cTn id="243" dur="indefinite"/>
                                        <p:tgtEl>
                                          <p:spTgt spid="243"/>
                                        </p:tgtEl>
                                        <p:attrNameLst>
                                          <p:attrName>style.opacity</p:attrName>
                                        </p:attrNameLst>
                                      </p:cBhvr>
                                      <p:to>
                                        <p:strVal val="0.25"/>
                                      </p:to>
                                    </p:set>
                                    <p:animEffect filter="image" prLst="opacity: 0.25">
                                      <p:cBhvr rctx="IE">
                                        <p:cTn id="244" dur="indefinite"/>
                                        <p:tgtEl>
                                          <p:spTgt spid="243"/>
                                        </p:tgtEl>
                                      </p:cBhvr>
                                    </p:animEffect>
                                  </p:childTnLst>
                                </p:cTn>
                              </p:par>
                              <p:par>
                                <p:cTn id="245" presetID="9" presetClass="emph" presetSubtype="0" nodeType="withEffect">
                                  <p:stCondLst>
                                    <p:cond delay="0"/>
                                  </p:stCondLst>
                                  <p:childTnLst>
                                    <p:set>
                                      <p:cBhvr>
                                        <p:cTn id="246" dur="indefinite"/>
                                        <p:tgtEl>
                                          <p:spTgt spid="246"/>
                                        </p:tgtEl>
                                        <p:attrNameLst>
                                          <p:attrName>style.opacity</p:attrName>
                                        </p:attrNameLst>
                                      </p:cBhvr>
                                      <p:to>
                                        <p:strVal val="0.25"/>
                                      </p:to>
                                    </p:set>
                                    <p:animEffect filter="image" prLst="opacity: 0.25">
                                      <p:cBhvr rctx="IE">
                                        <p:cTn id="247" dur="indefinite"/>
                                        <p:tgtEl>
                                          <p:spTgt spid="246"/>
                                        </p:tgtEl>
                                      </p:cBhvr>
                                    </p:animEffect>
                                  </p:childTnLst>
                                </p:cTn>
                              </p:par>
                              <p:par>
                                <p:cTn id="248" presetID="9" presetClass="emph" presetSubtype="0" nodeType="withEffect">
                                  <p:stCondLst>
                                    <p:cond delay="0"/>
                                  </p:stCondLst>
                                  <p:childTnLst>
                                    <p:set>
                                      <p:cBhvr>
                                        <p:cTn id="249" dur="indefinite"/>
                                        <p:tgtEl>
                                          <p:spTgt spid="249"/>
                                        </p:tgtEl>
                                        <p:attrNameLst>
                                          <p:attrName>style.opacity</p:attrName>
                                        </p:attrNameLst>
                                      </p:cBhvr>
                                      <p:to>
                                        <p:strVal val="0.25"/>
                                      </p:to>
                                    </p:set>
                                    <p:animEffect filter="image" prLst="opacity: 0.25">
                                      <p:cBhvr rctx="IE">
                                        <p:cTn id="250" dur="indefinite"/>
                                        <p:tgtEl>
                                          <p:spTgt spid="249"/>
                                        </p:tgtEl>
                                      </p:cBhvr>
                                    </p:animEffect>
                                  </p:childTnLst>
                                </p:cTn>
                              </p:par>
                              <p:par>
                                <p:cTn id="251" presetID="9" presetClass="emph" presetSubtype="0" nodeType="withEffect">
                                  <p:stCondLst>
                                    <p:cond delay="0"/>
                                  </p:stCondLst>
                                  <p:childTnLst>
                                    <p:set>
                                      <p:cBhvr>
                                        <p:cTn id="252" dur="indefinite"/>
                                        <p:tgtEl>
                                          <p:spTgt spid="278"/>
                                        </p:tgtEl>
                                        <p:attrNameLst>
                                          <p:attrName>style.opacity</p:attrName>
                                        </p:attrNameLst>
                                      </p:cBhvr>
                                      <p:to>
                                        <p:strVal val="0.25"/>
                                      </p:to>
                                    </p:set>
                                    <p:animEffect filter="image" prLst="opacity: 0.25">
                                      <p:cBhvr rctx="IE">
                                        <p:cTn id="253" dur="indefinite"/>
                                        <p:tgtEl>
                                          <p:spTgt spid="278"/>
                                        </p:tgtEl>
                                      </p:cBhvr>
                                    </p:animEffect>
                                  </p:childTnLst>
                                </p:cTn>
                              </p:par>
                              <p:par>
                                <p:cTn id="254" presetID="9" presetClass="emph" presetSubtype="0" nodeType="withEffect">
                                  <p:stCondLst>
                                    <p:cond delay="0"/>
                                  </p:stCondLst>
                                  <p:childTnLst>
                                    <p:set>
                                      <p:cBhvr>
                                        <p:cTn id="255" dur="indefinite"/>
                                        <p:tgtEl>
                                          <p:spTgt spid="279"/>
                                        </p:tgtEl>
                                        <p:attrNameLst>
                                          <p:attrName>style.opacity</p:attrName>
                                        </p:attrNameLst>
                                      </p:cBhvr>
                                      <p:to>
                                        <p:strVal val="0.25"/>
                                      </p:to>
                                    </p:set>
                                    <p:animEffect filter="image" prLst="opacity: 0.25">
                                      <p:cBhvr rctx="IE">
                                        <p:cTn id="256" dur="indefinite"/>
                                        <p:tgtEl>
                                          <p:spTgt spid="279"/>
                                        </p:tgtEl>
                                      </p:cBhvr>
                                    </p:animEffect>
                                  </p:childTnLst>
                                </p:cTn>
                              </p:par>
                              <p:par>
                                <p:cTn id="257" presetID="9" presetClass="emph" presetSubtype="0" nodeType="withEffect">
                                  <p:stCondLst>
                                    <p:cond delay="0"/>
                                  </p:stCondLst>
                                  <p:childTnLst>
                                    <p:set>
                                      <p:cBhvr>
                                        <p:cTn id="258" dur="indefinite"/>
                                        <p:tgtEl>
                                          <p:spTgt spid="280"/>
                                        </p:tgtEl>
                                        <p:attrNameLst>
                                          <p:attrName>style.opacity</p:attrName>
                                        </p:attrNameLst>
                                      </p:cBhvr>
                                      <p:to>
                                        <p:strVal val="0.25"/>
                                      </p:to>
                                    </p:set>
                                    <p:animEffect filter="image" prLst="opacity: 0.25">
                                      <p:cBhvr rctx="IE">
                                        <p:cTn id="259" dur="indefinite"/>
                                        <p:tgtEl>
                                          <p:spTgt spid="280"/>
                                        </p:tgtEl>
                                      </p:cBhvr>
                                    </p:animEffect>
                                  </p:childTnLst>
                                </p:cTn>
                              </p:par>
                              <p:par>
                                <p:cTn id="260" presetID="9" presetClass="emph" presetSubtype="0" nodeType="withEffect">
                                  <p:stCondLst>
                                    <p:cond delay="0"/>
                                  </p:stCondLst>
                                  <p:childTnLst>
                                    <p:set>
                                      <p:cBhvr>
                                        <p:cTn id="261" dur="indefinite"/>
                                        <p:tgtEl>
                                          <p:spTgt spid="281"/>
                                        </p:tgtEl>
                                        <p:attrNameLst>
                                          <p:attrName>style.opacity</p:attrName>
                                        </p:attrNameLst>
                                      </p:cBhvr>
                                      <p:to>
                                        <p:strVal val="0.25"/>
                                      </p:to>
                                    </p:set>
                                    <p:animEffect filter="image" prLst="opacity: 0.25">
                                      <p:cBhvr rctx="IE">
                                        <p:cTn id="262" dur="indefinite"/>
                                        <p:tgtEl>
                                          <p:spTgt spid="281"/>
                                        </p:tgtEl>
                                      </p:cBhvr>
                                    </p:animEffect>
                                  </p:childTnLst>
                                </p:cTn>
                              </p:par>
                              <p:par>
                                <p:cTn id="263" presetID="9" presetClass="emph" presetSubtype="0" grpId="0" nodeType="withEffect">
                                  <p:stCondLst>
                                    <p:cond delay="0"/>
                                  </p:stCondLst>
                                  <p:childTnLst>
                                    <p:set>
                                      <p:cBhvr>
                                        <p:cTn id="264" dur="indefinite"/>
                                        <p:tgtEl>
                                          <p:spTgt spid="283"/>
                                        </p:tgtEl>
                                        <p:attrNameLst>
                                          <p:attrName>style.opacity</p:attrName>
                                        </p:attrNameLst>
                                      </p:cBhvr>
                                      <p:to>
                                        <p:strVal val="0.25"/>
                                      </p:to>
                                    </p:set>
                                    <p:animEffect filter="image" prLst="opacity: 0.25">
                                      <p:cBhvr rctx="IE">
                                        <p:cTn id="265" dur="indefinite"/>
                                        <p:tgtEl>
                                          <p:spTgt spid="283"/>
                                        </p:tgtEl>
                                      </p:cBhvr>
                                    </p:animEffect>
                                  </p:childTnLst>
                                </p:cTn>
                              </p:par>
                              <p:par>
                                <p:cTn id="266" presetID="9" presetClass="emph" presetSubtype="0" grpId="0" nodeType="withEffect">
                                  <p:stCondLst>
                                    <p:cond delay="0"/>
                                  </p:stCondLst>
                                  <p:childTnLst>
                                    <p:set>
                                      <p:cBhvr>
                                        <p:cTn id="267" dur="indefinite"/>
                                        <p:tgtEl>
                                          <p:spTgt spid="284"/>
                                        </p:tgtEl>
                                        <p:attrNameLst>
                                          <p:attrName>style.opacity</p:attrName>
                                        </p:attrNameLst>
                                      </p:cBhvr>
                                      <p:to>
                                        <p:strVal val="0.25"/>
                                      </p:to>
                                    </p:set>
                                    <p:animEffect filter="image" prLst="opacity: 0.25">
                                      <p:cBhvr rctx="IE">
                                        <p:cTn id="268" dur="indefinite"/>
                                        <p:tgtEl>
                                          <p:spTgt spid="284"/>
                                        </p:tgtEl>
                                      </p:cBhvr>
                                    </p:animEffect>
                                  </p:childTnLst>
                                </p:cTn>
                              </p:par>
                              <p:par>
                                <p:cTn id="269" presetID="9" presetClass="emph" presetSubtype="0" grpId="0" nodeType="withEffect">
                                  <p:stCondLst>
                                    <p:cond delay="0"/>
                                  </p:stCondLst>
                                  <p:childTnLst>
                                    <p:set>
                                      <p:cBhvr>
                                        <p:cTn id="270" dur="indefinite"/>
                                        <p:tgtEl>
                                          <p:spTgt spid="285"/>
                                        </p:tgtEl>
                                        <p:attrNameLst>
                                          <p:attrName>style.opacity</p:attrName>
                                        </p:attrNameLst>
                                      </p:cBhvr>
                                      <p:to>
                                        <p:strVal val="0.25"/>
                                      </p:to>
                                    </p:set>
                                    <p:animEffect filter="image" prLst="opacity: 0.25">
                                      <p:cBhvr rctx="IE">
                                        <p:cTn id="271" dur="indefinite"/>
                                        <p:tgtEl>
                                          <p:spTgt spid="285"/>
                                        </p:tgtEl>
                                      </p:cBhvr>
                                    </p:animEffect>
                                  </p:childTnLst>
                                </p:cTn>
                              </p:par>
                              <p:par>
                                <p:cTn id="272" presetID="9" presetClass="emph" presetSubtype="0" nodeType="withEffect">
                                  <p:stCondLst>
                                    <p:cond delay="0"/>
                                  </p:stCondLst>
                                  <p:childTnLst>
                                    <p:set>
                                      <p:cBhvr>
                                        <p:cTn id="273" dur="indefinite"/>
                                        <p:tgtEl>
                                          <p:spTgt spid="286"/>
                                        </p:tgtEl>
                                        <p:attrNameLst>
                                          <p:attrName>style.opacity</p:attrName>
                                        </p:attrNameLst>
                                      </p:cBhvr>
                                      <p:to>
                                        <p:strVal val="0.25"/>
                                      </p:to>
                                    </p:set>
                                    <p:animEffect filter="image" prLst="opacity: 0.25">
                                      <p:cBhvr rctx="IE">
                                        <p:cTn id="274" dur="indefinite"/>
                                        <p:tgtEl>
                                          <p:spTgt spid="286"/>
                                        </p:tgtEl>
                                      </p:cBhvr>
                                    </p:animEffect>
                                  </p:childTnLst>
                                </p:cTn>
                              </p:par>
                              <p:par>
                                <p:cTn id="275" presetID="9" presetClass="emph" presetSubtype="0" nodeType="withEffect">
                                  <p:stCondLst>
                                    <p:cond delay="0"/>
                                  </p:stCondLst>
                                  <p:childTnLst>
                                    <p:set>
                                      <p:cBhvr>
                                        <p:cTn id="276" dur="indefinite"/>
                                        <p:tgtEl>
                                          <p:spTgt spid="289"/>
                                        </p:tgtEl>
                                        <p:attrNameLst>
                                          <p:attrName>style.opacity</p:attrName>
                                        </p:attrNameLst>
                                      </p:cBhvr>
                                      <p:to>
                                        <p:strVal val="0.25"/>
                                      </p:to>
                                    </p:set>
                                    <p:animEffect filter="image" prLst="opacity: 0.25">
                                      <p:cBhvr rctx="IE">
                                        <p:cTn id="277" dur="indefinite"/>
                                        <p:tgtEl>
                                          <p:spTgt spid="289"/>
                                        </p:tgtEl>
                                      </p:cBhvr>
                                    </p:animEffect>
                                  </p:childTnLst>
                                </p:cTn>
                              </p:par>
                              <p:par>
                                <p:cTn id="278" presetID="9" presetClass="emph" presetSubtype="0" nodeType="withEffect">
                                  <p:stCondLst>
                                    <p:cond delay="0"/>
                                  </p:stCondLst>
                                  <p:childTnLst>
                                    <p:set>
                                      <p:cBhvr>
                                        <p:cTn id="279" dur="indefinite"/>
                                        <p:tgtEl>
                                          <p:spTgt spid="290"/>
                                        </p:tgtEl>
                                        <p:attrNameLst>
                                          <p:attrName>style.opacity</p:attrName>
                                        </p:attrNameLst>
                                      </p:cBhvr>
                                      <p:to>
                                        <p:strVal val="0.25"/>
                                      </p:to>
                                    </p:set>
                                    <p:animEffect filter="image" prLst="opacity: 0.25">
                                      <p:cBhvr rctx="IE">
                                        <p:cTn id="280" dur="indefinite"/>
                                        <p:tgtEl>
                                          <p:spTgt spid="290"/>
                                        </p:tgtEl>
                                      </p:cBhvr>
                                    </p:animEffect>
                                  </p:childTnLst>
                                </p:cTn>
                              </p:par>
                              <p:par>
                                <p:cTn id="281" presetID="9" presetClass="emph" presetSubtype="0" nodeType="withEffect">
                                  <p:stCondLst>
                                    <p:cond delay="0"/>
                                  </p:stCondLst>
                                  <p:childTnLst>
                                    <p:set>
                                      <p:cBhvr>
                                        <p:cTn id="282" dur="indefinite"/>
                                        <p:tgtEl>
                                          <p:spTgt spid="293"/>
                                        </p:tgtEl>
                                        <p:attrNameLst>
                                          <p:attrName>style.opacity</p:attrName>
                                        </p:attrNameLst>
                                      </p:cBhvr>
                                      <p:to>
                                        <p:strVal val="0.25"/>
                                      </p:to>
                                    </p:set>
                                    <p:animEffect filter="image" prLst="opacity: 0.25">
                                      <p:cBhvr rctx="IE">
                                        <p:cTn id="283" dur="indefinite"/>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animBg="1"/>
      <p:bldP spid="147" grpId="0" animBg="1"/>
      <p:bldP spid="148" grpId="0"/>
      <p:bldP spid="149" grpId="0"/>
      <p:bldP spid="150" grpId="0"/>
      <p:bldP spid="151" grpId="0"/>
      <p:bldP spid="152" grpId="0"/>
      <p:bldP spid="153" grpId="0"/>
      <p:bldP spid="154" grpId="0"/>
      <p:bldP spid="155" grpId="0"/>
      <p:bldP spid="156" grpId="0"/>
      <p:bldP spid="157" grpId="0"/>
      <p:bldP spid="158" grpId="0"/>
      <p:bldP spid="159" grpId="0"/>
      <p:bldP spid="162" grpId="0" animBg="1"/>
      <p:bldP spid="164" grpId="0" animBg="1"/>
      <p:bldP spid="165" grpId="0"/>
      <p:bldP spid="166" grpId="0" animBg="1"/>
      <p:bldP spid="167" grpId="0"/>
      <p:bldP spid="168" grpId="0" animBg="1"/>
      <p:bldP spid="171"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2" grpId="0" animBg="1"/>
      <p:bldP spid="194" grpId="0" animBg="1"/>
      <p:bldP spid="128" grpId="0"/>
      <p:bldP spid="129" grpId="0" animBg="1"/>
      <p:bldP spid="130" grpId="0"/>
      <p:bldP spid="131" grpId="0" animBg="1"/>
      <p:bldP spid="132" grpId="0"/>
      <p:bldP spid="133" grpId="0" animBg="1"/>
      <p:bldP spid="134" grpId="0"/>
      <p:bldP spid="135" grpId="0" animBg="1"/>
      <p:bldP spid="191" grpId="0" animBg="1"/>
      <p:bldP spid="276" grpId="0"/>
      <p:bldP spid="277" grpId="0"/>
      <p:bldP spid="282" grpId="0" animBg="1"/>
      <p:bldP spid="283" grpId="0"/>
      <p:bldP spid="284" grpId="0"/>
      <p:bldP spid="285" grpId="0"/>
      <p:bldP spid="169" grpId="0"/>
      <p:bldP spid="170" grpId="0"/>
      <p:bldP spid="172" grpId="0"/>
      <p:bldP spid="173" grpId="0"/>
      <p:bldP spid="174" grpId="0"/>
      <p:bldP spid="217" grpId="0" animBg="1"/>
      <p:bldP spid="4" grpId="0"/>
      <p:bldP spid="218" grpId="0" animBg="1"/>
      <p:bldP spid="219" grpId="0"/>
      <p:bldP spid="220" grpId="0" animBg="1"/>
      <p:bldP spid="221" grpId="0"/>
      <p:bldP spid="125" grpId="0"/>
      <p:bldP spid="136" grpId="0"/>
      <p:bldP spid="145" grpId="0" animBg="1"/>
      <p:bldP spid="146" grpId="0" animBg="1"/>
      <p:bldP spid="160" grpId="0" animBg="1"/>
      <p:bldP spid="19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9" name="Groupe 158">
            <a:extLst>
              <a:ext uri="{FF2B5EF4-FFF2-40B4-BE49-F238E27FC236}">
                <a16:creationId xmlns:a16="http://schemas.microsoft.com/office/drawing/2014/main" id="{2666B193-1899-4D01-9F67-3108A4E81740}"/>
              </a:ext>
            </a:extLst>
          </p:cNvPr>
          <p:cNvGrpSpPr/>
          <p:nvPr/>
        </p:nvGrpSpPr>
        <p:grpSpPr>
          <a:xfrm>
            <a:off x="372933" y="50455"/>
            <a:ext cx="11292745" cy="388640"/>
            <a:chOff x="786847" y="329183"/>
            <a:chExt cx="10926154" cy="777241"/>
          </a:xfrm>
        </p:grpSpPr>
        <p:sp>
          <p:nvSpPr>
            <p:cNvPr id="160" name="Rectangle 159">
              <a:extLst>
                <a:ext uri="{FF2B5EF4-FFF2-40B4-BE49-F238E27FC236}">
                  <a16:creationId xmlns:a16="http://schemas.microsoft.com/office/drawing/2014/main" id="{FFEF589B-D78A-420F-8CA8-BD6F50A1FAE3}"/>
                </a:ext>
              </a:extLst>
            </p:cNvPr>
            <p:cNvSpPr/>
            <p:nvPr/>
          </p:nvSpPr>
          <p:spPr>
            <a:xfrm>
              <a:off x="1600200" y="329184"/>
              <a:ext cx="9299448" cy="77724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 name="Arc 160">
              <a:extLst>
                <a:ext uri="{FF2B5EF4-FFF2-40B4-BE49-F238E27FC236}">
                  <a16:creationId xmlns:a16="http://schemas.microsoft.com/office/drawing/2014/main" id="{FCD33F06-305C-473C-8CE3-58679FC4F68C}"/>
                </a:ext>
              </a:extLst>
            </p:cNvPr>
            <p:cNvSpPr/>
            <p:nvPr/>
          </p:nvSpPr>
          <p:spPr>
            <a:xfrm flipH="1">
              <a:off x="786847" y="329184"/>
              <a:ext cx="1682495" cy="777240"/>
            </a:xfrm>
            <a:prstGeom prst="arc">
              <a:avLst/>
            </a:prstGeom>
            <a:solidFill>
              <a:srgbClr val="BACFA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62" name="Arc 161">
              <a:extLst>
                <a:ext uri="{FF2B5EF4-FFF2-40B4-BE49-F238E27FC236}">
                  <a16:creationId xmlns:a16="http://schemas.microsoft.com/office/drawing/2014/main" id="{B23FF372-F693-4712-9789-106671FDF195}"/>
                </a:ext>
              </a:extLst>
            </p:cNvPr>
            <p:cNvSpPr/>
            <p:nvPr/>
          </p:nvSpPr>
          <p:spPr>
            <a:xfrm rot="10800000" flipH="1">
              <a:off x="10030506" y="329184"/>
              <a:ext cx="1682495" cy="777240"/>
            </a:xfrm>
            <a:prstGeom prst="arc">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lt1"/>
                </a:solidFill>
              </a:endParaRPr>
            </a:p>
          </p:txBody>
        </p:sp>
        <p:sp>
          <p:nvSpPr>
            <p:cNvPr id="163" name="Rectangle 162">
              <a:extLst>
                <a:ext uri="{FF2B5EF4-FFF2-40B4-BE49-F238E27FC236}">
                  <a16:creationId xmlns:a16="http://schemas.microsoft.com/office/drawing/2014/main" id="{9AEFD97F-90D4-4956-ACB9-E84A7FDD70C4}"/>
                </a:ext>
              </a:extLst>
            </p:cNvPr>
            <p:cNvSpPr/>
            <p:nvPr/>
          </p:nvSpPr>
          <p:spPr>
            <a:xfrm>
              <a:off x="786847" y="704850"/>
              <a:ext cx="976639" cy="401574"/>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4" name="Rectangle 163">
              <a:extLst>
                <a:ext uri="{FF2B5EF4-FFF2-40B4-BE49-F238E27FC236}">
                  <a16:creationId xmlns:a16="http://schemas.microsoft.com/office/drawing/2014/main" id="{63B99543-76C5-4E6F-A15A-C7541F332754}"/>
                </a:ext>
              </a:extLst>
            </p:cNvPr>
            <p:cNvSpPr/>
            <p:nvPr/>
          </p:nvSpPr>
          <p:spPr>
            <a:xfrm>
              <a:off x="10736362" y="329183"/>
              <a:ext cx="976639" cy="38862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10" name="ZoneTexte 309">
            <a:extLst>
              <a:ext uri="{FF2B5EF4-FFF2-40B4-BE49-F238E27FC236}">
                <a16:creationId xmlns:a16="http://schemas.microsoft.com/office/drawing/2014/main" id="{D5B65054-2DD1-4E42-98A2-F3EDCB828D91}"/>
              </a:ext>
            </a:extLst>
          </p:cNvPr>
          <p:cNvSpPr txBox="1"/>
          <p:nvPr/>
        </p:nvSpPr>
        <p:spPr bwMode="auto">
          <a:xfrm>
            <a:off x="-94569" y="888251"/>
            <a:ext cx="2134044" cy="369332"/>
          </a:xfrm>
          <a:prstGeom prst="rect">
            <a:avLst/>
          </a:prstGeom>
          <a:noFill/>
          <a:ln w="9525">
            <a:noFill/>
            <a:miter lim="800000"/>
            <a:headEnd/>
            <a:tailEnd/>
          </a:ln>
        </p:spPr>
        <p:txBody>
          <a:bodyPr wrap="square" rtlCol="0">
            <a:spAutoFit/>
          </a:bodyPr>
          <a:lstStyle/>
          <a:p>
            <a:pPr algn="ctr" eaLnBrk="0" hangingPunct="0"/>
            <a:r>
              <a:rPr lang="en-US" dirty="0" err="1">
                <a:solidFill>
                  <a:srgbClr val="10A7AB"/>
                </a:solidFill>
                <a:latin typeface="Calibri corps"/>
                <a:cs typeface="Arial" panose="020B0604020202020204" pitchFamily="34" charset="0"/>
              </a:rPr>
              <a:t>Paramètre</a:t>
            </a:r>
            <a:endParaRPr lang="en-US" i="1" dirty="0">
              <a:solidFill>
                <a:srgbClr val="10A7AB"/>
              </a:solidFill>
              <a:latin typeface="Calibri corps"/>
              <a:cs typeface="Arial" panose="020B0604020202020204" pitchFamily="34" charset="0"/>
            </a:endParaRPr>
          </a:p>
        </p:txBody>
      </p:sp>
      <p:grpSp>
        <p:nvGrpSpPr>
          <p:cNvPr id="2" name="Groupe 1">
            <a:extLst>
              <a:ext uri="{FF2B5EF4-FFF2-40B4-BE49-F238E27FC236}">
                <a16:creationId xmlns:a16="http://schemas.microsoft.com/office/drawing/2014/main" id="{D76A0159-DF3A-4E80-8D8A-FC6B17581623}"/>
              </a:ext>
            </a:extLst>
          </p:cNvPr>
          <p:cNvGrpSpPr/>
          <p:nvPr/>
        </p:nvGrpSpPr>
        <p:grpSpPr>
          <a:xfrm>
            <a:off x="-94569" y="4827780"/>
            <a:ext cx="2057540" cy="1001208"/>
            <a:chOff x="82715" y="2397144"/>
            <a:chExt cx="2057540" cy="1001208"/>
          </a:xfrm>
        </p:grpSpPr>
        <p:pic>
          <p:nvPicPr>
            <p:cNvPr id="116" name="Image 115">
              <a:extLst>
                <a:ext uri="{FF2B5EF4-FFF2-40B4-BE49-F238E27FC236}">
                  <a16:creationId xmlns:a16="http://schemas.microsoft.com/office/drawing/2014/main" id="{2BB4A4C2-3B1C-47A6-BF7D-138F7DEC6B23}"/>
                </a:ext>
              </a:extLst>
            </p:cNvPr>
            <p:cNvPicPr>
              <a:picLocks noChangeAspect="1"/>
            </p:cNvPicPr>
            <p:nvPr/>
          </p:nvPicPr>
          <p:blipFill>
            <a:blip r:embed="rId3"/>
            <a:stretch>
              <a:fillRect/>
            </a:stretch>
          </p:blipFill>
          <p:spPr>
            <a:xfrm>
              <a:off x="728924" y="2397144"/>
              <a:ext cx="786508" cy="790520"/>
            </a:xfrm>
            <a:prstGeom prst="rect">
              <a:avLst/>
            </a:prstGeom>
          </p:spPr>
        </p:pic>
        <p:sp>
          <p:nvSpPr>
            <p:cNvPr id="227" name="ZoneTexte 226">
              <a:extLst>
                <a:ext uri="{FF2B5EF4-FFF2-40B4-BE49-F238E27FC236}">
                  <a16:creationId xmlns:a16="http://schemas.microsoft.com/office/drawing/2014/main" id="{6EBB0F32-1F2B-401D-BED7-8418BDE1911C}"/>
                </a:ext>
              </a:extLst>
            </p:cNvPr>
            <p:cNvSpPr txBox="1"/>
            <p:nvPr/>
          </p:nvSpPr>
          <p:spPr bwMode="auto">
            <a:xfrm>
              <a:off x="82715" y="3121353"/>
              <a:ext cx="2057540" cy="276999"/>
            </a:xfrm>
            <a:prstGeom prst="rect">
              <a:avLst/>
            </a:prstGeom>
            <a:noFill/>
            <a:ln w="9525">
              <a:noFill/>
              <a:miter lim="800000"/>
              <a:headEnd/>
              <a:tailEnd/>
            </a:ln>
          </p:spPr>
          <p:txBody>
            <a:bodyPr wrap="square" rtlCol="0">
              <a:spAutoFit/>
            </a:bodyPr>
            <a:lstStyle/>
            <a:p>
              <a:pPr algn="ctr" eaLnBrk="0" hangingPunct="0"/>
              <a:r>
                <a:rPr lang="en-US" sz="1200" dirty="0" err="1">
                  <a:solidFill>
                    <a:srgbClr val="375157"/>
                  </a:solidFill>
                  <a:latin typeface="Calibri corps"/>
                  <a:cs typeface="Arial" panose="020B0604020202020204" pitchFamily="34" charset="0"/>
                </a:rPr>
                <a:t>Taux</a:t>
              </a:r>
              <a:r>
                <a:rPr lang="en-US" sz="1200" dirty="0">
                  <a:solidFill>
                    <a:srgbClr val="375157"/>
                  </a:solidFill>
                  <a:latin typeface="Calibri corps"/>
                  <a:cs typeface="Arial" panose="020B0604020202020204" pitchFamily="34" charset="0"/>
                </a:rPr>
                <a:t> </a:t>
              </a:r>
              <a:r>
                <a:rPr lang="en-US" sz="1200" dirty="0" err="1">
                  <a:solidFill>
                    <a:srgbClr val="375157"/>
                  </a:solidFill>
                  <a:latin typeface="Calibri corps"/>
                  <a:cs typeface="Arial" panose="020B0604020202020204" pitchFamily="34" charset="0"/>
                </a:rPr>
                <a:t>d’infection</a:t>
              </a:r>
              <a:endParaRPr lang="en-US" sz="1200" dirty="0">
                <a:solidFill>
                  <a:srgbClr val="375157"/>
                </a:solidFill>
                <a:latin typeface="Calibri corps"/>
                <a:cs typeface="Arial" panose="020B0604020202020204" pitchFamily="34" charset="0"/>
              </a:endParaRPr>
            </a:p>
          </p:txBody>
        </p:sp>
      </p:grpSp>
      <p:grpSp>
        <p:nvGrpSpPr>
          <p:cNvPr id="229" name="Groupe 228">
            <a:extLst>
              <a:ext uri="{FF2B5EF4-FFF2-40B4-BE49-F238E27FC236}">
                <a16:creationId xmlns:a16="http://schemas.microsoft.com/office/drawing/2014/main" id="{0C8DC340-7B6D-420B-987B-CECD2FBF88EB}"/>
              </a:ext>
            </a:extLst>
          </p:cNvPr>
          <p:cNvGrpSpPr/>
          <p:nvPr/>
        </p:nvGrpSpPr>
        <p:grpSpPr>
          <a:xfrm>
            <a:off x="-132821" y="1672683"/>
            <a:ext cx="2134044" cy="1021530"/>
            <a:chOff x="44463" y="646006"/>
            <a:chExt cx="2134044" cy="1021530"/>
          </a:xfrm>
        </p:grpSpPr>
        <p:sp>
          <p:nvSpPr>
            <p:cNvPr id="230" name="ZoneTexte 229">
              <a:extLst>
                <a:ext uri="{FF2B5EF4-FFF2-40B4-BE49-F238E27FC236}">
                  <a16:creationId xmlns:a16="http://schemas.microsoft.com/office/drawing/2014/main" id="{2AC1B9A6-D4CA-4F75-ABC1-A304273D9582}"/>
                </a:ext>
              </a:extLst>
            </p:cNvPr>
            <p:cNvSpPr txBox="1"/>
            <p:nvPr/>
          </p:nvSpPr>
          <p:spPr bwMode="auto">
            <a:xfrm>
              <a:off x="44463" y="1390537"/>
              <a:ext cx="2134044" cy="276999"/>
            </a:xfrm>
            <a:prstGeom prst="rect">
              <a:avLst/>
            </a:prstGeom>
            <a:noFill/>
            <a:ln w="9525">
              <a:noFill/>
              <a:miter lim="800000"/>
              <a:headEnd/>
              <a:tailEnd/>
            </a:ln>
          </p:spPr>
          <p:txBody>
            <a:bodyPr wrap="square" rtlCol="0">
              <a:spAutoFit/>
            </a:bodyPr>
            <a:lstStyle/>
            <a:p>
              <a:pPr algn="ctr" eaLnBrk="0" hangingPunct="0"/>
              <a:r>
                <a:rPr lang="en-US" sz="1200" dirty="0" err="1">
                  <a:solidFill>
                    <a:srgbClr val="375157"/>
                  </a:solidFill>
                  <a:latin typeface="Calibri corps"/>
                  <a:cs typeface="Arial" panose="020B0604020202020204" pitchFamily="34" charset="0"/>
                </a:rPr>
                <a:t>Sélection</a:t>
              </a:r>
              <a:r>
                <a:rPr lang="en-US" sz="1200" dirty="0">
                  <a:solidFill>
                    <a:srgbClr val="375157"/>
                  </a:solidFill>
                  <a:latin typeface="Calibri corps"/>
                  <a:cs typeface="Arial" panose="020B0604020202020204" pitchFamily="34" charset="0"/>
                </a:rPr>
                <a:t> </a:t>
              </a:r>
              <a:r>
                <a:rPr lang="en-US" sz="1200" dirty="0" err="1">
                  <a:solidFill>
                    <a:srgbClr val="375157"/>
                  </a:solidFill>
                  <a:latin typeface="Calibri corps"/>
                  <a:cs typeface="Arial" panose="020B0604020202020204" pitchFamily="34" charset="0"/>
                </a:rPr>
                <a:t>d’hôtes</a:t>
              </a:r>
              <a:endParaRPr lang="en-US" sz="1200" i="1" dirty="0">
                <a:solidFill>
                  <a:srgbClr val="375157"/>
                </a:solidFill>
                <a:latin typeface="Calibri corps"/>
                <a:cs typeface="Arial" panose="020B0604020202020204" pitchFamily="34" charset="0"/>
              </a:endParaRPr>
            </a:p>
          </p:txBody>
        </p:sp>
        <p:pic>
          <p:nvPicPr>
            <p:cNvPr id="231" name="Image 230">
              <a:extLst>
                <a:ext uri="{FF2B5EF4-FFF2-40B4-BE49-F238E27FC236}">
                  <a16:creationId xmlns:a16="http://schemas.microsoft.com/office/drawing/2014/main" id="{69836743-A9EA-464E-8BB7-7E0720BB7171}"/>
                </a:ext>
              </a:extLst>
            </p:cNvPr>
            <p:cNvPicPr>
              <a:picLocks noChangeAspect="1"/>
            </p:cNvPicPr>
            <p:nvPr/>
          </p:nvPicPr>
          <p:blipFill>
            <a:blip r:embed="rId4"/>
            <a:stretch>
              <a:fillRect/>
            </a:stretch>
          </p:blipFill>
          <p:spPr>
            <a:xfrm>
              <a:off x="730576" y="646006"/>
              <a:ext cx="786509" cy="782517"/>
            </a:xfrm>
            <a:prstGeom prst="rect">
              <a:avLst/>
            </a:prstGeom>
          </p:spPr>
        </p:pic>
      </p:grpSp>
      <p:grpSp>
        <p:nvGrpSpPr>
          <p:cNvPr id="232" name="Groupe 231">
            <a:extLst>
              <a:ext uri="{FF2B5EF4-FFF2-40B4-BE49-F238E27FC236}">
                <a16:creationId xmlns:a16="http://schemas.microsoft.com/office/drawing/2014/main" id="{B97F7537-5B1B-40D8-A8BC-1783C1777CF3}"/>
              </a:ext>
            </a:extLst>
          </p:cNvPr>
          <p:cNvGrpSpPr/>
          <p:nvPr/>
        </p:nvGrpSpPr>
        <p:grpSpPr>
          <a:xfrm>
            <a:off x="61886" y="3148336"/>
            <a:ext cx="1744631" cy="1060289"/>
            <a:chOff x="232186" y="2944031"/>
            <a:chExt cx="1744631" cy="1060289"/>
          </a:xfrm>
        </p:grpSpPr>
        <p:sp>
          <p:nvSpPr>
            <p:cNvPr id="233" name="ZoneTexte 232">
              <a:extLst>
                <a:ext uri="{FF2B5EF4-FFF2-40B4-BE49-F238E27FC236}">
                  <a16:creationId xmlns:a16="http://schemas.microsoft.com/office/drawing/2014/main" id="{89945F67-5AE5-4F8C-80DC-2CA15A7FD7AF}"/>
                </a:ext>
              </a:extLst>
            </p:cNvPr>
            <p:cNvSpPr txBox="1"/>
            <p:nvPr/>
          </p:nvSpPr>
          <p:spPr bwMode="auto">
            <a:xfrm>
              <a:off x="232186" y="3727321"/>
              <a:ext cx="1744631" cy="276999"/>
            </a:xfrm>
            <a:prstGeom prst="rect">
              <a:avLst/>
            </a:prstGeom>
            <a:noFill/>
            <a:ln w="9525">
              <a:noFill/>
              <a:miter lim="800000"/>
              <a:headEnd/>
              <a:tailEnd/>
            </a:ln>
          </p:spPr>
          <p:txBody>
            <a:bodyPr wrap="square" rtlCol="0">
              <a:spAutoFit/>
            </a:bodyPr>
            <a:lstStyle>
              <a:defPPr>
                <a:defRPr lang="fr-FR"/>
              </a:defPPr>
              <a:lvl1pPr algn="ctr" eaLnBrk="0" hangingPunct="0">
                <a:defRPr sz="1200">
                  <a:solidFill>
                    <a:srgbClr val="375157"/>
                  </a:solidFill>
                  <a:latin typeface="Arial" panose="020B0604020202020204" pitchFamily="34" charset="0"/>
                  <a:cs typeface="Arial" panose="020B0604020202020204" pitchFamily="34" charset="0"/>
                </a:defRPr>
              </a:lvl1pPr>
            </a:lstStyle>
            <a:p>
              <a:r>
                <a:rPr lang="en-US" dirty="0" err="1">
                  <a:latin typeface="Calibri corps"/>
                </a:rPr>
                <a:t>Survie</a:t>
              </a:r>
              <a:r>
                <a:rPr lang="en-US" dirty="0">
                  <a:latin typeface="Calibri corps"/>
                </a:rPr>
                <a:t> et </a:t>
              </a:r>
              <a:r>
                <a:rPr lang="en-US" dirty="0" err="1">
                  <a:latin typeface="Calibri corps"/>
                </a:rPr>
                <a:t>fécondité</a:t>
              </a:r>
              <a:endParaRPr lang="en-US" i="1" dirty="0">
                <a:latin typeface="Calibri corps"/>
              </a:endParaRPr>
            </a:p>
          </p:txBody>
        </p:sp>
        <p:pic>
          <p:nvPicPr>
            <p:cNvPr id="234" name="Image 233">
              <a:extLst>
                <a:ext uri="{FF2B5EF4-FFF2-40B4-BE49-F238E27FC236}">
                  <a16:creationId xmlns:a16="http://schemas.microsoft.com/office/drawing/2014/main" id="{B10327D8-830E-417E-B176-9026E6033181}"/>
                </a:ext>
              </a:extLst>
            </p:cNvPr>
            <p:cNvPicPr>
              <a:picLocks noChangeAspect="1"/>
            </p:cNvPicPr>
            <p:nvPr/>
          </p:nvPicPr>
          <p:blipFill>
            <a:blip r:embed="rId5"/>
            <a:stretch>
              <a:fillRect/>
            </a:stretch>
          </p:blipFill>
          <p:spPr>
            <a:xfrm>
              <a:off x="716635" y="2944031"/>
              <a:ext cx="786508" cy="808459"/>
            </a:xfrm>
            <a:prstGeom prst="rect">
              <a:avLst/>
            </a:prstGeom>
          </p:spPr>
        </p:pic>
      </p:grpSp>
      <p:sp>
        <p:nvSpPr>
          <p:cNvPr id="117" name="Espace réservé du numéro de diapositive 1">
            <a:extLst>
              <a:ext uri="{FF2B5EF4-FFF2-40B4-BE49-F238E27FC236}">
                <a16:creationId xmlns:a16="http://schemas.microsoft.com/office/drawing/2014/main" id="{A6920946-2854-48CC-98B0-E7FACD1A41FC}"/>
              </a:ext>
            </a:extLst>
          </p:cNvPr>
          <p:cNvSpPr>
            <a:spLocks noGrp="1"/>
          </p:cNvSpPr>
          <p:nvPr>
            <p:ph type="sldNum" sz="quarter" idx="12"/>
          </p:nvPr>
        </p:nvSpPr>
        <p:spPr>
          <a:xfrm>
            <a:off x="8548196" y="6329395"/>
            <a:ext cx="2743200" cy="365125"/>
          </a:xfrm>
        </p:spPr>
        <p:txBody>
          <a:bodyPr/>
          <a:lstStyle/>
          <a:p>
            <a:fld id="{C77BCA25-F3AE-44E6-94B1-B3E1DF1A1953}" type="slidenum">
              <a:rPr lang="en-US" smtClean="0"/>
              <a:t>12</a:t>
            </a:fld>
            <a:endParaRPr lang="en-US"/>
          </a:p>
        </p:txBody>
      </p:sp>
      <p:sp>
        <p:nvSpPr>
          <p:cNvPr id="119" name="Titre 2">
            <a:extLst>
              <a:ext uri="{FF2B5EF4-FFF2-40B4-BE49-F238E27FC236}">
                <a16:creationId xmlns:a16="http://schemas.microsoft.com/office/drawing/2014/main" id="{CB987D7B-636B-41EE-8D8D-4A1A92A0931F}"/>
              </a:ext>
            </a:extLst>
          </p:cNvPr>
          <p:cNvSpPr>
            <a:spLocks noGrp="1"/>
          </p:cNvSpPr>
          <p:nvPr>
            <p:ph type="title"/>
          </p:nvPr>
        </p:nvSpPr>
        <p:spPr>
          <a:xfrm>
            <a:off x="372933" y="-199776"/>
            <a:ext cx="11292745" cy="888251"/>
          </a:xfrm>
        </p:spPr>
        <p:txBody>
          <a:bodyPr vert="horz" lIns="91440" tIns="45720" rIns="91440" bIns="45720" rtlCol="0" anchor="ctr" anchorCtr="0">
            <a:noAutofit/>
          </a:bodyPr>
          <a:lstStyle/>
          <a:p>
            <a:pPr algn="ctr"/>
            <a:r>
              <a:rPr lang="fr-FR" sz="2000" spc="-150" dirty="0">
                <a:solidFill>
                  <a:schemeClr val="accent2"/>
                </a:solidFill>
                <a:latin typeface="Nunito" pitchFamily="2" charset="0"/>
              </a:rPr>
              <a:t>Impact de variétés sensibles : analyses bivariées</a:t>
            </a:r>
            <a:endParaRPr lang="en-US" sz="2000" spc="-150" dirty="0">
              <a:solidFill>
                <a:schemeClr val="accent2"/>
              </a:solidFill>
              <a:latin typeface="Nunito" pitchFamily="2" charset="0"/>
            </a:endParaRPr>
          </a:p>
        </p:txBody>
      </p:sp>
      <p:grpSp>
        <p:nvGrpSpPr>
          <p:cNvPr id="16" name="Groupe 15">
            <a:extLst>
              <a:ext uri="{FF2B5EF4-FFF2-40B4-BE49-F238E27FC236}">
                <a16:creationId xmlns:a16="http://schemas.microsoft.com/office/drawing/2014/main" id="{3CBDA919-AF63-4A34-AA25-06202AC28E7A}"/>
              </a:ext>
            </a:extLst>
          </p:cNvPr>
          <p:cNvGrpSpPr/>
          <p:nvPr/>
        </p:nvGrpSpPr>
        <p:grpSpPr>
          <a:xfrm>
            <a:off x="5838788" y="1364690"/>
            <a:ext cx="2036968" cy="1481429"/>
            <a:chOff x="5991188" y="561204"/>
            <a:chExt cx="2036968" cy="1481429"/>
          </a:xfrm>
        </p:grpSpPr>
        <p:grpSp>
          <p:nvGrpSpPr>
            <p:cNvPr id="257" name="Groupe 256">
              <a:extLst>
                <a:ext uri="{FF2B5EF4-FFF2-40B4-BE49-F238E27FC236}">
                  <a16:creationId xmlns:a16="http://schemas.microsoft.com/office/drawing/2014/main" id="{F0E9DAD1-6B61-4504-9D26-E1D8A1458348}"/>
                </a:ext>
              </a:extLst>
            </p:cNvPr>
            <p:cNvGrpSpPr/>
            <p:nvPr/>
          </p:nvGrpSpPr>
          <p:grpSpPr>
            <a:xfrm>
              <a:off x="5991188" y="703224"/>
              <a:ext cx="2036968" cy="1339409"/>
              <a:chOff x="8513533" y="554842"/>
              <a:chExt cx="3530051" cy="1980000"/>
            </a:xfrm>
          </p:grpSpPr>
          <p:pic>
            <p:nvPicPr>
              <p:cNvPr id="258" name="Image 257">
                <a:extLst>
                  <a:ext uri="{FF2B5EF4-FFF2-40B4-BE49-F238E27FC236}">
                    <a16:creationId xmlns:a16="http://schemas.microsoft.com/office/drawing/2014/main" id="{08E6DBA6-1647-440B-B5B8-4FF18FD69C60}"/>
                  </a:ext>
                </a:extLst>
              </p:cNvPr>
              <p:cNvPicPr>
                <a:picLocks noChangeAspect="1"/>
              </p:cNvPicPr>
              <p:nvPr/>
            </p:nvPicPr>
            <p:blipFill rotWithShape="1">
              <a:blip r:embed="rId6">
                <a:extLst>
                  <a:ext uri="{28A0092B-C50C-407E-A947-70E740481C1C}">
                    <a14:useLocalDpi xmlns:a14="http://schemas.microsoft.com/office/drawing/2010/main" val="0"/>
                  </a:ext>
                </a:extLst>
              </a:blip>
              <a:srcRect l="3620" t="1" b="5010"/>
              <a:stretch/>
            </p:blipFill>
            <p:spPr>
              <a:xfrm>
                <a:off x="8896638" y="554842"/>
                <a:ext cx="3146946" cy="1980000"/>
              </a:xfrm>
              <a:prstGeom prst="rect">
                <a:avLst/>
              </a:prstGeom>
            </p:spPr>
          </p:pic>
          <p:sp>
            <p:nvSpPr>
              <p:cNvPr id="259" name="ZoneTexte 258">
                <a:extLst>
                  <a:ext uri="{FF2B5EF4-FFF2-40B4-BE49-F238E27FC236}">
                    <a16:creationId xmlns:a16="http://schemas.microsoft.com/office/drawing/2014/main" id="{7A454A5E-1A4A-40B3-A505-64220ADA0AE7}"/>
                  </a:ext>
                </a:extLst>
              </p:cNvPr>
              <p:cNvSpPr txBox="1"/>
              <p:nvPr/>
            </p:nvSpPr>
            <p:spPr>
              <a:xfrm rot="16200000">
                <a:off x="7894010" y="1261704"/>
                <a:ext cx="1692413" cy="453368"/>
              </a:xfrm>
              <a:prstGeom prst="rect">
                <a:avLst/>
              </a:prstGeom>
              <a:noFill/>
            </p:spPr>
            <p:txBody>
              <a:bodyPr wrap="none" rtlCol="0">
                <a:spAutoFit/>
              </a:bodyPr>
              <a:lstStyle/>
              <a:p>
                <a:pPr algn="ctr"/>
                <a:r>
                  <a:rPr lang="en-US" sz="1100" dirty="0" err="1"/>
                  <a:t>Colonisation</a:t>
                </a:r>
                <a:r>
                  <a:rPr lang="en-US" sz="1100" dirty="0"/>
                  <a:t> ( %)</a:t>
                </a:r>
              </a:p>
            </p:txBody>
          </p:sp>
        </p:grpSp>
        <p:pic>
          <p:nvPicPr>
            <p:cNvPr id="281" name="Graphique 280">
              <a:extLst>
                <a:ext uri="{FF2B5EF4-FFF2-40B4-BE49-F238E27FC236}">
                  <a16:creationId xmlns:a16="http://schemas.microsoft.com/office/drawing/2014/main" id="{BEC8F17A-F06F-46BC-B593-C2A172EC24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6412618" y="561204"/>
              <a:ext cx="528278" cy="255978"/>
            </a:xfrm>
            <a:prstGeom prst="rect">
              <a:avLst/>
            </a:prstGeom>
          </p:spPr>
        </p:pic>
      </p:grpSp>
      <p:grpSp>
        <p:nvGrpSpPr>
          <p:cNvPr id="15" name="Groupe 14">
            <a:extLst>
              <a:ext uri="{FF2B5EF4-FFF2-40B4-BE49-F238E27FC236}">
                <a16:creationId xmlns:a16="http://schemas.microsoft.com/office/drawing/2014/main" id="{4BCB6525-FAB7-4D3C-9512-87CC4890F512}"/>
              </a:ext>
            </a:extLst>
          </p:cNvPr>
          <p:cNvGrpSpPr/>
          <p:nvPr/>
        </p:nvGrpSpPr>
        <p:grpSpPr>
          <a:xfrm>
            <a:off x="8005476" y="1191456"/>
            <a:ext cx="2013243" cy="1693092"/>
            <a:chOff x="8071516" y="387970"/>
            <a:chExt cx="2013243" cy="1693092"/>
          </a:xfrm>
        </p:grpSpPr>
        <p:grpSp>
          <p:nvGrpSpPr>
            <p:cNvPr id="260" name="Groupe 259">
              <a:extLst>
                <a:ext uri="{FF2B5EF4-FFF2-40B4-BE49-F238E27FC236}">
                  <a16:creationId xmlns:a16="http://schemas.microsoft.com/office/drawing/2014/main" id="{98C1BF0C-5503-4C60-861A-DCCE14848DE3}"/>
                </a:ext>
              </a:extLst>
            </p:cNvPr>
            <p:cNvGrpSpPr/>
            <p:nvPr/>
          </p:nvGrpSpPr>
          <p:grpSpPr>
            <a:xfrm>
              <a:off x="8071516" y="387970"/>
              <a:ext cx="2013243" cy="1693092"/>
              <a:chOff x="8379728" y="1940481"/>
              <a:chExt cx="3448840" cy="2741221"/>
            </a:xfrm>
          </p:grpSpPr>
          <p:pic>
            <p:nvPicPr>
              <p:cNvPr id="261" name="Image 260">
                <a:extLst>
                  <a:ext uri="{FF2B5EF4-FFF2-40B4-BE49-F238E27FC236}">
                    <a16:creationId xmlns:a16="http://schemas.microsoft.com/office/drawing/2014/main" id="{058D5E1D-0B35-4CF6-90FC-AD380DE35937}"/>
                  </a:ext>
                </a:extLst>
              </p:cNvPr>
              <p:cNvPicPr>
                <a:picLocks noChangeAspect="1"/>
              </p:cNvPicPr>
              <p:nvPr/>
            </p:nvPicPr>
            <p:blipFill rotWithShape="1">
              <a:blip r:embed="rId9"/>
              <a:srcRect l="4721"/>
              <a:stretch/>
            </p:blipFill>
            <p:spPr>
              <a:xfrm>
                <a:off x="8799575" y="2524426"/>
                <a:ext cx="3028993" cy="2156592"/>
              </a:xfrm>
              <a:prstGeom prst="rect">
                <a:avLst/>
              </a:prstGeom>
            </p:spPr>
          </p:pic>
          <p:sp>
            <p:nvSpPr>
              <p:cNvPr id="262" name="ZoneTexte 261">
                <a:extLst>
                  <a:ext uri="{FF2B5EF4-FFF2-40B4-BE49-F238E27FC236}">
                    <a16:creationId xmlns:a16="http://schemas.microsoft.com/office/drawing/2014/main" id="{93B60CA8-86B2-4664-BF4F-C0C67116B7C5}"/>
                  </a:ext>
                </a:extLst>
              </p:cNvPr>
              <p:cNvSpPr txBox="1"/>
              <p:nvPr/>
            </p:nvSpPr>
            <p:spPr>
              <a:xfrm rot="16200000">
                <a:off x="7220015" y="3100194"/>
                <a:ext cx="2741221" cy="421795"/>
              </a:xfrm>
              <a:prstGeom prst="rect">
                <a:avLst/>
              </a:prstGeom>
              <a:noFill/>
            </p:spPr>
            <p:txBody>
              <a:bodyPr wrap="none" rtlCol="0">
                <a:spAutoFit/>
              </a:bodyPr>
              <a:lstStyle/>
              <a:p>
                <a:pPr algn="ctr"/>
                <a:r>
                  <a:rPr lang="en-US" sz="1000" dirty="0" err="1"/>
                  <a:t>Nombre</a:t>
                </a:r>
                <a:r>
                  <a:rPr lang="en-US" sz="1000" dirty="0"/>
                  <a:t> de </a:t>
                </a:r>
                <a:r>
                  <a:rPr lang="en-US" sz="1000" dirty="0" err="1"/>
                  <a:t>nymphes</a:t>
                </a:r>
                <a:r>
                  <a:rPr lang="en-US" sz="1000" dirty="0"/>
                  <a:t>/</a:t>
                </a:r>
                <a:r>
                  <a:rPr lang="en-US" sz="1000" dirty="0" err="1"/>
                  <a:t>variété</a:t>
                </a:r>
                <a:endParaRPr lang="en-US" sz="1000" dirty="0"/>
              </a:p>
            </p:txBody>
          </p:sp>
          <p:sp>
            <p:nvSpPr>
              <p:cNvPr id="263" name="ZoneTexte 262">
                <a:extLst>
                  <a:ext uri="{FF2B5EF4-FFF2-40B4-BE49-F238E27FC236}">
                    <a16:creationId xmlns:a16="http://schemas.microsoft.com/office/drawing/2014/main" id="{423A5948-B604-48D8-8D2F-E93149F07708}"/>
                  </a:ext>
                </a:extLst>
              </p:cNvPr>
              <p:cNvSpPr txBox="1"/>
              <p:nvPr/>
            </p:nvSpPr>
            <p:spPr>
              <a:xfrm>
                <a:off x="10096268" y="2461609"/>
                <a:ext cx="338554" cy="461665"/>
              </a:xfrm>
              <a:prstGeom prst="rect">
                <a:avLst/>
              </a:prstGeom>
              <a:noFill/>
            </p:spPr>
            <p:txBody>
              <a:bodyPr wrap="none" rtlCol="0">
                <a:spAutoFit/>
              </a:bodyPr>
              <a:lstStyle/>
              <a:p>
                <a:pPr algn="ctr"/>
                <a:r>
                  <a:rPr lang="en-US" sz="2400" dirty="0"/>
                  <a:t>*</a:t>
                </a:r>
              </a:p>
            </p:txBody>
          </p:sp>
          <p:sp>
            <p:nvSpPr>
              <p:cNvPr id="264" name="ZoneTexte 263">
                <a:extLst>
                  <a:ext uri="{FF2B5EF4-FFF2-40B4-BE49-F238E27FC236}">
                    <a16:creationId xmlns:a16="http://schemas.microsoft.com/office/drawing/2014/main" id="{185EBEF1-E6FD-4BFC-AF3B-823D04C92932}"/>
                  </a:ext>
                </a:extLst>
              </p:cNvPr>
              <p:cNvSpPr txBox="1"/>
              <p:nvPr/>
            </p:nvSpPr>
            <p:spPr>
              <a:xfrm>
                <a:off x="11470538" y="2672702"/>
                <a:ext cx="338554" cy="461665"/>
              </a:xfrm>
              <a:prstGeom prst="rect">
                <a:avLst/>
              </a:prstGeom>
              <a:noFill/>
            </p:spPr>
            <p:txBody>
              <a:bodyPr wrap="none" rtlCol="0">
                <a:spAutoFit/>
              </a:bodyPr>
              <a:lstStyle/>
              <a:p>
                <a:pPr algn="ctr"/>
                <a:r>
                  <a:rPr lang="en-US" sz="2400" dirty="0"/>
                  <a:t>*</a:t>
                </a:r>
              </a:p>
            </p:txBody>
          </p:sp>
        </p:grpSp>
        <p:pic>
          <p:nvPicPr>
            <p:cNvPr id="282" name="Graphique 281">
              <a:extLst>
                <a:ext uri="{FF2B5EF4-FFF2-40B4-BE49-F238E27FC236}">
                  <a16:creationId xmlns:a16="http://schemas.microsoft.com/office/drawing/2014/main" id="{81F611DC-B5E3-48F0-9D46-01F66FDA03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8453400" y="561204"/>
              <a:ext cx="528278" cy="255978"/>
            </a:xfrm>
            <a:prstGeom prst="rect">
              <a:avLst/>
            </a:prstGeom>
          </p:spPr>
        </p:pic>
      </p:grpSp>
      <p:grpSp>
        <p:nvGrpSpPr>
          <p:cNvPr id="289" name="Groupe 288">
            <a:extLst>
              <a:ext uri="{FF2B5EF4-FFF2-40B4-BE49-F238E27FC236}">
                <a16:creationId xmlns:a16="http://schemas.microsoft.com/office/drawing/2014/main" id="{9BC4079B-DA14-4F16-973E-683A729F6447}"/>
              </a:ext>
            </a:extLst>
          </p:cNvPr>
          <p:cNvGrpSpPr/>
          <p:nvPr/>
        </p:nvGrpSpPr>
        <p:grpSpPr>
          <a:xfrm>
            <a:off x="5855105" y="4683686"/>
            <a:ext cx="2060965" cy="1296000"/>
            <a:chOff x="8328877" y="2953338"/>
            <a:chExt cx="2863348" cy="1980000"/>
          </a:xfrm>
        </p:grpSpPr>
        <p:grpSp>
          <p:nvGrpSpPr>
            <p:cNvPr id="290" name="Groupe 289">
              <a:extLst>
                <a:ext uri="{FF2B5EF4-FFF2-40B4-BE49-F238E27FC236}">
                  <a16:creationId xmlns:a16="http://schemas.microsoft.com/office/drawing/2014/main" id="{865D57D9-106C-45D6-88D3-C9DD0797FF4E}"/>
                </a:ext>
              </a:extLst>
            </p:cNvPr>
            <p:cNvGrpSpPr/>
            <p:nvPr/>
          </p:nvGrpSpPr>
          <p:grpSpPr>
            <a:xfrm>
              <a:off x="8701025" y="2953338"/>
              <a:ext cx="2491200" cy="1980000"/>
              <a:chOff x="1534461" y="2550781"/>
              <a:chExt cx="4168420" cy="2480352"/>
            </a:xfrm>
          </p:grpSpPr>
          <p:pic>
            <p:nvPicPr>
              <p:cNvPr id="292" name="Image 291">
                <a:extLst>
                  <a:ext uri="{FF2B5EF4-FFF2-40B4-BE49-F238E27FC236}">
                    <a16:creationId xmlns:a16="http://schemas.microsoft.com/office/drawing/2014/main" id="{519FA804-F106-4584-978E-07CAFCD20EEA}"/>
                  </a:ext>
                </a:extLst>
              </p:cNvPr>
              <p:cNvPicPr>
                <a:picLocks noChangeAspect="1"/>
              </p:cNvPicPr>
              <p:nvPr/>
            </p:nvPicPr>
            <p:blipFill rotWithShape="1">
              <a:blip r:embed="rId10">
                <a:extLst>
                  <a:ext uri="{28A0092B-C50C-407E-A947-70E740481C1C}">
                    <a14:useLocalDpi xmlns:a14="http://schemas.microsoft.com/office/drawing/2010/main" val="0"/>
                  </a:ext>
                </a:extLst>
              </a:blip>
              <a:srcRect l="3935" b="6309"/>
              <a:stretch/>
            </p:blipFill>
            <p:spPr>
              <a:xfrm>
                <a:off x="1534461" y="2550781"/>
                <a:ext cx="4168420" cy="2480352"/>
              </a:xfrm>
              <a:prstGeom prst="rect">
                <a:avLst/>
              </a:prstGeom>
            </p:spPr>
          </p:pic>
          <p:sp>
            <p:nvSpPr>
              <p:cNvPr id="293" name="ZoneTexte 292">
                <a:extLst>
                  <a:ext uri="{FF2B5EF4-FFF2-40B4-BE49-F238E27FC236}">
                    <a16:creationId xmlns:a16="http://schemas.microsoft.com/office/drawing/2014/main" id="{9EEC5714-F5BE-4FF9-8627-A6D4D6AD0DDF}"/>
                  </a:ext>
                </a:extLst>
              </p:cNvPr>
              <p:cNvSpPr txBox="1"/>
              <p:nvPr/>
            </p:nvSpPr>
            <p:spPr bwMode="auto">
              <a:xfrm>
                <a:off x="3520571" y="3828346"/>
                <a:ext cx="695235" cy="462663"/>
              </a:xfrm>
              <a:prstGeom prst="rect">
                <a:avLst/>
              </a:prstGeom>
              <a:noFill/>
              <a:ln w="9525">
                <a:noFill/>
                <a:miter lim="800000"/>
                <a:headEnd/>
                <a:tailEnd/>
              </a:ln>
            </p:spPr>
            <p:txBody>
              <a:bodyPr wrap="none" rtlCol="0">
                <a:spAutoFit/>
              </a:bodyPr>
              <a:lstStyle/>
              <a:p>
                <a:pPr algn="ctr" eaLnBrk="0" hangingPunct="0"/>
                <a:r>
                  <a:rPr lang="en-US" b="1" dirty="0">
                    <a:latin typeface="Calibri" panose="020F0502020204030204" pitchFamily="34" charset="0"/>
                    <a:cs typeface="Calibri" panose="020F0502020204030204" pitchFamily="34" charset="0"/>
                  </a:rPr>
                  <a:t>**</a:t>
                </a:r>
              </a:p>
            </p:txBody>
          </p:sp>
        </p:grpSp>
        <p:sp>
          <p:nvSpPr>
            <p:cNvPr id="291" name="ZoneTexte 290">
              <a:extLst>
                <a:ext uri="{FF2B5EF4-FFF2-40B4-BE49-F238E27FC236}">
                  <a16:creationId xmlns:a16="http://schemas.microsoft.com/office/drawing/2014/main" id="{749D09C6-29AE-4567-9C55-FCD75A0F5D12}"/>
                </a:ext>
              </a:extLst>
            </p:cNvPr>
            <p:cNvSpPr txBox="1"/>
            <p:nvPr/>
          </p:nvSpPr>
          <p:spPr>
            <a:xfrm rot="16200000">
              <a:off x="7813613" y="3654119"/>
              <a:ext cx="1393989" cy="363461"/>
            </a:xfrm>
            <a:prstGeom prst="rect">
              <a:avLst/>
            </a:prstGeom>
            <a:noFill/>
          </p:spPr>
          <p:txBody>
            <a:bodyPr wrap="none" rtlCol="0">
              <a:spAutoFit/>
            </a:bodyPr>
            <a:lstStyle/>
            <a:p>
              <a:pPr algn="ctr"/>
              <a:r>
                <a:rPr lang="en-US" sz="1100" dirty="0"/>
                <a:t>Infection (%)</a:t>
              </a:r>
            </a:p>
          </p:txBody>
        </p:sp>
      </p:grpSp>
      <p:grpSp>
        <p:nvGrpSpPr>
          <p:cNvPr id="17" name="Groupe 16">
            <a:extLst>
              <a:ext uri="{FF2B5EF4-FFF2-40B4-BE49-F238E27FC236}">
                <a16:creationId xmlns:a16="http://schemas.microsoft.com/office/drawing/2014/main" id="{9CD05450-BE5E-42F3-A1A2-7C604F22429D}"/>
              </a:ext>
            </a:extLst>
          </p:cNvPr>
          <p:cNvGrpSpPr/>
          <p:nvPr/>
        </p:nvGrpSpPr>
        <p:grpSpPr>
          <a:xfrm>
            <a:off x="10081774" y="1402488"/>
            <a:ext cx="2039091" cy="1511357"/>
            <a:chOff x="8448231" y="4484097"/>
            <a:chExt cx="3357637" cy="2265710"/>
          </a:xfrm>
        </p:grpSpPr>
        <p:pic>
          <p:nvPicPr>
            <p:cNvPr id="299" name="Image 298">
              <a:extLst>
                <a:ext uri="{FF2B5EF4-FFF2-40B4-BE49-F238E27FC236}">
                  <a16:creationId xmlns:a16="http://schemas.microsoft.com/office/drawing/2014/main" id="{0EEF2185-01C8-4BBA-984E-BED1A785EA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16145" y="4669001"/>
              <a:ext cx="3189723" cy="2080806"/>
            </a:xfrm>
            <a:prstGeom prst="rect">
              <a:avLst/>
            </a:prstGeom>
          </p:spPr>
        </p:pic>
        <p:sp>
          <p:nvSpPr>
            <p:cNvPr id="300" name="ZoneTexte 299">
              <a:extLst>
                <a:ext uri="{FF2B5EF4-FFF2-40B4-BE49-F238E27FC236}">
                  <a16:creationId xmlns:a16="http://schemas.microsoft.com/office/drawing/2014/main" id="{1F2DF855-3F7F-4A36-B4A5-130FA9B04F3A}"/>
                </a:ext>
              </a:extLst>
            </p:cNvPr>
            <p:cNvSpPr txBox="1"/>
            <p:nvPr/>
          </p:nvSpPr>
          <p:spPr>
            <a:xfrm rot="16200000">
              <a:off x="7572443" y="5359885"/>
              <a:ext cx="2182351" cy="430776"/>
            </a:xfrm>
            <a:prstGeom prst="rect">
              <a:avLst/>
            </a:prstGeom>
            <a:noFill/>
          </p:spPr>
          <p:txBody>
            <a:bodyPr wrap="square" rtlCol="0">
              <a:spAutoFit/>
            </a:bodyPr>
            <a:lstStyle/>
            <a:p>
              <a:pPr algn="ctr"/>
              <a:r>
                <a:rPr lang="en-US" sz="1100" dirty="0" err="1"/>
                <a:t>Prévalence</a:t>
              </a:r>
              <a:r>
                <a:rPr lang="en-US" sz="1100" dirty="0"/>
                <a:t> (%)</a:t>
              </a:r>
            </a:p>
          </p:txBody>
        </p:sp>
      </p:grpSp>
      <p:pic>
        <p:nvPicPr>
          <p:cNvPr id="301" name="Picture 2" descr="https://lh3.googleusercontent.com/yCGPgWp6DXA71JKfqL06lI_3LXw7OSbZHjgSaQU6dd3xRz3gDFMr_833KNf_NlP5XqeWJjcdB92o_KTnxZKJOOm1heSQlg2E7YSfxaxMTZby_RHzjpH7hV8SX72u2ZrljySYspLW4hGb">
            <a:extLst>
              <a:ext uri="{FF2B5EF4-FFF2-40B4-BE49-F238E27FC236}">
                <a16:creationId xmlns:a16="http://schemas.microsoft.com/office/drawing/2014/main" id="{50F9F620-05B8-4BF0-B9DD-54520DE20FFE}"/>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10800000" flipV="1">
            <a:off x="6270904" y="4572796"/>
            <a:ext cx="460235" cy="266526"/>
          </a:xfrm>
          <a:prstGeom prst="rect">
            <a:avLst/>
          </a:prstGeom>
          <a:noFill/>
          <a:extLst>
            <a:ext uri="{909E8E84-426E-40DD-AFC4-6F175D3DCCD1}">
              <a14:hiddenFill xmlns:a14="http://schemas.microsoft.com/office/drawing/2010/main">
                <a:solidFill>
                  <a:srgbClr val="FFFFFF"/>
                </a:solidFill>
              </a14:hiddenFill>
            </a:ext>
          </a:extLst>
        </p:spPr>
      </p:pic>
      <p:pic>
        <p:nvPicPr>
          <p:cNvPr id="302" name="Picture 2" descr="https://lh3.googleusercontent.com/yCGPgWp6DXA71JKfqL06lI_3LXw7OSbZHjgSaQU6dd3xRz3gDFMr_833KNf_NlP5XqeWJjcdB92o_KTnxZKJOOm1heSQlg2E7YSfxaxMTZby_RHzjpH7hV8SX72u2ZrljySYspLW4hGb">
            <a:extLst>
              <a:ext uri="{FF2B5EF4-FFF2-40B4-BE49-F238E27FC236}">
                <a16:creationId xmlns:a16="http://schemas.microsoft.com/office/drawing/2014/main" id="{2E3FE03F-6F71-4024-AD5D-7BB10FCE4DC2}"/>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10800000" flipV="1">
            <a:off x="10432961" y="1339609"/>
            <a:ext cx="460235" cy="266526"/>
          </a:xfrm>
          <a:prstGeom prst="rect">
            <a:avLst/>
          </a:prstGeom>
          <a:noFill/>
          <a:extLst>
            <a:ext uri="{909E8E84-426E-40DD-AFC4-6F175D3DCCD1}">
              <a14:hiddenFill xmlns:a14="http://schemas.microsoft.com/office/drawing/2010/main">
                <a:solidFill>
                  <a:srgbClr val="FFFFFF"/>
                </a:solidFill>
              </a14:hiddenFill>
            </a:ext>
          </a:extLst>
        </p:spPr>
      </p:pic>
      <p:cxnSp>
        <p:nvCxnSpPr>
          <p:cNvPr id="304" name="Connecteur droit 303">
            <a:extLst>
              <a:ext uri="{FF2B5EF4-FFF2-40B4-BE49-F238E27FC236}">
                <a16:creationId xmlns:a16="http://schemas.microsoft.com/office/drawing/2014/main" id="{34F22734-8040-4D09-BEC1-4760D545C512}"/>
              </a:ext>
            </a:extLst>
          </p:cNvPr>
          <p:cNvCxnSpPr>
            <a:cxnSpLocks/>
          </p:cNvCxnSpPr>
          <p:nvPr/>
        </p:nvCxnSpPr>
        <p:spPr>
          <a:xfrm>
            <a:off x="180336" y="2890126"/>
            <a:ext cx="11843535" cy="0"/>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5" name="Connecteur droit 304">
            <a:extLst>
              <a:ext uri="{FF2B5EF4-FFF2-40B4-BE49-F238E27FC236}">
                <a16:creationId xmlns:a16="http://schemas.microsoft.com/office/drawing/2014/main" id="{1A643521-F28C-4A4E-842B-44DBA6ABD656}"/>
              </a:ext>
            </a:extLst>
          </p:cNvPr>
          <p:cNvCxnSpPr>
            <a:cxnSpLocks/>
          </p:cNvCxnSpPr>
          <p:nvPr/>
        </p:nvCxnSpPr>
        <p:spPr>
          <a:xfrm>
            <a:off x="180336" y="4507810"/>
            <a:ext cx="9920134" cy="0"/>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6" name="Connecteur droit 305">
            <a:extLst>
              <a:ext uri="{FF2B5EF4-FFF2-40B4-BE49-F238E27FC236}">
                <a16:creationId xmlns:a16="http://schemas.microsoft.com/office/drawing/2014/main" id="{9596F876-CC9F-4A61-AD8C-F118E695AE24}"/>
              </a:ext>
            </a:extLst>
          </p:cNvPr>
          <p:cNvCxnSpPr>
            <a:cxnSpLocks/>
          </p:cNvCxnSpPr>
          <p:nvPr/>
        </p:nvCxnSpPr>
        <p:spPr>
          <a:xfrm>
            <a:off x="180336" y="6162566"/>
            <a:ext cx="7842368" cy="0"/>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9" name="Connecteur droit 308">
            <a:extLst>
              <a:ext uri="{FF2B5EF4-FFF2-40B4-BE49-F238E27FC236}">
                <a16:creationId xmlns:a16="http://schemas.microsoft.com/office/drawing/2014/main" id="{590BB649-969D-40F8-AF82-BBC9B15F0BD8}"/>
              </a:ext>
            </a:extLst>
          </p:cNvPr>
          <p:cNvCxnSpPr>
            <a:cxnSpLocks/>
          </p:cNvCxnSpPr>
          <p:nvPr/>
        </p:nvCxnSpPr>
        <p:spPr>
          <a:xfrm>
            <a:off x="100138" y="1220208"/>
            <a:ext cx="1744631" cy="0"/>
          </a:xfrm>
          <a:prstGeom prst="line">
            <a:avLst/>
          </a:prstGeom>
          <a:ln w="12700">
            <a:solidFill>
              <a:srgbClr val="10A7AB"/>
            </a:solidFill>
            <a:prstDash val="solid"/>
          </a:ln>
        </p:spPr>
        <p:style>
          <a:lnRef idx="1">
            <a:schemeClr val="accent1"/>
          </a:lnRef>
          <a:fillRef idx="0">
            <a:schemeClr val="accent1"/>
          </a:fillRef>
          <a:effectRef idx="0">
            <a:schemeClr val="accent1"/>
          </a:effectRef>
          <a:fontRef idx="minor">
            <a:schemeClr val="tx1"/>
          </a:fontRef>
        </p:style>
      </p:cxnSp>
      <p:sp>
        <p:nvSpPr>
          <p:cNvPr id="312" name="ZoneTexte 311">
            <a:extLst>
              <a:ext uri="{FF2B5EF4-FFF2-40B4-BE49-F238E27FC236}">
                <a16:creationId xmlns:a16="http://schemas.microsoft.com/office/drawing/2014/main" id="{29C6C7D5-26C2-44F9-887D-63A6D8CF4B71}"/>
              </a:ext>
            </a:extLst>
          </p:cNvPr>
          <p:cNvSpPr txBox="1"/>
          <p:nvPr/>
        </p:nvSpPr>
        <p:spPr bwMode="auto">
          <a:xfrm>
            <a:off x="1914525" y="888251"/>
            <a:ext cx="3790950" cy="369332"/>
          </a:xfrm>
          <a:prstGeom prst="rect">
            <a:avLst/>
          </a:prstGeom>
          <a:noFill/>
          <a:ln w="9525">
            <a:noFill/>
            <a:miter lim="800000"/>
            <a:headEnd/>
            <a:tailEnd/>
          </a:ln>
        </p:spPr>
        <p:txBody>
          <a:bodyPr wrap="square" rtlCol="0">
            <a:spAutoFit/>
          </a:bodyPr>
          <a:lstStyle/>
          <a:p>
            <a:pPr algn="ctr" eaLnBrk="0" hangingPunct="0"/>
            <a:r>
              <a:rPr lang="en-US" dirty="0" err="1">
                <a:solidFill>
                  <a:srgbClr val="10A7AB"/>
                </a:solidFill>
                <a:latin typeface="Calibri corps"/>
                <a:cs typeface="Arial" panose="020B0604020202020204" pitchFamily="34" charset="0"/>
              </a:rPr>
              <a:t>Schéma</a:t>
            </a:r>
            <a:r>
              <a:rPr lang="en-US" dirty="0">
                <a:solidFill>
                  <a:srgbClr val="10A7AB"/>
                </a:solidFill>
                <a:latin typeface="Calibri corps"/>
                <a:cs typeface="Arial" panose="020B0604020202020204" pitchFamily="34" charset="0"/>
              </a:rPr>
              <a:t> </a:t>
            </a:r>
            <a:r>
              <a:rPr lang="en-US" dirty="0" err="1">
                <a:solidFill>
                  <a:srgbClr val="10A7AB"/>
                </a:solidFill>
                <a:latin typeface="Calibri corps"/>
                <a:cs typeface="Arial" panose="020B0604020202020204" pitchFamily="34" charset="0"/>
              </a:rPr>
              <a:t>expérimental</a:t>
            </a:r>
            <a:endParaRPr lang="en-US" i="1" dirty="0">
              <a:solidFill>
                <a:srgbClr val="10A7AB"/>
              </a:solidFill>
              <a:latin typeface="Calibri corps"/>
              <a:cs typeface="Arial" panose="020B0604020202020204" pitchFamily="34" charset="0"/>
            </a:endParaRPr>
          </a:p>
        </p:txBody>
      </p:sp>
      <p:cxnSp>
        <p:nvCxnSpPr>
          <p:cNvPr id="313" name="Connecteur droit 312">
            <a:extLst>
              <a:ext uri="{FF2B5EF4-FFF2-40B4-BE49-F238E27FC236}">
                <a16:creationId xmlns:a16="http://schemas.microsoft.com/office/drawing/2014/main" id="{97077EF5-D208-4BB7-A61F-D1E4B5EC5C69}"/>
              </a:ext>
            </a:extLst>
          </p:cNvPr>
          <p:cNvCxnSpPr>
            <a:cxnSpLocks/>
          </p:cNvCxnSpPr>
          <p:nvPr/>
        </p:nvCxnSpPr>
        <p:spPr>
          <a:xfrm>
            <a:off x="1922143" y="1220208"/>
            <a:ext cx="3759099" cy="0"/>
          </a:xfrm>
          <a:prstGeom prst="line">
            <a:avLst/>
          </a:prstGeom>
          <a:ln w="12700">
            <a:solidFill>
              <a:srgbClr val="10A7AB"/>
            </a:solidFill>
            <a:prstDash val="solid"/>
          </a:ln>
        </p:spPr>
        <p:style>
          <a:lnRef idx="1">
            <a:schemeClr val="accent1"/>
          </a:lnRef>
          <a:fillRef idx="0">
            <a:schemeClr val="accent1"/>
          </a:fillRef>
          <a:effectRef idx="0">
            <a:schemeClr val="accent1"/>
          </a:effectRef>
          <a:fontRef idx="minor">
            <a:schemeClr val="tx1"/>
          </a:fontRef>
        </p:style>
      </p:cxnSp>
      <p:cxnSp>
        <p:nvCxnSpPr>
          <p:cNvPr id="314" name="Connecteur droit 313">
            <a:extLst>
              <a:ext uri="{FF2B5EF4-FFF2-40B4-BE49-F238E27FC236}">
                <a16:creationId xmlns:a16="http://schemas.microsoft.com/office/drawing/2014/main" id="{559E0B78-2FAF-4F3F-98DE-6E371E6AC252}"/>
              </a:ext>
            </a:extLst>
          </p:cNvPr>
          <p:cNvCxnSpPr>
            <a:cxnSpLocks/>
          </p:cNvCxnSpPr>
          <p:nvPr/>
        </p:nvCxnSpPr>
        <p:spPr>
          <a:xfrm>
            <a:off x="5855105" y="1220208"/>
            <a:ext cx="6265755" cy="0"/>
          </a:xfrm>
          <a:prstGeom prst="line">
            <a:avLst/>
          </a:prstGeom>
          <a:ln w="12700">
            <a:solidFill>
              <a:srgbClr val="10A7AB"/>
            </a:solidFill>
            <a:prstDash val="solid"/>
          </a:ln>
        </p:spPr>
        <p:style>
          <a:lnRef idx="1">
            <a:schemeClr val="accent1"/>
          </a:lnRef>
          <a:fillRef idx="0">
            <a:schemeClr val="accent1"/>
          </a:fillRef>
          <a:effectRef idx="0">
            <a:schemeClr val="accent1"/>
          </a:effectRef>
          <a:fontRef idx="minor">
            <a:schemeClr val="tx1"/>
          </a:fontRef>
        </p:style>
      </p:cxnSp>
      <p:sp>
        <p:nvSpPr>
          <p:cNvPr id="315" name="ZoneTexte 314">
            <a:extLst>
              <a:ext uri="{FF2B5EF4-FFF2-40B4-BE49-F238E27FC236}">
                <a16:creationId xmlns:a16="http://schemas.microsoft.com/office/drawing/2014/main" id="{83086C2C-EC56-4828-B4B9-FEF41CA22900}"/>
              </a:ext>
            </a:extLst>
          </p:cNvPr>
          <p:cNvSpPr txBox="1"/>
          <p:nvPr/>
        </p:nvSpPr>
        <p:spPr bwMode="auto">
          <a:xfrm>
            <a:off x="7999584" y="888251"/>
            <a:ext cx="2134044" cy="369332"/>
          </a:xfrm>
          <a:prstGeom prst="rect">
            <a:avLst/>
          </a:prstGeom>
          <a:noFill/>
          <a:ln w="9525">
            <a:noFill/>
            <a:miter lim="800000"/>
            <a:headEnd/>
            <a:tailEnd/>
          </a:ln>
        </p:spPr>
        <p:txBody>
          <a:bodyPr wrap="square" rtlCol="0">
            <a:spAutoFit/>
          </a:bodyPr>
          <a:lstStyle/>
          <a:p>
            <a:pPr algn="ctr" eaLnBrk="0" hangingPunct="0"/>
            <a:r>
              <a:rPr lang="en-US" dirty="0">
                <a:solidFill>
                  <a:srgbClr val="10A7AB"/>
                </a:solidFill>
                <a:latin typeface="Calibri corps"/>
                <a:cs typeface="Arial" panose="020B0604020202020204" pitchFamily="34" charset="0"/>
              </a:rPr>
              <a:t>Variable</a:t>
            </a:r>
            <a:endParaRPr lang="en-US" i="1" dirty="0">
              <a:solidFill>
                <a:srgbClr val="10A7AB"/>
              </a:solidFill>
              <a:latin typeface="Calibri corps"/>
              <a:cs typeface="Arial" panose="020B0604020202020204" pitchFamily="34" charset="0"/>
            </a:endParaRPr>
          </a:p>
        </p:txBody>
      </p:sp>
      <p:cxnSp>
        <p:nvCxnSpPr>
          <p:cNvPr id="319" name="Connecteur droit 318">
            <a:extLst>
              <a:ext uri="{FF2B5EF4-FFF2-40B4-BE49-F238E27FC236}">
                <a16:creationId xmlns:a16="http://schemas.microsoft.com/office/drawing/2014/main" id="{42726F79-7913-425F-B933-93712D946583}"/>
              </a:ext>
            </a:extLst>
          </p:cNvPr>
          <p:cNvCxnSpPr>
            <a:cxnSpLocks/>
          </p:cNvCxnSpPr>
          <p:nvPr/>
        </p:nvCxnSpPr>
        <p:spPr>
          <a:xfrm>
            <a:off x="5753100" y="1220208"/>
            <a:ext cx="0" cy="4913876"/>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0" name="Connecteur droit 319">
            <a:extLst>
              <a:ext uri="{FF2B5EF4-FFF2-40B4-BE49-F238E27FC236}">
                <a16:creationId xmlns:a16="http://schemas.microsoft.com/office/drawing/2014/main" id="{AB1650CB-379C-44DE-9F6B-B42B5FAA8F04}"/>
              </a:ext>
            </a:extLst>
          </p:cNvPr>
          <p:cNvCxnSpPr>
            <a:cxnSpLocks/>
          </p:cNvCxnSpPr>
          <p:nvPr/>
        </p:nvCxnSpPr>
        <p:spPr>
          <a:xfrm>
            <a:off x="1875254" y="1220208"/>
            <a:ext cx="0" cy="4913876"/>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1" name="Connecteur droit 320">
            <a:extLst>
              <a:ext uri="{FF2B5EF4-FFF2-40B4-BE49-F238E27FC236}">
                <a16:creationId xmlns:a16="http://schemas.microsoft.com/office/drawing/2014/main" id="{631964E9-7314-4627-B9CB-7F22AF64296A}"/>
              </a:ext>
            </a:extLst>
          </p:cNvPr>
          <p:cNvCxnSpPr>
            <a:cxnSpLocks/>
          </p:cNvCxnSpPr>
          <p:nvPr/>
        </p:nvCxnSpPr>
        <p:spPr>
          <a:xfrm>
            <a:off x="7999584" y="1220208"/>
            <a:ext cx="0" cy="4913876"/>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2" name="Connecteur droit 321">
            <a:extLst>
              <a:ext uri="{FF2B5EF4-FFF2-40B4-BE49-F238E27FC236}">
                <a16:creationId xmlns:a16="http://schemas.microsoft.com/office/drawing/2014/main" id="{EE563DEB-6246-4432-83E7-BFAEDDC9C421}"/>
              </a:ext>
            </a:extLst>
          </p:cNvPr>
          <p:cNvCxnSpPr>
            <a:cxnSpLocks/>
          </p:cNvCxnSpPr>
          <p:nvPr/>
        </p:nvCxnSpPr>
        <p:spPr>
          <a:xfrm>
            <a:off x="10093315" y="1220208"/>
            <a:ext cx="0" cy="3300041"/>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42" name="Image 41">
            <a:extLst>
              <a:ext uri="{FF2B5EF4-FFF2-40B4-BE49-F238E27FC236}">
                <a16:creationId xmlns:a16="http://schemas.microsoft.com/office/drawing/2014/main" id="{7CD2B65F-02E8-4843-BCDC-BFFBB2D0A315}"/>
              </a:ext>
            </a:extLst>
          </p:cNvPr>
          <p:cNvPicPr>
            <a:picLocks noChangeAspect="1"/>
          </p:cNvPicPr>
          <p:nvPr/>
        </p:nvPicPr>
        <p:blipFill>
          <a:blip r:embed="rId14"/>
          <a:stretch>
            <a:fillRect/>
          </a:stretch>
        </p:blipFill>
        <p:spPr>
          <a:xfrm>
            <a:off x="7996485" y="2950232"/>
            <a:ext cx="1999661" cy="1536325"/>
          </a:xfrm>
          <a:prstGeom prst="rect">
            <a:avLst/>
          </a:prstGeom>
        </p:spPr>
      </p:pic>
      <p:pic>
        <p:nvPicPr>
          <p:cNvPr id="43" name="Image 42">
            <a:extLst>
              <a:ext uri="{FF2B5EF4-FFF2-40B4-BE49-F238E27FC236}">
                <a16:creationId xmlns:a16="http://schemas.microsoft.com/office/drawing/2014/main" id="{D901C311-CB09-4965-A435-0D600C3E0AF3}"/>
              </a:ext>
            </a:extLst>
          </p:cNvPr>
          <p:cNvPicPr>
            <a:picLocks noChangeAspect="1"/>
          </p:cNvPicPr>
          <p:nvPr/>
        </p:nvPicPr>
        <p:blipFill>
          <a:blip r:embed="rId15"/>
          <a:stretch>
            <a:fillRect/>
          </a:stretch>
        </p:blipFill>
        <p:spPr>
          <a:xfrm>
            <a:off x="5830682" y="2967913"/>
            <a:ext cx="2017951" cy="1499746"/>
          </a:xfrm>
          <a:prstGeom prst="rect">
            <a:avLst/>
          </a:prstGeom>
        </p:spPr>
      </p:pic>
      <p:sp>
        <p:nvSpPr>
          <p:cNvPr id="52" name="Rectangle 51">
            <a:extLst>
              <a:ext uri="{FF2B5EF4-FFF2-40B4-BE49-F238E27FC236}">
                <a16:creationId xmlns:a16="http://schemas.microsoft.com/office/drawing/2014/main" id="{3B7E44BE-505B-4488-9F5B-234984FDE727}"/>
              </a:ext>
            </a:extLst>
          </p:cNvPr>
          <p:cNvSpPr/>
          <p:nvPr/>
        </p:nvSpPr>
        <p:spPr>
          <a:xfrm>
            <a:off x="8981445" y="3583604"/>
            <a:ext cx="96515" cy="152727"/>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8" name="Rectangle 327">
            <a:extLst>
              <a:ext uri="{FF2B5EF4-FFF2-40B4-BE49-F238E27FC236}">
                <a16:creationId xmlns:a16="http://schemas.microsoft.com/office/drawing/2014/main" id="{7E963484-2764-41C2-8D0E-33632706C13F}"/>
              </a:ext>
            </a:extLst>
          </p:cNvPr>
          <p:cNvSpPr/>
          <p:nvPr/>
        </p:nvSpPr>
        <p:spPr>
          <a:xfrm>
            <a:off x="9245170" y="3565059"/>
            <a:ext cx="96515" cy="152727"/>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9" name="ZoneTexte 328">
            <a:extLst>
              <a:ext uri="{FF2B5EF4-FFF2-40B4-BE49-F238E27FC236}">
                <a16:creationId xmlns:a16="http://schemas.microsoft.com/office/drawing/2014/main" id="{6AF2F5A5-A097-48E7-96F0-A48F71CAF6B6}"/>
              </a:ext>
            </a:extLst>
          </p:cNvPr>
          <p:cNvSpPr txBox="1"/>
          <p:nvPr/>
        </p:nvSpPr>
        <p:spPr>
          <a:xfrm>
            <a:off x="8868592" y="3527113"/>
            <a:ext cx="197629" cy="285143"/>
          </a:xfrm>
          <a:prstGeom prst="rect">
            <a:avLst/>
          </a:prstGeom>
          <a:noFill/>
        </p:spPr>
        <p:txBody>
          <a:bodyPr wrap="none" rtlCol="0">
            <a:spAutoFit/>
          </a:bodyPr>
          <a:lstStyle/>
          <a:p>
            <a:pPr algn="ctr"/>
            <a:r>
              <a:rPr lang="en-US" sz="2400" dirty="0"/>
              <a:t>*</a:t>
            </a:r>
          </a:p>
        </p:txBody>
      </p:sp>
      <p:sp>
        <p:nvSpPr>
          <p:cNvPr id="330" name="ZoneTexte 329">
            <a:extLst>
              <a:ext uri="{FF2B5EF4-FFF2-40B4-BE49-F238E27FC236}">
                <a16:creationId xmlns:a16="http://schemas.microsoft.com/office/drawing/2014/main" id="{4B611205-AD08-47CC-A293-361348BA6062}"/>
              </a:ext>
            </a:extLst>
          </p:cNvPr>
          <p:cNvSpPr txBox="1"/>
          <p:nvPr/>
        </p:nvSpPr>
        <p:spPr>
          <a:xfrm>
            <a:off x="9130968" y="3455238"/>
            <a:ext cx="197629" cy="285143"/>
          </a:xfrm>
          <a:prstGeom prst="rect">
            <a:avLst/>
          </a:prstGeom>
          <a:noFill/>
        </p:spPr>
        <p:txBody>
          <a:bodyPr wrap="none" rtlCol="0">
            <a:spAutoFit/>
          </a:bodyPr>
          <a:lstStyle/>
          <a:p>
            <a:pPr algn="ctr"/>
            <a:r>
              <a:rPr lang="en-US" sz="2400" dirty="0"/>
              <a:t>*</a:t>
            </a:r>
          </a:p>
        </p:txBody>
      </p:sp>
      <p:sp>
        <p:nvSpPr>
          <p:cNvPr id="3" name="Rectangle 2">
            <a:extLst>
              <a:ext uri="{FF2B5EF4-FFF2-40B4-BE49-F238E27FC236}">
                <a16:creationId xmlns:a16="http://schemas.microsoft.com/office/drawing/2014/main" id="{3A553638-EC27-4628-BFF0-54E70F703C50}"/>
              </a:ext>
            </a:extLst>
          </p:cNvPr>
          <p:cNvSpPr/>
          <p:nvPr/>
        </p:nvSpPr>
        <p:spPr>
          <a:xfrm>
            <a:off x="5838785" y="6254496"/>
            <a:ext cx="284294" cy="220043"/>
          </a:xfrm>
          <a:prstGeom prst="rect">
            <a:avLst/>
          </a:prstGeom>
          <a:solidFill>
            <a:srgbClr val="2756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1DCFABFC-C6CD-4AD6-815A-FE6DF0F9AB60}"/>
              </a:ext>
            </a:extLst>
          </p:cNvPr>
          <p:cNvSpPr txBox="1"/>
          <p:nvPr/>
        </p:nvSpPr>
        <p:spPr>
          <a:xfrm>
            <a:off x="6088430" y="6216449"/>
            <a:ext cx="2525371" cy="307777"/>
          </a:xfrm>
          <a:prstGeom prst="rect">
            <a:avLst/>
          </a:prstGeom>
          <a:noFill/>
        </p:spPr>
        <p:txBody>
          <a:bodyPr wrap="none" rtlCol="0">
            <a:spAutoFit/>
          </a:bodyPr>
          <a:lstStyle/>
          <a:p>
            <a:r>
              <a:rPr lang="fr-FR" sz="1400" dirty="0"/>
              <a:t>Variété de blé référente </a:t>
            </a:r>
            <a:r>
              <a:rPr lang="fr-FR" sz="1400" dirty="0" err="1"/>
              <a:t>Rubisko</a:t>
            </a:r>
            <a:endParaRPr lang="fr-FR" sz="1400" dirty="0"/>
          </a:p>
        </p:txBody>
      </p:sp>
      <p:sp>
        <p:nvSpPr>
          <p:cNvPr id="66" name="Rectangle 65">
            <a:extLst>
              <a:ext uri="{FF2B5EF4-FFF2-40B4-BE49-F238E27FC236}">
                <a16:creationId xmlns:a16="http://schemas.microsoft.com/office/drawing/2014/main" id="{F6BDCAB5-EB99-4C7C-AA13-60159E5562F0}"/>
              </a:ext>
            </a:extLst>
          </p:cNvPr>
          <p:cNvSpPr/>
          <p:nvPr/>
        </p:nvSpPr>
        <p:spPr>
          <a:xfrm>
            <a:off x="5838785" y="6580396"/>
            <a:ext cx="284294" cy="2200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ZoneTexte 66">
            <a:extLst>
              <a:ext uri="{FF2B5EF4-FFF2-40B4-BE49-F238E27FC236}">
                <a16:creationId xmlns:a16="http://schemas.microsoft.com/office/drawing/2014/main" id="{BE3DC9A9-AE1A-431C-A094-BAC5DBB3D84F}"/>
              </a:ext>
            </a:extLst>
          </p:cNvPr>
          <p:cNvSpPr txBox="1"/>
          <p:nvPr/>
        </p:nvSpPr>
        <p:spPr>
          <a:xfrm>
            <a:off x="6088430" y="6542349"/>
            <a:ext cx="1692002" cy="307777"/>
          </a:xfrm>
          <a:prstGeom prst="rect">
            <a:avLst/>
          </a:prstGeom>
          <a:noFill/>
        </p:spPr>
        <p:txBody>
          <a:bodyPr wrap="none" rtlCol="0">
            <a:spAutoFit/>
          </a:bodyPr>
          <a:lstStyle/>
          <a:p>
            <a:r>
              <a:rPr lang="fr-FR" sz="1400" dirty="0"/>
              <a:t>Variété de blé testée</a:t>
            </a:r>
          </a:p>
        </p:txBody>
      </p:sp>
      <p:sp>
        <p:nvSpPr>
          <p:cNvPr id="92" name="Rectangle 91">
            <a:extLst>
              <a:ext uri="{FF2B5EF4-FFF2-40B4-BE49-F238E27FC236}">
                <a16:creationId xmlns:a16="http://schemas.microsoft.com/office/drawing/2014/main" id="{4323A29A-0B7B-4AA4-B369-8F0EA8308E32}"/>
              </a:ext>
            </a:extLst>
          </p:cNvPr>
          <p:cNvSpPr/>
          <p:nvPr/>
        </p:nvSpPr>
        <p:spPr>
          <a:xfrm>
            <a:off x="5693738" y="6223466"/>
            <a:ext cx="2835407" cy="6196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0" name="Rectangle 79">
            <a:extLst>
              <a:ext uri="{FF2B5EF4-FFF2-40B4-BE49-F238E27FC236}">
                <a16:creationId xmlns:a16="http://schemas.microsoft.com/office/drawing/2014/main" id="{42AFAEFD-8606-46C0-A0FF-FCDE8C9708C5}"/>
              </a:ext>
            </a:extLst>
          </p:cNvPr>
          <p:cNvSpPr/>
          <p:nvPr/>
        </p:nvSpPr>
        <p:spPr>
          <a:xfrm>
            <a:off x="5846424" y="1289050"/>
            <a:ext cx="2082175" cy="153567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8" name="Rectangle 77">
            <a:extLst>
              <a:ext uri="{FF2B5EF4-FFF2-40B4-BE49-F238E27FC236}">
                <a16:creationId xmlns:a16="http://schemas.microsoft.com/office/drawing/2014/main" id="{E3DEBAA9-1DB7-4FED-BA72-FE4B4656B850}"/>
              </a:ext>
            </a:extLst>
          </p:cNvPr>
          <p:cNvSpPr/>
          <p:nvPr/>
        </p:nvSpPr>
        <p:spPr>
          <a:xfrm>
            <a:off x="8171893" y="3154022"/>
            <a:ext cx="195104" cy="19871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2" name="Rectangle 81">
            <a:extLst>
              <a:ext uri="{FF2B5EF4-FFF2-40B4-BE49-F238E27FC236}">
                <a16:creationId xmlns:a16="http://schemas.microsoft.com/office/drawing/2014/main" id="{53F5F5E8-95AC-452E-82F6-8FCF6CF3D9E4}"/>
              </a:ext>
            </a:extLst>
          </p:cNvPr>
          <p:cNvSpPr/>
          <p:nvPr/>
        </p:nvSpPr>
        <p:spPr>
          <a:xfrm>
            <a:off x="8032422" y="1276350"/>
            <a:ext cx="2014232" cy="160285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5" name="Rectangle 84">
            <a:extLst>
              <a:ext uri="{FF2B5EF4-FFF2-40B4-BE49-F238E27FC236}">
                <a16:creationId xmlns:a16="http://schemas.microsoft.com/office/drawing/2014/main" id="{5134544F-14F0-48DE-86B1-8E6BA93D31E5}"/>
              </a:ext>
            </a:extLst>
          </p:cNvPr>
          <p:cNvSpPr/>
          <p:nvPr/>
        </p:nvSpPr>
        <p:spPr>
          <a:xfrm>
            <a:off x="10106628" y="1257300"/>
            <a:ext cx="2014232" cy="160126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5" name="ZoneTexte 94">
            <a:extLst>
              <a:ext uri="{FF2B5EF4-FFF2-40B4-BE49-F238E27FC236}">
                <a16:creationId xmlns:a16="http://schemas.microsoft.com/office/drawing/2014/main" id="{EEE52E35-F01F-4A20-B272-99E5F6B70A3D}"/>
              </a:ext>
            </a:extLst>
          </p:cNvPr>
          <p:cNvSpPr txBox="1"/>
          <p:nvPr/>
        </p:nvSpPr>
        <p:spPr>
          <a:xfrm rot="16200000">
            <a:off x="5487156" y="3589346"/>
            <a:ext cx="943590" cy="261610"/>
          </a:xfrm>
          <a:prstGeom prst="rect">
            <a:avLst/>
          </a:prstGeom>
          <a:solidFill>
            <a:schemeClr val="bg1"/>
          </a:solidFill>
        </p:spPr>
        <p:txBody>
          <a:bodyPr wrap="square" rtlCol="0">
            <a:spAutoFit/>
          </a:bodyPr>
          <a:lstStyle/>
          <a:p>
            <a:pPr algn="ctr"/>
            <a:r>
              <a:rPr lang="en-US" sz="1100" dirty="0" err="1"/>
              <a:t>Survie</a:t>
            </a:r>
            <a:r>
              <a:rPr lang="en-US" sz="1100" dirty="0"/>
              <a:t> ( %)</a:t>
            </a:r>
          </a:p>
        </p:txBody>
      </p:sp>
      <p:sp>
        <p:nvSpPr>
          <p:cNvPr id="74" name="Rectangle 73">
            <a:extLst>
              <a:ext uri="{FF2B5EF4-FFF2-40B4-BE49-F238E27FC236}">
                <a16:creationId xmlns:a16="http://schemas.microsoft.com/office/drawing/2014/main" id="{F086F0B9-FBE3-434B-A293-C62B793372B8}"/>
              </a:ext>
            </a:extLst>
          </p:cNvPr>
          <p:cNvSpPr/>
          <p:nvPr/>
        </p:nvSpPr>
        <p:spPr>
          <a:xfrm>
            <a:off x="5764656" y="2940050"/>
            <a:ext cx="2082175" cy="149295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a:extLst>
              <a:ext uri="{FF2B5EF4-FFF2-40B4-BE49-F238E27FC236}">
                <a16:creationId xmlns:a16="http://schemas.microsoft.com/office/drawing/2014/main" id="{BB7F448B-FA8C-4DB5-B3D8-7D0A9E1535CC}"/>
              </a:ext>
            </a:extLst>
          </p:cNvPr>
          <p:cNvSpPr/>
          <p:nvPr/>
        </p:nvSpPr>
        <p:spPr>
          <a:xfrm>
            <a:off x="8075742" y="2976232"/>
            <a:ext cx="120494" cy="14421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 name="ZoneTexte 99">
            <a:extLst>
              <a:ext uri="{FF2B5EF4-FFF2-40B4-BE49-F238E27FC236}">
                <a16:creationId xmlns:a16="http://schemas.microsoft.com/office/drawing/2014/main" id="{B3390611-53FA-4420-96C0-B4D2C9B7EBF6}"/>
              </a:ext>
            </a:extLst>
          </p:cNvPr>
          <p:cNvSpPr txBox="1"/>
          <p:nvPr/>
        </p:nvSpPr>
        <p:spPr>
          <a:xfrm rot="16200000">
            <a:off x="7233548" y="3566391"/>
            <a:ext cx="1784656" cy="246221"/>
          </a:xfrm>
          <a:prstGeom prst="rect">
            <a:avLst/>
          </a:prstGeom>
          <a:noFill/>
        </p:spPr>
        <p:txBody>
          <a:bodyPr wrap="square" rtlCol="0">
            <a:spAutoFit/>
          </a:bodyPr>
          <a:lstStyle/>
          <a:p>
            <a:pPr algn="ctr"/>
            <a:r>
              <a:rPr lang="en-US" sz="1000" dirty="0" err="1"/>
              <a:t>Nombre</a:t>
            </a:r>
            <a:r>
              <a:rPr lang="en-US" sz="1000" dirty="0"/>
              <a:t> </a:t>
            </a:r>
            <a:r>
              <a:rPr lang="en-US" sz="1000" dirty="0" err="1"/>
              <a:t>denymphes</a:t>
            </a:r>
            <a:r>
              <a:rPr lang="en-US" sz="1000" dirty="0"/>
              <a:t>/</a:t>
            </a:r>
            <a:r>
              <a:rPr lang="en-US" sz="1000" dirty="0" err="1"/>
              <a:t>plante</a:t>
            </a:r>
            <a:endParaRPr lang="en-US" sz="1000" dirty="0"/>
          </a:p>
        </p:txBody>
      </p:sp>
      <p:sp>
        <p:nvSpPr>
          <p:cNvPr id="76" name="Rectangle 75">
            <a:extLst>
              <a:ext uri="{FF2B5EF4-FFF2-40B4-BE49-F238E27FC236}">
                <a16:creationId xmlns:a16="http://schemas.microsoft.com/office/drawing/2014/main" id="{346FBFAD-82A7-4236-AE5D-2EC4DECB8D26}"/>
              </a:ext>
            </a:extLst>
          </p:cNvPr>
          <p:cNvSpPr/>
          <p:nvPr/>
        </p:nvSpPr>
        <p:spPr>
          <a:xfrm>
            <a:off x="8021385" y="2940050"/>
            <a:ext cx="2031618" cy="149704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28" name="Groupe 27">
            <a:extLst>
              <a:ext uri="{FF2B5EF4-FFF2-40B4-BE49-F238E27FC236}">
                <a16:creationId xmlns:a16="http://schemas.microsoft.com/office/drawing/2014/main" id="{303A2B19-6FD0-4C88-ABDE-8C2443B6D00D}"/>
              </a:ext>
            </a:extLst>
          </p:cNvPr>
          <p:cNvGrpSpPr/>
          <p:nvPr/>
        </p:nvGrpSpPr>
        <p:grpSpPr>
          <a:xfrm>
            <a:off x="1833526" y="4584665"/>
            <a:ext cx="3669605" cy="1488294"/>
            <a:chOff x="1833526" y="4584665"/>
            <a:chExt cx="3669605" cy="1488294"/>
          </a:xfrm>
        </p:grpSpPr>
        <p:cxnSp>
          <p:nvCxnSpPr>
            <p:cNvPr id="128" name="Connecteur droit avec flèche 127">
              <a:extLst>
                <a:ext uri="{FF2B5EF4-FFF2-40B4-BE49-F238E27FC236}">
                  <a16:creationId xmlns:a16="http://schemas.microsoft.com/office/drawing/2014/main" id="{BC890051-8EBE-4AF8-9A42-65CEC86B2F24}"/>
                </a:ext>
              </a:extLst>
            </p:cNvPr>
            <p:cNvCxnSpPr>
              <a:cxnSpLocks/>
            </p:cNvCxnSpPr>
            <p:nvPr/>
          </p:nvCxnSpPr>
          <p:spPr>
            <a:xfrm>
              <a:off x="2731294" y="5799835"/>
              <a:ext cx="697452" cy="0"/>
            </a:xfrm>
            <a:prstGeom prst="straightConnector1">
              <a:avLst/>
            </a:prstGeom>
            <a:ln w="12700">
              <a:solidFill>
                <a:srgbClr val="4D98A9"/>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9" name="Connecteur droit avec flèche 128">
              <a:extLst>
                <a:ext uri="{FF2B5EF4-FFF2-40B4-BE49-F238E27FC236}">
                  <a16:creationId xmlns:a16="http://schemas.microsoft.com/office/drawing/2014/main" id="{DD84C276-1779-462E-9D9E-61BDB6EF4CEB}"/>
                </a:ext>
              </a:extLst>
            </p:cNvPr>
            <p:cNvCxnSpPr>
              <a:cxnSpLocks/>
            </p:cNvCxnSpPr>
            <p:nvPr/>
          </p:nvCxnSpPr>
          <p:spPr>
            <a:xfrm>
              <a:off x="3623563" y="5799835"/>
              <a:ext cx="911147" cy="0"/>
            </a:xfrm>
            <a:prstGeom prst="straightConnector1">
              <a:avLst/>
            </a:prstGeom>
            <a:ln w="12700">
              <a:solidFill>
                <a:srgbClr val="4D98A9"/>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30" name="Graphique 129">
              <a:extLst>
                <a:ext uri="{FF2B5EF4-FFF2-40B4-BE49-F238E27FC236}">
                  <a16:creationId xmlns:a16="http://schemas.microsoft.com/office/drawing/2014/main" id="{7F3AF32A-D820-4CBF-81D3-7BE370C9670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483788" y="5012595"/>
              <a:ext cx="310088" cy="1050164"/>
            </a:xfrm>
            <a:prstGeom prst="rect">
              <a:avLst/>
            </a:prstGeom>
          </p:spPr>
        </p:pic>
        <p:pic>
          <p:nvPicPr>
            <p:cNvPr id="131" name="Graphique 130">
              <a:extLst>
                <a:ext uri="{FF2B5EF4-FFF2-40B4-BE49-F238E27FC236}">
                  <a16:creationId xmlns:a16="http://schemas.microsoft.com/office/drawing/2014/main" id="{B76FE9D3-BDE5-453B-807E-79000AB4639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387382" y="5012595"/>
              <a:ext cx="310088" cy="1050164"/>
            </a:xfrm>
            <a:prstGeom prst="rect">
              <a:avLst/>
            </a:prstGeom>
          </p:spPr>
        </p:pic>
        <p:sp>
          <p:nvSpPr>
            <p:cNvPr id="133" name="ZoneTexte 132">
              <a:extLst>
                <a:ext uri="{FF2B5EF4-FFF2-40B4-BE49-F238E27FC236}">
                  <a16:creationId xmlns:a16="http://schemas.microsoft.com/office/drawing/2014/main" id="{9ADFDE89-7587-4FCA-BD92-304FF35B2714}"/>
                </a:ext>
              </a:extLst>
            </p:cNvPr>
            <p:cNvSpPr txBox="1"/>
            <p:nvPr/>
          </p:nvSpPr>
          <p:spPr>
            <a:xfrm>
              <a:off x="2646967" y="5765182"/>
              <a:ext cx="848231" cy="307777"/>
            </a:xfrm>
            <a:prstGeom prst="rect">
              <a:avLst/>
            </a:prstGeom>
            <a:noFill/>
          </p:spPr>
          <p:txBody>
            <a:bodyPr wrap="square" rtlCol="0">
              <a:spAutoFit/>
            </a:bodyPr>
            <a:lstStyle/>
            <a:p>
              <a:pPr algn="ctr"/>
              <a:r>
                <a:rPr lang="fr-FR" sz="1400" dirty="0"/>
                <a:t>7 Jours</a:t>
              </a:r>
            </a:p>
          </p:txBody>
        </p:sp>
        <p:sp>
          <p:nvSpPr>
            <p:cNvPr id="134" name="ZoneTexte 133">
              <a:extLst>
                <a:ext uri="{FF2B5EF4-FFF2-40B4-BE49-F238E27FC236}">
                  <a16:creationId xmlns:a16="http://schemas.microsoft.com/office/drawing/2014/main" id="{7E3B6255-790E-4D6F-A152-816411DD8200}"/>
                </a:ext>
              </a:extLst>
            </p:cNvPr>
            <p:cNvSpPr txBox="1"/>
            <p:nvPr/>
          </p:nvSpPr>
          <p:spPr>
            <a:xfrm>
              <a:off x="3617916" y="5765182"/>
              <a:ext cx="916792" cy="307777"/>
            </a:xfrm>
            <a:prstGeom prst="rect">
              <a:avLst/>
            </a:prstGeom>
            <a:noFill/>
          </p:spPr>
          <p:txBody>
            <a:bodyPr wrap="square" rtlCol="0">
              <a:spAutoFit/>
            </a:bodyPr>
            <a:lstStyle/>
            <a:p>
              <a:pPr algn="ctr"/>
              <a:r>
                <a:rPr lang="fr-FR" sz="1400" dirty="0"/>
                <a:t>21 Jours</a:t>
              </a:r>
            </a:p>
          </p:txBody>
        </p:sp>
        <p:pic>
          <p:nvPicPr>
            <p:cNvPr id="135" name="Graphique 134">
              <a:extLst>
                <a:ext uri="{FF2B5EF4-FFF2-40B4-BE49-F238E27FC236}">
                  <a16:creationId xmlns:a16="http://schemas.microsoft.com/office/drawing/2014/main" id="{AE9C61C6-BA93-42B0-867A-22D2DF8944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1988107" y="5029590"/>
              <a:ext cx="456487" cy="209761"/>
            </a:xfrm>
            <a:prstGeom prst="rect">
              <a:avLst/>
            </a:prstGeom>
          </p:spPr>
        </p:pic>
        <p:pic>
          <p:nvPicPr>
            <p:cNvPr id="136" name="Graphique 135">
              <a:extLst>
                <a:ext uri="{FF2B5EF4-FFF2-40B4-BE49-F238E27FC236}">
                  <a16:creationId xmlns:a16="http://schemas.microsoft.com/office/drawing/2014/main" id="{34332036-2A44-41BA-B484-3BBE2A3DA0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3743855" y="5029590"/>
              <a:ext cx="456487" cy="209761"/>
            </a:xfrm>
            <a:prstGeom prst="rect">
              <a:avLst/>
            </a:prstGeom>
          </p:spPr>
        </p:pic>
        <p:sp>
          <p:nvSpPr>
            <p:cNvPr id="138" name="ZoneTexte 137">
              <a:extLst>
                <a:ext uri="{FF2B5EF4-FFF2-40B4-BE49-F238E27FC236}">
                  <a16:creationId xmlns:a16="http://schemas.microsoft.com/office/drawing/2014/main" id="{B6BA33FE-F47D-4673-93A2-E634DB7E2577}"/>
                </a:ext>
              </a:extLst>
            </p:cNvPr>
            <p:cNvSpPr txBox="1"/>
            <p:nvPr/>
          </p:nvSpPr>
          <p:spPr>
            <a:xfrm>
              <a:off x="1833526" y="4584665"/>
              <a:ext cx="1209712" cy="646331"/>
            </a:xfrm>
            <a:prstGeom prst="rect">
              <a:avLst/>
            </a:prstGeom>
            <a:noFill/>
          </p:spPr>
          <p:txBody>
            <a:bodyPr wrap="square" rtlCol="0">
              <a:spAutoFit/>
            </a:bodyPr>
            <a:lstStyle/>
            <a:p>
              <a:pPr algn="ctr"/>
              <a:r>
                <a:rPr lang="fr-FR" sz="1200" dirty="0"/>
                <a:t>2 x insectes </a:t>
              </a:r>
              <a:r>
                <a:rPr lang="fr-FR" sz="1200" dirty="0" err="1"/>
                <a:t>virulifères</a:t>
              </a:r>
              <a:r>
                <a:rPr lang="fr-FR" sz="1200" dirty="0"/>
                <a:t>
</a:t>
              </a:r>
            </a:p>
          </p:txBody>
        </p:sp>
        <p:sp>
          <p:nvSpPr>
            <p:cNvPr id="139" name="ZoneTexte 138">
              <a:extLst>
                <a:ext uri="{FF2B5EF4-FFF2-40B4-BE49-F238E27FC236}">
                  <a16:creationId xmlns:a16="http://schemas.microsoft.com/office/drawing/2014/main" id="{6E271333-AABD-4F17-8171-D33F994650A8}"/>
                </a:ext>
              </a:extLst>
            </p:cNvPr>
            <p:cNvSpPr txBox="1"/>
            <p:nvPr/>
          </p:nvSpPr>
          <p:spPr>
            <a:xfrm>
              <a:off x="3518653" y="4584665"/>
              <a:ext cx="848231" cy="461665"/>
            </a:xfrm>
            <a:prstGeom prst="rect">
              <a:avLst/>
            </a:prstGeom>
            <a:noFill/>
          </p:spPr>
          <p:txBody>
            <a:bodyPr wrap="square" rtlCol="0">
              <a:spAutoFit/>
            </a:bodyPr>
            <a:lstStyle/>
            <a:p>
              <a:pPr algn="ctr"/>
              <a:r>
                <a:rPr lang="fr-FR" sz="1200" dirty="0"/>
                <a:t>Retrait des insectes</a:t>
              </a:r>
            </a:p>
          </p:txBody>
        </p:sp>
        <p:sp>
          <p:nvSpPr>
            <p:cNvPr id="140" name="Arc 139">
              <a:extLst>
                <a:ext uri="{FF2B5EF4-FFF2-40B4-BE49-F238E27FC236}">
                  <a16:creationId xmlns:a16="http://schemas.microsoft.com/office/drawing/2014/main" id="{827BBB13-2A34-4A26-AA4C-4764A7DA1BF8}"/>
                </a:ext>
              </a:extLst>
            </p:cNvPr>
            <p:cNvSpPr/>
            <p:nvPr/>
          </p:nvSpPr>
          <p:spPr>
            <a:xfrm rot="11095220">
              <a:off x="2189579" y="4941425"/>
              <a:ext cx="535985" cy="535985"/>
            </a:xfrm>
            <a:prstGeom prst="arc">
              <a:avLst>
                <a:gd name="adj1" fmla="val 15554264"/>
                <a:gd name="adj2" fmla="val 0"/>
              </a:avLst>
            </a:prstGeom>
            <a:ln w="12700">
              <a:solidFill>
                <a:srgbClr val="4D98A9"/>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41" name="Arc 140">
              <a:extLst>
                <a:ext uri="{FF2B5EF4-FFF2-40B4-BE49-F238E27FC236}">
                  <a16:creationId xmlns:a16="http://schemas.microsoft.com/office/drawing/2014/main" id="{520D988D-5425-4815-87D6-262968278362}"/>
                </a:ext>
              </a:extLst>
            </p:cNvPr>
            <p:cNvSpPr/>
            <p:nvPr/>
          </p:nvSpPr>
          <p:spPr>
            <a:xfrm rot="5614610">
              <a:off x="3383479" y="4941424"/>
              <a:ext cx="535985" cy="535985"/>
            </a:xfrm>
            <a:prstGeom prst="arc">
              <a:avLst>
                <a:gd name="adj1" fmla="val 15554264"/>
                <a:gd name="adj2" fmla="val 0"/>
              </a:avLst>
            </a:prstGeom>
            <a:ln w="12700">
              <a:solidFill>
                <a:srgbClr val="4D98A9"/>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pic>
          <p:nvPicPr>
            <p:cNvPr id="142" name="Picture 2" descr="https://lh3.googleusercontent.com/yCGPgWp6DXA71JKfqL06lI_3LXw7OSbZHjgSaQU6dd3xRz3gDFMr_833KNf_NlP5XqeWJjcdB92o_KTnxZKJOOm1heSQlg2E7YSfxaxMTZby_RHzjpH7hV8SX72u2ZrljySYspLW4hGb">
              <a:extLst>
                <a:ext uri="{FF2B5EF4-FFF2-40B4-BE49-F238E27FC236}">
                  <a16:creationId xmlns:a16="http://schemas.microsoft.com/office/drawing/2014/main" id="{A2E4E4BC-11FE-4C7D-A7F8-37AA00B29F6F}"/>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10800000" flipV="1">
              <a:off x="2037519" y="5025027"/>
              <a:ext cx="209132" cy="121110"/>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2" descr="https://lh3.googleusercontent.com/yCGPgWp6DXA71JKfqL06lI_3LXw7OSbZHjgSaQU6dd3xRz3gDFMr_833KNf_NlP5XqeWJjcdB92o_KTnxZKJOOm1heSQlg2E7YSfxaxMTZby_RHzjpH7hV8SX72u2ZrljySYspLW4hGb">
              <a:extLst>
                <a:ext uri="{FF2B5EF4-FFF2-40B4-BE49-F238E27FC236}">
                  <a16:creationId xmlns:a16="http://schemas.microsoft.com/office/drawing/2014/main" id="{16832BA0-6A8B-450B-A86F-AA8270FDA0D3}"/>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10800000" flipV="1">
              <a:off x="3832900" y="5025027"/>
              <a:ext cx="209132" cy="121110"/>
            </a:xfrm>
            <a:prstGeom prst="rect">
              <a:avLst/>
            </a:prstGeom>
            <a:noFill/>
            <a:extLst>
              <a:ext uri="{909E8E84-426E-40DD-AFC4-6F175D3DCCD1}">
                <a14:hiddenFill xmlns:a14="http://schemas.microsoft.com/office/drawing/2010/main">
                  <a:solidFill>
                    <a:srgbClr val="FFFFFF"/>
                  </a:solidFill>
                </a14:hiddenFill>
              </a:ext>
            </a:extLst>
          </p:spPr>
        </p:pic>
        <p:sp>
          <p:nvSpPr>
            <p:cNvPr id="144" name="ZoneTexte 143">
              <a:extLst>
                <a:ext uri="{FF2B5EF4-FFF2-40B4-BE49-F238E27FC236}">
                  <a16:creationId xmlns:a16="http://schemas.microsoft.com/office/drawing/2014/main" id="{42471B70-6215-4419-AA10-4CDBC0E02EC2}"/>
                </a:ext>
              </a:extLst>
            </p:cNvPr>
            <p:cNvSpPr txBox="1"/>
            <p:nvPr/>
          </p:nvSpPr>
          <p:spPr bwMode="auto">
            <a:xfrm>
              <a:off x="4524920" y="5650050"/>
              <a:ext cx="978211" cy="289441"/>
            </a:xfrm>
            <a:prstGeom prst="roundRect">
              <a:avLst/>
            </a:prstGeom>
            <a:solidFill>
              <a:schemeClr val="bg1"/>
            </a:solidFill>
            <a:ln w="12700">
              <a:solidFill>
                <a:srgbClr val="4D98A9"/>
              </a:solidFill>
              <a:miter lim="800000"/>
              <a:headEnd/>
              <a:tailEnd/>
            </a:ln>
          </p:spPr>
          <p:txBody>
            <a:bodyPr wrap="square" rtlCol="0">
              <a:spAutoFit/>
            </a:bodyPr>
            <a:lstStyle>
              <a:defPPr>
                <a:defRPr lang="fr-FR"/>
              </a:defPPr>
              <a:lvl1pPr algn="ctr" eaLnBrk="0" hangingPunct="0">
                <a:defRPr sz="2000">
                  <a:solidFill>
                    <a:srgbClr val="375157"/>
                  </a:solidFill>
                  <a:latin typeface="Arial" panose="020B0604020202020204" pitchFamily="34" charset="0"/>
                  <a:cs typeface="Arial" panose="020B0604020202020204" pitchFamily="34" charset="0"/>
                </a:defRPr>
              </a:lvl1pPr>
            </a:lstStyle>
            <a:p>
              <a:r>
                <a:rPr lang="en-US" sz="1100" dirty="0"/>
                <a:t>DAS-ELISA</a:t>
              </a:r>
              <a:endParaRPr lang="en-US" sz="1100" i="1" dirty="0"/>
            </a:p>
          </p:txBody>
        </p:sp>
      </p:grpSp>
      <p:grpSp>
        <p:nvGrpSpPr>
          <p:cNvPr id="29" name="Groupe 28">
            <a:extLst>
              <a:ext uri="{FF2B5EF4-FFF2-40B4-BE49-F238E27FC236}">
                <a16:creationId xmlns:a16="http://schemas.microsoft.com/office/drawing/2014/main" id="{FFBC4E13-8B8D-4B9B-890E-34567C558D60}"/>
              </a:ext>
            </a:extLst>
          </p:cNvPr>
          <p:cNvGrpSpPr/>
          <p:nvPr/>
        </p:nvGrpSpPr>
        <p:grpSpPr>
          <a:xfrm>
            <a:off x="1785897" y="2896175"/>
            <a:ext cx="4033058" cy="1488294"/>
            <a:chOff x="1785897" y="2896175"/>
            <a:chExt cx="4033058" cy="1488294"/>
          </a:xfrm>
        </p:grpSpPr>
        <p:cxnSp>
          <p:nvCxnSpPr>
            <p:cNvPr id="21" name="Connecteur droit avec flèche 20">
              <a:extLst>
                <a:ext uri="{FF2B5EF4-FFF2-40B4-BE49-F238E27FC236}">
                  <a16:creationId xmlns:a16="http://schemas.microsoft.com/office/drawing/2014/main" id="{BD489085-F979-4F54-A01F-3C0A2DDF60F5}"/>
                </a:ext>
              </a:extLst>
            </p:cNvPr>
            <p:cNvCxnSpPr>
              <a:cxnSpLocks/>
            </p:cNvCxnSpPr>
            <p:nvPr/>
          </p:nvCxnSpPr>
          <p:spPr>
            <a:xfrm>
              <a:off x="2731294" y="4111345"/>
              <a:ext cx="697452" cy="0"/>
            </a:xfrm>
            <a:prstGeom prst="straightConnector1">
              <a:avLst/>
            </a:prstGeom>
            <a:ln w="12700">
              <a:solidFill>
                <a:srgbClr val="4D98A9"/>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1" name="Connecteur droit avec flèche 110">
              <a:extLst>
                <a:ext uri="{FF2B5EF4-FFF2-40B4-BE49-F238E27FC236}">
                  <a16:creationId xmlns:a16="http://schemas.microsoft.com/office/drawing/2014/main" id="{3AA495D6-B2A4-4B03-9A69-EE167491BACD}"/>
                </a:ext>
              </a:extLst>
            </p:cNvPr>
            <p:cNvCxnSpPr>
              <a:cxnSpLocks/>
            </p:cNvCxnSpPr>
            <p:nvPr/>
          </p:nvCxnSpPr>
          <p:spPr>
            <a:xfrm>
              <a:off x="3623563" y="4111345"/>
              <a:ext cx="1331818" cy="0"/>
            </a:xfrm>
            <a:prstGeom prst="straightConnector1">
              <a:avLst/>
            </a:prstGeom>
            <a:ln w="12700">
              <a:solidFill>
                <a:srgbClr val="4D98A9"/>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13" name="Graphique 112">
              <a:extLst>
                <a:ext uri="{FF2B5EF4-FFF2-40B4-BE49-F238E27FC236}">
                  <a16:creationId xmlns:a16="http://schemas.microsoft.com/office/drawing/2014/main" id="{30345DDD-F1EA-4D9E-AABE-D1308F5F946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483788" y="3324105"/>
              <a:ext cx="310088" cy="1050164"/>
            </a:xfrm>
            <a:prstGeom prst="rect">
              <a:avLst/>
            </a:prstGeom>
          </p:spPr>
        </p:pic>
        <p:pic>
          <p:nvPicPr>
            <p:cNvPr id="114" name="Graphique 113">
              <a:extLst>
                <a:ext uri="{FF2B5EF4-FFF2-40B4-BE49-F238E27FC236}">
                  <a16:creationId xmlns:a16="http://schemas.microsoft.com/office/drawing/2014/main" id="{3BC3B8A5-FC49-46CC-8F00-7ABD0A0A34D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387382" y="3324105"/>
              <a:ext cx="310088" cy="1050164"/>
            </a:xfrm>
            <a:prstGeom prst="rect">
              <a:avLst/>
            </a:prstGeom>
          </p:spPr>
        </p:pic>
        <p:pic>
          <p:nvPicPr>
            <p:cNvPr id="115" name="Graphique 114">
              <a:extLst>
                <a:ext uri="{FF2B5EF4-FFF2-40B4-BE49-F238E27FC236}">
                  <a16:creationId xmlns:a16="http://schemas.microsoft.com/office/drawing/2014/main" id="{E2314FEF-FFB5-42A0-9C5D-BFD6ACE176F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880611" y="3324105"/>
              <a:ext cx="310088" cy="1050164"/>
            </a:xfrm>
            <a:prstGeom prst="rect">
              <a:avLst/>
            </a:prstGeom>
          </p:spPr>
        </p:pic>
        <p:sp>
          <p:nvSpPr>
            <p:cNvPr id="25" name="ZoneTexte 24">
              <a:extLst>
                <a:ext uri="{FF2B5EF4-FFF2-40B4-BE49-F238E27FC236}">
                  <a16:creationId xmlns:a16="http://schemas.microsoft.com/office/drawing/2014/main" id="{4A3CE34A-9057-4EEE-A008-335BF1CFE2D0}"/>
                </a:ext>
              </a:extLst>
            </p:cNvPr>
            <p:cNvSpPr txBox="1"/>
            <p:nvPr/>
          </p:nvSpPr>
          <p:spPr>
            <a:xfrm>
              <a:off x="2646967" y="4076692"/>
              <a:ext cx="848231" cy="307777"/>
            </a:xfrm>
            <a:prstGeom prst="rect">
              <a:avLst/>
            </a:prstGeom>
            <a:noFill/>
          </p:spPr>
          <p:txBody>
            <a:bodyPr wrap="square" rtlCol="0">
              <a:spAutoFit/>
            </a:bodyPr>
            <a:lstStyle/>
            <a:p>
              <a:pPr algn="ctr"/>
              <a:r>
                <a:rPr lang="fr-FR" sz="1400" dirty="0"/>
                <a:t>7 Jours</a:t>
              </a:r>
            </a:p>
          </p:txBody>
        </p:sp>
        <p:sp>
          <p:nvSpPr>
            <p:cNvPr id="118" name="ZoneTexte 117">
              <a:extLst>
                <a:ext uri="{FF2B5EF4-FFF2-40B4-BE49-F238E27FC236}">
                  <a16:creationId xmlns:a16="http://schemas.microsoft.com/office/drawing/2014/main" id="{AC94F23E-8F4D-4EEA-9756-A8957E8DB7CE}"/>
                </a:ext>
              </a:extLst>
            </p:cNvPr>
            <p:cNvSpPr txBox="1"/>
            <p:nvPr/>
          </p:nvSpPr>
          <p:spPr>
            <a:xfrm>
              <a:off x="3865357" y="4076692"/>
              <a:ext cx="848231" cy="307777"/>
            </a:xfrm>
            <a:prstGeom prst="rect">
              <a:avLst/>
            </a:prstGeom>
            <a:noFill/>
          </p:spPr>
          <p:txBody>
            <a:bodyPr wrap="square" rtlCol="0">
              <a:spAutoFit/>
            </a:bodyPr>
            <a:lstStyle/>
            <a:p>
              <a:pPr algn="ctr"/>
              <a:r>
                <a:rPr lang="fr-FR" sz="1400" dirty="0"/>
                <a:t>28 Jours</a:t>
              </a:r>
            </a:p>
          </p:txBody>
        </p:sp>
        <p:pic>
          <p:nvPicPr>
            <p:cNvPr id="120" name="Graphique 119">
              <a:extLst>
                <a:ext uri="{FF2B5EF4-FFF2-40B4-BE49-F238E27FC236}">
                  <a16:creationId xmlns:a16="http://schemas.microsoft.com/office/drawing/2014/main" id="{C7CBC443-DE96-4F1C-88BD-9D26631459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1988107" y="3341100"/>
              <a:ext cx="456487" cy="209761"/>
            </a:xfrm>
            <a:prstGeom prst="rect">
              <a:avLst/>
            </a:prstGeom>
          </p:spPr>
        </p:pic>
        <p:pic>
          <p:nvPicPr>
            <p:cNvPr id="121" name="Graphique 120">
              <a:extLst>
                <a:ext uri="{FF2B5EF4-FFF2-40B4-BE49-F238E27FC236}">
                  <a16:creationId xmlns:a16="http://schemas.microsoft.com/office/drawing/2014/main" id="{23125E60-988F-48D6-8328-9F4A4969E2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3743855" y="3341100"/>
              <a:ext cx="456487" cy="209761"/>
            </a:xfrm>
            <a:prstGeom prst="rect">
              <a:avLst/>
            </a:prstGeom>
          </p:spPr>
        </p:pic>
        <p:sp>
          <p:nvSpPr>
            <p:cNvPr id="123" name="ZoneTexte 122">
              <a:extLst>
                <a:ext uri="{FF2B5EF4-FFF2-40B4-BE49-F238E27FC236}">
                  <a16:creationId xmlns:a16="http://schemas.microsoft.com/office/drawing/2014/main" id="{A4866FFF-3781-40C6-9C26-250BB0651436}"/>
                </a:ext>
              </a:extLst>
            </p:cNvPr>
            <p:cNvSpPr txBox="1"/>
            <p:nvPr/>
          </p:nvSpPr>
          <p:spPr>
            <a:xfrm>
              <a:off x="1785897" y="2896175"/>
              <a:ext cx="848231" cy="461665"/>
            </a:xfrm>
            <a:prstGeom prst="rect">
              <a:avLst/>
            </a:prstGeom>
            <a:noFill/>
          </p:spPr>
          <p:txBody>
            <a:bodyPr wrap="square" rtlCol="0">
              <a:spAutoFit/>
            </a:bodyPr>
            <a:lstStyle/>
            <a:p>
              <a:pPr algn="ctr"/>
              <a:r>
                <a:rPr lang="fr-FR" sz="1200" dirty="0"/>
                <a:t>1 femelle gravide</a:t>
              </a:r>
            </a:p>
          </p:txBody>
        </p:sp>
        <p:sp>
          <p:nvSpPr>
            <p:cNvPr id="124" name="ZoneTexte 123">
              <a:extLst>
                <a:ext uri="{FF2B5EF4-FFF2-40B4-BE49-F238E27FC236}">
                  <a16:creationId xmlns:a16="http://schemas.microsoft.com/office/drawing/2014/main" id="{E394492D-B453-408D-953D-3CD6884F48F2}"/>
                </a:ext>
              </a:extLst>
            </p:cNvPr>
            <p:cNvSpPr txBox="1"/>
            <p:nvPr/>
          </p:nvSpPr>
          <p:spPr>
            <a:xfrm>
              <a:off x="3518653" y="2896175"/>
              <a:ext cx="848231" cy="461665"/>
            </a:xfrm>
            <a:prstGeom prst="rect">
              <a:avLst/>
            </a:prstGeom>
            <a:noFill/>
          </p:spPr>
          <p:txBody>
            <a:bodyPr wrap="square" rtlCol="0">
              <a:spAutoFit/>
            </a:bodyPr>
            <a:lstStyle/>
            <a:p>
              <a:pPr algn="ctr"/>
              <a:r>
                <a:rPr lang="fr-FR" sz="1200" dirty="0"/>
                <a:t>Retrait de la femelle</a:t>
              </a:r>
            </a:p>
          </p:txBody>
        </p:sp>
        <p:sp>
          <p:nvSpPr>
            <p:cNvPr id="26" name="Arc 25">
              <a:extLst>
                <a:ext uri="{FF2B5EF4-FFF2-40B4-BE49-F238E27FC236}">
                  <a16:creationId xmlns:a16="http://schemas.microsoft.com/office/drawing/2014/main" id="{2A63687E-857F-4F32-8DBD-036EFB58603B}"/>
                </a:ext>
              </a:extLst>
            </p:cNvPr>
            <p:cNvSpPr/>
            <p:nvPr/>
          </p:nvSpPr>
          <p:spPr>
            <a:xfrm rot="11095220">
              <a:off x="2189579" y="3252935"/>
              <a:ext cx="535985" cy="535985"/>
            </a:xfrm>
            <a:prstGeom prst="arc">
              <a:avLst>
                <a:gd name="adj1" fmla="val 15554264"/>
                <a:gd name="adj2" fmla="val 0"/>
              </a:avLst>
            </a:prstGeom>
            <a:ln w="12700">
              <a:solidFill>
                <a:srgbClr val="4D98A9"/>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26" name="Arc 125">
              <a:extLst>
                <a:ext uri="{FF2B5EF4-FFF2-40B4-BE49-F238E27FC236}">
                  <a16:creationId xmlns:a16="http://schemas.microsoft.com/office/drawing/2014/main" id="{92BBA791-7430-4F89-B4E6-FAECAE13A814}"/>
                </a:ext>
              </a:extLst>
            </p:cNvPr>
            <p:cNvSpPr/>
            <p:nvPr/>
          </p:nvSpPr>
          <p:spPr>
            <a:xfrm rot="5614610">
              <a:off x="3383479" y="3252934"/>
              <a:ext cx="535985" cy="535985"/>
            </a:xfrm>
            <a:prstGeom prst="arc">
              <a:avLst>
                <a:gd name="adj1" fmla="val 15554264"/>
                <a:gd name="adj2" fmla="val 0"/>
              </a:avLst>
            </a:prstGeom>
            <a:ln w="12700">
              <a:solidFill>
                <a:srgbClr val="4D98A9"/>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27" name="ZoneTexte 126">
              <a:extLst>
                <a:ext uri="{FF2B5EF4-FFF2-40B4-BE49-F238E27FC236}">
                  <a16:creationId xmlns:a16="http://schemas.microsoft.com/office/drawing/2014/main" id="{D81BE206-88D0-445B-99BD-B0026B8D91CA}"/>
                </a:ext>
              </a:extLst>
            </p:cNvPr>
            <p:cNvSpPr txBox="1"/>
            <p:nvPr/>
          </p:nvSpPr>
          <p:spPr>
            <a:xfrm>
              <a:off x="4910138" y="2896175"/>
              <a:ext cx="908817" cy="461665"/>
            </a:xfrm>
            <a:prstGeom prst="rect">
              <a:avLst/>
            </a:prstGeom>
            <a:noFill/>
          </p:spPr>
          <p:txBody>
            <a:bodyPr wrap="square" rtlCol="0">
              <a:spAutoFit/>
            </a:bodyPr>
            <a:lstStyle/>
            <a:p>
              <a:pPr algn="ctr"/>
              <a:r>
                <a:rPr lang="fr-FR" sz="1200" dirty="0"/>
                <a:t>Nombre de nymphes</a:t>
              </a:r>
            </a:p>
          </p:txBody>
        </p:sp>
        <p:pic>
          <p:nvPicPr>
            <p:cNvPr id="145" name="Graphique 144">
              <a:extLst>
                <a:ext uri="{FF2B5EF4-FFF2-40B4-BE49-F238E27FC236}">
                  <a16:creationId xmlns:a16="http://schemas.microsoft.com/office/drawing/2014/main" id="{A41BC2A1-A7D3-4DDD-8494-D63D943F497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0800000" flipV="1">
              <a:off x="5306019" y="3343960"/>
              <a:ext cx="248725" cy="99729"/>
            </a:xfrm>
            <a:prstGeom prst="rect">
              <a:avLst/>
            </a:prstGeom>
          </p:spPr>
        </p:pic>
        <p:pic>
          <p:nvPicPr>
            <p:cNvPr id="148" name="Graphique 147">
              <a:extLst>
                <a:ext uri="{FF2B5EF4-FFF2-40B4-BE49-F238E27FC236}">
                  <a16:creationId xmlns:a16="http://schemas.microsoft.com/office/drawing/2014/main" id="{CC5DE52D-4DE1-48F2-AD06-7246521F3F1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5400000" flipV="1">
              <a:off x="4889347" y="3668851"/>
              <a:ext cx="180000" cy="72173"/>
            </a:xfrm>
            <a:prstGeom prst="rect">
              <a:avLst/>
            </a:prstGeom>
          </p:spPr>
        </p:pic>
        <p:sp>
          <p:nvSpPr>
            <p:cNvPr id="149" name="Arc 148">
              <a:extLst>
                <a:ext uri="{FF2B5EF4-FFF2-40B4-BE49-F238E27FC236}">
                  <a16:creationId xmlns:a16="http://schemas.microsoft.com/office/drawing/2014/main" id="{99170D08-2CF1-43F4-A7CB-3310F680075E}"/>
                </a:ext>
              </a:extLst>
            </p:cNvPr>
            <p:cNvSpPr/>
            <p:nvPr/>
          </p:nvSpPr>
          <p:spPr>
            <a:xfrm rot="5614610">
              <a:off x="4891377" y="3252933"/>
              <a:ext cx="535985" cy="535985"/>
            </a:xfrm>
            <a:prstGeom prst="arc">
              <a:avLst>
                <a:gd name="adj1" fmla="val 15554264"/>
                <a:gd name="adj2" fmla="val 0"/>
              </a:avLst>
            </a:prstGeom>
            <a:ln w="12700">
              <a:solidFill>
                <a:srgbClr val="4D98A9"/>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pic>
          <p:nvPicPr>
            <p:cNvPr id="150" name="Graphique 149">
              <a:extLst>
                <a:ext uri="{FF2B5EF4-FFF2-40B4-BE49-F238E27FC236}">
                  <a16:creationId xmlns:a16="http://schemas.microsoft.com/office/drawing/2014/main" id="{5A0EFDBB-0B68-4449-99A8-A735E542113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6200000" flipH="1" flipV="1">
              <a:off x="4991459" y="3586944"/>
              <a:ext cx="180000" cy="72173"/>
            </a:xfrm>
            <a:prstGeom prst="rect">
              <a:avLst/>
            </a:prstGeom>
          </p:spPr>
        </p:pic>
        <p:pic>
          <p:nvPicPr>
            <p:cNvPr id="151" name="Graphique 150">
              <a:extLst>
                <a:ext uri="{FF2B5EF4-FFF2-40B4-BE49-F238E27FC236}">
                  <a16:creationId xmlns:a16="http://schemas.microsoft.com/office/drawing/2014/main" id="{3840FBE1-E783-459B-96C8-2730E89F8EB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6620674" flipH="1" flipV="1">
              <a:off x="4977455" y="3771924"/>
              <a:ext cx="172590" cy="69202"/>
            </a:xfrm>
            <a:prstGeom prst="rect">
              <a:avLst/>
            </a:prstGeom>
          </p:spPr>
        </p:pic>
      </p:grpSp>
      <p:grpSp>
        <p:nvGrpSpPr>
          <p:cNvPr id="35" name="Groupe 34">
            <a:extLst>
              <a:ext uri="{FF2B5EF4-FFF2-40B4-BE49-F238E27FC236}">
                <a16:creationId xmlns:a16="http://schemas.microsoft.com/office/drawing/2014/main" id="{FDDECFFB-CBC0-4B72-B9EE-BE072A8245ED}"/>
              </a:ext>
            </a:extLst>
          </p:cNvPr>
          <p:cNvGrpSpPr/>
          <p:nvPr/>
        </p:nvGrpSpPr>
        <p:grpSpPr>
          <a:xfrm>
            <a:off x="1809530" y="1246782"/>
            <a:ext cx="3935170" cy="1665319"/>
            <a:chOff x="1809530" y="1246782"/>
            <a:chExt cx="3935170" cy="1665319"/>
          </a:xfrm>
        </p:grpSpPr>
        <p:sp>
          <p:nvSpPr>
            <p:cNvPr id="199" name="ZoneTexte 198">
              <a:extLst>
                <a:ext uri="{FF2B5EF4-FFF2-40B4-BE49-F238E27FC236}">
                  <a16:creationId xmlns:a16="http://schemas.microsoft.com/office/drawing/2014/main" id="{DD03ADEE-AB0E-4EE8-890F-7E6803551352}"/>
                </a:ext>
              </a:extLst>
            </p:cNvPr>
            <p:cNvSpPr txBox="1"/>
            <p:nvPr/>
          </p:nvSpPr>
          <p:spPr>
            <a:xfrm>
              <a:off x="3287309" y="2388881"/>
              <a:ext cx="848231" cy="523220"/>
            </a:xfrm>
            <a:prstGeom prst="rect">
              <a:avLst/>
            </a:prstGeom>
            <a:noFill/>
          </p:spPr>
          <p:txBody>
            <a:bodyPr wrap="square" rtlCol="0">
              <a:spAutoFit/>
            </a:bodyPr>
            <a:lstStyle/>
            <a:p>
              <a:pPr algn="ctr"/>
              <a:r>
                <a:rPr lang="fr-FR" sz="1400" dirty="0"/>
                <a:t>14</a:t>
              </a:r>
            </a:p>
            <a:p>
              <a:pPr algn="ctr"/>
              <a:r>
                <a:rPr lang="fr-FR" sz="1400" dirty="0"/>
                <a:t> Jours</a:t>
              </a:r>
            </a:p>
          </p:txBody>
        </p:sp>
        <p:sp>
          <p:nvSpPr>
            <p:cNvPr id="89" name="Rectangle 88">
              <a:extLst>
                <a:ext uri="{FF2B5EF4-FFF2-40B4-BE49-F238E27FC236}">
                  <a16:creationId xmlns:a16="http://schemas.microsoft.com/office/drawing/2014/main" id="{C4E32DF0-D378-4A6E-9583-78C7E4158232}"/>
                </a:ext>
              </a:extLst>
            </p:cNvPr>
            <p:cNvSpPr/>
            <p:nvPr/>
          </p:nvSpPr>
          <p:spPr>
            <a:xfrm>
              <a:off x="2179646" y="1632549"/>
              <a:ext cx="1025963" cy="103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ZoneTexte 87">
              <a:extLst>
                <a:ext uri="{FF2B5EF4-FFF2-40B4-BE49-F238E27FC236}">
                  <a16:creationId xmlns:a16="http://schemas.microsoft.com/office/drawing/2014/main" id="{F78C698B-5F6C-4612-9A3D-B3F4E4C02816}"/>
                </a:ext>
              </a:extLst>
            </p:cNvPr>
            <p:cNvSpPr txBox="1"/>
            <p:nvPr/>
          </p:nvSpPr>
          <p:spPr>
            <a:xfrm>
              <a:off x="1809530" y="1481681"/>
              <a:ext cx="1513941" cy="461665"/>
            </a:xfrm>
            <a:prstGeom prst="rect">
              <a:avLst/>
            </a:prstGeom>
            <a:noFill/>
          </p:spPr>
          <p:txBody>
            <a:bodyPr wrap="none" rtlCol="0">
              <a:spAutoFit/>
            </a:bodyPr>
            <a:lstStyle/>
            <a:p>
              <a:pPr algn="ctr"/>
              <a:r>
                <a:rPr lang="fr-FR" sz="1200" dirty="0"/>
                <a:t>12 x Femelles </a:t>
              </a:r>
            </a:p>
            <a:p>
              <a:pPr algn="ctr"/>
              <a:r>
                <a:rPr lang="fr-FR" sz="1200" dirty="0"/>
                <a:t>gravides et </a:t>
              </a:r>
              <a:r>
                <a:rPr lang="fr-FR" sz="1200" dirty="0" err="1"/>
                <a:t>vilurifères</a:t>
              </a:r>
              <a:endParaRPr lang="fr-FR" sz="1200" dirty="0"/>
            </a:p>
          </p:txBody>
        </p:sp>
        <p:sp>
          <p:nvSpPr>
            <p:cNvPr id="195" name="ZoneTexte 194">
              <a:extLst>
                <a:ext uri="{FF2B5EF4-FFF2-40B4-BE49-F238E27FC236}">
                  <a16:creationId xmlns:a16="http://schemas.microsoft.com/office/drawing/2014/main" id="{92FEB6FF-87D2-4D69-BD66-B76B78D91FD9}"/>
                </a:ext>
              </a:extLst>
            </p:cNvPr>
            <p:cNvSpPr txBox="1"/>
            <p:nvPr/>
          </p:nvSpPr>
          <p:spPr>
            <a:xfrm>
              <a:off x="1894291" y="2636220"/>
              <a:ext cx="1718740" cy="246221"/>
            </a:xfrm>
            <a:prstGeom prst="rect">
              <a:avLst/>
            </a:prstGeom>
            <a:noFill/>
          </p:spPr>
          <p:txBody>
            <a:bodyPr wrap="none" rtlCol="0">
              <a:spAutoFit/>
            </a:bodyPr>
            <a:lstStyle/>
            <a:p>
              <a:r>
                <a:rPr lang="fr-FR" sz="1000" dirty="0"/>
                <a:t>Variétés (mosaïque aléatoire)</a:t>
              </a:r>
            </a:p>
          </p:txBody>
        </p:sp>
        <p:cxnSp>
          <p:nvCxnSpPr>
            <p:cNvPr id="196" name="Connecteur droit avec flèche 195">
              <a:extLst>
                <a:ext uri="{FF2B5EF4-FFF2-40B4-BE49-F238E27FC236}">
                  <a16:creationId xmlns:a16="http://schemas.microsoft.com/office/drawing/2014/main" id="{D552B66D-E646-4457-AF54-2573B27D9E88}"/>
                </a:ext>
              </a:extLst>
            </p:cNvPr>
            <p:cNvCxnSpPr>
              <a:cxnSpLocks/>
            </p:cNvCxnSpPr>
            <p:nvPr/>
          </p:nvCxnSpPr>
          <p:spPr>
            <a:xfrm>
              <a:off x="3556966" y="2443532"/>
              <a:ext cx="353810" cy="0"/>
            </a:xfrm>
            <a:prstGeom prst="straightConnector1">
              <a:avLst/>
            </a:prstGeom>
            <a:ln w="12700">
              <a:solidFill>
                <a:srgbClr val="4D98A9"/>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98" name="Graphique 197">
              <a:extLst>
                <a:ext uri="{FF2B5EF4-FFF2-40B4-BE49-F238E27FC236}">
                  <a16:creationId xmlns:a16="http://schemas.microsoft.com/office/drawing/2014/main" id="{6E8ECA59-24EF-450C-B068-5B07A160FED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874330" y="1718492"/>
              <a:ext cx="310088" cy="1050164"/>
            </a:xfrm>
            <a:prstGeom prst="rect">
              <a:avLst/>
            </a:prstGeom>
          </p:spPr>
        </p:pic>
        <p:sp>
          <p:nvSpPr>
            <p:cNvPr id="201" name="ZoneTexte 200">
              <a:extLst>
                <a:ext uri="{FF2B5EF4-FFF2-40B4-BE49-F238E27FC236}">
                  <a16:creationId xmlns:a16="http://schemas.microsoft.com/office/drawing/2014/main" id="{AF6A4ACC-2804-436D-B80B-8E056C59EF43}"/>
                </a:ext>
              </a:extLst>
            </p:cNvPr>
            <p:cNvSpPr txBox="1"/>
            <p:nvPr/>
          </p:nvSpPr>
          <p:spPr>
            <a:xfrm>
              <a:off x="3848340" y="2388881"/>
              <a:ext cx="848231" cy="523220"/>
            </a:xfrm>
            <a:prstGeom prst="rect">
              <a:avLst/>
            </a:prstGeom>
            <a:noFill/>
          </p:spPr>
          <p:txBody>
            <a:bodyPr wrap="square" rtlCol="0">
              <a:spAutoFit/>
            </a:bodyPr>
            <a:lstStyle/>
            <a:p>
              <a:pPr algn="ctr"/>
              <a:r>
                <a:rPr lang="fr-FR" sz="1400" dirty="0"/>
                <a:t>28</a:t>
              </a:r>
            </a:p>
            <a:p>
              <a:pPr algn="ctr"/>
              <a:r>
                <a:rPr lang="fr-FR" sz="1400" dirty="0"/>
                <a:t> Jours</a:t>
              </a:r>
            </a:p>
          </p:txBody>
        </p:sp>
        <p:pic>
          <p:nvPicPr>
            <p:cNvPr id="202" name="Graphique 201">
              <a:extLst>
                <a:ext uri="{FF2B5EF4-FFF2-40B4-BE49-F238E27FC236}">
                  <a16:creationId xmlns:a16="http://schemas.microsoft.com/office/drawing/2014/main" id="{5D30DE37-87A8-44C4-9952-17C5B2082BE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436448" y="1718492"/>
              <a:ext cx="310088" cy="1050164"/>
            </a:xfrm>
            <a:prstGeom prst="rect">
              <a:avLst/>
            </a:prstGeom>
          </p:spPr>
        </p:pic>
        <p:sp>
          <p:nvSpPr>
            <p:cNvPr id="209" name="ZoneTexte 208">
              <a:extLst>
                <a:ext uri="{FF2B5EF4-FFF2-40B4-BE49-F238E27FC236}">
                  <a16:creationId xmlns:a16="http://schemas.microsoft.com/office/drawing/2014/main" id="{4881460A-B187-444A-AE48-BA17041D411C}"/>
                </a:ext>
              </a:extLst>
            </p:cNvPr>
            <p:cNvSpPr txBox="1"/>
            <p:nvPr/>
          </p:nvSpPr>
          <p:spPr>
            <a:xfrm>
              <a:off x="3417257" y="1246782"/>
              <a:ext cx="1263616" cy="461665"/>
            </a:xfrm>
            <a:prstGeom prst="rect">
              <a:avLst/>
            </a:prstGeom>
            <a:noFill/>
          </p:spPr>
          <p:txBody>
            <a:bodyPr wrap="none" rtlCol="0">
              <a:spAutoFit/>
            </a:bodyPr>
            <a:lstStyle/>
            <a:p>
              <a:pPr algn="ctr"/>
              <a:r>
                <a:rPr lang="fr-FR" sz="1200" dirty="0"/>
                <a:t>Confinement
de chaque plante</a:t>
              </a:r>
            </a:p>
          </p:txBody>
        </p:sp>
        <p:pic>
          <p:nvPicPr>
            <p:cNvPr id="210" name="Graphique 209">
              <a:extLst>
                <a:ext uri="{FF2B5EF4-FFF2-40B4-BE49-F238E27FC236}">
                  <a16:creationId xmlns:a16="http://schemas.microsoft.com/office/drawing/2014/main" id="{DDE99766-98AC-4ABB-B207-6ED0F2DA7C4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0800000" flipV="1">
              <a:off x="4882508" y="1757428"/>
              <a:ext cx="248725" cy="99729"/>
            </a:xfrm>
            <a:prstGeom prst="rect">
              <a:avLst/>
            </a:prstGeom>
          </p:spPr>
        </p:pic>
        <p:pic>
          <p:nvPicPr>
            <p:cNvPr id="211" name="Graphique 210">
              <a:extLst>
                <a:ext uri="{FF2B5EF4-FFF2-40B4-BE49-F238E27FC236}">
                  <a16:creationId xmlns:a16="http://schemas.microsoft.com/office/drawing/2014/main" id="{513FF04C-DD35-423D-BFB4-2F9F721FDBA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5400000" flipV="1">
              <a:off x="4440011" y="2050900"/>
              <a:ext cx="180000" cy="72173"/>
            </a:xfrm>
            <a:prstGeom prst="rect">
              <a:avLst/>
            </a:prstGeom>
          </p:spPr>
        </p:pic>
        <p:sp>
          <p:nvSpPr>
            <p:cNvPr id="212" name="Arc 211">
              <a:extLst>
                <a:ext uri="{FF2B5EF4-FFF2-40B4-BE49-F238E27FC236}">
                  <a16:creationId xmlns:a16="http://schemas.microsoft.com/office/drawing/2014/main" id="{0360E3E5-2A71-47A6-9515-1EE930FDBFF1}"/>
                </a:ext>
              </a:extLst>
            </p:cNvPr>
            <p:cNvSpPr/>
            <p:nvPr/>
          </p:nvSpPr>
          <p:spPr>
            <a:xfrm rot="5614610">
              <a:off x="4467866" y="1666401"/>
              <a:ext cx="535985" cy="535985"/>
            </a:xfrm>
            <a:prstGeom prst="arc">
              <a:avLst>
                <a:gd name="adj1" fmla="val 15554264"/>
                <a:gd name="adj2" fmla="val 0"/>
              </a:avLst>
            </a:prstGeom>
            <a:ln w="12700">
              <a:solidFill>
                <a:srgbClr val="4D98A9"/>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pic>
          <p:nvPicPr>
            <p:cNvPr id="213" name="Graphique 212">
              <a:extLst>
                <a:ext uri="{FF2B5EF4-FFF2-40B4-BE49-F238E27FC236}">
                  <a16:creationId xmlns:a16="http://schemas.microsoft.com/office/drawing/2014/main" id="{41A2EA53-0B07-4A44-9324-963AB1D8B01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6200000" flipH="1" flipV="1">
              <a:off x="4542123" y="1968993"/>
              <a:ext cx="180000" cy="72173"/>
            </a:xfrm>
            <a:prstGeom prst="rect">
              <a:avLst/>
            </a:prstGeom>
          </p:spPr>
        </p:pic>
        <p:pic>
          <p:nvPicPr>
            <p:cNvPr id="214" name="Graphique 213">
              <a:extLst>
                <a:ext uri="{FF2B5EF4-FFF2-40B4-BE49-F238E27FC236}">
                  <a16:creationId xmlns:a16="http://schemas.microsoft.com/office/drawing/2014/main" id="{4B250367-8136-4BA7-AC7A-2655B88E5C6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6620674" flipH="1" flipV="1">
              <a:off x="4528119" y="2153973"/>
              <a:ext cx="172590" cy="69202"/>
            </a:xfrm>
            <a:prstGeom prst="rect">
              <a:avLst/>
            </a:prstGeom>
          </p:spPr>
        </p:pic>
        <p:sp>
          <p:nvSpPr>
            <p:cNvPr id="215" name="ZoneTexte 214">
              <a:extLst>
                <a:ext uri="{FF2B5EF4-FFF2-40B4-BE49-F238E27FC236}">
                  <a16:creationId xmlns:a16="http://schemas.microsoft.com/office/drawing/2014/main" id="{CD210341-3691-4A59-98B7-59C979198DF0}"/>
                </a:ext>
              </a:extLst>
            </p:cNvPr>
            <p:cNvSpPr txBox="1"/>
            <p:nvPr/>
          </p:nvSpPr>
          <p:spPr>
            <a:xfrm>
              <a:off x="4610215" y="1246782"/>
              <a:ext cx="944810" cy="461665"/>
            </a:xfrm>
            <a:prstGeom prst="rect">
              <a:avLst/>
            </a:prstGeom>
            <a:noFill/>
          </p:spPr>
          <p:txBody>
            <a:bodyPr wrap="none" rtlCol="0">
              <a:spAutoFit/>
            </a:bodyPr>
            <a:lstStyle/>
            <a:p>
              <a:pPr algn="ctr"/>
              <a:r>
                <a:rPr lang="fr-FR" sz="1200" dirty="0"/>
                <a:t>Nombre 
de nymphes</a:t>
              </a:r>
            </a:p>
          </p:txBody>
        </p:sp>
        <p:cxnSp>
          <p:nvCxnSpPr>
            <p:cNvPr id="222" name="Connecteur droit avec flèche 221">
              <a:extLst>
                <a:ext uri="{FF2B5EF4-FFF2-40B4-BE49-F238E27FC236}">
                  <a16:creationId xmlns:a16="http://schemas.microsoft.com/office/drawing/2014/main" id="{83E60ACC-AC86-4A9A-A1A8-A264C2A44E32}"/>
                </a:ext>
              </a:extLst>
            </p:cNvPr>
            <p:cNvCxnSpPr>
              <a:cxnSpLocks/>
              <a:endCxn id="228" idx="1"/>
            </p:cNvCxnSpPr>
            <p:nvPr/>
          </p:nvCxnSpPr>
          <p:spPr>
            <a:xfrm>
              <a:off x="4613302" y="2442500"/>
              <a:ext cx="272532" cy="0"/>
            </a:xfrm>
            <a:prstGeom prst="straightConnector1">
              <a:avLst/>
            </a:prstGeom>
            <a:ln w="12700">
              <a:solidFill>
                <a:srgbClr val="4D98A9"/>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32" name="Image 31">
              <a:extLst>
                <a:ext uri="{FF2B5EF4-FFF2-40B4-BE49-F238E27FC236}">
                  <a16:creationId xmlns:a16="http://schemas.microsoft.com/office/drawing/2014/main" id="{5BC16936-7EAA-4E66-AF48-5C490C9BB942}"/>
                </a:ext>
              </a:extLst>
            </p:cNvPr>
            <p:cNvPicPr>
              <a:picLocks noChangeAspect="1"/>
            </p:cNvPicPr>
            <p:nvPr/>
          </p:nvPicPr>
          <p:blipFill>
            <a:blip r:embed="rId20"/>
            <a:stretch>
              <a:fillRect/>
            </a:stretch>
          </p:blipFill>
          <p:spPr>
            <a:xfrm>
              <a:off x="1916366" y="2218584"/>
              <a:ext cx="1683742" cy="435619"/>
            </a:xfrm>
            <a:prstGeom prst="rect">
              <a:avLst/>
            </a:prstGeom>
          </p:spPr>
        </p:pic>
        <p:cxnSp>
          <p:nvCxnSpPr>
            <p:cNvPr id="226" name="Connecteur droit avec flèche 225">
              <a:extLst>
                <a:ext uri="{FF2B5EF4-FFF2-40B4-BE49-F238E27FC236}">
                  <a16:creationId xmlns:a16="http://schemas.microsoft.com/office/drawing/2014/main" id="{5F267533-484D-43E4-ABEC-95231D72B276}"/>
                </a:ext>
              </a:extLst>
            </p:cNvPr>
            <p:cNvCxnSpPr>
              <a:cxnSpLocks/>
            </p:cNvCxnSpPr>
            <p:nvPr/>
          </p:nvCxnSpPr>
          <p:spPr>
            <a:xfrm>
              <a:off x="4109087" y="2443532"/>
              <a:ext cx="353810" cy="0"/>
            </a:xfrm>
            <a:prstGeom prst="straightConnector1">
              <a:avLst/>
            </a:prstGeom>
            <a:ln w="12700">
              <a:solidFill>
                <a:srgbClr val="4D98A9"/>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3" name="Groupe 32">
              <a:extLst>
                <a:ext uri="{FF2B5EF4-FFF2-40B4-BE49-F238E27FC236}">
                  <a16:creationId xmlns:a16="http://schemas.microsoft.com/office/drawing/2014/main" id="{89626CA2-0BE9-40BA-A6F4-1EE53D6D082F}"/>
                </a:ext>
              </a:extLst>
            </p:cNvPr>
            <p:cNvGrpSpPr/>
            <p:nvPr/>
          </p:nvGrpSpPr>
          <p:grpSpPr>
            <a:xfrm>
              <a:off x="4800149" y="2303975"/>
              <a:ext cx="944551" cy="289441"/>
              <a:chOff x="4753416" y="2303975"/>
              <a:chExt cx="944551" cy="289441"/>
            </a:xfrm>
          </p:grpSpPr>
          <p:sp>
            <p:nvSpPr>
              <p:cNvPr id="224" name="ZoneTexte 223">
                <a:extLst>
                  <a:ext uri="{FF2B5EF4-FFF2-40B4-BE49-F238E27FC236}">
                    <a16:creationId xmlns:a16="http://schemas.microsoft.com/office/drawing/2014/main" id="{4DC78550-F9CC-431E-94DD-1AD6985B2711}"/>
                  </a:ext>
                </a:extLst>
              </p:cNvPr>
              <p:cNvSpPr txBox="1"/>
              <p:nvPr/>
            </p:nvSpPr>
            <p:spPr bwMode="auto">
              <a:xfrm>
                <a:off x="4753416" y="2303975"/>
                <a:ext cx="944551" cy="289441"/>
              </a:xfrm>
              <a:prstGeom prst="roundRect">
                <a:avLst/>
              </a:prstGeom>
              <a:noFill/>
              <a:ln w="12700">
                <a:noFill/>
                <a:miter lim="800000"/>
                <a:headEnd/>
                <a:tailEnd/>
              </a:ln>
            </p:spPr>
            <p:txBody>
              <a:bodyPr wrap="square" rtlCol="0">
                <a:spAutoFit/>
              </a:bodyPr>
              <a:lstStyle>
                <a:defPPr>
                  <a:defRPr lang="fr-FR"/>
                </a:defPPr>
                <a:lvl1pPr algn="ctr" eaLnBrk="0" hangingPunct="0">
                  <a:defRPr sz="2000">
                    <a:solidFill>
                      <a:srgbClr val="375157"/>
                    </a:solidFill>
                    <a:latin typeface="Arial" panose="020B0604020202020204" pitchFamily="34" charset="0"/>
                    <a:cs typeface="Arial" panose="020B0604020202020204" pitchFamily="34" charset="0"/>
                  </a:defRPr>
                </a:lvl1pPr>
              </a:lstStyle>
              <a:p>
                <a:pPr algn="l"/>
                <a:r>
                  <a:rPr lang="en-US" sz="1100" dirty="0"/>
                  <a:t>DAS-ELISA</a:t>
                </a:r>
                <a:endParaRPr lang="en-US" sz="1100" i="1" dirty="0"/>
              </a:p>
            </p:txBody>
          </p:sp>
          <p:sp>
            <p:nvSpPr>
              <p:cNvPr id="228" name="ZoneTexte 227">
                <a:extLst>
                  <a:ext uri="{FF2B5EF4-FFF2-40B4-BE49-F238E27FC236}">
                    <a16:creationId xmlns:a16="http://schemas.microsoft.com/office/drawing/2014/main" id="{D3FD763A-CD33-4372-B76E-AB9B65517399}"/>
                  </a:ext>
                </a:extLst>
              </p:cNvPr>
              <p:cNvSpPr txBox="1"/>
              <p:nvPr/>
            </p:nvSpPr>
            <p:spPr bwMode="auto">
              <a:xfrm>
                <a:off x="4839101" y="2334917"/>
                <a:ext cx="795974" cy="221337"/>
              </a:xfrm>
              <a:prstGeom prst="roundRect">
                <a:avLst/>
              </a:prstGeom>
              <a:noFill/>
              <a:ln w="12700">
                <a:solidFill>
                  <a:srgbClr val="4D98A9"/>
                </a:solidFill>
                <a:miter lim="800000"/>
                <a:headEnd/>
                <a:tailEnd/>
              </a:ln>
            </p:spPr>
            <p:txBody>
              <a:bodyPr wrap="square" rtlCol="0">
                <a:spAutoFit/>
              </a:bodyPr>
              <a:lstStyle>
                <a:defPPr>
                  <a:defRPr lang="fr-FR"/>
                </a:defPPr>
                <a:lvl1pPr algn="ctr" eaLnBrk="0" hangingPunct="0">
                  <a:defRPr sz="2000">
                    <a:solidFill>
                      <a:srgbClr val="375157"/>
                    </a:solidFill>
                    <a:latin typeface="Arial" panose="020B0604020202020204" pitchFamily="34" charset="0"/>
                    <a:cs typeface="Arial" panose="020B0604020202020204" pitchFamily="34" charset="0"/>
                  </a:defRPr>
                </a:lvl1pPr>
              </a:lstStyle>
              <a:p>
                <a:pPr algn="l"/>
                <a:endParaRPr lang="en-US" sz="700" i="1" dirty="0"/>
              </a:p>
            </p:txBody>
          </p:sp>
        </p:grpSp>
        <p:pic>
          <p:nvPicPr>
            <p:cNvPr id="236" name="Graphique 235">
              <a:extLst>
                <a:ext uri="{FF2B5EF4-FFF2-40B4-BE49-F238E27FC236}">
                  <a16:creationId xmlns:a16="http://schemas.microsoft.com/office/drawing/2014/main" id="{C51AE864-364A-4BE0-879B-2AAB60C670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2307242" y="1930249"/>
              <a:ext cx="456487" cy="209761"/>
            </a:xfrm>
            <a:prstGeom prst="rect">
              <a:avLst/>
            </a:prstGeom>
          </p:spPr>
        </p:pic>
        <p:pic>
          <p:nvPicPr>
            <p:cNvPr id="237" name="Picture 2" descr="https://lh3.googleusercontent.com/yCGPgWp6DXA71JKfqL06lI_3LXw7OSbZHjgSaQU6dd3xRz3gDFMr_833KNf_NlP5XqeWJjcdB92o_KTnxZKJOOm1heSQlg2E7YSfxaxMTZby_RHzjpH7hV8SX72u2ZrljySYspLW4hGb">
              <a:extLst>
                <a:ext uri="{FF2B5EF4-FFF2-40B4-BE49-F238E27FC236}">
                  <a16:creationId xmlns:a16="http://schemas.microsoft.com/office/drawing/2014/main" id="{4053FEA2-FB0B-424F-83A0-492748265746}"/>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10800000" flipV="1">
              <a:off x="2356654" y="1925686"/>
              <a:ext cx="209132" cy="121110"/>
            </a:xfrm>
            <a:prstGeom prst="rect">
              <a:avLst/>
            </a:prstGeom>
            <a:noFill/>
            <a:extLst>
              <a:ext uri="{909E8E84-426E-40DD-AFC4-6F175D3DCCD1}">
                <a14:hiddenFill xmlns:a14="http://schemas.microsoft.com/office/drawing/2010/main">
                  <a:solidFill>
                    <a:srgbClr val="FFFFFF"/>
                  </a:solidFill>
                </a14:hiddenFill>
              </a:ext>
            </a:extLst>
          </p:spPr>
        </p:pic>
        <p:sp>
          <p:nvSpPr>
            <p:cNvPr id="238" name="Arc 237">
              <a:extLst>
                <a:ext uri="{FF2B5EF4-FFF2-40B4-BE49-F238E27FC236}">
                  <a16:creationId xmlns:a16="http://schemas.microsoft.com/office/drawing/2014/main" id="{50AFFE5A-6445-42AA-B8FA-3AC4827624A3}"/>
                </a:ext>
              </a:extLst>
            </p:cNvPr>
            <p:cNvSpPr/>
            <p:nvPr/>
          </p:nvSpPr>
          <p:spPr>
            <a:xfrm rot="11095220">
              <a:off x="2460380" y="1790635"/>
              <a:ext cx="535985" cy="660874"/>
            </a:xfrm>
            <a:prstGeom prst="arc">
              <a:avLst>
                <a:gd name="adj1" fmla="val 15554264"/>
                <a:gd name="adj2" fmla="val 0"/>
              </a:avLst>
            </a:prstGeom>
            <a:ln w="12700">
              <a:solidFill>
                <a:srgbClr val="4D98A9"/>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sp>
        <p:nvSpPr>
          <p:cNvPr id="91" name="Rectangle 90">
            <a:extLst>
              <a:ext uri="{FF2B5EF4-FFF2-40B4-BE49-F238E27FC236}">
                <a16:creationId xmlns:a16="http://schemas.microsoft.com/office/drawing/2014/main" id="{5C140403-3FB1-4A75-9064-42D77C26ACC8}"/>
              </a:ext>
            </a:extLst>
          </p:cNvPr>
          <p:cNvSpPr/>
          <p:nvPr/>
        </p:nvSpPr>
        <p:spPr>
          <a:xfrm>
            <a:off x="5845383" y="4572000"/>
            <a:ext cx="2082175" cy="141474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54" name="Groupe 153">
            <a:extLst>
              <a:ext uri="{FF2B5EF4-FFF2-40B4-BE49-F238E27FC236}">
                <a16:creationId xmlns:a16="http://schemas.microsoft.com/office/drawing/2014/main" id="{B611E86D-B783-40E4-9C74-DA33932E3B9E}"/>
              </a:ext>
            </a:extLst>
          </p:cNvPr>
          <p:cNvGrpSpPr/>
          <p:nvPr/>
        </p:nvGrpSpPr>
        <p:grpSpPr>
          <a:xfrm>
            <a:off x="11812158" y="0"/>
            <a:ext cx="379842" cy="6857997"/>
            <a:chOff x="11812158" y="2460023"/>
            <a:chExt cx="379842" cy="1147763"/>
          </a:xfrm>
        </p:grpSpPr>
        <p:sp>
          <p:nvSpPr>
            <p:cNvPr id="155" name="Rectangle 154">
              <a:extLst>
                <a:ext uri="{FF2B5EF4-FFF2-40B4-BE49-F238E27FC236}">
                  <a16:creationId xmlns:a16="http://schemas.microsoft.com/office/drawing/2014/main" id="{FA36F56F-5F28-4430-B530-3E21A94E12BC}"/>
                </a:ext>
              </a:extLst>
            </p:cNvPr>
            <p:cNvSpPr/>
            <p:nvPr/>
          </p:nvSpPr>
          <p:spPr>
            <a:xfrm>
              <a:off x="11896725" y="2460023"/>
              <a:ext cx="295275" cy="11477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6" name="Connecteur droit 155">
              <a:extLst>
                <a:ext uri="{FF2B5EF4-FFF2-40B4-BE49-F238E27FC236}">
                  <a16:creationId xmlns:a16="http://schemas.microsoft.com/office/drawing/2014/main" id="{DEDB11D2-9AF6-43F9-97EF-35B86F807017}"/>
                </a:ext>
              </a:extLst>
            </p:cNvPr>
            <p:cNvCxnSpPr/>
            <p:nvPr/>
          </p:nvCxnSpPr>
          <p:spPr>
            <a:xfrm>
              <a:off x="11812158"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7" name="Connecteur droit 156">
              <a:extLst>
                <a:ext uri="{FF2B5EF4-FFF2-40B4-BE49-F238E27FC236}">
                  <a16:creationId xmlns:a16="http://schemas.microsoft.com/office/drawing/2014/main" id="{71FD12AB-EF84-4238-B600-605D34D25317}"/>
                </a:ext>
              </a:extLst>
            </p:cNvPr>
            <p:cNvCxnSpPr/>
            <p:nvPr/>
          </p:nvCxnSpPr>
          <p:spPr>
            <a:xfrm>
              <a:off x="12045520"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8" name="Connecteur droit 157">
              <a:extLst>
                <a:ext uri="{FF2B5EF4-FFF2-40B4-BE49-F238E27FC236}">
                  <a16:creationId xmlns:a16="http://schemas.microsoft.com/office/drawing/2014/main" id="{0E1935F2-89CD-4CDE-8CDE-7D5D97FBDEC9}"/>
                </a:ext>
              </a:extLst>
            </p:cNvPr>
            <p:cNvCxnSpPr/>
            <p:nvPr/>
          </p:nvCxnSpPr>
          <p:spPr>
            <a:xfrm>
              <a:off x="11974082" y="2460023"/>
              <a:ext cx="0" cy="1147763"/>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9" name="ZoneTexte 68">
            <a:extLst>
              <a:ext uri="{FF2B5EF4-FFF2-40B4-BE49-F238E27FC236}">
                <a16:creationId xmlns:a16="http://schemas.microsoft.com/office/drawing/2014/main" id="{3929F2F8-64E4-4575-AF40-DD5C2678514B}"/>
              </a:ext>
            </a:extLst>
          </p:cNvPr>
          <p:cNvSpPr txBox="1"/>
          <p:nvPr/>
        </p:nvSpPr>
        <p:spPr>
          <a:xfrm>
            <a:off x="8344126" y="6574977"/>
            <a:ext cx="3525004" cy="276999"/>
          </a:xfrm>
          <a:prstGeom prst="rect">
            <a:avLst/>
          </a:prstGeom>
          <a:noFill/>
        </p:spPr>
        <p:txBody>
          <a:bodyPr wrap="none" rtlCol="0">
            <a:spAutoFit/>
          </a:bodyPr>
          <a:lstStyle/>
          <a:p>
            <a:r>
              <a:rPr lang="fr-FR" sz="1200" dirty="0"/>
              <a:t>GLM ; ns : non significatif ; * : P &lt; 0,05 et ** : P &lt; 0,01</a:t>
            </a:r>
            <a:endParaRPr lang="en-US" sz="1200" i="1" dirty="0"/>
          </a:p>
        </p:txBody>
      </p:sp>
    </p:spTree>
    <p:extLst>
      <p:ext uri="{BB962C8B-B14F-4D97-AF65-F5344CB8AC3E}">
        <p14:creationId xmlns:p14="http://schemas.microsoft.com/office/powerpoint/2010/main" val="837165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e 81">
            <a:extLst>
              <a:ext uri="{FF2B5EF4-FFF2-40B4-BE49-F238E27FC236}">
                <a16:creationId xmlns:a16="http://schemas.microsoft.com/office/drawing/2014/main" id="{30E2D6D8-7F74-44C4-9EAA-13806E7D39F2}"/>
              </a:ext>
            </a:extLst>
          </p:cNvPr>
          <p:cNvGrpSpPr/>
          <p:nvPr/>
        </p:nvGrpSpPr>
        <p:grpSpPr>
          <a:xfrm>
            <a:off x="372933" y="50455"/>
            <a:ext cx="11292745" cy="388640"/>
            <a:chOff x="786847" y="329183"/>
            <a:chExt cx="10926154" cy="777241"/>
          </a:xfrm>
        </p:grpSpPr>
        <p:sp>
          <p:nvSpPr>
            <p:cNvPr id="83" name="Rectangle 82">
              <a:extLst>
                <a:ext uri="{FF2B5EF4-FFF2-40B4-BE49-F238E27FC236}">
                  <a16:creationId xmlns:a16="http://schemas.microsoft.com/office/drawing/2014/main" id="{FC5B25BB-1E23-43B5-BE08-1BBB0FDBD687}"/>
                </a:ext>
              </a:extLst>
            </p:cNvPr>
            <p:cNvSpPr/>
            <p:nvPr/>
          </p:nvSpPr>
          <p:spPr>
            <a:xfrm>
              <a:off x="1600200" y="329184"/>
              <a:ext cx="9299448" cy="77724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Arc 83">
              <a:extLst>
                <a:ext uri="{FF2B5EF4-FFF2-40B4-BE49-F238E27FC236}">
                  <a16:creationId xmlns:a16="http://schemas.microsoft.com/office/drawing/2014/main" id="{8CA98DD2-13C2-40BF-9B70-26E73E34D9A9}"/>
                </a:ext>
              </a:extLst>
            </p:cNvPr>
            <p:cNvSpPr/>
            <p:nvPr/>
          </p:nvSpPr>
          <p:spPr>
            <a:xfrm flipH="1">
              <a:off x="786847" y="329184"/>
              <a:ext cx="1682495" cy="777240"/>
            </a:xfrm>
            <a:prstGeom prst="arc">
              <a:avLst/>
            </a:prstGeom>
            <a:solidFill>
              <a:srgbClr val="BACFA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85" name="Arc 84">
              <a:extLst>
                <a:ext uri="{FF2B5EF4-FFF2-40B4-BE49-F238E27FC236}">
                  <a16:creationId xmlns:a16="http://schemas.microsoft.com/office/drawing/2014/main" id="{B75A1ED1-94B7-419A-96AA-73795D578161}"/>
                </a:ext>
              </a:extLst>
            </p:cNvPr>
            <p:cNvSpPr/>
            <p:nvPr/>
          </p:nvSpPr>
          <p:spPr>
            <a:xfrm rot="10800000" flipH="1">
              <a:off x="10030506" y="329184"/>
              <a:ext cx="1682495" cy="777240"/>
            </a:xfrm>
            <a:prstGeom prst="arc">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lt1"/>
                </a:solidFill>
              </a:endParaRPr>
            </a:p>
          </p:txBody>
        </p:sp>
        <p:sp>
          <p:nvSpPr>
            <p:cNvPr id="86" name="Rectangle 85">
              <a:extLst>
                <a:ext uri="{FF2B5EF4-FFF2-40B4-BE49-F238E27FC236}">
                  <a16:creationId xmlns:a16="http://schemas.microsoft.com/office/drawing/2014/main" id="{05ACCADF-0935-4259-8A83-539B332A7A71}"/>
                </a:ext>
              </a:extLst>
            </p:cNvPr>
            <p:cNvSpPr/>
            <p:nvPr/>
          </p:nvSpPr>
          <p:spPr>
            <a:xfrm>
              <a:off x="786847" y="704850"/>
              <a:ext cx="976639" cy="401574"/>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Rectangle 86">
              <a:extLst>
                <a:ext uri="{FF2B5EF4-FFF2-40B4-BE49-F238E27FC236}">
                  <a16:creationId xmlns:a16="http://schemas.microsoft.com/office/drawing/2014/main" id="{D9C52349-DDDD-4E9A-9130-F168D4208F78}"/>
                </a:ext>
              </a:extLst>
            </p:cNvPr>
            <p:cNvSpPr/>
            <p:nvPr/>
          </p:nvSpPr>
          <p:spPr>
            <a:xfrm>
              <a:off x="10736362" y="329183"/>
              <a:ext cx="976639" cy="38862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9" name="Titre 2">
            <a:extLst>
              <a:ext uri="{FF2B5EF4-FFF2-40B4-BE49-F238E27FC236}">
                <a16:creationId xmlns:a16="http://schemas.microsoft.com/office/drawing/2014/main" id="{CB987D7B-636B-41EE-8D8D-4A1A92A0931F}"/>
              </a:ext>
            </a:extLst>
          </p:cNvPr>
          <p:cNvSpPr>
            <a:spLocks noGrp="1"/>
          </p:cNvSpPr>
          <p:nvPr>
            <p:ph type="title"/>
          </p:nvPr>
        </p:nvSpPr>
        <p:spPr>
          <a:xfrm>
            <a:off x="372933" y="-190251"/>
            <a:ext cx="11292745" cy="888251"/>
          </a:xfrm>
        </p:spPr>
        <p:txBody>
          <a:bodyPr vert="horz" lIns="91440" tIns="45720" rIns="91440" bIns="45720" rtlCol="0" anchor="ctr" anchorCtr="0">
            <a:noAutofit/>
          </a:bodyPr>
          <a:lstStyle/>
          <a:p>
            <a:pPr algn="ctr"/>
            <a:r>
              <a:rPr lang="fr-FR" sz="2000" spc="-150" dirty="0">
                <a:solidFill>
                  <a:schemeClr val="accent2"/>
                </a:solidFill>
                <a:latin typeface="Nunito" pitchFamily="2" charset="0"/>
              </a:rPr>
              <a:t>Impact de variétés sensibles : analyses bivariées</a:t>
            </a:r>
            <a:endParaRPr lang="en-US" sz="2000" spc="-150" dirty="0">
              <a:solidFill>
                <a:schemeClr val="accent2"/>
              </a:solidFill>
              <a:latin typeface="Nunito" pitchFamily="2" charset="0"/>
            </a:endParaRPr>
          </a:p>
        </p:txBody>
      </p:sp>
      <p:grpSp>
        <p:nvGrpSpPr>
          <p:cNvPr id="4" name="Groupe 3">
            <a:extLst>
              <a:ext uri="{FF2B5EF4-FFF2-40B4-BE49-F238E27FC236}">
                <a16:creationId xmlns:a16="http://schemas.microsoft.com/office/drawing/2014/main" id="{F0E9D6F3-4801-43E3-B288-426008C3EDA8}"/>
              </a:ext>
            </a:extLst>
          </p:cNvPr>
          <p:cNvGrpSpPr/>
          <p:nvPr/>
        </p:nvGrpSpPr>
        <p:grpSpPr>
          <a:xfrm>
            <a:off x="5838785" y="6216449"/>
            <a:ext cx="2793034" cy="633677"/>
            <a:chOff x="5838785" y="6216449"/>
            <a:chExt cx="2793034" cy="633677"/>
          </a:xfrm>
        </p:grpSpPr>
        <p:sp>
          <p:nvSpPr>
            <p:cNvPr id="53" name="Rectangle 52">
              <a:extLst>
                <a:ext uri="{FF2B5EF4-FFF2-40B4-BE49-F238E27FC236}">
                  <a16:creationId xmlns:a16="http://schemas.microsoft.com/office/drawing/2014/main" id="{07B89D2C-8342-46AD-9CA3-A3FFF0C70932}"/>
                </a:ext>
              </a:extLst>
            </p:cNvPr>
            <p:cNvSpPr/>
            <p:nvPr/>
          </p:nvSpPr>
          <p:spPr>
            <a:xfrm>
              <a:off x="5838785" y="6254496"/>
              <a:ext cx="284294" cy="220043"/>
            </a:xfrm>
            <a:prstGeom prst="rect">
              <a:avLst/>
            </a:prstGeom>
            <a:solidFill>
              <a:srgbClr val="2756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ZoneTexte 53">
              <a:extLst>
                <a:ext uri="{FF2B5EF4-FFF2-40B4-BE49-F238E27FC236}">
                  <a16:creationId xmlns:a16="http://schemas.microsoft.com/office/drawing/2014/main" id="{E6BE41AD-76B2-473A-BD55-62858CAE4140}"/>
                </a:ext>
              </a:extLst>
            </p:cNvPr>
            <p:cNvSpPr txBox="1"/>
            <p:nvPr/>
          </p:nvSpPr>
          <p:spPr>
            <a:xfrm>
              <a:off x="6088430" y="6216449"/>
              <a:ext cx="2543389" cy="307777"/>
            </a:xfrm>
            <a:prstGeom prst="rect">
              <a:avLst/>
            </a:prstGeom>
            <a:noFill/>
          </p:spPr>
          <p:txBody>
            <a:bodyPr wrap="none" rtlCol="0">
              <a:spAutoFit/>
            </a:bodyPr>
            <a:lstStyle/>
            <a:p>
              <a:r>
                <a:rPr lang="fr-FR" sz="1400" dirty="0"/>
                <a:t>Variété de blé référence </a:t>
              </a:r>
              <a:r>
                <a:rPr lang="fr-FR" sz="1400" dirty="0" err="1"/>
                <a:t>Rubisko</a:t>
              </a:r>
              <a:endParaRPr lang="fr-FR" sz="1400" dirty="0"/>
            </a:p>
          </p:txBody>
        </p:sp>
        <p:sp>
          <p:nvSpPr>
            <p:cNvPr id="55" name="Rectangle 54">
              <a:extLst>
                <a:ext uri="{FF2B5EF4-FFF2-40B4-BE49-F238E27FC236}">
                  <a16:creationId xmlns:a16="http://schemas.microsoft.com/office/drawing/2014/main" id="{99F1A490-9FBD-45DF-8AB9-3987ED06E029}"/>
                </a:ext>
              </a:extLst>
            </p:cNvPr>
            <p:cNvSpPr/>
            <p:nvPr/>
          </p:nvSpPr>
          <p:spPr>
            <a:xfrm>
              <a:off x="5838785" y="6580396"/>
              <a:ext cx="284294" cy="2200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ZoneTexte 55">
              <a:extLst>
                <a:ext uri="{FF2B5EF4-FFF2-40B4-BE49-F238E27FC236}">
                  <a16:creationId xmlns:a16="http://schemas.microsoft.com/office/drawing/2014/main" id="{C07CB2E4-12A7-494C-ACC6-572BD38B8BAB}"/>
                </a:ext>
              </a:extLst>
            </p:cNvPr>
            <p:cNvSpPr txBox="1"/>
            <p:nvPr/>
          </p:nvSpPr>
          <p:spPr>
            <a:xfrm>
              <a:off x="6088430" y="6542349"/>
              <a:ext cx="1692002" cy="307777"/>
            </a:xfrm>
            <a:prstGeom prst="rect">
              <a:avLst/>
            </a:prstGeom>
            <a:noFill/>
          </p:spPr>
          <p:txBody>
            <a:bodyPr wrap="none" rtlCol="0">
              <a:spAutoFit/>
            </a:bodyPr>
            <a:lstStyle/>
            <a:p>
              <a:r>
                <a:rPr lang="fr-FR" sz="1400" dirty="0"/>
                <a:t>Variété de blé testée</a:t>
              </a:r>
            </a:p>
          </p:txBody>
        </p:sp>
      </p:grpSp>
      <p:sp>
        <p:nvSpPr>
          <p:cNvPr id="59" name="ZoneTexte 58">
            <a:extLst>
              <a:ext uri="{FF2B5EF4-FFF2-40B4-BE49-F238E27FC236}">
                <a16:creationId xmlns:a16="http://schemas.microsoft.com/office/drawing/2014/main" id="{4D4924F0-F3EE-49B8-B0CC-815F72977438}"/>
              </a:ext>
            </a:extLst>
          </p:cNvPr>
          <p:cNvSpPr txBox="1"/>
          <p:nvPr/>
        </p:nvSpPr>
        <p:spPr>
          <a:xfrm>
            <a:off x="8720701" y="6574977"/>
            <a:ext cx="3525004" cy="276999"/>
          </a:xfrm>
          <a:prstGeom prst="rect">
            <a:avLst/>
          </a:prstGeom>
          <a:noFill/>
        </p:spPr>
        <p:txBody>
          <a:bodyPr wrap="none" rtlCol="0">
            <a:spAutoFit/>
          </a:bodyPr>
          <a:lstStyle/>
          <a:p>
            <a:r>
              <a:rPr lang="fr-FR" sz="1200" dirty="0"/>
              <a:t>GLM ; ns : non significatif ; * : P &lt; 0,05 et ** : P &lt; 0,01</a:t>
            </a:r>
            <a:endParaRPr lang="en-US" sz="1200" i="1" dirty="0"/>
          </a:p>
        </p:txBody>
      </p:sp>
      <p:sp>
        <p:nvSpPr>
          <p:cNvPr id="117" name="Espace réservé du numéro de diapositive 1">
            <a:extLst>
              <a:ext uri="{FF2B5EF4-FFF2-40B4-BE49-F238E27FC236}">
                <a16:creationId xmlns:a16="http://schemas.microsoft.com/office/drawing/2014/main" id="{A6920946-2854-48CC-98B0-E7FACD1A41FC}"/>
              </a:ext>
            </a:extLst>
          </p:cNvPr>
          <p:cNvSpPr>
            <a:spLocks noGrp="1"/>
          </p:cNvSpPr>
          <p:nvPr>
            <p:ph type="sldNum" sz="quarter" idx="12"/>
          </p:nvPr>
        </p:nvSpPr>
        <p:spPr>
          <a:xfrm>
            <a:off x="8548196" y="6329395"/>
            <a:ext cx="2743200" cy="365125"/>
          </a:xfrm>
        </p:spPr>
        <p:txBody>
          <a:bodyPr/>
          <a:lstStyle/>
          <a:p>
            <a:fld id="{C77BCA25-F3AE-44E6-94B1-B3E1DF1A1953}" type="slidenum">
              <a:rPr lang="en-US" smtClean="0"/>
              <a:t>13</a:t>
            </a:fld>
            <a:endParaRPr lang="en-US" dirty="0"/>
          </a:p>
        </p:txBody>
      </p:sp>
      <p:sp>
        <p:nvSpPr>
          <p:cNvPr id="132" name="Rectangle 131">
            <a:extLst>
              <a:ext uri="{FF2B5EF4-FFF2-40B4-BE49-F238E27FC236}">
                <a16:creationId xmlns:a16="http://schemas.microsoft.com/office/drawing/2014/main" id="{06B8B9A2-2E0A-4662-9D75-C1A9658298AE}"/>
              </a:ext>
            </a:extLst>
          </p:cNvPr>
          <p:cNvSpPr/>
          <p:nvPr/>
        </p:nvSpPr>
        <p:spPr>
          <a:xfrm flipV="1">
            <a:off x="1449168" y="4570683"/>
            <a:ext cx="10303488" cy="1542531"/>
          </a:xfrm>
          <a:prstGeom prst="rect">
            <a:avLst/>
          </a:prstGeom>
          <a:solidFill>
            <a:srgbClr val="FFFFFF">
              <a:alpha val="80000"/>
            </a:srgbClr>
          </a:solidFill>
          <a:ln>
            <a:solidFill>
              <a:srgbClr val="FFFFF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3" name="ZoneTexte 222">
            <a:extLst>
              <a:ext uri="{FF2B5EF4-FFF2-40B4-BE49-F238E27FC236}">
                <a16:creationId xmlns:a16="http://schemas.microsoft.com/office/drawing/2014/main" id="{F316127D-68B2-4846-AEDC-C52D6AEF41D3}"/>
              </a:ext>
            </a:extLst>
          </p:cNvPr>
          <p:cNvSpPr txBox="1"/>
          <p:nvPr/>
        </p:nvSpPr>
        <p:spPr bwMode="auto">
          <a:xfrm>
            <a:off x="-94569" y="888251"/>
            <a:ext cx="2134044" cy="369332"/>
          </a:xfrm>
          <a:prstGeom prst="rect">
            <a:avLst/>
          </a:prstGeom>
          <a:noFill/>
          <a:ln w="9525">
            <a:noFill/>
            <a:miter lim="800000"/>
            <a:headEnd/>
            <a:tailEnd/>
          </a:ln>
        </p:spPr>
        <p:txBody>
          <a:bodyPr wrap="square" rtlCol="0">
            <a:spAutoFit/>
          </a:bodyPr>
          <a:lstStyle/>
          <a:p>
            <a:pPr algn="ctr" eaLnBrk="0" hangingPunct="0"/>
            <a:r>
              <a:rPr lang="en-US" dirty="0" err="1">
                <a:solidFill>
                  <a:srgbClr val="10A7AB"/>
                </a:solidFill>
                <a:latin typeface="Calibri corps"/>
                <a:cs typeface="Arial" panose="020B0604020202020204" pitchFamily="34" charset="0"/>
              </a:rPr>
              <a:t>Paramètre</a:t>
            </a:r>
            <a:endParaRPr lang="en-US" i="1" dirty="0">
              <a:solidFill>
                <a:srgbClr val="10A7AB"/>
              </a:solidFill>
              <a:latin typeface="Calibri corps"/>
              <a:cs typeface="Arial" panose="020B0604020202020204" pitchFamily="34" charset="0"/>
            </a:endParaRPr>
          </a:p>
        </p:txBody>
      </p:sp>
      <p:grpSp>
        <p:nvGrpSpPr>
          <p:cNvPr id="224" name="Groupe 223">
            <a:extLst>
              <a:ext uri="{FF2B5EF4-FFF2-40B4-BE49-F238E27FC236}">
                <a16:creationId xmlns:a16="http://schemas.microsoft.com/office/drawing/2014/main" id="{637CDFA1-1EBE-48B9-9FFE-B513EACEC30E}"/>
              </a:ext>
            </a:extLst>
          </p:cNvPr>
          <p:cNvGrpSpPr/>
          <p:nvPr/>
        </p:nvGrpSpPr>
        <p:grpSpPr>
          <a:xfrm>
            <a:off x="-94569" y="4827780"/>
            <a:ext cx="2057540" cy="1001208"/>
            <a:chOff x="82715" y="2397144"/>
            <a:chExt cx="2057540" cy="1001208"/>
          </a:xfrm>
        </p:grpSpPr>
        <p:pic>
          <p:nvPicPr>
            <p:cNvPr id="225" name="Image 224">
              <a:extLst>
                <a:ext uri="{FF2B5EF4-FFF2-40B4-BE49-F238E27FC236}">
                  <a16:creationId xmlns:a16="http://schemas.microsoft.com/office/drawing/2014/main" id="{04BB6374-90D3-4B40-ABBB-9B8E2312B92E}"/>
                </a:ext>
              </a:extLst>
            </p:cNvPr>
            <p:cNvPicPr>
              <a:picLocks noChangeAspect="1"/>
            </p:cNvPicPr>
            <p:nvPr/>
          </p:nvPicPr>
          <p:blipFill>
            <a:blip r:embed="rId3"/>
            <a:stretch>
              <a:fillRect/>
            </a:stretch>
          </p:blipFill>
          <p:spPr>
            <a:xfrm>
              <a:off x="728924" y="2397144"/>
              <a:ext cx="786508" cy="790520"/>
            </a:xfrm>
            <a:prstGeom prst="rect">
              <a:avLst/>
            </a:prstGeom>
          </p:spPr>
        </p:pic>
        <p:sp>
          <p:nvSpPr>
            <p:cNvPr id="226" name="ZoneTexte 225">
              <a:extLst>
                <a:ext uri="{FF2B5EF4-FFF2-40B4-BE49-F238E27FC236}">
                  <a16:creationId xmlns:a16="http://schemas.microsoft.com/office/drawing/2014/main" id="{60C4C4D0-1D66-4C5D-92AB-27B4F6FB11BF}"/>
                </a:ext>
              </a:extLst>
            </p:cNvPr>
            <p:cNvSpPr txBox="1"/>
            <p:nvPr/>
          </p:nvSpPr>
          <p:spPr bwMode="auto">
            <a:xfrm>
              <a:off x="82715" y="3121353"/>
              <a:ext cx="2057540" cy="276999"/>
            </a:xfrm>
            <a:prstGeom prst="rect">
              <a:avLst/>
            </a:prstGeom>
            <a:noFill/>
            <a:ln w="9525">
              <a:noFill/>
              <a:miter lim="800000"/>
              <a:headEnd/>
              <a:tailEnd/>
            </a:ln>
          </p:spPr>
          <p:txBody>
            <a:bodyPr wrap="square" rtlCol="0">
              <a:spAutoFit/>
            </a:bodyPr>
            <a:lstStyle/>
            <a:p>
              <a:pPr algn="ctr" eaLnBrk="0" hangingPunct="0"/>
              <a:r>
                <a:rPr lang="en-US" sz="1200" dirty="0" err="1">
                  <a:solidFill>
                    <a:srgbClr val="375157"/>
                  </a:solidFill>
                  <a:latin typeface="Calibri corps"/>
                  <a:cs typeface="Arial" panose="020B0604020202020204" pitchFamily="34" charset="0"/>
                </a:rPr>
                <a:t>Taux</a:t>
              </a:r>
              <a:r>
                <a:rPr lang="en-US" sz="1200" dirty="0">
                  <a:solidFill>
                    <a:srgbClr val="375157"/>
                  </a:solidFill>
                  <a:latin typeface="Calibri corps"/>
                  <a:cs typeface="Arial" panose="020B0604020202020204" pitchFamily="34" charset="0"/>
                </a:rPr>
                <a:t> </a:t>
              </a:r>
              <a:r>
                <a:rPr lang="en-US" sz="1200" dirty="0" err="1">
                  <a:solidFill>
                    <a:srgbClr val="375157"/>
                  </a:solidFill>
                  <a:latin typeface="Calibri corps"/>
                  <a:cs typeface="Arial" panose="020B0604020202020204" pitchFamily="34" charset="0"/>
                </a:rPr>
                <a:t>d’infection</a:t>
              </a:r>
              <a:endParaRPr lang="en-US" sz="1200" dirty="0">
                <a:solidFill>
                  <a:srgbClr val="375157"/>
                </a:solidFill>
                <a:latin typeface="Calibri corps"/>
                <a:cs typeface="Arial" panose="020B0604020202020204" pitchFamily="34" charset="0"/>
              </a:endParaRPr>
            </a:p>
          </p:txBody>
        </p:sp>
      </p:grpSp>
      <p:grpSp>
        <p:nvGrpSpPr>
          <p:cNvPr id="228" name="Groupe 227">
            <a:extLst>
              <a:ext uri="{FF2B5EF4-FFF2-40B4-BE49-F238E27FC236}">
                <a16:creationId xmlns:a16="http://schemas.microsoft.com/office/drawing/2014/main" id="{F21A6A03-7CD9-4936-9014-E9E7D8BDFA14}"/>
              </a:ext>
            </a:extLst>
          </p:cNvPr>
          <p:cNvGrpSpPr/>
          <p:nvPr/>
        </p:nvGrpSpPr>
        <p:grpSpPr>
          <a:xfrm>
            <a:off x="-132821" y="1672683"/>
            <a:ext cx="2134044" cy="1021530"/>
            <a:chOff x="44463" y="646006"/>
            <a:chExt cx="2134044" cy="1021530"/>
          </a:xfrm>
        </p:grpSpPr>
        <p:sp>
          <p:nvSpPr>
            <p:cNvPr id="235" name="ZoneTexte 234">
              <a:extLst>
                <a:ext uri="{FF2B5EF4-FFF2-40B4-BE49-F238E27FC236}">
                  <a16:creationId xmlns:a16="http://schemas.microsoft.com/office/drawing/2014/main" id="{293F80DB-BA72-48B9-B074-8CBB33D85391}"/>
                </a:ext>
              </a:extLst>
            </p:cNvPr>
            <p:cNvSpPr txBox="1"/>
            <p:nvPr/>
          </p:nvSpPr>
          <p:spPr bwMode="auto">
            <a:xfrm>
              <a:off x="44463" y="1390537"/>
              <a:ext cx="2134044" cy="276999"/>
            </a:xfrm>
            <a:prstGeom prst="rect">
              <a:avLst/>
            </a:prstGeom>
            <a:noFill/>
            <a:ln w="9525">
              <a:noFill/>
              <a:miter lim="800000"/>
              <a:headEnd/>
              <a:tailEnd/>
            </a:ln>
          </p:spPr>
          <p:txBody>
            <a:bodyPr wrap="square" rtlCol="0">
              <a:spAutoFit/>
            </a:bodyPr>
            <a:lstStyle/>
            <a:p>
              <a:pPr algn="ctr" eaLnBrk="0" hangingPunct="0"/>
              <a:r>
                <a:rPr lang="en-US" sz="1200" dirty="0" err="1">
                  <a:solidFill>
                    <a:srgbClr val="375157"/>
                  </a:solidFill>
                  <a:latin typeface="Calibri corps"/>
                  <a:cs typeface="Arial" panose="020B0604020202020204" pitchFamily="34" charset="0"/>
                </a:rPr>
                <a:t>Sélection</a:t>
              </a:r>
              <a:r>
                <a:rPr lang="en-US" sz="1200" dirty="0">
                  <a:solidFill>
                    <a:srgbClr val="375157"/>
                  </a:solidFill>
                  <a:latin typeface="Calibri corps"/>
                  <a:cs typeface="Arial" panose="020B0604020202020204" pitchFamily="34" charset="0"/>
                </a:rPr>
                <a:t> </a:t>
              </a:r>
              <a:r>
                <a:rPr lang="en-US" sz="1200" dirty="0" err="1">
                  <a:solidFill>
                    <a:srgbClr val="375157"/>
                  </a:solidFill>
                  <a:latin typeface="Calibri corps"/>
                  <a:cs typeface="Arial" panose="020B0604020202020204" pitchFamily="34" charset="0"/>
                </a:rPr>
                <a:t>d’hôtes</a:t>
              </a:r>
              <a:endParaRPr lang="en-US" sz="1200" i="1" dirty="0">
                <a:solidFill>
                  <a:srgbClr val="375157"/>
                </a:solidFill>
                <a:latin typeface="Calibri corps"/>
                <a:cs typeface="Arial" panose="020B0604020202020204" pitchFamily="34" charset="0"/>
              </a:endParaRPr>
            </a:p>
          </p:txBody>
        </p:sp>
        <p:pic>
          <p:nvPicPr>
            <p:cNvPr id="236" name="Image 235">
              <a:extLst>
                <a:ext uri="{FF2B5EF4-FFF2-40B4-BE49-F238E27FC236}">
                  <a16:creationId xmlns:a16="http://schemas.microsoft.com/office/drawing/2014/main" id="{D547A78E-5E6A-42D4-85E9-D1B7D7EBF3BD}"/>
                </a:ext>
              </a:extLst>
            </p:cNvPr>
            <p:cNvPicPr>
              <a:picLocks noChangeAspect="1"/>
            </p:cNvPicPr>
            <p:nvPr/>
          </p:nvPicPr>
          <p:blipFill>
            <a:blip r:embed="rId4"/>
            <a:stretch>
              <a:fillRect/>
            </a:stretch>
          </p:blipFill>
          <p:spPr>
            <a:xfrm>
              <a:off x="730576" y="646006"/>
              <a:ext cx="786509" cy="782517"/>
            </a:xfrm>
            <a:prstGeom prst="rect">
              <a:avLst/>
            </a:prstGeom>
          </p:spPr>
        </p:pic>
      </p:grpSp>
      <p:grpSp>
        <p:nvGrpSpPr>
          <p:cNvPr id="237" name="Groupe 236">
            <a:extLst>
              <a:ext uri="{FF2B5EF4-FFF2-40B4-BE49-F238E27FC236}">
                <a16:creationId xmlns:a16="http://schemas.microsoft.com/office/drawing/2014/main" id="{31724E2B-D1C8-40D2-8DFB-7A8AB4924881}"/>
              </a:ext>
            </a:extLst>
          </p:cNvPr>
          <p:cNvGrpSpPr/>
          <p:nvPr/>
        </p:nvGrpSpPr>
        <p:grpSpPr>
          <a:xfrm>
            <a:off x="61886" y="3148336"/>
            <a:ext cx="1744631" cy="1060289"/>
            <a:chOff x="232186" y="2944031"/>
            <a:chExt cx="1744631" cy="1060289"/>
          </a:xfrm>
        </p:grpSpPr>
        <p:sp>
          <p:nvSpPr>
            <p:cNvPr id="238" name="ZoneTexte 237">
              <a:extLst>
                <a:ext uri="{FF2B5EF4-FFF2-40B4-BE49-F238E27FC236}">
                  <a16:creationId xmlns:a16="http://schemas.microsoft.com/office/drawing/2014/main" id="{8415C5F5-6C23-4FDD-8375-2E04942A5F6B}"/>
                </a:ext>
              </a:extLst>
            </p:cNvPr>
            <p:cNvSpPr txBox="1"/>
            <p:nvPr/>
          </p:nvSpPr>
          <p:spPr bwMode="auto">
            <a:xfrm>
              <a:off x="232186" y="3727321"/>
              <a:ext cx="1744631" cy="276999"/>
            </a:xfrm>
            <a:prstGeom prst="rect">
              <a:avLst/>
            </a:prstGeom>
            <a:noFill/>
            <a:ln w="9525">
              <a:noFill/>
              <a:miter lim="800000"/>
              <a:headEnd/>
              <a:tailEnd/>
            </a:ln>
          </p:spPr>
          <p:txBody>
            <a:bodyPr wrap="square" rtlCol="0">
              <a:spAutoFit/>
            </a:bodyPr>
            <a:lstStyle>
              <a:defPPr>
                <a:defRPr lang="fr-FR"/>
              </a:defPPr>
              <a:lvl1pPr algn="ctr" eaLnBrk="0" hangingPunct="0">
                <a:defRPr sz="1200">
                  <a:solidFill>
                    <a:srgbClr val="375157"/>
                  </a:solidFill>
                  <a:latin typeface="Arial" panose="020B0604020202020204" pitchFamily="34" charset="0"/>
                  <a:cs typeface="Arial" panose="020B0604020202020204" pitchFamily="34" charset="0"/>
                </a:defRPr>
              </a:lvl1pPr>
            </a:lstStyle>
            <a:p>
              <a:r>
                <a:rPr lang="en-US" dirty="0" err="1">
                  <a:latin typeface="Calibri corps"/>
                </a:rPr>
                <a:t>Survie</a:t>
              </a:r>
              <a:r>
                <a:rPr lang="en-US" dirty="0">
                  <a:latin typeface="Calibri corps"/>
                </a:rPr>
                <a:t> et </a:t>
              </a:r>
              <a:r>
                <a:rPr lang="en-US" dirty="0" err="1">
                  <a:latin typeface="Calibri corps"/>
                </a:rPr>
                <a:t>fécondité</a:t>
              </a:r>
              <a:endParaRPr lang="en-US" i="1" dirty="0">
                <a:latin typeface="Calibri corps"/>
              </a:endParaRPr>
            </a:p>
          </p:txBody>
        </p:sp>
        <p:pic>
          <p:nvPicPr>
            <p:cNvPr id="239" name="Image 238">
              <a:extLst>
                <a:ext uri="{FF2B5EF4-FFF2-40B4-BE49-F238E27FC236}">
                  <a16:creationId xmlns:a16="http://schemas.microsoft.com/office/drawing/2014/main" id="{AB245291-3937-4F56-ABC5-DE9238C48BA0}"/>
                </a:ext>
              </a:extLst>
            </p:cNvPr>
            <p:cNvPicPr>
              <a:picLocks noChangeAspect="1"/>
            </p:cNvPicPr>
            <p:nvPr/>
          </p:nvPicPr>
          <p:blipFill>
            <a:blip r:embed="rId5"/>
            <a:stretch>
              <a:fillRect/>
            </a:stretch>
          </p:blipFill>
          <p:spPr>
            <a:xfrm>
              <a:off x="716635" y="2944031"/>
              <a:ext cx="786508" cy="808459"/>
            </a:xfrm>
            <a:prstGeom prst="rect">
              <a:avLst/>
            </a:prstGeom>
          </p:spPr>
        </p:pic>
      </p:grpSp>
      <p:cxnSp>
        <p:nvCxnSpPr>
          <p:cNvPr id="265" name="Connecteur droit 264">
            <a:extLst>
              <a:ext uri="{FF2B5EF4-FFF2-40B4-BE49-F238E27FC236}">
                <a16:creationId xmlns:a16="http://schemas.microsoft.com/office/drawing/2014/main" id="{2A2B00F7-9325-41D3-B35C-698D22E63E6E}"/>
              </a:ext>
            </a:extLst>
          </p:cNvPr>
          <p:cNvCxnSpPr>
            <a:cxnSpLocks/>
          </p:cNvCxnSpPr>
          <p:nvPr/>
        </p:nvCxnSpPr>
        <p:spPr>
          <a:xfrm>
            <a:off x="100138" y="1220208"/>
            <a:ext cx="1744631" cy="0"/>
          </a:xfrm>
          <a:prstGeom prst="line">
            <a:avLst/>
          </a:prstGeom>
          <a:ln w="12700">
            <a:solidFill>
              <a:srgbClr val="10A7AB"/>
            </a:solidFill>
            <a:prstDash val="solid"/>
          </a:ln>
        </p:spPr>
        <p:style>
          <a:lnRef idx="1">
            <a:schemeClr val="accent1"/>
          </a:lnRef>
          <a:fillRef idx="0">
            <a:schemeClr val="accent1"/>
          </a:fillRef>
          <a:effectRef idx="0">
            <a:schemeClr val="accent1"/>
          </a:effectRef>
          <a:fontRef idx="minor">
            <a:schemeClr val="tx1"/>
          </a:fontRef>
        </p:style>
      </p:cxnSp>
      <p:cxnSp>
        <p:nvCxnSpPr>
          <p:cNvPr id="271" name="Connecteur droit 270">
            <a:extLst>
              <a:ext uri="{FF2B5EF4-FFF2-40B4-BE49-F238E27FC236}">
                <a16:creationId xmlns:a16="http://schemas.microsoft.com/office/drawing/2014/main" id="{EE26285F-ADBC-4D76-95BA-D833A94C065A}"/>
              </a:ext>
            </a:extLst>
          </p:cNvPr>
          <p:cNvCxnSpPr>
            <a:cxnSpLocks/>
          </p:cNvCxnSpPr>
          <p:nvPr/>
        </p:nvCxnSpPr>
        <p:spPr>
          <a:xfrm>
            <a:off x="1875254" y="1220208"/>
            <a:ext cx="0" cy="4913876"/>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9" name="Groupe 8">
            <a:extLst>
              <a:ext uri="{FF2B5EF4-FFF2-40B4-BE49-F238E27FC236}">
                <a16:creationId xmlns:a16="http://schemas.microsoft.com/office/drawing/2014/main" id="{30172B2F-FF68-4037-9338-8088F7C0B4DE}"/>
              </a:ext>
            </a:extLst>
          </p:cNvPr>
          <p:cNvGrpSpPr/>
          <p:nvPr/>
        </p:nvGrpSpPr>
        <p:grpSpPr>
          <a:xfrm>
            <a:off x="180336" y="888251"/>
            <a:ext cx="11940529" cy="5274315"/>
            <a:chOff x="180336" y="888251"/>
            <a:chExt cx="11940529" cy="5274315"/>
          </a:xfrm>
        </p:grpSpPr>
        <p:grpSp>
          <p:nvGrpSpPr>
            <p:cNvPr id="8" name="Groupe 7">
              <a:extLst>
                <a:ext uri="{FF2B5EF4-FFF2-40B4-BE49-F238E27FC236}">
                  <a16:creationId xmlns:a16="http://schemas.microsoft.com/office/drawing/2014/main" id="{25B91378-69BA-42C8-A25D-39D01A796FA4}"/>
                </a:ext>
              </a:extLst>
            </p:cNvPr>
            <p:cNvGrpSpPr/>
            <p:nvPr/>
          </p:nvGrpSpPr>
          <p:grpSpPr>
            <a:xfrm>
              <a:off x="180336" y="888251"/>
              <a:ext cx="11940529" cy="5274315"/>
              <a:chOff x="180336" y="888251"/>
              <a:chExt cx="11940529" cy="5274315"/>
            </a:xfrm>
          </p:grpSpPr>
          <p:sp>
            <p:nvSpPr>
              <p:cNvPr id="269" name="ZoneTexte 268">
                <a:extLst>
                  <a:ext uri="{FF2B5EF4-FFF2-40B4-BE49-F238E27FC236}">
                    <a16:creationId xmlns:a16="http://schemas.microsoft.com/office/drawing/2014/main" id="{EB44E292-3C40-4BDA-84C2-B3E8E19C4734}"/>
                  </a:ext>
                </a:extLst>
              </p:cNvPr>
              <p:cNvSpPr txBox="1"/>
              <p:nvPr/>
            </p:nvSpPr>
            <p:spPr bwMode="auto">
              <a:xfrm>
                <a:off x="7999584" y="888251"/>
                <a:ext cx="2134044" cy="369332"/>
              </a:xfrm>
              <a:prstGeom prst="rect">
                <a:avLst/>
              </a:prstGeom>
              <a:noFill/>
              <a:ln w="9525">
                <a:noFill/>
                <a:miter lim="800000"/>
                <a:headEnd/>
                <a:tailEnd/>
              </a:ln>
            </p:spPr>
            <p:txBody>
              <a:bodyPr wrap="square" rtlCol="0">
                <a:spAutoFit/>
              </a:bodyPr>
              <a:lstStyle/>
              <a:p>
                <a:pPr algn="ctr" eaLnBrk="0" hangingPunct="0"/>
                <a:r>
                  <a:rPr lang="en-US" dirty="0">
                    <a:solidFill>
                      <a:srgbClr val="10A7AB"/>
                    </a:solidFill>
                    <a:latin typeface="Calibri corps"/>
                    <a:cs typeface="Arial" panose="020B0604020202020204" pitchFamily="34" charset="0"/>
                  </a:rPr>
                  <a:t>Variable</a:t>
                </a:r>
                <a:endParaRPr lang="en-US" i="1" dirty="0">
                  <a:solidFill>
                    <a:srgbClr val="10A7AB"/>
                  </a:solidFill>
                  <a:latin typeface="Calibri corps"/>
                  <a:cs typeface="Arial" panose="020B0604020202020204" pitchFamily="34" charset="0"/>
                </a:endParaRPr>
              </a:p>
            </p:txBody>
          </p:sp>
          <p:grpSp>
            <p:nvGrpSpPr>
              <p:cNvPr id="7" name="Groupe 6">
                <a:extLst>
                  <a:ext uri="{FF2B5EF4-FFF2-40B4-BE49-F238E27FC236}">
                    <a16:creationId xmlns:a16="http://schemas.microsoft.com/office/drawing/2014/main" id="{F1D6FCFB-10B4-4C77-9F67-E936A9513569}"/>
                  </a:ext>
                </a:extLst>
              </p:cNvPr>
              <p:cNvGrpSpPr/>
              <p:nvPr/>
            </p:nvGrpSpPr>
            <p:grpSpPr>
              <a:xfrm>
                <a:off x="180336" y="1191457"/>
                <a:ext cx="11940529" cy="4971109"/>
                <a:chOff x="180336" y="1191457"/>
                <a:chExt cx="11940529" cy="4971109"/>
              </a:xfrm>
            </p:grpSpPr>
            <p:grpSp>
              <p:nvGrpSpPr>
                <p:cNvPr id="240" name="Groupe 239">
                  <a:extLst>
                    <a:ext uri="{FF2B5EF4-FFF2-40B4-BE49-F238E27FC236}">
                      <a16:creationId xmlns:a16="http://schemas.microsoft.com/office/drawing/2014/main" id="{B696F122-CA62-46C0-AEA3-108B5323EBE7}"/>
                    </a:ext>
                  </a:extLst>
                </p:cNvPr>
                <p:cNvGrpSpPr/>
                <p:nvPr/>
              </p:nvGrpSpPr>
              <p:grpSpPr>
                <a:xfrm>
                  <a:off x="5838788" y="1364690"/>
                  <a:ext cx="2036968" cy="1481429"/>
                  <a:chOff x="5991188" y="561204"/>
                  <a:chExt cx="2036968" cy="1481429"/>
                </a:xfrm>
              </p:grpSpPr>
              <p:grpSp>
                <p:nvGrpSpPr>
                  <p:cNvPr id="241" name="Groupe 240">
                    <a:extLst>
                      <a:ext uri="{FF2B5EF4-FFF2-40B4-BE49-F238E27FC236}">
                        <a16:creationId xmlns:a16="http://schemas.microsoft.com/office/drawing/2014/main" id="{72861A52-DB5A-4458-A0E1-EC00C659B9DE}"/>
                      </a:ext>
                    </a:extLst>
                  </p:cNvPr>
                  <p:cNvGrpSpPr/>
                  <p:nvPr/>
                </p:nvGrpSpPr>
                <p:grpSpPr>
                  <a:xfrm>
                    <a:off x="5991188" y="703224"/>
                    <a:ext cx="2036968" cy="1339409"/>
                    <a:chOff x="8513533" y="554842"/>
                    <a:chExt cx="3530051" cy="1980000"/>
                  </a:xfrm>
                </p:grpSpPr>
                <p:pic>
                  <p:nvPicPr>
                    <p:cNvPr id="243" name="Image 242">
                      <a:extLst>
                        <a:ext uri="{FF2B5EF4-FFF2-40B4-BE49-F238E27FC236}">
                          <a16:creationId xmlns:a16="http://schemas.microsoft.com/office/drawing/2014/main" id="{F45CAE11-134D-43B1-B4C5-0525295D25EA}"/>
                        </a:ext>
                      </a:extLst>
                    </p:cNvPr>
                    <p:cNvPicPr>
                      <a:picLocks noChangeAspect="1"/>
                    </p:cNvPicPr>
                    <p:nvPr/>
                  </p:nvPicPr>
                  <p:blipFill rotWithShape="1">
                    <a:blip r:embed="rId6">
                      <a:extLst>
                        <a:ext uri="{28A0092B-C50C-407E-A947-70E740481C1C}">
                          <a14:useLocalDpi xmlns:a14="http://schemas.microsoft.com/office/drawing/2010/main" val="0"/>
                        </a:ext>
                      </a:extLst>
                    </a:blip>
                    <a:srcRect l="3620" t="1" b="5010"/>
                    <a:stretch/>
                  </p:blipFill>
                  <p:spPr>
                    <a:xfrm>
                      <a:off x="8896638" y="554842"/>
                      <a:ext cx="3146946" cy="1980000"/>
                    </a:xfrm>
                    <a:prstGeom prst="rect">
                      <a:avLst/>
                    </a:prstGeom>
                  </p:spPr>
                </p:pic>
                <p:sp>
                  <p:nvSpPr>
                    <p:cNvPr id="244" name="ZoneTexte 243">
                      <a:extLst>
                        <a:ext uri="{FF2B5EF4-FFF2-40B4-BE49-F238E27FC236}">
                          <a16:creationId xmlns:a16="http://schemas.microsoft.com/office/drawing/2014/main" id="{487652CD-9CC6-43B7-BFDB-4467B4A082B3}"/>
                        </a:ext>
                      </a:extLst>
                    </p:cNvPr>
                    <p:cNvSpPr txBox="1"/>
                    <p:nvPr/>
                  </p:nvSpPr>
                  <p:spPr>
                    <a:xfrm rot="16200000">
                      <a:off x="7894010" y="1261704"/>
                      <a:ext cx="1692413" cy="453368"/>
                    </a:xfrm>
                    <a:prstGeom prst="rect">
                      <a:avLst/>
                    </a:prstGeom>
                    <a:noFill/>
                  </p:spPr>
                  <p:txBody>
                    <a:bodyPr wrap="none" rtlCol="0">
                      <a:spAutoFit/>
                    </a:bodyPr>
                    <a:lstStyle/>
                    <a:p>
                      <a:pPr algn="ctr"/>
                      <a:r>
                        <a:rPr lang="en-US" sz="1100" dirty="0" err="1"/>
                        <a:t>Colonisation</a:t>
                      </a:r>
                      <a:r>
                        <a:rPr lang="en-US" sz="1100" dirty="0"/>
                        <a:t> ( %)</a:t>
                      </a:r>
                    </a:p>
                  </p:txBody>
                </p:sp>
              </p:grpSp>
              <p:pic>
                <p:nvPicPr>
                  <p:cNvPr id="242" name="Graphique 241">
                    <a:extLst>
                      <a:ext uri="{FF2B5EF4-FFF2-40B4-BE49-F238E27FC236}">
                        <a16:creationId xmlns:a16="http://schemas.microsoft.com/office/drawing/2014/main" id="{BC2FB9A7-D4F8-4FE3-A579-FC0B589EE2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6412618" y="561204"/>
                    <a:ext cx="528278" cy="255978"/>
                  </a:xfrm>
                  <a:prstGeom prst="rect">
                    <a:avLst/>
                  </a:prstGeom>
                </p:spPr>
              </p:pic>
            </p:grpSp>
            <p:grpSp>
              <p:nvGrpSpPr>
                <p:cNvPr id="245" name="Groupe 244">
                  <a:extLst>
                    <a:ext uri="{FF2B5EF4-FFF2-40B4-BE49-F238E27FC236}">
                      <a16:creationId xmlns:a16="http://schemas.microsoft.com/office/drawing/2014/main" id="{B548A277-249E-4039-AF69-DA96BE2F4154}"/>
                    </a:ext>
                  </a:extLst>
                </p:cNvPr>
                <p:cNvGrpSpPr/>
                <p:nvPr/>
              </p:nvGrpSpPr>
              <p:grpSpPr>
                <a:xfrm>
                  <a:off x="8005476" y="1191457"/>
                  <a:ext cx="2013246" cy="1693092"/>
                  <a:chOff x="8071516" y="387971"/>
                  <a:chExt cx="2013246" cy="1693092"/>
                </a:xfrm>
              </p:grpSpPr>
              <p:grpSp>
                <p:nvGrpSpPr>
                  <p:cNvPr id="246" name="Groupe 245">
                    <a:extLst>
                      <a:ext uri="{FF2B5EF4-FFF2-40B4-BE49-F238E27FC236}">
                        <a16:creationId xmlns:a16="http://schemas.microsoft.com/office/drawing/2014/main" id="{AF6B7CCA-19C5-4295-96CA-00B1B677BD36}"/>
                      </a:ext>
                    </a:extLst>
                  </p:cNvPr>
                  <p:cNvGrpSpPr/>
                  <p:nvPr/>
                </p:nvGrpSpPr>
                <p:grpSpPr>
                  <a:xfrm>
                    <a:off x="8071516" y="387971"/>
                    <a:ext cx="2013246" cy="1693092"/>
                    <a:chOff x="8379725" y="1940483"/>
                    <a:chExt cx="3448843" cy="2741221"/>
                  </a:xfrm>
                </p:grpSpPr>
                <p:pic>
                  <p:nvPicPr>
                    <p:cNvPr id="248" name="Image 247">
                      <a:extLst>
                        <a:ext uri="{FF2B5EF4-FFF2-40B4-BE49-F238E27FC236}">
                          <a16:creationId xmlns:a16="http://schemas.microsoft.com/office/drawing/2014/main" id="{67BE21B1-72E2-475A-852B-546E1AE5BCE4}"/>
                        </a:ext>
                      </a:extLst>
                    </p:cNvPr>
                    <p:cNvPicPr>
                      <a:picLocks noChangeAspect="1"/>
                    </p:cNvPicPr>
                    <p:nvPr/>
                  </p:nvPicPr>
                  <p:blipFill rotWithShape="1">
                    <a:blip r:embed="rId9"/>
                    <a:srcRect l="4721"/>
                    <a:stretch/>
                  </p:blipFill>
                  <p:spPr>
                    <a:xfrm>
                      <a:off x="8799575" y="2524426"/>
                      <a:ext cx="3028993" cy="2156592"/>
                    </a:xfrm>
                    <a:prstGeom prst="rect">
                      <a:avLst/>
                    </a:prstGeom>
                  </p:spPr>
                </p:pic>
                <p:sp>
                  <p:nvSpPr>
                    <p:cNvPr id="249" name="ZoneTexte 248">
                      <a:extLst>
                        <a:ext uri="{FF2B5EF4-FFF2-40B4-BE49-F238E27FC236}">
                          <a16:creationId xmlns:a16="http://schemas.microsoft.com/office/drawing/2014/main" id="{54D40FAD-8919-4639-9C7E-8C08EF30898F}"/>
                        </a:ext>
                      </a:extLst>
                    </p:cNvPr>
                    <p:cNvSpPr txBox="1"/>
                    <p:nvPr/>
                  </p:nvSpPr>
                  <p:spPr>
                    <a:xfrm rot="16200000">
                      <a:off x="7220012" y="3100196"/>
                      <a:ext cx="2741221" cy="421795"/>
                    </a:xfrm>
                    <a:prstGeom prst="rect">
                      <a:avLst/>
                    </a:prstGeom>
                    <a:noFill/>
                  </p:spPr>
                  <p:txBody>
                    <a:bodyPr wrap="none" rtlCol="0">
                      <a:spAutoFit/>
                    </a:bodyPr>
                    <a:lstStyle/>
                    <a:p>
                      <a:pPr algn="ctr"/>
                      <a:r>
                        <a:rPr lang="en-US" sz="1000" dirty="0" err="1"/>
                        <a:t>Nombre</a:t>
                      </a:r>
                      <a:r>
                        <a:rPr lang="en-US" sz="1000" dirty="0"/>
                        <a:t> de </a:t>
                      </a:r>
                      <a:r>
                        <a:rPr lang="en-US" sz="1000" dirty="0" err="1"/>
                        <a:t>nymphes</a:t>
                      </a:r>
                      <a:r>
                        <a:rPr lang="en-US" sz="1000" dirty="0"/>
                        <a:t>/</a:t>
                      </a:r>
                      <a:r>
                        <a:rPr lang="en-US" sz="1000" dirty="0" err="1"/>
                        <a:t>variété</a:t>
                      </a:r>
                      <a:endParaRPr lang="en-US" sz="1000" dirty="0"/>
                    </a:p>
                  </p:txBody>
                </p:sp>
                <p:sp>
                  <p:nvSpPr>
                    <p:cNvPr id="250" name="ZoneTexte 249">
                      <a:extLst>
                        <a:ext uri="{FF2B5EF4-FFF2-40B4-BE49-F238E27FC236}">
                          <a16:creationId xmlns:a16="http://schemas.microsoft.com/office/drawing/2014/main" id="{68DAFF14-19E5-4410-B0A2-0FC931625172}"/>
                        </a:ext>
                      </a:extLst>
                    </p:cNvPr>
                    <p:cNvSpPr txBox="1"/>
                    <p:nvPr/>
                  </p:nvSpPr>
                  <p:spPr>
                    <a:xfrm>
                      <a:off x="10096268" y="2461609"/>
                      <a:ext cx="338554" cy="461665"/>
                    </a:xfrm>
                    <a:prstGeom prst="rect">
                      <a:avLst/>
                    </a:prstGeom>
                    <a:noFill/>
                  </p:spPr>
                  <p:txBody>
                    <a:bodyPr wrap="none" rtlCol="0">
                      <a:spAutoFit/>
                    </a:bodyPr>
                    <a:lstStyle/>
                    <a:p>
                      <a:pPr algn="ctr"/>
                      <a:r>
                        <a:rPr lang="en-US" sz="2400" dirty="0"/>
                        <a:t>*</a:t>
                      </a:r>
                    </a:p>
                  </p:txBody>
                </p:sp>
                <p:sp>
                  <p:nvSpPr>
                    <p:cNvPr id="251" name="ZoneTexte 250">
                      <a:extLst>
                        <a:ext uri="{FF2B5EF4-FFF2-40B4-BE49-F238E27FC236}">
                          <a16:creationId xmlns:a16="http://schemas.microsoft.com/office/drawing/2014/main" id="{80E4B62E-70F2-42BD-BB43-0FE9D07F8943}"/>
                        </a:ext>
                      </a:extLst>
                    </p:cNvPr>
                    <p:cNvSpPr txBox="1"/>
                    <p:nvPr/>
                  </p:nvSpPr>
                  <p:spPr>
                    <a:xfrm>
                      <a:off x="11470538" y="2672702"/>
                      <a:ext cx="338554" cy="461665"/>
                    </a:xfrm>
                    <a:prstGeom prst="rect">
                      <a:avLst/>
                    </a:prstGeom>
                    <a:noFill/>
                  </p:spPr>
                  <p:txBody>
                    <a:bodyPr wrap="none" rtlCol="0">
                      <a:spAutoFit/>
                    </a:bodyPr>
                    <a:lstStyle/>
                    <a:p>
                      <a:pPr algn="ctr"/>
                      <a:r>
                        <a:rPr lang="en-US" sz="2400" dirty="0"/>
                        <a:t>*</a:t>
                      </a:r>
                    </a:p>
                  </p:txBody>
                </p:sp>
              </p:grpSp>
              <p:pic>
                <p:nvPicPr>
                  <p:cNvPr id="247" name="Graphique 246">
                    <a:extLst>
                      <a:ext uri="{FF2B5EF4-FFF2-40B4-BE49-F238E27FC236}">
                        <a16:creationId xmlns:a16="http://schemas.microsoft.com/office/drawing/2014/main" id="{D7D8454E-1A76-4ADB-A395-FA8EFBDD5D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8453400" y="561204"/>
                    <a:ext cx="528278" cy="255978"/>
                  </a:xfrm>
                  <a:prstGeom prst="rect">
                    <a:avLst/>
                  </a:prstGeom>
                </p:spPr>
              </p:pic>
            </p:grpSp>
            <p:grpSp>
              <p:nvGrpSpPr>
                <p:cNvPr id="252" name="Groupe 251">
                  <a:extLst>
                    <a:ext uri="{FF2B5EF4-FFF2-40B4-BE49-F238E27FC236}">
                      <a16:creationId xmlns:a16="http://schemas.microsoft.com/office/drawing/2014/main" id="{DC1148A7-B877-4FD6-B936-325CFADED7BB}"/>
                    </a:ext>
                  </a:extLst>
                </p:cNvPr>
                <p:cNvGrpSpPr/>
                <p:nvPr/>
              </p:nvGrpSpPr>
              <p:grpSpPr>
                <a:xfrm>
                  <a:off x="5855105" y="4683686"/>
                  <a:ext cx="2060965" cy="1296000"/>
                  <a:chOff x="8328877" y="2953338"/>
                  <a:chExt cx="2863348" cy="1980000"/>
                </a:xfrm>
              </p:grpSpPr>
              <p:grpSp>
                <p:nvGrpSpPr>
                  <p:cNvPr id="253" name="Groupe 252">
                    <a:extLst>
                      <a:ext uri="{FF2B5EF4-FFF2-40B4-BE49-F238E27FC236}">
                        <a16:creationId xmlns:a16="http://schemas.microsoft.com/office/drawing/2014/main" id="{48D875BB-F06A-48CC-B750-9D6E67C62667}"/>
                      </a:ext>
                    </a:extLst>
                  </p:cNvPr>
                  <p:cNvGrpSpPr/>
                  <p:nvPr/>
                </p:nvGrpSpPr>
                <p:grpSpPr>
                  <a:xfrm>
                    <a:off x="8701025" y="2953338"/>
                    <a:ext cx="2491200" cy="1980000"/>
                    <a:chOff x="1534461" y="2550781"/>
                    <a:chExt cx="4168420" cy="2480352"/>
                  </a:xfrm>
                </p:grpSpPr>
                <p:pic>
                  <p:nvPicPr>
                    <p:cNvPr id="255" name="Image 254">
                      <a:extLst>
                        <a:ext uri="{FF2B5EF4-FFF2-40B4-BE49-F238E27FC236}">
                          <a16:creationId xmlns:a16="http://schemas.microsoft.com/office/drawing/2014/main" id="{F5CBC9C6-8DD0-4643-96E1-208C99C83B63}"/>
                        </a:ext>
                      </a:extLst>
                    </p:cNvPr>
                    <p:cNvPicPr>
                      <a:picLocks noChangeAspect="1"/>
                    </p:cNvPicPr>
                    <p:nvPr/>
                  </p:nvPicPr>
                  <p:blipFill rotWithShape="1">
                    <a:blip r:embed="rId10">
                      <a:extLst>
                        <a:ext uri="{28A0092B-C50C-407E-A947-70E740481C1C}">
                          <a14:useLocalDpi xmlns:a14="http://schemas.microsoft.com/office/drawing/2010/main" val="0"/>
                        </a:ext>
                      </a:extLst>
                    </a:blip>
                    <a:srcRect l="3935" b="6309"/>
                    <a:stretch/>
                  </p:blipFill>
                  <p:spPr>
                    <a:xfrm>
                      <a:off x="1534461" y="2550781"/>
                      <a:ext cx="4168420" cy="2480352"/>
                    </a:xfrm>
                    <a:prstGeom prst="rect">
                      <a:avLst/>
                    </a:prstGeom>
                  </p:spPr>
                </p:pic>
                <p:sp>
                  <p:nvSpPr>
                    <p:cNvPr id="256" name="ZoneTexte 255">
                      <a:extLst>
                        <a:ext uri="{FF2B5EF4-FFF2-40B4-BE49-F238E27FC236}">
                          <a16:creationId xmlns:a16="http://schemas.microsoft.com/office/drawing/2014/main" id="{B6BC7FCB-6EB1-4598-A380-6A04250CB9B8}"/>
                        </a:ext>
                      </a:extLst>
                    </p:cNvPr>
                    <p:cNvSpPr txBox="1"/>
                    <p:nvPr/>
                  </p:nvSpPr>
                  <p:spPr bwMode="auto">
                    <a:xfrm>
                      <a:off x="3520571" y="3828346"/>
                      <a:ext cx="695235" cy="462663"/>
                    </a:xfrm>
                    <a:prstGeom prst="rect">
                      <a:avLst/>
                    </a:prstGeom>
                    <a:noFill/>
                    <a:ln w="9525">
                      <a:noFill/>
                      <a:miter lim="800000"/>
                      <a:headEnd/>
                      <a:tailEnd/>
                    </a:ln>
                  </p:spPr>
                  <p:txBody>
                    <a:bodyPr wrap="none" rtlCol="0">
                      <a:spAutoFit/>
                    </a:bodyPr>
                    <a:lstStyle/>
                    <a:p>
                      <a:pPr algn="ctr" eaLnBrk="0" hangingPunct="0"/>
                      <a:r>
                        <a:rPr lang="en-US" b="1" dirty="0">
                          <a:latin typeface="Calibri" panose="020F0502020204030204" pitchFamily="34" charset="0"/>
                          <a:cs typeface="Calibri" panose="020F0502020204030204" pitchFamily="34" charset="0"/>
                        </a:rPr>
                        <a:t>**</a:t>
                      </a:r>
                    </a:p>
                  </p:txBody>
                </p:sp>
              </p:grpSp>
              <p:sp>
                <p:nvSpPr>
                  <p:cNvPr id="254" name="ZoneTexte 253">
                    <a:extLst>
                      <a:ext uri="{FF2B5EF4-FFF2-40B4-BE49-F238E27FC236}">
                        <a16:creationId xmlns:a16="http://schemas.microsoft.com/office/drawing/2014/main" id="{1C855891-3C23-42DF-B92F-03399B39ED14}"/>
                      </a:ext>
                    </a:extLst>
                  </p:cNvPr>
                  <p:cNvSpPr txBox="1"/>
                  <p:nvPr/>
                </p:nvSpPr>
                <p:spPr>
                  <a:xfrm rot="16200000">
                    <a:off x="7813613" y="3654119"/>
                    <a:ext cx="1393989" cy="363461"/>
                  </a:xfrm>
                  <a:prstGeom prst="rect">
                    <a:avLst/>
                  </a:prstGeom>
                  <a:noFill/>
                </p:spPr>
                <p:txBody>
                  <a:bodyPr wrap="none" rtlCol="0">
                    <a:spAutoFit/>
                  </a:bodyPr>
                  <a:lstStyle/>
                  <a:p>
                    <a:pPr algn="ctr"/>
                    <a:r>
                      <a:rPr lang="en-US" sz="1100" dirty="0"/>
                      <a:t>Infection (%)</a:t>
                    </a:r>
                  </a:p>
                </p:txBody>
              </p:sp>
            </p:grpSp>
            <p:grpSp>
              <p:nvGrpSpPr>
                <p:cNvPr id="257" name="Groupe 256">
                  <a:extLst>
                    <a:ext uri="{FF2B5EF4-FFF2-40B4-BE49-F238E27FC236}">
                      <a16:creationId xmlns:a16="http://schemas.microsoft.com/office/drawing/2014/main" id="{54DB760A-A875-4D4B-A9FD-FB63FE1A5715}"/>
                    </a:ext>
                  </a:extLst>
                </p:cNvPr>
                <p:cNvGrpSpPr/>
                <p:nvPr/>
              </p:nvGrpSpPr>
              <p:grpSpPr>
                <a:xfrm>
                  <a:off x="10081774" y="1402488"/>
                  <a:ext cx="2039091" cy="1511357"/>
                  <a:chOff x="8448231" y="4484097"/>
                  <a:chExt cx="3357637" cy="2265710"/>
                </a:xfrm>
              </p:grpSpPr>
              <p:pic>
                <p:nvPicPr>
                  <p:cNvPr id="258" name="Image 257">
                    <a:extLst>
                      <a:ext uri="{FF2B5EF4-FFF2-40B4-BE49-F238E27FC236}">
                        <a16:creationId xmlns:a16="http://schemas.microsoft.com/office/drawing/2014/main" id="{FAF41B53-803C-4A38-9042-BD1E9DAE8EF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16145" y="4669001"/>
                    <a:ext cx="3189723" cy="2080806"/>
                  </a:xfrm>
                  <a:prstGeom prst="rect">
                    <a:avLst/>
                  </a:prstGeom>
                </p:spPr>
              </p:pic>
              <p:sp>
                <p:nvSpPr>
                  <p:cNvPr id="259" name="ZoneTexte 258">
                    <a:extLst>
                      <a:ext uri="{FF2B5EF4-FFF2-40B4-BE49-F238E27FC236}">
                        <a16:creationId xmlns:a16="http://schemas.microsoft.com/office/drawing/2014/main" id="{6127557C-6293-40CB-8A5E-EC57046896CD}"/>
                      </a:ext>
                    </a:extLst>
                  </p:cNvPr>
                  <p:cNvSpPr txBox="1"/>
                  <p:nvPr/>
                </p:nvSpPr>
                <p:spPr>
                  <a:xfrm rot="16200000">
                    <a:off x="7572443" y="5359885"/>
                    <a:ext cx="2182351" cy="430776"/>
                  </a:xfrm>
                  <a:prstGeom prst="rect">
                    <a:avLst/>
                  </a:prstGeom>
                  <a:noFill/>
                </p:spPr>
                <p:txBody>
                  <a:bodyPr wrap="square" rtlCol="0">
                    <a:spAutoFit/>
                  </a:bodyPr>
                  <a:lstStyle/>
                  <a:p>
                    <a:pPr algn="ctr"/>
                    <a:r>
                      <a:rPr lang="en-US" sz="1100" dirty="0" err="1"/>
                      <a:t>Prévalence</a:t>
                    </a:r>
                    <a:r>
                      <a:rPr lang="en-US" sz="1100" dirty="0"/>
                      <a:t> ( %)</a:t>
                    </a:r>
                  </a:p>
                </p:txBody>
              </p:sp>
            </p:grpSp>
            <p:pic>
              <p:nvPicPr>
                <p:cNvPr id="260" name="Picture 2" descr="https://lh3.googleusercontent.com/yCGPgWp6DXA71JKfqL06lI_3LXw7OSbZHjgSaQU6dd3xRz3gDFMr_833KNf_NlP5XqeWJjcdB92o_KTnxZKJOOm1heSQlg2E7YSfxaxMTZby_RHzjpH7hV8SX72u2ZrljySYspLW4hGb">
                  <a:extLst>
                    <a:ext uri="{FF2B5EF4-FFF2-40B4-BE49-F238E27FC236}">
                      <a16:creationId xmlns:a16="http://schemas.microsoft.com/office/drawing/2014/main" id="{88A81115-9501-4252-9284-16F5D15909CB}"/>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10800000" flipV="1">
                  <a:off x="6270904" y="4572796"/>
                  <a:ext cx="460235" cy="266526"/>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2" descr="https://lh3.googleusercontent.com/yCGPgWp6DXA71JKfqL06lI_3LXw7OSbZHjgSaQU6dd3xRz3gDFMr_833KNf_NlP5XqeWJjcdB92o_KTnxZKJOOm1heSQlg2E7YSfxaxMTZby_RHzjpH7hV8SX72u2ZrljySYspLW4hGb">
                  <a:extLst>
                    <a:ext uri="{FF2B5EF4-FFF2-40B4-BE49-F238E27FC236}">
                      <a16:creationId xmlns:a16="http://schemas.microsoft.com/office/drawing/2014/main" id="{B655AEA5-6B0B-4574-95A6-A43503C9D1DD}"/>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10800000" flipV="1">
                  <a:off x="10432961" y="1339609"/>
                  <a:ext cx="460235" cy="266526"/>
                </a:xfrm>
                <a:prstGeom prst="rect">
                  <a:avLst/>
                </a:prstGeom>
                <a:noFill/>
                <a:extLst>
                  <a:ext uri="{909E8E84-426E-40DD-AFC4-6F175D3DCCD1}">
                    <a14:hiddenFill xmlns:a14="http://schemas.microsoft.com/office/drawing/2010/main">
                      <a:solidFill>
                        <a:srgbClr val="FFFFFF"/>
                      </a:solidFill>
                    </a14:hiddenFill>
                  </a:ext>
                </a:extLst>
              </p:spPr>
            </p:pic>
            <p:cxnSp>
              <p:nvCxnSpPr>
                <p:cNvPr id="263" name="Connecteur droit 262">
                  <a:extLst>
                    <a:ext uri="{FF2B5EF4-FFF2-40B4-BE49-F238E27FC236}">
                      <a16:creationId xmlns:a16="http://schemas.microsoft.com/office/drawing/2014/main" id="{9EBF8D92-8B9F-404F-8E2B-2979AC5EAA25}"/>
                    </a:ext>
                  </a:extLst>
                </p:cNvPr>
                <p:cNvCxnSpPr>
                  <a:cxnSpLocks/>
                </p:cNvCxnSpPr>
                <p:nvPr/>
              </p:nvCxnSpPr>
              <p:spPr>
                <a:xfrm>
                  <a:off x="180336" y="4507810"/>
                  <a:ext cx="9920134" cy="0"/>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4" name="Connecteur droit 263">
                  <a:extLst>
                    <a:ext uri="{FF2B5EF4-FFF2-40B4-BE49-F238E27FC236}">
                      <a16:creationId xmlns:a16="http://schemas.microsoft.com/office/drawing/2014/main" id="{E1A61485-10C8-4F31-92F8-6B2285FAC9EE}"/>
                    </a:ext>
                  </a:extLst>
                </p:cNvPr>
                <p:cNvCxnSpPr>
                  <a:cxnSpLocks/>
                </p:cNvCxnSpPr>
                <p:nvPr/>
              </p:nvCxnSpPr>
              <p:spPr>
                <a:xfrm>
                  <a:off x="180336" y="6162566"/>
                  <a:ext cx="7842368" cy="0"/>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8" name="Connecteur droit 267">
                  <a:extLst>
                    <a:ext uri="{FF2B5EF4-FFF2-40B4-BE49-F238E27FC236}">
                      <a16:creationId xmlns:a16="http://schemas.microsoft.com/office/drawing/2014/main" id="{C4E32EEB-091A-4363-B6BB-073E73853BD9}"/>
                    </a:ext>
                  </a:extLst>
                </p:cNvPr>
                <p:cNvCxnSpPr>
                  <a:cxnSpLocks/>
                </p:cNvCxnSpPr>
                <p:nvPr/>
              </p:nvCxnSpPr>
              <p:spPr>
                <a:xfrm>
                  <a:off x="5855105" y="1220208"/>
                  <a:ext cx="6265755" cy="0"/>
                </a:xfrm>
                <a:prstGeom prst="line">
                  <a:avLst/>
                </a:prstGeom>
                <a:ln w="12700">
                  <a:solidFill>
                    <a:srgbClr val="10A7AB"/>
                  </a:solidFill>
                  <a:prstDash val="solid"/>
                </a:ln>
              </p:spPr>
              <p:style>
                <a:lnRef idx="1">
                  <a:schemeClr val="accent1"/>
                </a:lnRef>
                <a:fillRef idx="0">
                  <a:schemeClr val="accent1"/>
                </a:fillRef>
                <a:effectRef idx="0">
                  <a:schemeClr val="accent1"/>
                </a:effectRef>
                <a:fontRef idx="minor">
                  <a:schemeClr val="tx1"/>
                </a:fontRef>
              </p:style>
            </p:cxnSp>
            <p:cxnSp>
              <p:nvCxnSpPr>
                <p:cNvPr id="272" name="Connecteur droit 271">
                  <a:extLst>
                    <a:ext uri="{FF2B5EF4-FFF2-40B4-BE49-F238E27FC236}">
                      <a16:creationId xmlns:a16="http://schemas.microsoft.com/office/drawing/2014/main" id="{33BF6BE9-BC45-42CB-B75A-54BE433EB9AC}"/>
                    </a:ext>
                  </a:extLst>
                </p:cNvPr>
                <p:cNvCxnSpPr>
                  <a:cxnSpLocks/>
                </p:cNvCxnSpPr>
                <p:nvPr/>
              </p:nvCxnSpPr>
              <p:spPr>
                <a:xfrm>
                  <a:off x="7999584" y="1220208"/>
                  <a:ext cx="0" cy="4913876"/>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274" name="Image 273">
                  <a:extLst>
                    <a:ext uri="{FF2B5EF4-FFF2-40B4-BE49-F238E27FC236}">
                      <a16:creationId xmlns:a16="http://schemas.microsoft.com/office/drawing/2014/main" id="{EC2F3E46-56D9-42EF-A820-F0C775D39A3F}"/>
                    </a:ext>
                  </a:extLst>
                </p:cNvPr>
                <p:cNvPicPr>
                  <a:picLocks noChangeAspect="1"/>
                </p:cNvPicPr>
                <p:nvPr/>
              </p:nvPicPr>
              <p:blipFill>
                <a:blip r:embed="rId14"/>
                <a:stretch>
                  <a:fillRect/>
                </a:stretch>
              </p:blipFill>
              <p:spPr>
                <a:xfrm>
                  <a:off x="7996485" y="2950232"/>
                  <a:ext cx="1999661" cy="1536325"/>
                </a:xfrm>
                <a:prstGeom prst="rect">
                  <a:avLst/>
                </a:prstGeom>
              </p:spPr>
            </p:pic>
            <p:pic>
              <p:nvPicPr>
                <p:cNvPr id="275" name="Image 274">
                  <a:extLst>
                    <a:ext uri="{FF2B5EF4-FFF2-40B4-BE49-F238E27FC236}">
                      <a16:creationId xmlns:a16="http://schemas.microsoft.com/office/drawing/2014/main" id="{21040AA3-5FA9-4925-8493-2AE9ACDDE584}"/>
                    </a:ext>
                  </a:extLst>
                </p:cNvPr>
                <p:cNvPicPr>
                  <a:picLocks noChangeAspect="1"/>
                </p:cNvPicPr>
                <p:nvPr/>
              </p:nvPicPr>
              <p:blipFill>
                <a:blip r:embed="rId15"/>
                <a:stretch>
                  <a:fillRect/>
                </a:stretch>
              </p:blipFill>
              <p:spPr>
                <a:xfrm>
                  <a:off x="5830682" y="2967913"/>
                  <a:ext cx="2017951" cy="1499746"/>
                </a:xfrm>
                <a:prstGeom prst="rect">
                  <a:avLst/>
                </a:prstGeom>
              </p:spPr>
            </p:pic>
            <p:sp>
              <p:nvSpPr>
                <p:cNvPr id="276" name="Rectangle 275">
                  <a:extLst>
                    <a:ext uri="{FF2B5EF4-FFF2-40B4-BE49-F238E27FC236}">
                      <a16:creationId xmlns:a16="http://schemas.microsoft.com/office/drawing/2014/main" id="{FDD3D3B2-9ACF-4D6E-8EC9-0F093259EC19}"/>
                    </a:ext>
                  </a:extLst>
                </p:cNvPr>
                <p:cNvSpPr/>
                <p:nvPr/>
              </p:nvSpPr>
              <p:spPr>
                <a:xfrm>
                  <a:off x="8981445" y="3583604"/>
                  <a:ext cx="96515" cy="152727"/>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7" name="Rectangle 276">
                  <a:extLst>
                    <a:ext uri="{FF2B5EF4-FFF2-40B4-BE49-F238E27FC236}">
                      <a16:creationId xmlns:a16="http://schemas.microsoft.com/office/drawing/2014/main" id="{B515994D-5864-4D69-AF26-987126549B75}"/>
                    </a:ext>
                  </a:extLst>
                </p:cNvPr>
                <p:cNvSpPr/>
                <p:nvPr/>
              </p:nvSpPr>
              <p:spPr>
                <a:xfrm>
                  <a:off x="9245170" y="3565059"/>
                  <a:ext cx="96515" cy="152727"/>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8" name="ZoneTexte 277">
                  <a:extLst>
                    <a:ext uri="{FF2B5EF4-FFF2-40B4-BE49-F238E27FC236}">
                      <a16:creationId xmlns:a16="http://schemas.microsoft.com/office/drawing/2014/main" id="{6BF86BE8-2FCD-4A9D-862D-A4050BC95819}"/>
                    </a:ext>
                  </a:extLst>
                </p:cNvPr>
                <p:cNvSpPr txBox="1"/>
                <p:nvPr/>
              </p:nvSpPr>
              <p:spPr>
                <a:xfrm>
                  <a:off x="8868592" y="3527113"/>
                  <a:ext cx="197629" cy="285143"/>
                </a:xfrm>
                <a:prstGeom prst="rect">
                  <a:avLst/>
                </a:prstGeom>
                <a:noFill/>
              </p:spPr>
              <p:txBody>
                <a:bodyPr wrap="none" rtlCol="0">
                  <a:spAutoFit/>
                </a:bodyPr>
                <a:lstStyle/>
                <a:p>
                  <a:pPr algn="ctr"/>
                  <a:r>
                    <a:rPr lang="en-US" sz="2400" dirty="0"/>
                    <a:t>*</a:t>
                  </a:r>
                </a:p>
              </p:txBody>
            </p:sp>
            <p:sp>
              <p:nvSpPr>
                <p:cNvPr id="279" name="ZoneTexte 278">
                  <a:extLst>
                    <a:ext uri="{FF2B5EF4-FFF2-40B4-BE49-F238E27FC236}">
                      <a16:creationId xmlns:a16="http://schemas.microsoft.com/office/drawing/2014/main" id="{E39F05C4-6089-4E8A-A326-2FB46C5C7950}"/>
                    </a:ext>
                  </a:extLst>
                </p:cNvPr>
                <p:cNvSpPr txBox="1"/>
                <p:nvPr/>
              </p:nvSpPr>
              <p:spPr>
                <a:xfrm>
                  <a:off x="9130968" y="3455238"/>
                  <a:ext cx="197629" cy="285143"/>
                </a:xfrm>
                <a:prstGeom prst="rect">
                  <a:avLst/>
                </a:prstGeom>
                <a:noFill/>
              </p:spPr>
              <p:txBody>
                <a:bodyPr wrap="none" rtlCol="0">
                  <a:spAutoFit/>
                </a:bodyPr>
                <a:lstStyle/>
                <a:p>
                  <a:pPr algn="ctr"/>
                  <a:r>
                    <a:rPr lang="en-US" sz="2400" dirty="0"/>
                    <a:t>*</a:t>
                  </a:r>
                </a:p>
              </p:txBody>
            </p:sp>
            <p:sp>
              <p:nvSpPr>
                <p:cNvPr id="281" name="Rectangle 280">
                  <a:extLst>
                    <a:ext uri="{FF2B5EF4-FFF2-40B4-BE49-F238E27FC236}">
                      <a16:creationId xmlns:a16="http://schemas.microsoft.com/office/drawing/2014/main" id="{C2561AD8-DBE7-4F23-8D73-63C6FA1E42F8}"/>
                    </a:ext>
                  </a:extLst>
                </p:cNvPr>
                <p:cNvSpPr/>
                <p:nvPr/>
              </p:nvSpPr>
              <p:spPr>
                <a:xfrm>
                  <a:off x="5793412" y="3087655"/>
                  <a:ext cx="426831" cy="14586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3" name="ZoneTexte 282">
                  <a:extLst>
                    <a:ext uri="{FF2B5EF4-FFF2-40B4-BE49-F238E27FC236}">
                      <a16:creationId xmlns:a16="http://schemas.microsoft.com/office/drawing/2014/main" id="{E6B1499C-E791-45C8-9D91-C059CCE6E470}"/>
                    </a:ext>
                  </a:extLst>
                </p:cNvPr>
                <p:cNvSpPr txBox="1"/>
                <p:nvPr/>
              </p:nvSpPr>
              <p:spPr>
                <a:xfrm rot="16200000">
                  <a:off x="5487156" y="3589346"/>
                  <a:ext cx="943590" cy="261610"/>
                </a:xfrm>
                <a:prstGeom prst="rect">
                  <a:avLst/>
                </a:prstGeom>
                <a:solidFill>
                  <a:schemeClr val="bg1"/>
                </a:solidFill>
              </p:spPr>
              <p:txBody>
                <a:bodyPr wrap="square" rtlCol="0">
                  <a:spAutoFit/>
                </a:bodyPr>
                <a:lstStyle/>
                <a:p>
                  <a:pPr algn="ctr"/>
                  <a:r>
                    <a:rPr lang="en-US" sz="1100" dirty="0" err="1"/>
                    <a:t>Survie</a:t>
                  </a:r>
                  <a:r>
                    <a:rPr lang="en-US" sz="1100" dirty="0"/>
                    <a:t> (%)</a:t>
                  </a:r>
                </a:p>
              </p:txBody>
            </p:sp>
            <p:sp>
              <p:nvSpPr>
                <p:cNvPr id="284" name="Rectangle 283">
                  <a:extLst>
                    <a:ext uri="{FF2B5EF4-FFF2-40B4-BE49-F238E27FC236}">
                      <a16:creationId xmlns:a16="http://schemas.microsoft.com/office/drawing/2014/main" id="{05978D11-205E-4F93-8040-E5E03F33BD53}"/>
                    </a:ext>
                  </a:extLst>
                </p:cNvPr>
                <p:cNvSpPr/>
                <p:nvPr/>
              </p:nvSpPr>
              <p:spPr>
                <a:xfrm>
                  <a:off x="8075742" y="2976232"/>
                  <a:ext cx="120494" cy="14421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5" name="ZoneTexte 284">
                  <a:extLst>
                    <a:ext uri="{FF2B5EF4-FFF2-40B4-BE49-F238E27FC236}">
                      <a16:creationId xmlns:a16="http://schemas.microsoft.com/office/drawing/2014/main" id="{B68387D7-68B2-4292-9096-AA99DE5C60B1}"/>
                    </a:ext>
                  </a:extLst>
                </p:cNvPr>
                <p:cNvSpPr txBox="1"/>
                <p:nvPr/>
              </p:nvSpPr>
              <p:spPr>
                <a:xfrm rot="16200000">
                  <a:off x="7272919" y="3631162"/>
                  <a:ext cx="1705916" cy="246221"/>
                </a:xfrm>
                <a:prstGeom prst="rect">
                  <a:avLst/>
                </a:prstGeom>
                <a:noFill/>
              </p:spPr>
              <p:txBody>
                <a:bodyPr wrap="square" rtlCol="0">
                  <a:spAutoFit/>
                </a:bodyPr>
                <a:lstStyle/>
                <a:p>
                  <a:pPr algn="ctr"/>
                  <a:r>
                    <a:rPr lang="en-US" sz="1000" dirty="0" err="1"/>
                    <a:t>Nombre</a:t>
                  </a:r>
                  <a:r>
                    <a:rPr lang="en-US" sz="1000" dirty="0"/>
                    <a:t> de </a:t>
                  </a:r>
                  <a:r>
                    <a:rPr lang="en-US" sz="1000" dirty="0" err="1"/>
                    <a:t>nymphes</a:t>
                  </a:r>
                  <a:r>
                    <a:rPr lang="en-US" sz="1000" dirty="0"/>
                    <a:t>/</a:t>
                  </a:r>
                  <a:r>
                    <a:rPr lang="en-US" sz="1000" dirty="0" err="1"/>
                    <a:t>plante</a:t>
                  </a:r>
                  <a:endParaRPr lang="en-US" sz="1000" dirty="0"/>
                </a:p>
              </p:txBody>
            </p:sp>
            <p:cxnSp>
              <p:nvCxnSpPr>
                <p:cNvPr id="273" name="Connecteur droit 272">
                  <a:extLst>
                    <a:ext uri="{FF2B5EF4-FFF2-40B4-BE49-F238E27FC236}">
                      <a16:creationId xmlns:a16="http://schemas.microsoft.com/office/drawing/2014/main" id="{79FBB505-18F5-4204-8868-14DAB133188E}"/>
                    </a:ext>
                  </a:extLst>
                </p:cNvPr>
                <p:cNvCxnSpPr>
                  <a:cxnSpLocks/>
                </p:cNvCxnSpPr>
                <p:nvPr/>
              </p:nvCxnSpPr>
              <p:spPr>
                <a:xfrm>
                  <a:off x="10093315" y="1220208"/>
                  <a:ext cx="0" cy="3300041"/>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cxnSp>
          <p:nvCxnSpPr>
            <p:cNvPr id="262" name="Connecteur droit 261">
              <a:extLst>
                <a:ext uri="{FF2B5EF4-FFF2-40B4-BE49-F238E27FC236}">
                  <a16:creationId xmlns:a16="http://schemas.microsoft.com/office/drawing/2014/main" id="{C200FA0B-2A4E-48D9-BCF8-183D25BD5A02}"/>
                </a:ext>
              </a:extLst>
            </p:cNvPr>
            <p:cNvCxnSpPr>
              <a:cxnSpLocks/>
            </p:cNvCxnSpPr>
            <p:nvPr/>
          </p:nvCxnSpPr>
          <p:spPr>
            <a:xfrm>
              <a:off x="180336" y="2890126"/>
              <a:ext cx="11843535" cy="0"/>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70" name="Rectangle 69">
            <a:extLst>
              <a:ext uri="{FF2B5EF4-FFF2-40B4-BE49-F238E27FC236}">
                <a16:creationId xmlns:a16="http://schemas.microsoft.com/office/drawing/2014/main" id="{135DC63B-B68F-440C-B160-6A5C231CCBD2}"/>
              </a:ext>
            </a:extLst>
          </p:cNvPr>
          <p:cNvSpPr/>
          <p:nvPr/>
        </p:nvSpPr>
        <p:spPr>
          <a:xfrm flipV="1">
            <a:off x="1914524" y="1264628"/>
            <a:ext cx="10277476" cy="1588056"/>
          </a:xfrm>
          <a:prstGeom prst="rect">
            <a:avLst/>
          </a:prstGeom>
          <a:solidFill>
            <a:srgbClr val="FFFFFF">
              <a:alpha val="80000"/>
            </a:srgbClr>
          </a:solidFill>
          <a:ln>
            <a:solidFill>
              <a:srgbClr val="FFFFF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1" name="Rectangle 70">
            <a:extLst>
              <a:ext uri="{FF2B5EF4-FFF2-40B4-BE49-F238E27FC236}">
                <a16:creationId xmlns:a16="http://schemas.microsoft.com/office/drawing/2014/main" id="{24E10040-74E3-4F53-90D9-8FBD81AC8DCB}"/>
              </a:ext>
            </a:extLst>
          </p:cNvPr>
          <p:cNvSpPr/>
          <p:nvPr/>
        </p:nvSpPr>
        <p:spPr>
          <a:xfrm flipV="1">
            <a:off x="1926862" y="2913003"/>
            <a:ext cx="8150588" cy="1542531"/>
          </a:xfrm>
          <a:prstGeom prst="rect">
            <a:avLst/>
          </a:prstGeom>
          <a:solidFill>
            <a:srgbClr val="FFFFFF">
              <a:alpha val="80000"/>
            </a:srgbClr>
          </a:solidFill>
          <a:ln>
            <a:solidFill>
              <a:srgbClr val="FFFFF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2" name="Rectangle 71">
            <a:extLst>
              <a:ext uri="{FF2B5EF4-FFF2-40B4-BE49-F238E27FC236}">
                <a16:creationId xmlns:a16="http://schemas.microsoft.com/office/drawing/2014/main" id="{6CD731A1-877C-4FD2-9C98-F087BB390704}"/>
              </a:ext>
            </a:extLst>
          </p:cNvPr>
          <p:cNvSpPr/>
          <p:nvPr/>
        </p:nvSpPr>
        <p:spPr>
          <a:xfrm flipV="1">
            <a:off x="1731654" y="4533745"/>
            <a:ext cx="6202671" cy="1542531"/>
          </a:xfrm>
          <a:prstGeom prst="rect">
            <a:avLst/>
          </a:prstGeom>
          <a:solidFill>
            <a:srgbClr val="FFFFFF">
              <a:alpha val="80000"/>
            </a:srgbClr>
          </a:solidFill>
          <a:ln>
            <a:solidFill>
              <a:srgbClr val="FFFFF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77" name="Groupe 76">
            <a:extLst>
              <a:ext uri="{FF2B5EF4-FFF2-40B4-BE49-F238E27FC236}">
                <a16:creationId xmlns:a16="http://schemas.microsoft.com/office/drawing/2014/main" id="{069F6292-2FF4-41D9-8FCE-4A139C463FCF}"/>
              </a:ext>
            </a:extLst>
          </p:cNvPr>
          <p:cNvGrpSpPr/>
          <p:nvPr/>
        </p:nvGrpSpPr>
        <p:grpSpPr>
          <a:xfrm>
            <a:off x="11812158" y="0"/>
            <a:ext cx="379842" cy="6857997"/>
            <a:chOff x="11812158" y="2460023"/>
            <a:chExt cx="379842" cy="1147763"/>
          </a:xfrm>
        </p:grpSpPr>
        <p:sp>
          <p:nvSpPr>
            <p:cNvPr id="78" name="Rectangle 77">
              <a:extLst>
                <a:ext uri="{FF2B5EF4-FFF2-40B4-BE49-F238E27FC236}">
                  <a16:creationId xmlns:a16="http://schemas.microsoft.com/office/drawing/2014/main" id="{69A94072-6493-4AD3-9F72-FA35FE0D8A77}"/>
                </a:ext>
              </a:extLst>
            </p:cNvPr>
            <p:cNvSpPr/>
            <p:nvPr/>
          </p:nvSpPr>
          <p:spPr>
            <a:xfrm>
              <a:off x="11896725" y="2460023"/>
              <a:ext cx="295275" cy="11477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9" name="Connecteur droit 78">
              <a:extLst>
                <a:ext uri="{FF2B5EF4-FFF2-40B4-BE49-F238E27FC236}">
                  <a16:creationId xmlns:a16="http://schemas.microsoft.com/office/drawing/2014/main" id="{CCABB805-0B25-40A2-B113-C8199AE1CB9C}"/>
                </a:ext>
              </a:extLst>
            </p:cNvPr>
            <p:cNvCxnSpPr/>
            <p:nvPr/>
          </p:nvCxnSpPr>
          <p:spPr>
            <a:xfrm>
              <a:off x="11812158"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71111F97-A484-4F5A-84C1-E77197A0FA26}"/>
                </a:ext>
              </a:extLst>
            </p:cNvPr>
            <p:cNvCxnSpPr/>
            <p:nvPr/>
          </p:nvCxnSpPr>
          <p:spPr>
            <a:xfrm>
              <a:off x="12045520"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1" name="Connecteur droit 80">
              <a:extLst>
                <a:ext uri="{FF2B5EF4-FFF2-40B4-BE49-F238E27FC236}">
                  <a16:creationId xmlns:a16="http://schemas.microsoft.com/office/drawing/2014/main" id="{C1EACC0F-8997-4A7C-9303-51A2CC17FCCD}"/>
                </a:ext>
              </a:extLst>
            </p:cNvPr>
            <p:cNvCxnSpPr/>
            <p:nvPr/>
          </p:nvCxnSpPr>
          <p:spPr>
            <a:xfrm>
              <a:off x="11974082" y="2460023"/>
              <a:ext cx="0" cy="1147763"/>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04193209"/>
      </p:ext>
    </p:extLst>
  </p:cSld>
  <p:clrMapOvr>
    <a:masterClrMapping/>
  </p:clrMapOvr>
  <p:transition spd="slow" advClick="0" advTm="12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6.25E-7 3.7037E-6 L -0.31328 3.7037E-6 " pathEditMode="relative" rAng="0" ptsTypes="AA">
                                      <p:cBhvr>
                                        <p:cTn id="6" dur="1000" fill="hold"/>
                                        <p:tgtEl>
                                          <p:spTgt spid="4"/>
                                        </p:tgtEl>
                                        <p:attrNameLst>
                                          <p:attrName>ppt_x</p:attrName>
                                          <p:attrName>ppt_y</p:attrName>
                                        </p:attrNameLst>
                                      </p:cBhvr>
                                      <p:rCtr x="-15664" y="0"/>
                                    </p:animMotion>
                                  </p:childTnLst>
                                </p:cTn>
                              </p:par>
                              <p:par>
                                <p:cTn id="7" presetID="35" presetClass="path" presetSubtype="0" accel="50000" decel="50000" fill="hold" nodeType="withEffect">
                                  <p:stCondLst>
                                    <p:cond delay="0"/>
                                  </p:stCondLst>
                                  <p:childTnLst>
                                    <p:animMotion origin="layout" path="M -0.00052 -3.7037E-7 L -0.32227 -3.7037E-7 " pathEditMode="relative" rAng="0" ptsTypes="AA">
                                      <p:cBhvr>
                                        <p:cTn id="8" dur="1000" fill="hold"/>
                                        <p:tgtEl>
                                          <p:spTgt spid="9"/>
                                        </p:tgtEl>
                                        <p:attrNameLst>
                                          <p:attrName>ppt_x</p:attrName>
                                          <p:attrName>ppt_y</p:attrName>
                                        </p:attrNameLst>
                                      </p:cBhvr>
                                      <p:rCtr x="-160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 name="Groupe 121">
            <a:extLst>
              <a:ext uri="{FF2B5EF4-FFF2-40B4-BE49-F238E27FC236}">
                <a16:creationId xmlns:a16="http://schemas.microsoft.com/office/drawing/2014/main" id="{C18A327D-7687-4B4E-88C9-E7AFA3AC0C02}"/>
              </a:ext>
            </a:extLst>
          </p:cNvPr>
          <p:cNvGrpSpPr/>
          <p:nvPr/>
        </p:nvGrpSpPr>
        <p:grpSpPr>
          <a:xfrm>
            <a:off x="11812158" y="0"/>
            <a:ext cx="379842" cy="6857997"/>
            <a:chOff x="11812158" y="2460023"/>
            <a:chExt cx="379842" cy="1147763"/>
          </a:xfrm>
        </p:grpSpPr>
        <p:sp>
          <p:nvSpPr>
            <p:cNvPr id="123" name="Rectangle 122">
              <a:extLst>
                <a:ext uri="{FF2B5EF4-FFF2-40B4-BE49-F238E27FC236}">
                  <a16:creationId xmlns:a16="http://schemas.microsoft.com/office/drawing/2014/main" id="{AE32C6CF-1A16-43FD-9C67-7735C6A85BDA}"/>
                </a:ext>
              </a:extLst>
            </p:cNvPr>
            <p:cNvSpPr/>
            <p:nvPr/>
          </p:nvSpPr>
          <p:spPr>
            <a:xfrm>
              <a:off x="11896725" y="2460023"/>
              <a:ext cx="295275" cy="11477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4" name="Connecteur droit 123">
              <a:extLst>
                <a:ext uri="{FF2B5EF4-FFF2-40B4-BE49-F238E27FC236}">
                  <a16:creationId xmlns:a16="http://schemas.microsoft.com/office/drawing/2014/main" id="{DB89AC92-9189-4BF2-B79C-27753887FB48}"/>
                </a:ext>
              </a:extLst>
            </p:cNvPr>
            <p:cNvCxnSpPr/>
            <p:nvPr/>
          </p:nvCxnSpPr>
          <p:spPr>
            <a:xfrm>
              <a:off x="11812158"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5" name="Connecteur droit 124">
              <a:extLst>
                <a:ext uri="{FF2B5EF4-FFF2-40B4-BE49-F238E27FC236}">
                  <a16:creationId xmlns:a16="http://schemas.microsoft.com/office/drawing/2014/main" id="{E463DDE0-659A-4B28-B8AD-B34E1A0800EA}"/>
                </a:ext>
              </a:extLst>
            </p:cNvPr>
            <p:cNvCxnSpPr/>
            <p:nvPr/>
          </p:nvCxnSpPr>
          <p:spPr>
            <a:xfrm>
              <a:off x="12045520"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6" name="Connecteur droit 125">
              <a:extLst>
                <a:ext uri="{FF2B5EF4-FFF2-40B4-BE49-F238E27FC236}">
                  <a16:creationId xmlns:a16="http://schemas.microsoft.com/office/drawing/2014/main" id="{A29309A4-7A06-44F5-B61E-DF07FB04564A}"/>
                </a:ext>
              </a:extLst>
            </p:cNvPr>
            <p:cNvCxnSpPr/>
            <p:nvPr/>
          </p:nvCxnSpPr>
          <p:spPr>
            <a:xfrm>
              <a:off x="11974082" y="2460023"/>
              <a:ext cx="0" cy="1147763"/>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9" name="Groupe 128">
            <a:extLst>
              <a:ext uri="{FF2B5EF4-FFF2-40B4-BE49-F238E27FC236}">
                <a16:creationId xmlns:a16="http://schemas.microsoft.com/office/drawing/2014/main" id="{F51BA095-E9C1-49D8-8EC5-127F90DA1E60}"/>
              </a:ext>
            </a:extLst>
          </p:cNvPr>
          <p:cNvGrpSpPr/>
          <p:nvPr/>
        </p:nvGrpSpPr>
        <p:grpSpPr>
          <a:xfrm>
            <a:off x="372933" y="50455"/>
            <a:ext cx="11292745" cy="388640"/>
            <a:chOff x="786847" y="329183"/>
            <a:chExt cx="10926154" cy="777241"/>
          </a:xfrm>
        </p:grpSpPr>
        <p:sp>
          <p:nvSpPr>
            <p:cNvPr id="131" name="Rectangle 130">
              <a:extLst>
                <a:ext uri="{FF2B5EF4-FFF2-40B4-BE49-F238E27FC236}">
                  <a16:creationId xmlns:a16="http://schemas.microsoft.com/office/drawing/2014/main" id="{0C72A026-178D-43E1-AD20-2276381580D4}"/>
                </a:ext>
              </a:extLst>
            </p:cNvPr>
            <p:cNvSpPr/>
            <p:nvPr/>
          </p:nvSpPr>
          <p:spPr>
            <a:xfrm>
              <a:off x="1600200" y="329184"/>
              <a:ext cx="9299448" cy="77724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 name="Arc 133">
              <a:extLst>
                <a:ext uri="{FF2B5EF4-FFF2-40B4-BE49-F238E27FC236}">
                  <a16:creationId xmlns:a16="http://schemas.microsoft.com/office/drawing/2014/main" id="{08E76C89-3CD1-4190-AE91-E98F5027E06E}"/>
                </a:ext>
              </a:extLst>
            </p:cNvPr>
            <p:cNvSpPr/>
            <p:nvPr/>
          </p:nvSpPr>
          <p:spPr>
            <a:xfrm flipH="1">
              <a:off x="786847" y="329184"/>
              <a:ext cx="1682495" cy="777240"/>
            </a:xfrm>
            <a:prstGeom prst="arc">
              <a:avLst/>
            </a:prstGeom>
            <a:solidFill>
              <a:srgbClr val="BACFA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35" name="Arc 134">
              <a:extLst>
                <a:ext uri="{FF2B5EF4-FFF2-40B4-BE49-F238E27FC236}">
                  <a16:creationId xmlns:a16="http://schemas.microsoft.com/office/drawing/2014/main" id="{B50034F0-8CFE-4990-A1FF-1AE2FB08D918}"/>
                </a:ext>
              </a:extLst>
            </p:cNvPr>
            <p:cNvSpPr/>
            <p:nvPr/>
          </p:nvSpPr>
          <p:spPr>
            <a:xfrm rot="10800000" flipH="1">
              <a:off x="10030506" y="329184"/>
              <a:ext cx="1682495" cy="777240"/>
            </a:xfrm>
            <a:prstGeom prst="arc">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lt1"/>
                </a:solidFill>
              </a:endParaRPr>
            </a:p>
          </p:txBody>
        </p:sp>
        <p:sp>
          <p:nvSpPr>
            <p:cNvPr id="136" name="Rectangle 135">
              <a:extLst>
                <a:ext uri="{FF2B5EF4-FFF2-40B4-BE49-F238E27FC236}">
                  <a16:creationId xmlns:a16="http://schemas.microsoft.com/office/drawing/2014/main" id="{546BE77F-29BB-461E-9A0D-F20E34759034}"/>
                </a:ext>
              </a:extLst>
            </p:cNvPr>
            <p:cNvSpPr/>
            <p:nvPr/>
          </p:nvSpPr>
          <p:spPr>
            <a:xfrm>
              <a:off x="786847" y="704850"/>
              <a:ext cx="976639" cy="401574"/>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 name="Rectangle 136">
              <a:extLst>
                <a:ext uri="{FF2B5EF4-FFF2-40B4-BE49-F238E27FC236}">
                  <a16:creationId xmlns:a16="http://schemas.microsoft.com/office/drawing/2014/main" id="{B3B90018-FE43-4741-B02B-E2FCB675B216}"/>
                </a:ext>
              </a:extLst>
            </p:cNvPr>
            <p:cNvSpPr/>
            <p:nvPr/>
          </p:nvSpPr>
          <p:spPr>
            <a:xfrm>
              <a:off x="10736362" y="329183"/>
              <a:ext cx="976639" cy="38862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5" name="Image 14">
            <a:extLst>
              <a:ext uri="{FF2B5EF4-FFF2-40B4-BE49-F238E27FC236}">
                <a16:creationId xmlns:a16="http://schemas.microsoft.com/office/drawing/2014/main" id="{58161A0F-3E81-407B-BE9D-163006648AD7}"/>
              </a:ext>
            </a:extLst>
          </p:cNvPr>
          <p:cNvPicPr>
            <a:picLocks noChangeAspect="1"/>
          </p:cNvPicPr>
          <p:nvPr/>
        </p:nvPicPr>
        <p:blipFill rotWithShape="1">
          <a:blip r:embed="rId3"/>
          <a:srcRect t="13092" r="32500"/>
          <a:stretch/>
        </p:blipFill>
        <p:spPr>
          <a:xfrm>
            <a:off x="0" y="902667"/>
            <a:ext cx="8229600" cy="5955333"/>
          </a:xfrm>
          <a:prstGeom prst="rect">
            <a:avLst/>
          </a:prstGeom>
        </p:spPr>
      </p:pic>
      <p:cxnSp>
        <p:nvCxnSpPr>
          <p:cNvPr id="115" name="Connecteur droit avec flèche 114">
            <a:extLst>
              <a:ext uri="{FF2B5EF4-FFF2-40B4-BE49-F238E27FC236}">
                <a16:creationId xmlns:a16="http://schemas.microsoft.com/office/drawing/2014/main" id="{E70BD3FE-F4DE-4A00-834A-2E7F163EE9DD}"/>
              </a:ext>
            </a:extLst>
          </p:cNvPr>
          <p:cNvCxnSpPr>
            <a:cxnSpLocks/>
          </p:cNvCxnSpPr>
          <p:nvPr/>
        </p:nvCxnSpPr>
        <p:spPr>
          <a:xfrm>
            <a:off x="9243073" y="3505964"/>
            <a:ext cx="0" cy="1042288"/>
          </a:xfrm>
          <a:prstGeom prst="straightConnector1">
            <a:avLst/>
          </a:prstGeom>
          <a:ln w="38100">
            <a:solidFill>
              <a:srgbClr val="10A7AB"/>
            </a:solidFill>
            <a:tailEnd type="triangle"/>
          </a:ln>
        </p:spPr>
        <p:style>
          <a:lnRef idx="1">
            <a:schemeClr val="accent1"/>
          </a:lnRef>
          <a:fillRef idx="0">
            <a:schemeClr val="accent1"/>
          </a:fillRef>
          <a:effectRef idx="0">
            <a:schemeClr val="accent1"/>
          </a:effectRef>
          <a:fontRef idx="minor">
            <a:schemeClr val="tx1"/>
          </a:fontRef>
        </p:style>
      </p:cxnSp>
      <p:sp>
        <p:nvSpPr>
          <p:cNvPr id="117" name="Espace réservé du numéro de diapositive 1">
            <a:extLst>
              <a:ext uri="{FF2B5EF4-FFF2-40B4-BE49-F238E27FC236}">
                <a16:creationId xmlns:a16="http://schemas.microsoft.com/office/drawing/2014/main" id="{A6920946-2854-48CC-98B0-E7FACD1A41FC}"/>
              </a:ext>
            </a:extLst>
          </p:cNvPr>
          <p:cNvSpPr>
            <a:spLocks noGrp="1"/>
          </p:cNvSpPr>
          <p:nvPr>
            <p:ph type="sldNum" sz="quarter" idx="12"/>
          </p:nvPr>
        </p:nvSpPr>
        <p:spPr>
          <a:xfrm>
            <a:off x="8548196" y="6329395"/>
            <a:ext cx="2743200" cy="365125"/>
          </a:xfrm>
        </p:spPr>
        <p:txBody>
          <a:bodyPr/>
          <a:lstStyle/>
          <a:p>
            <a:fld id="{C77BCA25-F3AE-44E6-94B1-B3E1DF1A1953}" type="slidenum">
              <a:rPr lang="en-US" smtClean="0"/>
              <a:t>14</a:t>
            </a:fld>
            <a:endParaRPr lang="en-US"/>
          </a:p>
        </p:txBody>
      </p:sp>
      <p:sp>
        <p:nvSpPr>
          <p:cNvPr id="119" name="Titre 2">
            <a:extLst>
              <a:ext uri="{FF2B5EF4-FFF2-40B4-BE49-F238E27FC236}">
                <a16:creationId xmlns:a16="http://schemas.microsoft.com/office/drawing/2014/main" id="{CB987D7B-636B-41EE-8D8D-4A1A92A0931F}"/>
              </a:ext>
            </a:extLst>
          </p:cNvPr>
          <p:cNvSpPr>
            <a:spLocks noGrp="1"/>
          </p:cNvSpPr>
          <p:nvPr>
            <p:ph type="title"/>
          </p:nvPr>
        </p:nvSpPr>
        <p:spPr>
          <a:xfrm>
            <a:off x="379842" y="-209301"/>
            <a:ext cx="11285836" cy="888251"/>
          </a:xfrm>
        </p:spPr>
        <p:txBody>
          <a:bodyPr vert="horz" lIns="91440" tIns="45720" rIns="91440" bIns="45720" rtlCol="0" anchor="ctr" anchorCtr="0">
            <a:noAutofit/>
          </a:bodyPr>
          <a:lstStyle/>
          <a:p>
            <a:pPr algn="ctr"/>
            <a:r>
              <a:rPr lang="fr-FR" sz="2000" spc="-150" dirty="0">
                <a:solidFill>
                  <a:schemeClr val="accent2"/>
                </a:solidFill>
                <a:latin typeface="Nunito" pitchFamily="2" charset="0"/>
              </a:rPr>
              <a:t>Impact de variétés sensibles : analyses bivariées</a:t>
            </a:r>
            <a:endParaRPr lang="en-US" sz="2000" spc="-150" dirty="0">
              <a:solidFill>
                <a:schemeClr val="accent2"/>
              </a:solidFill>
              <a:latin typeface="Nunito" pitchFamily="2" charset="0"/>
            </a:endParaRPr>
          </a:p>
        </p:txBody>
      </p:sp>
      <p:sp>
        <p:nvSpPr>
          <p:cNvPr id="5" name="ZoneTexte 4">
            <a:extLst>
              <a:ext uri="{FF2B5EF4-FFF2-40B4-BE49-F238E27FC236}">
                <a16:creationId xmlns:a16="http://schemas.microsoft.com/office/drawing/2014/main" id="{8F900283-DE23-451C-B412-D079C3740C23}"/>
              </a:ext>
            </a:extLst>
          </p:cNvPr>
          <p:cNvSpPr txBox="1"/>
          <p:nvPr/>
        </p:nvSpPr>
        <p:spPr>
          <a:xfrm>
            <a:off x="8801607" y="622826"/>
            <a:ext cx="2835263" cy="338554"/>
          </a:xfrm>
          <a:prstGeom prst="rect">
            <a:avLst/>
          </a:prstGeom>
          <a:noFill/>
        </p:spPr>
        <p:txBody>
          <a:bodyPr wrap="none" rtlCol="0">
            <a:spAutoFit/>
          </a:bodyPr>
          <a:lstStyle/>
          <a:p>
            <a:r>
              <a:rPr lang="fr-FR" sz="1600" dirty="0"/>
              <a:t>4 variables associées au vecteur</a:t>
            </a:r>
          </a:p>
        </p:txBody>
      </p:sp>
      <p:sp>
        <p:nvSpPr>
          <p:cNvPr id="55" name="ZoneTexte 54">
            <a:extLst>
              <a:ext uri="{FF2B5EF4-FFF2-40B4-BE49-F238E27FC236}">
                <a16:creationId xmlns:a16="http://schemas.microsoft.com/office/drawing/2014/main" id="{F23BD6AE-54F3-4D45-8ABD-ABAFB1E1BDC2}"/>
              </a:ext>
            </a:extLst>
          </p:cNvPr>
          <p:cNvSpPr txBox="1"/>
          <p:nvPr/>
        </p:nvSpPr>
        <p:spPr>
          <a:xfrm>
            <a:off x="8866144" y="978151"/>
            <a:ext cx="2605393" cy="338554"/>
          </a:xfrm>
          <a:prstGeom prst="rect">
            <a:avLst/>
          </a:prstGeom>
          <a:noFill/>
        </p:spPr>
        <p:txBody>
          <a:bodyPr wrap="none" rtlCol="0">
            <a:spAutoFit/>
          </a:bodyPr>
          <a:lstStyle/>
          <a:p>
            <a:r>
              <a:rPr lang="fr-FR" sz="1600" dirty="0"/>
              <a:t>2 variables associées au virus</a:t>
            </a:r>
          </a:p>
        </p:txBody>
      </p:sp>
      <p:sp>
        <p:nvSpPr>
          <p:cNvPr id="56" name="ZoneTexte 55">
            <a:extLst>
              <a:ext uri="{FF2B5EF4-FFF2-40B4-BE49-F238E27FC236}">
                <a16:creationId xmlns:a16="http://schemas.microsoft.com/office/drawing/2014/main" id="{FFA378D7-C5A2-4490-912E-5725E671D96F}"/>
              </a:ext>
            </a:extLst>
          </p:cNvPr>
          <p:cNvSpPr txBox="1"/>
          <p:nvPr/>
        </p:nvSpPr>
        <p:spPr>
          <a:xfrm>
            <a:off x="8546054" y="2381784"/>
            <a:ext cx="3013486" cy="954107"/>
          </a:xfrm>
          <a:prstGeom prst="rect">
            <a:avLst/>
          </a:prstGeom>
          <a:noFill/>
        </p:spPr>
        <p:txBody>
          <a:bodyPr wrap="square" rtlCol="0">
            <a:spAutoFit/>
          </a:bodyPr>
          <a:lstStyle/>
          <a:p>
            <a:pPr algn="ctr"/>
            <a:r>
              <a:rPr lang="fr-FR" sz="1400" dirty="0"/>
              <a:t>Impact de chaque variété sur </a:t>
            </a:r>
          </a:p>
          <a:p>
            <a:pPr algn="ctr"/>
            <a:r>
              <a:rPr lang="fr-FR" sz="1400" dirty="0"/>
              <a:t>les variables individuelles
pour évaluer leur impact</a:t>
            </a:r>
          </a:p>
          <a:p>
            <a:pPr algn="ctr"/>
            <a:r>
              <a:rPr lang="fr-FR" sz="1400" dirty="0"/>
              <a:t>sur le processus épidémique des PCB</a:t>
            </a:r>
          </a:p>
        </p:txBody>
      </p:sp>
      <p:sp>
        <p:nvSpPr>
          <p:cNvPr id="57" name="ZoneTexte 56">
            <a:extLst>
              <a:ext uri="{FF2B5EF4-FFF2-40B4-BE49-F238E27FC236}">
                <a16:creationId xmlns:a16="http://schemas.microsoft.com/office/drawing/2014/main" id="{A606695F-229D-4127-9758-13371F7C3EEB}"/>
              </a:ext>
            </a:extLst>
          </p:cNvPr>
          <p:cNvSpPr txBox="1"/>
          <p:nvPr/>
        </p:nvSpPr>
        <p:spPr>
          <a:xfrm>
            <a:off x="6228667" y="4573652"/>
            <a:ext cx="6008492" cy="461665"/>
          </a:xfrm>
          <a:prstGeom prst="rect">
            <a:avLst/>
          </a:prstGeom>
          <a:noFill/>
        </p:spPr>
        <p:txBody>
          <a:bodyPr wrap="square" rtlCol="0">
            <a:spAutoFit/>
          </a:bodyPr>
          <a:lstStyle/>
          <a:p>
            <a:pPr algn="ctr"/>
            <a:r>
              <a:rPr lang="fr-FR" sz="2400" dirty="0">
                <a:solidFill>
                  <a:srgbClr val="10A7AB"/>
                </a:solidFill>
              </a:rPr>
              <a:t>Var. Filon (FI)</a:t>
            </a:r>
          </a:p>
        </p:txBody>
      </p:sp>
      <p:cxnSp>
        <p:nvCxnSpPr>
          <p:cNvPr id="7" name="Connecteur droit avec flèche 6">
            <a:extLst>
              <a:ext uri="{FF2B5EF4-FFF2-40B4-BE49-F238E27FC236}">
                <a16:creationId xmlns:a16="http://schemas.microsoft.com/office/drawing/2014/main" id="{5B659592-AFFD-4D12-B8E8-21EA6AF8B8DD}"/>
              </a:ext>
            </a:extLst>
          </p:cNvPr>
          <p:cNvCxnSpPr>
            <a:cxnSpLocks/>
          </p:cNvCxnSpPr>
          <p:nvPr/>
        </p:nvCxnSpPr>
        <p:spPr>
          <a:xfrm>
            <a:off x="10084215" y="1357592"/>
            <a:ext cx="0" cy="1065079"/>
          </a:xfrm>
          <a:prstGeom prst="straightConnector1">
            <a:avLst/>
          </a:prstGeom>
          <a:ln w="38100">
            <a:solidFill>
              <a:srgbClr val="10A7AB"/>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eur droit avec flèche 60">
            <a:extLst>
              <a:ext uri="{FF2B5EF4-FFF2-40B4-BE49-F238E27FC236}">
                <a16:creationId xmlns:a16="http://schemas.microsoft.com/office/drawing/2014/main" id="{569C25D4-7EE5-4C53-874D-61B8ABEA6736}"/>
              </a:ext>
            </a:extLst>
          </p:cNvPr>
          <p:cNvCxnSpPr>
            <a:cxnSpLocks/>
          </p:cNvCxnSpPr>
          <p:nvPr/>
        </p:nvCxnSpPr>
        <p:spPr>
          <a:xfrm flipH="1">
            <a:off x="8720701" y="1347483"/>
            <a:ext cx="2727029" cy="0"/>
          </a:xfrm>
          <a:prstGeom prst="straightConnector1">
            <a:avLst/>
          </a:prstGeom>
          <a:ln w="12700">
            <a:solidFill>
              <a:srgbClr val="10A7A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Connecteur droit avec flèche 63">
            <a:extLst>
              <a:ext uri="{FF2B5EF4-FFF2-40B4-BE49-F238E27FC236}">
                <a16:creationId xmlns:a16="http://schemas.microsoft.com/office/drawing/2014/main" id="{B35E5798-A2CB-414F-9382-D1F1299C0ECD}"/>
              </a:ext>
            </a:extLst>
          </p:cNvPr>
          <p:cNvCxnSpPr>
            <a:cxnSpLocks/>
          </p:cNvCxnSpPr>
          <p:nvPr/>
        </p:nvCxnSpPr>
        <p:spPr>
          <a:xfrm flipH="1">
            <a:off x="10084216" y="3305263"/>
            <a:ext cx="1" cy="226101"/>
          </a:xfrm>
          <a:prstGeom prst="straightConnector1">
            <a:avLst/>
          </a:prstGeom>
          <a:ln w="38100">
            <a:solidFill>
              <a:srgbClr val="10A7A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ZoneTexte 64">
            <a:extLst>
              <a:ext uri="{FF2B5EF4-FFF2-40B4-BE49-F238E27FC236}">
                <a16:creationId xmlns:a16="http://schemas.microsoft.com/office/drawing/2014/main" id="{DD885666-9A8A-4D63-814B-8625BF6EAED2}"/>
              </a:ext>
            </a:extLst>
          </p:cNvPr>
          <p:cNvSpPr txBox="1"/>
          <p:nvPr/>
        </p:nvSpPr>
        <p:spPr>
          <a:xfrm>
            <a:off x="10120828" y="1392038"/>
            <a:ext cx="1348446" cy="900246"/>
          </a:xfrm>
          <a:prstGeom prst="rect">
            <a:avLst/>
          </a:prstGeom>
          <a:noFill/>
        </p:spPr>
        <p:txBody>
          <a:bodyPr wrap="none" rtlCol="0">
            <a:spAutoFit/>
          </a:bodyPr>
          <a:lstStyle/>
          <a:p>
            <a:pPr algn="ctr"/>
            <a:r>
              <a:rPr lang="fr-FR" sz="1050" dirty="0" err="1">
                <a:solidFill>
                  <a:schemeClr val="bg1">
                    <a:lumMod val="65000"/>
                  </a:schemeClr>
                </a:solidFill>
              </a:rPr>
              <a:t>Ripl</a:t>
            </a:r>
            <a:r>
              <a:rPr lang="fr-FR" sz="1050" dirty="0">
                <a:solidFill>
                  <a:schemeClr val="bg1">
                    <a:lumMod val="65000"/>
                  </a:schemeClr>
                </a:solidFill>
              </a:rPr>
              <a:t> et al., 2020;</a:t>
            </a:r>
          </a:p>
          <a:p>
            <a:pPr algn="ctr"/>
            <a:r>
              <a:rPr lang="fr-FR" sz="1050" dirty="0">
                <a:solidFill>
                  <a:schemeClr val="bg1">
                    <a:lumMod val="65000"/>
                  </a:schemeClr>
                </a:solidFill>
              </a:rPr>
              <a:t> </a:t>
            </a:r>
            <a:r>
              <a:rPr lang="fr-FR" sz="1050" dirty="0" err="1">
                <a:solidFill>
                  <a:schemeClr val="bg1">
                    <a:lumMod val="65000"/>
                  </a:schemeClr>
                </a:solidFill>
              </a:rPr>
              <a:t>Kordan</a:t>
            </a:r>
            <a:r>
              <a:rPr lang="fr-FR" sz="1050" dirty="0">
                <a:solidFill>
                  <a:schemeClr val="bg1">
                    <a:lumMod val="65000"/>
                  </a:schemeClr>
                </a:solidFill>
              </a:rPr>
              <a:t> et al., 2021; </a:t>
            </a:r>
          </a:p>
          <a:p>
            <a:pPr algn="ctr"/>
            <a:r>
              <a:rPr lang="fr-FR" sz="1050" dirty="0">
                <a:solidFill>
                  <a:schemeClr val="bg1">
                    <a:lumMod val="65000"/>
                  </a:schemeClr>
                </a:solidFill>
              </a:rPr>
              <a:t>Souquet et al., 2021; </a:t>
            </a:r>
          </a:p>
          <a:p>
            <a:pPr algn="ctr"/>
            <a:r>
              <a:rPr lang="fr-FR" sz="1050" dirty="0">
                <a:solidFill>
                  <a:schemeClr val="bg1">
                    <a:lumMod val="65000"/>
                  </a:schemeClr>
                </a:solidFill>
              </a:rPr>
              <a:t>Pichon et al., 2022; </a:t>
            </a:r>
          </a:p>
          <a:p>
            <a:pPr algn="ctr"/>
            <a:r>
              <a:rPr lang="fr-FR" sz="1050" dirty="0">
                <a:solidFill>
                  <a:schemeClr val="bg1">
                    <a:lumMod val="65000"/>
                  </a:schemeClr>
                </a:solidFill>
              </a:rPr>
              <a:t>Chen et al., 2023</a:t>
            </a:r>
          </a:p>
        </p:txBody>
      </p:sp>
      <p:grpSp>
        <p:nvGrpSpPr>
          <p:cNvPr id="13" name="Groupe 12">
            <a:extLst>
              <a:ext uri="{FF2B5EF4-FFF2-40B4-BE49-F238E27FC236}">
                <a16:creationId xmlns:a16="http://schemas.microsoft.com/office/drawing/2014/main" id="{91A9A6B9-09AD-4394-B4A3-D125BA15F053}"/>
              </a:ext>
            </a:extLst>
          </p:cNvPr>
          <p:cNvGrpSpPr/>
          <p:nvPr/>
        </p:nvGrpSpPr>
        <p:grpSpPr>
          <a:xfrm>
            <a:off x="2407605" y="1269749"/>
            <a:ext cx="5762628" cy="4856731"/>
            <a:chOff x="2524604" y="1269749"/>
            <a:chExt cx="5762628" cy="4856731"/>
          </a:xfrm>
        </p:grpSpPr>
        <p:sp>
          <p:nvSpPr>
            <p:cNvPr id="75" name="Rectangle 74">
              <a:extLst>
                <a:ext uri="{FF2B5EF4-FFF2-40B4-BE49-F238E27FC236}">
                  <a16:creationId xmlns:a16="http://schemas.microsoft.com/office/drawing/2014/main" id="{66ED03D8-CAA2-44C7-A827-239A10813F72}"/>
                </a:ext>
              </a:extLst>
            </p:cNvPr>
            <p:cNvSpPr/>
            <p:nvPr/>
          </p:nvSpPr>
          <p:spPr>
            <a:xfrm>
              <a:off x="2531425" y="4855560"/>
              <a:ext cx="674252" cy="127092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Rectangle 79">
              <a:extLst>
                <a:ext uri="{FF2B5EF4-FFF2-40B4-BE49-F238E27FC236}">
                  <a16:creationId xmlns:a16="http://schemas.microsoft.com/office/drawing/2014/main" id="{9BCE8E97-49BF-4CB9-83F4-69069C7AB14B}"/>
                </a:ext>
              </a:extLst>
            </p:cNvPr>
            <p:cNvSpPr/>
            <p:nvPr/>
          </p:nvSpPr>
          <p:spPr>
            <a:xfrm>
              <a:off x="2524604" y="3249687"/>
              <a:ext cx="404111" cy="123861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2" name="Rectangle 81">
              <a:extLst>
                <a:ext uri="{FF2B5EF4-FFF2-40B4-BE49-F238E27FC236}">
                  <a16:creationId xmlns:a16="http://schemas.microsoft.com/office/drawing/2014/main" id="{8E2599C9-42D9-45D8-9A41-56AA634A5219}"/>
                </a:ext>
              </a:extLst>
            </p:cNvPr>
            <p:cNvSpPr/>
            <p:nvPr/>
          </p:nvSpPr>
          <p:spPr>
            <a:xfrm>
              <a:off x="3741106" y="2926205"/>
              <a:ext cx="321308" cy="15621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Rectangle 82">
              <a:extLst>
                <a:ext uri="{FF2B5EF4-FFF2-40B4-BE49-F238E27FC236}">
                  <a16:creationId xmlns:a16="http://schemas.microsoft.com/office/drawing/2014/main" id="{3BC67D92-0DAF-4F2A-B4DF-101C59E6AD19}"/>
                </a:ext>
              </a:extLst>
            </p:cNvPr>
            <p:cNvSpPr/>
            <p:nvPr/>
          </p:nvSpPr>
          <p:spPr>
            <a:xfrm>
              <a:off x="3406000" y="4564380"/>
              <a:ext cx="719088" cy="15621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4" name="Rectangle 83">
              <a:extLst>
                <a:ext uri="{FF2B5EF4-FFF2-40B4-BE49-F238E27FC236}">
                  <a16:creationId xmlns:a16="http://schemas.microsoft.com/office/drawing/2014/main" id="{B3BD0BA0-B922-4159-B3D2-2C0233F0FA7A}"/>
                </a:ext>
              </a:extLst>
            </p:cNvPr>
            <p:cNvSpPr/>
            <p:nvPr/>
          </p:nvSpPr>
          <p:spPr>
            <a:xfrm>
              <a:off x="2537140" y="1676485"/>
              <a:ext cx="672706" cy="115536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6" name="Rectangle 85">
              <a:extLst>
                <a:ext uri="{FF2B5EF4-FFF2-40B4-BE49-F238E27FC236}">
                  <a16:creationId xmlns:a16="http://schemas.microsoft.com/office/drawing/2014/main" id="{7D5A7A2A-3B8F-4F00-B50A-C5B9B7949596}"/>
                </a:ext>
              </a:extLst>
            </p:cNvPr>
            <p:cNvSpPr/>
            <p:nvPr/>
          </p:nvSpPr>
          <p:spPr>
            <a:xfrm>
              <a:off x="3353910" y="1269749"/>
              <a:ext cx="698659" cy="15621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8" name="Rectangle 87">
              <a:extLst>
                <a:ext uri="{FF2B5EF4-FFF2-40B4-BE49-F238E27FC236}">
                  <a16:creationId xmlns:a16="http://schemas.microsoft.com/office/drawing/2014/main" id="{DC16E1E7-E9AD-49AB-8F84-383BD0FECF44}"/>
                </a:ext>
              </a:extLst>
            </p:cNvPr>
            <p:cNvSpPr/>
            <p:nvPr/>
          </p:nvSpPr>
          <p:spPr>
            <a:xfrm>
              <a:off x="4676159" y="1604069"/>
              <a:ext cx="535325" cy="122778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Rectangle 89">
              <a:extLst>
                <a:ext uri="{FF2B5EF4-FFF2-40B4-BE49-F238E27FC236}">
                  <a16:creationId xmlns:a16="http://schemas.microsoft.com/office/drawing/2014/main" id="{947E36AE-FE8B-4409-9645-F2EF8B55AF3B}"/>
                </a:ext>
              </a:extLst>
            </p:cNvPr>
            <p:cNvSpPr/>
            <p:nvPr/>
          </p:nvSpPr>
          <p:spPr>
            <a:xfrm>
              <a:off x="5497318" y="1598089"/>
              <a:ext cx="529628" cy="123375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Rectangle 90">
              <a:extLst>
                <a:ext uri="{FF2B5EF4-FFF2-40B4-BE49-F238E27FC236}">
                  <a16:creationId xmlns:a16="http://schemas.microsoft.com/office/drawing/2014/main" id="{6CF6E291-E7CE-4324-A9F9-9A2E2AFC1B37}"/>
                </a:ext>
              </a:extLst>
            </p:cNvPr>
            <p:cNvSpPr/>
            <p:nvPr/>
          </p:nvSpPr>
          <p:spPr>
            <a:xfrm>
              <a:off x="4692824" y="3278980"/>
              <a:ext cx="395874" cy="120919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3" name="Rectangle 92">
              <a:extLst>
                <a:ext uri="{FF2B5EF4-FFF2-40B4-BE49-F238E27FC236}">
                  <a16:creationId xmlns:a16="http://schemas.microsoft.com/office/drawing/2014/main" id="{E08D2D00-CAFF-49E5-A8B9-F9435895DD1F}"/>
                </a:ext>
              </a:extLst>
            </p:cNvPr>
            <p:cNvSpPr/>
            <p:nvPr/>
          </p:nvSpPr>
          <p:spPr>
            <a:xfrm>
              <a:off x="5488061" y="2926080"/>
              <a:ext cx="683894" cy="15621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4" name="Rectangle 93">
              <a:extLst>
                <a:ext uri="{FF2B5EF4-FFF2-40B4-BE49-F238E27FC236}">
                  <a16:creationId xmlns:a16="http://schemas.microsoft.com/office/drawing/2014/main" id="{DBE34EAC-95FD-4145-863D-45D9155B329D}"/>
                </a:ext>
              </a:extLst>
            </p:cNvPr>
            <p:cNvSpPr/>
            <p:nvPr/>
          </p:nvSpPr>
          <p:spPr>
            <a:xfrm>
              <a:off x="6752439" y="1663197"/>
              <a:ext cx="683894" cy="116865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 name="Rectangle 95">
              <a:extLst>
                <a:ext uri="{FF2B5EF4-FFF2-40B4-BE49-F238E27FC236}">
                  <a16:creationId xmlns:a16="http://schemas.microsoft.com/office/drawing/2014/main" id="{53D4868E-6265-4CC6-AA07-C0795499E6ED}"/>
                </a:ext>
              </a:extLst>
            </p:cNvPr>
            <p:cNvSpPr/>
            <p:nvPr/>
          </p:nvSpPr>
          <p:spPr>
            <a:xfrm>
              <a:off x="7576826" y="1269749"/>
              <a:ext cx="710406" cy="15621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0" name="Rectangle 99">
            <a:extLst>
              <a:ext uri="{FF2B5EF4-FFF2-40B4-BE49-F238E27FC236}">
                <a16:creationId xmlns:a16="http://schemas.microsoft.com/office/drawing/2014/main" id="{0327A8FD-EC71-438E-95F9-95147068BDB5}"/>
              </a:ext>
            </a:extLst>
          </p:cNvPr>
          <p:cNvSpPr/>
          <p:nvPr/>
        </p:nvSpPr>
        <p:spPr>
          <a:xfrm>
            <a:off x="1898014" y="1516380"/>
            <a:ext cx="521103" cy="130326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Rectangle 100">
            <a:extLst>
              <a:ext uri="{FF2B5EF4-FFF2-40B4-BE49-F238E27FC236}">
                <a16:creationId xmlns:a16="http://schemas.microsoft.com/office/drawing/2014/main" id="{AA0FF354-F407-40D3-93E3-AD495AD007E8}"/>
              </a:ext>
            </a:extLst>
          </p:cNvPr>
          <p:cNvSpPr/>
          <p:nvPr/>
        </p:nvSpPr>
        <p:spPr>
          <a:xfrm>
            <a:off x="3079038" y="3213348"/>
            <a:ext cx="137495" cy="115536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 name="Rectangle 101">
            <a:extLst>
              <a:ext uri="{FF2B5EF4-FFF2-40B4-BE49-F238E27FC236}">
                <a16:creationId xmlns:a16="http://schemas.microsoft.com/office/drawing/2014/main" id="{8DD388AB-47A6-485A-A43C-D0ED700E44F5}"/>
              </a:ext>
            </a:extLst>
          </p:cNvPr>
          <p:cNvSpPr/>
          <p:nvPr/>
        </p:nvSpPr>
        <p:spPr>
          <a:xfrm>
            <a:off x="1954369" y="3122295"/>
            <a:ext cx="451355" cy="124641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3" name="Rectangle 102">
            <a:extLst>
              <a:ext uri="{FF2B5EF4-FFF2-40B4-BE49-F238E27FC236}">
                <a16:creationId xmlns:a16="http://schemas.microsoft.com/office/drawing/2014/main" id="{AC13564A-6F17-4374-B6D6-86014C910C47}"/>
              </a:ext>
            </a:extLst>
          </p:cNvPr>
          <p:cNvSpPr/>
          <p:nvPr/>
        </p:nvSpPr>
        <p:spPr>
          <a:xfrm>
            <a:off x="3086297" y="4849096"/>
            <a:ext cx="200322" cy="115536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4" name="Rectangle 103">
            <a:extLst>
              <a:ext uri="{FF2B5EF4-FFF2-40B4-BE49-F238E27FC236}">
                <a16:creationId xmlns:a16="http://schemas.microsoft.com/office/drawing/2014/main" id="{4FEF5242-5DB6-4661-861F-E4109E9F24EB}"/>
              </a:ext>
            </a:extLst>
          </p:cNvPr>
          <p:cNvSpPr/>
          <p:nvPr/>
        </p:nvSpPr>
        <p:spPr>
          <a:xfrm>
            <a:off x="2286018" y="4862187"/>
            <a:ext cx="126027" cy="114227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 name="Rectangle 104">
            <a:extLst>
              <a:ext uri="{FF2B5EF4-FFF2-40B4-BE49-F238E27FC236}">
                <a16:creationId xmlns:a16="http://schemas.microsoft.com/office/drawing/2014/main" id="{FABE391C-A1A2-4AFD-A894-4F1CE0070C3B}"/>
              </a:ext>
            </a:extLst>
          </p:cNvPr>
          <p:cNvSpPr/>
          <p:nvPr/>
        </p:nvSpPr>
        <p:spPr>
          <a:xfrm>
            <a:off x="3089668" y="1703032"/>
            <a:ext cx="144862" cy="115536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 name="Rectangle 106">
            <a:extLst>
              <a:ext uri="{FF2B5EF4-FFF2-40B4-BE49-F238E27FC236}">
                <a16:creationId xmlns:a16="http://schemas.microsoft.com/office/drawing/2014/main" id="{D890948F-E316-48EB-ACE1-FE6DBD7BCFE0}"/>
              </a:ext>
            </a:extLst>
          </p:cNvPr>
          <p:cNvSpPr/>
          <p:nvPr/>
        </p:nvSpPr>
        <p:spPr>
          <a:xfrm>
            <a:off x="5230020" y="1703032"/>
            <a:ext cx="138243" cy="116865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Rectangle 107">
            <a:extLst>
              <a:ext uri="{FF2B5EF4-FFF2-40B4-BE49-F238E27FC236}">
                <a16:creationId xmlns:a16="http://schemas.microsoft.com/office/drawing/2014/main" id="{880F4B5C-889E-46AB-802A-5FDA87E06A8E}"/>
              </a:ext>
            </a:extLst>
          </p:cNvPr>
          <p:cNvSpPr/>
          <p:nvPr/>
        </p:nvSpPr>
        <p:spPr>
          <a:xfrm>
            <a:off x="4127859" y="2941320"/>
            <a:ext cx="153089" cy="153348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9" name="Rectangle 108">
            <a:extLst>
              <a:ext uri="{FF2B5EF4-FFF2-40B4-BE49-F238E27FC236}">
                <a16:creationId xmlns:a16="http://schemas.microsoft.com/office/drawing/2014/main" id="{53F7F486-7784-4566-905B-E754E819D3CC}"/>
              </a:ext>
            </a:extLst>
          </p:cNvPr>
          <p:cNvSpPr/>
          <p:nvPr/>
        </p:nvSpPr>
        <p:spPr>
          <a:xfrm>
            <a:off x="5230791" y="3313026"/>
            <a:ext cx="137445" cy="116865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 name="Rectangle 110">
            <a:extLst>
              <a:ext uri="{FF2B5EF4-FFF2-40B4-BE49-F238E27FC236}">
                <a16:creationId xmlns:a16="http://schemas.microsoft.com/office/drawing/2014/main" id="{D25AFD42-A249-474B-9F2B-998B2C1AAA68}"/>
              </a:ext>
            </a:extLst>
          </p:cNvPr>
          <p:cNvSpPr/>
          <p:nvPr/>
        </p:nvSpPr>
        <p:spPr>
          <a:xfrm>
            <a:off x="7314769" y="1703032"/>
            <a:ext cx="144862" cy="116865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ZoneTexte 57">
            <a:extLst>
              <a:ext uri="{FF2B5EF4-FFF2-40B4-BE49-F238E27FC236}">
                <a16:creationId xmlns:a16="http://schemas.microsoft.com/office/drawing/2014/main" id="{B0C62729-809C-463F-BE25-40736917E35D}"/>
              </a:ext>
            </a:extLst>
          </p:cNvPr>
          <p:cNvSpPr txBox="1"/>
          <p:nvPr/>
        </p:nvSpPr>
        <p:spPr>
          <a:xfrm>
            <a:off x="8321713" y="6574977"/>
            <a:ext cx="3525004" cy="276999"/>
          </a:xfrm>
          <a:prstGeom prst="rect">
            <a:avLst/>
          </a:prstGeom>
          <a:noFill/>
        </p:spPr>
        <p:txBody>
          <a:bodyPr wrap="none" rtlCol="0">
            <a:spAutoFit/>
          </a:bodyPr>
          <a:lstStyle/>
          <a:p>
            <a:r>
              <a:rPr lang="fr-FR" sz="1200" dirty="0"/>
              <a:t>GLM ; ns : non significatif ; * : P &lt; 0,05 et ** : P &lt; 0,01</a:t>
            </a:r>
            <a:endParaRPr lang="en-US" sz="1200" i="1" dirty="0"/>
          </a:p>
        </p:txBody>
      </p:sp>
      <p:sp>
        <p:nvSpPr>
          <p:cNvPr id="53" name="ZoneTexte 52">
            <a:extLst>
              <a:ext uri="{FF2B5EF4-FFF2-40B4-BE49-F238E27FC236}">
                <a16:creationId xmlns:a16="http://schemas.microsoft.com/office/drawing/2014/main" id="{1C3C08A4-EA6A-416E-BE3F-4B4D1FFFBED5}"/>
              </a:ext>
            </a:extLst>
          </p:cNvPr>
          <p:cNvSpPr txBox="1"/>
          <p:nvPr/>
        </p:nvSpPr>
        <p:spPr>
          <a:xfrm>
            <a:off x="6813845" y="3688338"/>
            <a:ext cx="4851834" cy="584775"/>
          </a:xfrm>
          <a:prstGeom prst="rect">
            <a:avLst/>
          </a:prstGeom>
          <a:solidFill>
            <a:schemeClr val="bg1"/>
          </a:solidFill>
        </p:spPr>
        <p:txBody>
          <a:bodyPr wrap="square" rtlCol="0">
            <a:spAutoFit/>
          </a:bodyPr>
          <a:lstStyle/>
          <a:p>
            <a:pPr algn="ctr"/>
            <a:r>
              <a:rPr lang="fr-FR" sz="1600" dirty="0"/>
              <a:t>Difficile d’évaluer l’impact épidémiologique
 des résultats pour la plupart des variétés testées</a:t>
            </a:r>
            <a:endParaRPr lang="fr-FR" sz="1600" i="1" dirty="0"/>
          </a:p>
        </p:txBody>
      </p:sp>
      <p:sp>
        <p:nvSpPr>
          <p:cNvPr id="62" name="Rectangle 61">
            <a:extLst>
              <a:ext uri="{FF2B5EF4-FFF2-40B4-BE49-F238E27FC236}">
                <a16:creationId xmlns:a16="http://schemas.microsoft.com/office/drawing/2014/main" id="{CF4C33FB-BB62-42E4-A012-59B0546B513F}"/>
              </a:ext>
            </a:extLst>
          </p:cNvPr>
          <p:cNvSpPr/>
          <p:nvPr/>
        </p:nvSpPr>
        <p:spPr>
          <a:xfrm>
            <a:off x="5092915" y="3202161"/>
            <a:ext cx="150053" cy="127951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3" name="Rectangle 62">
            <a:extLst>
              <a:ext uri="{FF2B5EF4-FFF2-40B4-BE49-F238E27FC236}">
                <a16:creationId xmlns:a16="http://schemas.microsoft.com/office/drawing/2014/main" id="{EEDD9D10-324C-4C04-B61F-F33A9DAD9E42}"/>
              </a:ext>
            </a:extLst>
          </p:cNvPr>
          <p:cNvSpPr/>
          <p:nvPr/>
        </p:nvSpPr>
        <p:spPr>
          <a:xfrm>
            <a:off x="4971779" y="3202161"/>
            <a:ext cx="124731" cy="127951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6" name="Rectangle 65">
            <a:extLst>
              <a:ext uri="{FF2B5EF4-FFF2-40B4-BE49-F238E27FC236}">
                <a16:creationId xmlns:a16="http://schemas.microsoft.com/office/drawing/2014/main" id="{186335E3-D3DD-4319-8B05-EBD488CC60D6}"/>
              </a:ext>
            </a:extLst>
          </p:cNvPr>
          <p:cNvSpPr/>
          <p:nvPr/>
        </p:nvSpPr>
        <p:spPr>
          <a:xfrm>
            <a:off x="4426174" y="3278979"/>
            <a:ext cx="147675" cy="116726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7" name="Rectangle 66">
            <a:extLst>
              <a:ext uri="{FF2B5EF4-FFF2-40B4-BE49-F238E27FC236}">
                <a16:creationId xmlns:a16="http://schemas.microsoft.com/office/drawing/2014/main" id="{24CCC57F-99BC-42EE-B61E-626A1B2007A8}"/>
              </a:ext>
            </a:extLst>
          </p:cNvPr>
          <p:cNvSpPr/>
          <p:nvPr/>
        </p:nvSpPr>
        <p:spPr>
          <a:xfrm>
            <a:off x="4264540" y="3335891"/>
            <a:ext cx="162602" cy="1160347"/>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8" name="Rectangle 67">
            <a:extLst>
              <a:ext uri="{FF2B5EF4-FFF2-40B4-BE49-F238E27FC236}">
                <a16:creationId xmlns:a16="http://schemas.microsoft.com/office/drawing/2014/main" id="{9B080BCD-5D77-4EAA-95C0-A2E467EBF04A}"/>
              </a:ext>
            </a:extLst>
          </p:cNvPr>
          <p:cNvSpPr/>
          <p:nvPr/>
        </p:nvSpPr>
        <p:spPr>
          <a:xfrm>
            <a:off x="3482341" y="3202161"/>
            <a:ext cx="138030" cy="127951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9" name="Rectangle 68">
            <a:extLst>
              <a:ext uri="{FF2B5EF4-FFF2-40B4-BE49-F238E27FC236}">
                <a16:creationId xmlns:a16="http://schemas.microsoft.com/office/drawing/2014/main" id="{CF05E9A3-7EF7-4682-8D4F-FCEB3C07E8D8}"/>
              </a:ext>
            </a:extLst>
          </p:cNvPr>
          <p:cNvSpPr/>
          <p:nvPr/>
        </p:nvSpPr>
        <p:spPr>
          <a:xfrm>
            <a:off x="3357450" y="3192782"/>
            <a:ext cx="125443" cy="127951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0" name="Rectangle 69">
            <a:extLst>
              <a:ext uri="{FF2B5EF4-FFF2-40B4-BE49-F238E27FC236}">
                <a16:creationId xmlns:a16="http://schemas.microsoft.com/office/drawing/2014/main" id="{052E6CF4-0875-4D0B-A4FB-34F68621DBA9}"/>
              </a:ext>
            </a:extLst>
          </p:cNvPr>
          <p:cNvSpPr/>
          <p:nvPr/>
        </p:nvSpPr>
        <p:spPr>
          <a:xfrm>
            <a:off x="3209148" y="3202161"/>
            <a:ext cx="149781" cy="127951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1" name="Rectangle 70">
            <a:extLst>
              <a:ext uri="{FF2B5EF4-FFF2-40B4-BE49-F238E27FC236}">
                <a16:creationId xmlns:a16="http://schemas.microsoft.com/office/drawing/2014/main" id="{CEB48E80-4E32-4A7C-9F25-21A19FDCF9A7}"/>
              </a:ext>
            </a:extLst>
          </p:cNvPr>
          <p:cNvSpPr/>
          <p:nvPr/>
        </p:nvSpPr>
        <p:spPr>
          <a:xfrm>
            <a:off x="2807930" y="3213348"/>
            <a:ext cx="143750" cy="115536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923555B7-0C8C-491D-97BA-98DBBA3EEA6F}"/>
              </a:ext>
            </a:extLst>
          </p:cNvPr>
          <p:cNvSpPr/>
          <p:nvPr/>
        </p:nvSpPr>
        <p:spPr>
          <a:xfrm>
            <a:off x="2950638" y="3202160"/>
            <a:ext cx="126145" cy="127951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3" name="Rectangle 72">
            <a:extLst>
              <a:ext uri="{FF2B5EF4-FFF2-40B4-BE49-F238E27FC236}">
                <a16:creationId xmlns:a16="http://schemas.microsoft.com/office/drawing/2014/main" id="{68F43194-D7FF-456E-A464-44B833DA7D95}"/>
              </a:ext>
            </a:extLst>
          </p:cNvPr>
          <p:cNvSpPr/>
          <p:nvPr/>
        </p:nvSpPr>
        <p:spPr>
          <a:xfrm>
            <a:off x="4133635" y="1242060"/>
            <a:ext cx="144861" cy="163170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7" name="Rectangle 86">
            <a:extLst>
              <a:ext uri="{FF2B5EF4-FFF2-40B4-BE49-F238E27FC236}">
                <a16:creationId xmlns:a16="http://schemas.microsoft.com/office/drawing/2014/main" id="{2E511A16-B35A-487A-BC19-F05C921DC452}"/>
              </a:ext>
            </a:extLst>
          </p:cNvPr>
          <p:cNvSpPr/>
          <p:nvPr/>
        </p:nvSpPr>
        <p:spPr>
          <a:xfrm>
            <a:off x="4300191" y="1546433"/>
            <a:ext cx="249034" cy="131196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7" name="Rectangle 96">
            <a:extLst>
              <a:ext uri="{FF2B5EF4-FFF2-40B4-BE49-F238E27FC236}">
                <a16:creationId xmlns:a16="http://schemas.microsoft.com/office/drawing/2014/main" id="{DD481521-A0C1-4E60-A759-B064E2F0FF6D}"/>
              </a:ext>
            </a:extLst>
          </p:cNvPr>
          <p:cNvSpPr/>
          <p:nvPr/>
        </p:nvSpPr>
        <p:spPr>
          <a:xfrm>
            <a:off x="5093954" y="1611633"/>
            <a:ext cx="146053" cy="12600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 name="Rectangle 97">
            <a:extLst>
              <a:ext uri="{FF2B5EF4-FFF2-40B4-BE49-F238E27FC236}">
                <a16:creationId xmlns:a16="http://schemas.microsoft.com/office/drawing/2014/main" id="{E3B220C4-21B2-40D4-900D-E1A0FC6C2179}"/>
              </a:ext>
            </a:extLst>
          </p:cNvPr>
          <p:cNvSpPr/>
          <p:nvPr/>
        </p:nvSpPr>
        <p:spPr>
          <a:xfrm>
            <a:off x="5908154" y="1611633"/>
            <a:ext cx="183401" cy="12600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 name="Rectangle 98">
            <a:extLst>
              <a:ext uri="{FF2B5EF4-FFF2-40B4-BE49-F238E27FC236}">
                <a16:creationId xmlns:a16="http://schemas.microsoft.com/office/drawing/2014/main" id="{12964E64-AFC2-401F-9E9E-D03BB0DBC910}"/>
              </a:ext>
            </a:extLst>
          </p:cNvPr>
          <p:cNvSpPr/>
          <p:nvPr/>
        </p:nvSpPr>
        <p:spPr>
          <a:xfrm>
            <a:off x="6216619" y="1357592"/>
            <a:ext cx="144861" cy="151616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2" name="Rectangle 111">
            <a:extLst>
              <a:ext uri="{FF2B5EF4-FFF2-40B4-BE49-F238E27FC236}">
                <a16:creationId xmlns:a16="http://schemas.microsoft.com/office/drawing/2014/main" id="{FC1DA9D7-6F4F-4445-BE53-00797F5CD1AC}"/>
              </a:ext>
            </a:extLst>
          </p:cNvPr>
          <p:cNvSpPr/>
          <p:nvPr/>
        </p:nvSpPr>
        <p:spPr>
          <a:xfrm>
            <a:off x="6500813" y="1633538"/>
            <a:ext cx="133718" cy="121519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3" name="Rectangle 112">
            <a:extLst>
              <a:ext uri="{FF2B5EF4-FFF2-40B4-BE49-F238E27FC236}">
                <a16:creationId xmlns:a16="http://schemas.microsoft.com/office/drawing/2014/main" id="{C01219AE-8664-4EEC-AFAF-86174CBCAA8B}"/>
              </a:ext>
            </a:extLst>
          </p:cNvPr>
          <p:cNvSpPr/>
          <p:nvPr/>
        </p:nvSpPr>
        <p:spPr>
          <a:xfrm>
            <a:off x="6360744" y="1516380"/>
            <a:ext cx="168643" cy="134201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14" name="Connecteur droit avec flèche 113">
            <a:extLst>
              <a:ext uri="{FF2B5EF4-FFF2-40B4-BE49-F238E27FC236}">
                <a16:creationId xmlns:a16="http://schemas.microsoft.com/office/drawing/2014/main" id="{124D9463-5242-411D-9C21-A793D9CCF473}"/>
              </a:ext>
            </a:extLst>
          </p:cNvPr>
          <p:cNvCxnSpPr>
            <a:cxnSpLocks/>
          </p:cNvCxnSpPr>
          <p:nvPr/>
        </p:nvCxnSpPr>
        <p:spPr>
          <a:xfrm flipH="1">
            <a:off x="9235440" y="3515753"/>
            <a:ext cx="868681" cy="0"/>
          </a:xfrm>
          <a:prstGeom prst="straightConnector1">
            <a:avLst/>
          </a:prstGeom>
          <a:ln w="38100">
            <a:solidFill>
              <a:srgbClr val="10A7A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Connecteur droit avec flèche 105">
            <a:extLst>
              <a:ext uri="{FF2B5EF4-FFF2-40B4-BE49-F238E27FC236}">
                <a16:creationId xmlns:a16="http://schemas.microsoft.com/office/drawing/2014/main" id="{D50E1D57-ADD3-4B80-8DBA-1AB0CA49746D}"/>
              </a:ext>
            </a:extLst>
          </p:cNvPr>
          <p:cNvCxnSpPr>
            <a:cxnSpLocks/>
            <a:endCxn id="53" idx="0"/>
          </p:cNvCxnSpPr>
          <p:nvPr/>
        </p:nvCxnSpPr>
        <p:spPr>
          <a:xfrm>
            <a:off x="9239761" y="3515753"/>
            <a:ext cx="1" cy="172585"/>
          </a:xfrm>
          <a:prstGeom prst="straightConnector1">
            <a:avLst/>
          </a:prstGeom>
          <a:ln w="38100">
            <a:solidFill>
              <a:srgbClr val="10A7AB"/>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EBCE361-0DEB-4764-8FD5-F280A4D2581A}"/>
              </a:ext>
            </a:extLst>
          </p:cNvPr>
          <p:cNvSpPr/>
          <p:nvPr/>
        </p:nvSpPr>
        <p:spPr>
          <a:xfrm>
            <a:off x="5236642" y="3143945"/>
            <a:ext cx="138243" cy="1260051"/>
          </a:xfrm>
          <a:prstGeom prst="rect">
            <a:avLst/>
          </a:prstGeom>
          <a:noFill/>
          <a:ln w="19050">
            <a:solidFill>
              <a:srgbClr val="2656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65662"/>
              </a:solidFill>
            </a:endParaRPr>
          </a:p>
        </p:txBody>
      </p:sp>
      <p:sp>
        <p:nvSpPr>
          <p:cNvPr id="127" name="Rectangle 126">
            <a:extLst>
              <a:ext uri="{FF2B5EF4-FFF2-40B4-BE49-F238E27FC236}">
                <a16:creationId xmlns:a16="http://schemas.microsoft.com/office/drawing/2014/main" id="{DECA3023-F077-4D41-B4C7-03D718F3DC33}"/>
              </a:ext>
            </a:extLst>
          </p:cNvPr>
          <p:cNvSpPr/>
          <p:nvPr/>
        </p:nvSpPr>
        <p:spPr>
          <a:xfrm>
            <a:off x="3087387" y="3143945"/>
            <a:ext cx="138243" cy="1260051"/>
          </a:xfrm>
          <a:prstGeom prst="rect">
            <a:avLst/>
          </a:prstGeom>
          <a:noFill/>
          <a:ln w="19050">
            <a:solidFill>
              <a:srgbClr val="2656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 name="Rectangle 127">
            <a:extLst>
              <a:ext uri="{FF2B5EF4-FFF2-40B4-BE49-F238E27FC236}">
                <a16:creationId xmlns:a16="http://schemas.microsoft.com/office/drawing/2014/main" id="{0DAF9D74-4D7F-4280-AFE6-B8F041D7FC8F}"/>
              </a:ext>
            </a:extLst>
          </p:cNvPr>
          <p:cNvSpPr/>
          <p:nvPr/>
        </p:nvSpPr>
        <p:spPr>
          <a:xfrm>
            <a:off x="3097921" y="1570072"/>
            <a:ext cx="138243" cy="1260051"/>
          </a:xfrm>
          <a:prstGeom prst="rect">
            <a:avLst/>
          </a:prstGeom>
          <a:noFill/>
          <a:ln w="19050">
            <a:solidFill>
              <a:srgbClr val="10A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0" name="Rectangle 129">
            <a:extLst>
              <a:ext uri="{FF2B5EF4-FFF2-40B4-BE49-F238E27FC236}">
                <a16:creationId xmlns:a16="http://schemas.microsoft.com/office/drawing/2014/main" id="{56556F50-ADD1-4C0B-8076-5E7C504C2657}"/>
              </a:ext>
            </a:extLst>
          </p:cNvPr>
          <p:cNvSpPr/>
          <p:nvPr/>
        </p:nvSpPr>
        <p:spPr>
          <a:xfrm>
            <a:off x="5244279" y="1570072"/>
            <a:ext cx="138243" cy="1260051"/>
          </a:xfrm>
          <a:prstGeom prst="rect">
            <a:avLst/>
          </a:prstGeom>
          <a:noFill/>
          <a:ln w="19050">
            <a:solidFill>
              <a:srgbClr val="10A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Rectangle 131">
            <a:extLst>
              <a:ext uri="{FF2B5EF4-FFF2-40B4-BE49-F238E27FC236}">
                <a16:creationId xmlns:a16="http://schemas.microsoft.com/office/drawing/2014/main" id="{BA0E1A4C-368D-40FE-88E3-F967D6CD7F8C}"/>
              </a:ext>
            </a:extLst>
          </p:cNvPr>
          <p:cNvSpPr/>
          <p:nvPr/>
        </p:nvSpPr>
        <p:spPr>
          <a:xfrm>
            <a:off x="7333553" y="1570072"/>
            <a:ext cx="138243" cy="1260051"/>
          </a:xfrm>
          <a:prstGeom prst="rect">
            <a:avLst/>
          </a:prstGeom>
          <a:noFill/>
          <a:ln w="19050">
            <a:solidFill>
              <a:srgbClr val="10A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3" name="Rectangle 132">
            <a:extLst>
              <a:ext uri="{FF2B5EF4-FFF2-40B4-BE49-F238E27FC236}">
                <a16:creationId xmlns:a16="http://schemas.microsoft.com/office/drawing/2014/main" id="{390847E1-4478-4957-8339-8240D22AD300}"/>
              </a:ext>
            </a:extLst>
          </p:cNvPr>
          <p:cNvSpPr/>
          <p:nvPr/>
        </p:nvSpPr>
        <p:spPr>
          <a:xfrm>
            <a:off x="3093324" y="4771251"/>
            <a:ext cx="206261" cy="1260051"/>
          </a:xfrm>
          <a:prstGeom prst="rect">
            <a:avLst/>
          </a:prstGeom>
          <a:noFill/>
          <a:ln w="19050">
            <a:solidFill>
              <a:srgbClr val="2656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7" name="Connecteur droit 76">
            <a:extLst>
              <a:ext uri="{FF2B5EF4-FFF2-40B4-BE49-F238E27FC236}">
                <a16:creationId xmlns:a16="http://schemas.microsoft.com/office/drawing/2014/main" id="{21AA4784-7D75-4A6E-8173-49CEC42C91F3}"/>
              </a:ext>
            </a:extLst>
          </p:cNvPr>
          <p:cNvCxnSpPr>
            <a:cxnSpLocks/>
          </p:cNvCxnSpPr>
          <p:nvPr/>
        </p:nvCxnSpPr>
        <p:spPr>
          <a:xfrm flipH="1">
            <a:off x="7253109" y="5001544"/>
            <a:ext cx="3964662" cy="0"/>
          </a:xfrm>
          <a:prstGeom prst="line">
            <a:avLst/>
          </a:prstGeom>
          <a:ln w="6350">
            <a:solidFill>
              <a:srgbClr val="10A7A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0" name="Ellipse 119">
            <a:extLst>
              <a:ext uri="{FF2B5EF4-FFF2-40B4-BE49-F238E27FC236}">
                <a16:creationId xmlns:a16="http://schemas.microsoft.com/office/drawing/2014/main" id="{B1F74E76-150A-408D-B888-E75FB19552AB}"/>
              </a:ext>
            </a:extLst>
          </p:cNvPr>
          <p:cNvSpPr/>
          <p:nvPr/>
        </p:nvSpPr>
        <p:spPr>
          <a:xfrm>
            <a:off x="7477411" y="1755676"/>
            <a:ext cx="360000" cy="360000"/>
          </a:xfrm>
          <a:prstGeom prst="ellipse">
            <a:avLst/>
          </a:prstGeom>
          <a:solidFill>
            <a:schemeClr val="bg1"/>
          </a:solidFill>
          <a:ln w="28575">
            <a:solidFill>
              <a:srgbClr val="2CB3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CB3B6"/>
                </a:solidFill>
              </a:rPr>
              <a:t>1</a:t>
            </a:r>
          </a:p>
        </p:txBody>
      </p:sp>
      <p:sp>
        <p:nvSpPr>
          <p:cNvPr id="121" name="Ellipse 120">
            <a:extLst>
              <a:ext uri="{FF2B5EF4-FFF2-40B4-BE49-F238E27FC236}">
                <a16:creationId xmlns:a16="http://schemas.microsoft.com/office/drawing/2014/main" id="{DE06E582-6C49-4E0A-B671-4B3BE05FA8F8}"/>
              </a:ext>
            </a:extLst>
          </p:cNvPr>
          <p:cNvSpPr/>
          <p:nvPr/>
        </p:nvSpPr>
        <p:spPr>
          <a:xfrm>
            <a:off x="5388026" y="1755676"/>
            <a:ext cx="360000" cy="360000"/>
          </a:xfrm>
          <a:prstGeom prst="ellipse">
            <a:avLst/>
          </a:prstGeom>
          <a:solidFill>
            <a:schemeClr val="bg1"/>
          </a:solidFill>
          <a:ln w="28575">
            <a:solidFill>
              <a:srgbClr val="2CB3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CB3B6"/>
                </a:solidFill>
              </a:rPr>
              <a:t>1</a:t>
            </a:r>
          </a:p>
        </p:txBody>
      </p:sp>
      <p:sp>
        <p:nvSpPr>
          <p:cNvPr id="152" name="Ellipse 151">
            <a:extLst>
              <a:ext uri="{FF2B5EF4-FFF2-40B4-BE49-F238E27FC236}">
                <a16:creationId xmlns:a16="http://schemas.microsoft.com/office/drawing/2014/main" id="{B8806AC6-1584-46D0-8BC8-39C131AE9456}"/>
              </a:ext>
            </a:extLst>
          </p:cNvPr>
          <p:cNvSpPr/>
          <p:nvPr/>
        </p:nvSpPr>
        <p:spPr>
          <a:xfrm>
            <a:off x="3248704" y="1755676"/>
            <a:ext cx="360000" cy="360000"/>
          </a:xfrm>
          <a:prstGeom prst="ellipse">
            <a:avLst/>
          </a:prstGeom>
          <a:solidFill>
            <a:schemeClr val="bg1"/>
          </a:solidFill>
          <a:ln w="28575">
            <a:solidFill>
              <a:srgbClr val="2CB3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CB3B6"/>
                </a:solidFill>
              </a:rPr>
              <a:t>1</a:t>
            </a:r>
          </a:p>
        </p:txBody>
      </p:sp>
      <p:grpSp>
        <p:nvGrpSpPr>
          <p:cNvPr id="14" name="Groupe 13">
            <a:extLst>
              <a:ext uri="{FF2B5EF4-FFF2-40B4-BE49-F238E27FC236}">
                <a16:creationId xmlns:a16="http://schemas.microsoft.com/office/drawing/2014/main" id="{9708E4CE-203C-4199-82FC-056707DB1943}"/>
              </a:ext>
            </a:extLst>
          </p:cNvPr>
          <p:cNvGrpSpPr/>
          <p:nvPr/>
        </p:nvGrpSpPr>
        <p:grpSpPr>
          <a:xfrm>
            <a:off x="7194181" y="5090755"/>
            <a:ext cx="4563479" cy="369332"/>
            <a:chOff x="7335019" y="5090755"/>
            <a:chExt cx="4563479" cy="369332"/>
          </a:xfrm>
        </p:grpSpPr>
        <p:sp>
          <p:nvSpPr>
            <p:cNvPr id="6" name="Rectangle 5">
              <a:extLst>
                <a:ext uri="{FF2B5EF4-FFF2-40B4-BE49-F238E27FC236}">
                  <a16:creationId xmlns:a16="http://schemas.microsoft.com/office/drawing/2014/main" id="{B408C7C1-92F8-456A-97BC-CC7E69BCA141}"/>
                </a:ext>
              </a:extLst>
            </p:cNvPr>
            <p:cNvSpPr/>
            <p:nvPr/>
          </p:nvSpPr>
          <p:spPr>
            <a:xfrm>
              <a:off x="7700996" y="5090755"/>
              <a:ext cx="4197502" cy="369332"/>
            </a:xfrm>
            <a:prstGeom prst="rect">
              <a:avLst/>
            </a:prstGeom>
          </p:spPr>
          <p:txBody>
            <a:bodyPr wrap="square">
              <a:spAutoFit/>
            </a:bodyPr>
            <a:lstStyle/>
            <a:p>
              <a:r>
                <a:rPr lang="fr-FR" dirty="0">
                  <a:solidFill>
                    <a:srgbClr val="10A7AB"/>
                  </a:solidFill>
                </a:rPr>
                <a:t>N’impacte pas les préférences du vecteur</a:t>
              </a:r>
              <a:endParaRPr lang="en-US" dirty="0">
                <a:solidFill>
                  <a:srgbClr val="10A7AB"/>
                </a:solidFill>
              </a:endParaRPr>
            </a:p>
          </p:txBody>
        </p:sp>
        <p:sp>
          <p:nvSpPr>
            <p:cNvPr id="110" name="Ellipse 109">
              <a:extLst>
                <a:ext uri="{FF2B5EF4-FFF2-40B4-BE49-F238E27FC236}">
                  <a16:creationId xmlns:a16="http://schemas.microsoft.com/office/drawing/2014/main" id="{8742EC4D-FC2C-4BC2-A1B6-4A3B35760296}"/>
                </a:ext>
              </a:extLst>
            </p:cNvPr>
            <p:cNvSpPr/>
            <p:nvPr/>
          </p:nvSpPr>
          <p:spPr>
            <a:xfrm>
              <a:off x="7335019" y="5095421"/>
              <a:ext cx="360000" cy="360000"/>
            </a:xfrm>
            <a:prstGeom prst="ellipse">
              <a:avLst/>
            </a:prstGeom>
            <a:solidFill>
              <a:schemeClr val="bg1"/>
            </a:solidFill>
            <a:ln w="28575">
              <a:solidFill>
                <a:srgbClr val="2CB3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CB3B6"/>
                  </a:solidFill>
                </a:rPr>
                <a:t>1</a:t>
              </a:r>
            </a:p>
          </p:txBody>
        </p:sp>
      </p:grpSp>
      <p:grpSp>
        <p:nvGrpSpPr>
          <p:cNvPr id="11" name="Groupe 10">
            <a:extLst>
              <a:ext uri="{FF2B5EF4-FFF2-40B4-BE49-F238E27FC236}">
                <a16:creationId xmlns:a16="http://schemas.microsoft.com/office/drawing/2014/main" id="{6BF01581-232D-45B9-A8C5-E88E54A51002}"/>
              </a:ext>
            </a:extLst>
          </p:cNvPr>
          <p:cNvGrpSpPr/>
          <p:nvPr/>
        </p:nvGrpSpPr>
        <p:grpSpPr>
          <a:xfrm>
            <a:off x="7194181" y="5586662"/>
            <a:ext cx="4026845" cy="369332"/>
            <a:chOff x="7335019" y="5541474"/>
            <a:chExt cx="4026845" cy="369332"/>
          </a:xfrm>
        </p:grpSpPr>
        <p:sp>
          <p:nvSpPr>
            <p:cNvPr id="8" name="Rectangle 7">
              <a:extLst>
                <a:ext uri="{FF2B5EF4-FFF2-40B4-BE49-F238E27FC236}">
                  <a16:creationId xmlns:a16="http://schemas.microsoft.com/office/drawing/2014/main" id="{C779D40E-62B2-4762-85D2-627C5D43EB8F}"/>
                </a:ext>
              </a:extLst>
            </p:cNvPr>
            <p:cNvSpPr/>
            <p:nvPr/>
          </p:nvSpPr>
          <p:spPr>
            <a:xfrm>
              <a:off x="7690538" y="5541474"/>
              <a:ext cx="3671326" cy="369332"/>
            </a:xfrm>
            <a:prstGeom prst="rect">
              <a:avLst/>
            </a:prstGeom>
          </p:spPr>
          <p:txBody>
            <a:bodyPr wrap="none">
              <a:spAutoFit/>
            </a:bodyPr>
            <a:lstStyle/>
            <a:p>
              <a:pPr algn="ctr"/>
              <a:r>
                <a:rPr lang="fr-FR" dirty="0">
                  <a:solidFill>
                    <a:srgbClr val="265662"/>
                  </a:solidFill>
                </a:rPr>
                <a:t>Réduit les performances de </a:t>
              </a:r>
              <a:r>
                <a:rPr lang="fr-FR" i="1" dirty="0">
                  <a:solidFill>
                    <a:srgbClr val="265662"/>
                  </a:solidFill>
                </a:rPr>
                <a:t>P. </a:t>
              </a:r>
              <a:r>
                <a:rPr lang="fr-FR" i="1" dirty="0" err="1">
                  <a:solidFill>
                    <a:srgbClr val="265662"/>
                  </a:solidFill>
                </a:rPr>
                <a:t>alienus</a:t>
              </a:r>
              <a:endParaRPr lang="fr-FR" i="1" dirty="0">
                <a:solidFill>
                  <a:srgbClr val="265662"/>
                </a:solidFill>
              </a:endParaRPr>
            </a:p>
          </p:txBody>
        </p:sp>
        <p:sp>
          <p:nvSpPr>
            <p:cNvPr id="153" name="Ellipse 152">
              <a:extLst>
                <a:ext uri="{FF2B5EF4-FFF2-40B4-BE49-F238E27FC236}">
                  <a16:creationId xmlns:a16="http://schemas.microsoft.com/office/drawing/2014/main" id="{3FA7C64B-2823-49F2-8DD1-00A07C35B037}"/>
                </a:ext>
              </a:extLst>
            </p:cNvPr>
            <p:cNvSpPr/>
            <p:nvPr/>
          </p:nvSpPr>
          <p:spPr>
            <a:xfrm>
              <a:off x="7335019" y="5546140"/>
              <a:ext cx="360000" cy="360000"/>
            </a:xfrm>
            <a:prstGeom prst="ellipse">
              <a:avLst/>
            </a:prstGeom>
            <a:solidFill>
              <a:schemeClr val="bg1"/>
            </a:solidFill>
            <a:ln w="28575">
              <a:solidFill>
                <a:srgbClr val="2656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65662"/>
                  </a:solidFill>
                </a:rPr>
                <a:t>2</a:t>
              </a:r>
            </a:p>
          </p:txBody>
        </p:sp>
      </p:grpSp>
      <p:grpSp>
        <p:nvGrpSpPr>
          <p:cNvPr id="9" name="Groupe 8">
            <a:extLst>
              <a:ext uri="{FF2B5EF4-FFF2-40B4-BE49-F238E27FC236}">
                <a16:creationId xmlns:a16="http://schemas.microsoft.com/office/drawing/2014/main" id="{7DA5A473-D430-42C7-9673-C1FE5F3EF3DE}"/>
              </a:ext>
            </a:extLst>
          </p:cNvPr>
          <p:cNvGrpSpPr/>
          <p:nvPr/>
        </p:nvGrpSpPr>
        <p:grpSpPr>
          <a:xfrm>
            <a:off x="7194181" y="6087235"/>
            <a:ext cx="3707860" cy="369429"/>
            <a:chOff x="7335019" y="5945613"/>
            <a:chExt cx="3707860" cy="369429"/>
          </a:xfrm>
        </p:grpSpPr>
        <p:sp>
          <p:nvSpPr>
            <p:cNvPr id="154" name="Rectangle 153">
              <a:extLst>
                <a:ext uri="{FF2B5EF4-FFF2-40B4-BE49-F238E27FC236}">
                  <a16:creationId xmlns:a16="http://schemas.microsoft.com/office/drawing/2014/main" id="{CF0CFBD7-E811-4A1B-8E6E-9DF8D3D65084}"/>
                </a:ext>
              </a:extLst>
            </p:cNvPr>
            <p:cNvSpPr/>
            <p:nvPr/>
          </p:nvSpPr>
          <p:spPr>
            <a:xfrm>
              <a:off x="7684011" y="5945710"/>
              <a:ext cx="3358868" cy="369332"/>
            </a:xfrm>
            <a:prstGeom prst="rect">
              <a:avLst/>
            </a:prstGeom>
          </p:spPr>
          <p:txBody>
            <a:bodyPr wrap="none">
              <a:spAutoFit/>
            </a:bodyPr>
            <a:lstStyle/>
            <a:p>
              <a:pPr algn="ctr"/>
              <a:r>
                <a:rPr lang="fr-FR" dirty="0">
                  <a:solidFill>
                    <a:srgbClr val="265662"/>
                  </a:solidFill>
                </a:rPr>
                <a:t>Réduit le taux d’infection du WDV</a:t>
              </a:r>
            </a:p>
          </p:txBody>
        </p:sp>
        <p:sp>
          <p:nvSpPr>
            <p:cNvPr id="155" name="Ellipse 154">
              <a:extLst>
                <a:ext uri="{FF2B5EF4-FFF2-40B4-BE49-F238E27FC236}">
                  <a16:creationId xmlns:a16="http://schemas.microsoft.com/office/drawing/2014/main" id="{94B2A0EB-41AB-49FD-9C14-356E41556ED3}"/>
                </a:ext>
              </a:extLst>
            </p:cNvPr>
            <p:cNvSpPr/>
            <p:nvPr/>
          </p:nvSpPr>
          <p:spPr>
            <a:xfrm>
              <a:off x="7335019" y="5945613"/>
              <a:ext cx="360000" cy="360000"/>
            </a:xfrm>
            <a:prstGeom prst="ellipse">
              <a:avLst/>
            </a:prstGeom>
            <a:solidFill>
              <a:schemeClr val="bg1"/>
            </a:solidFill>
            <a:ln w="28575">
              <a:solidFill>
                <a:srgbClr val="2656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65662"/>
                  </a:solidFill>
                </a:rPr>
                <a:t>3</a:t>
              </a:r>
            </a:p>
          </p:txBody>
        </p:sp>
      </p:grpSp>
      <p:sp>
        <p:nvSpPr>
          <p:cNvPr id="156" name="Ellipse 155">
            <a:extLst>
              <a:ext uri="{FF2B5EF4-FFF2-40B4-BE49-F238E27FC236}">
                <a16:creationId xmlns:a16="http://schemas.microsoft.com/office/drawing/2014/main" id="{CC144D55-9DAA-4435-B6C1-736190D3CE65}"/>
              </a:ext>
            </a:extLst>
          </p:cNvPr>
          <p:cNvSpPr/>
          <p:nvPr/>
        </p:nvSpPr>
        <p:spPr>
          <a:xfrm>
            <a:off x="5393487" y="3155753"/>
            <a:ext cx="360000" cy="360000"/>
          </a:xfrm>
          <a:prstGeom prst="ellipse">
            <a:avLst/>
          </a:prstGeom>
          <a:solidFill>
            <a:schemeClr val="bg1"/>
          </a:solidFill>
          <a:ln w="28575">
            <a:solidFill>
              <a:srgbClr val="2656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65662"/>
                </a:solidFill>
              </a:rPr>
              <a:t>2</a:t>
            </a:r>
          </a:p>
        </p:txBody>
      </p:sp>
      <p:sp>
        <p:nvSpPr>
          <p:cNvPr id="157" name="Ellipse 156">
            <a:extLst>
              <a:ext uri="{FF2B5EF4-FFF2-40B4-BE49-F238E27FC236}">
                <a16:creationId xmlns:a16="http://schemas.microsoft.com/office/drawing/2014/main" id="{277C6CCC-F457-4D34-9B0F-BCCEBA462051}"/>
              </a:ext>
            </a:extLst>
          </p:cNvPr>
          <p:cNvSpPr/>
          <p:nvPr/>
        </p:nvSpPr>
        <p:spPr>
          <a:xfrm>
            <a:off x="3231274" y="3213498"/>
            <a:ext cx="360000" cy="360000"/>
          </a:xfrm>
          <a:prstGeom prst="ellipse">
            <a:avLst/>
          </a:prstGeom>
          <a:solidFill>
            <a:schemeClr val="bg1"/>
          </a:solidFill>
          <a:ln w="28575">
            <a:solidFill>
              <a:srgbClr val="2656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65662"/>
                </a:solidFill>
              </a:rPr>
              <a:t>2</a:t>
            </a:r>
          </a:p>
        </p:txBody>
      </p:sp>
      <p:sp>
        <p:nvSpPr>
          <p:cNvPr id="158" name="Ellipse 157">
            <a:extLst>
              <a:ext uri="{FF2B5EF4-FFF2-40B4-BE49-F238E27FC236}">
                <a16:creationId xmlns:a16="http://schemas.microsoft.com/office/drawing/2014/main" id="{0DFDB23E-9600-4FED-8385-8219AF11B9C9}"/>
              </a:ext>
            </a:extLst>
          </p:cNvPr>
          <p:cNvSpPr/>
          <p:nvPr/>
        </p:nvSpPr>
        <p:spPr>
          <a:xfrm>
            <a:off x="3310815" y="4778365"/>
            <a:ext cx="360000" cy="360000"/>
          </a:xfrm>
          <a:prstGeom prst="ellipse">
            <a:avLst/>
          </a:prstGeom>
          <a:solidFill>
            <a:schemeClr val="bg1"/>
          </a:solidFill>
          <a:ln w="28575">
            <a:solidFill>
              <a:srgbClr val="2656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65662"/>
                </a:solidFill>
              </a:rPr>
              <a:t>3</a:t>
            </a:r>
          </a:p>
        </p:txBody>
      </p:sp>
      <p:sp>
        <p:nvSpPr>
          <p:cNvPr id="116" name="Rectangle 115">
            <a:extLst>
              <a:ext uri="{FF2B5EF4-FFF2-40B4-BE49-F238E27FC236}">
                <a16:creationId xmlns:a16="http://schemas.microsoft.com/office/drawing/2014/main" id="{4B408BF7-E414-4765-8352-ABD31E999298}"/>
              </a:ext>
            </a:extLst>
          </p:cNvPr>
          <p:cNvSpPr/>
          <p:nvPr/>
        </p:nvSpPr>
        <p:spPr>
          <a:xfrm>
            <a:off x="1904332" y="4667300"/>
            <a:ext cx="383403" cy="1337157"/>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9821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4"/>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97"/>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9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5"/>
                                        </p:tgtEl>
                                        <p:attrNameLst>
                                          <p:attrName>style.visibility</p:attrName>
                                        </p:attrNameLst>
                                      </p:cBhvr>
                                      <p:to>
                                        <p:strVal val="visible"/>
                                      </p:to>
                                    </p:set>
                                  </p:childTnLst>
                                </p:cTn>
                              </p:par>
                              <p:par>
                                <p:cTn id="33" presetID="1" presetClass="exit" presetSubtype="0" fill="hold" grpId="0" nodeType="withEffect">
                                  <p:stCondLst>
                                    <p:cond delay="0"/>
                                  </p:stCondLst>
                                  <p:childTnLst>
                                    <p:set>
                                      <p:cBhvr>
                                        <p:cTn id="34" dur="1" fill="hold">
                                          <p:stCondLst>
                                            <p:cond delay="0"/>
                                          </p:stCondLst>
                                        </p:cTn>
                                        <p:tgtEl>
                                          <p:spTgt spid="100"/>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105"/>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107"/>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73"/>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87"/>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99"/>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113"/>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112"/>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111"/>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1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3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par>
                          <p:cTn id="59" fill="hold">
                            <p:stCondLst>
                              <p:cond delay="0"/>
                            </p:stCondLst>
                            <p:childTnLst>
                              <p:par>
                                <p:cTn id="60" presetID="1" presetClass="entr" presetSubtype="0" fill="hold" grpId="0" nodeType="afterEffect">
                                  <p:stCondLst>
                                    <p:cond delay="0"/>
                                  </p:stCondLst>
                                  <p:childTnLst>
                                    <p:set>
                                      <p:cBhvr>
                                        <p:cTn id="61" dur="1" fill="hold">
                                          <p:stCondLst>
                                            <p:cond delay="0"/>
                                          </p:stCondLst>
                                        </p:cTn>
                                        <p:tgtEl>
                                          <p:spTgt spid="120"/>
                                        </p:tgtEl>
                                        <p:attrNameLst>
                                          <p:attrName>style.visibility</p:attrName>
                                        </p:attrNameLst>
                                      </p:cBhvr>
                                      <p:to>
                                        <p:strVal val="visible"/>
                                      </p:to>
                                    </p:set>
                                  </p:childTnLst>
                                </p:cTn>
                              </p:par>
                            </p:childTnLst>
                          </p:cTn>
                        </p:par>
                        <p:par>
                          <p:cTn id="62" fill="hold">
                            <p:stCondLst>
                              <p:cond delay="0"/>
                            </p:stCondLst>
                            <p:childTnLst>
                              <p:par>
                                <p:cTn id="63" presetID="1" presetClass="entr" presetSubtype="0" fill="hold" grpId="0" nodeType="afterEffect">
                                  <p:stCondLst>
                                    <p:cond delay="0"/>
                                  </p:stCondLst>
                                  <p:childTnLst>
                                    <p:set>
                                      <p:cBhvr>
                                        <p:cTn id="64" dur="1" fill="hold">
                                          <p:stCondLst>
                                            <p:cond delay="0"/>
                                          </p:stCondLst>
                                        </p:cTn>
                                        <p:tgtEl>
                                          <p:spTgt spid="121"/>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grpId="0" nodeType="afterEffect">
                                  <p:stCondLst>
                                    <p:cond delay="0"/>
                                  </p:stCondLst>
                                  <p:childTnLst>
                                    <p:set>
                                      <p:cBhvr>
                                        <p:cTn id="67" dur="1" fill="hold">
                                          <p:stCondLst>
                                            <p:cond delay="0"/>
                                          </p:stCondLst>
                                        </p:cTn>
                                        <p:tgtEl>
                                          <p:spTgt spid="152"/>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101"/>
                                        </p:tgtEl>
                                        <p:attrNameLst>
                                          <p:attrName>style.visibility</p:attrName>
                                        </p:attrNameLst>
                                      </p:cBhvr>
                                      <p:to>
                                        <p:strVal val="hidden"/>
                                      </p:to>
                                    </p:set>
                                  </p:childTnLst>
                                </p:cTn>
                              </p:par>
                              <p:par>
                                <p:cTn id="72" presetID="1" presetClass="exit" presetSubtype="0" fill="hold" grpId="0" nodeType="withEffect">
                                  <p:stCondLst>
                                    <p:cond delay="0"/>
                                  </p:stCondLst>
                                  <p:childTnLst>
                                    <p:set>
                                      <p:cBhvr>
                                        <p:cTn id="73" dur="1" fill="hold">
                                          <p:stCondLst>
                                            <p:cond delay="0"/>
                                          </p:stCondLst>
                                        </p:cTn>
                                        <p:tgtEl>
                                          <p:spTgt spid="102"/>
                                        </p:tgtEl>
                                        <p:attrNameLst>
                                          <p:attrName>style.visibility</p:attrName>
                                        </p:attrNameLst>
                                      </p:cBhvr>
                                      <p:to>
                                        <p:strVal val="hidden"/>
                                      </p:to>
                                    </p:set>
                                  </p:childTnLst>
                                </p:cTn>
                              </p:par>
                              <p:par>
                                <p:cTn id="74" presetID="1" presetClass="exit" presetSubtype="0" fill="hold" grpId="0" nodeType="withEffect">
                                  <p:stCondLst>
                                    <p:cond delay="0"/>
                                  </p:stCondLst>
                                  <p:childTnLst>
                                    <p:set>
                                      <p:cBhvr>
                                        <p:cTn id="75" dur="1" fill="hold">
                                          <p:stCondLst>
                                            <p:cond delay="0"/>
                                          </p:stCondLst>
                                        </p:cTn>
                                        <p:tgtEl>
                                          <p:spTgt spid="66"/>
                                        </p:tgtEl>
                                        <p:attrNameLst>
                                          <p:attrName>style.visibility</p:attrName>
                                        </p:attrNameLst>
                                      </p:cBhvr>
                                      <p:to>
                                        <p:strVal val="hidden"/>
                                      </p:to>
                                    </p:set>
                                  </p:childTnLst>
                                </p:cTn>
                              </p:par>
                              <p:par>
                                <p:cTn id="76" presetID="1" presetClass="exit" presetSubtype="0" fill="hold" grpId="0" nodeType="withEffect">
                                  <p:stCondLst>
                                    <p:cond delay="0"/>
                                  </p:stCondLst>
                                  <p:childTnLst>
                                    <p:set>
                                      <p:cBhvr>
                                        <p:cTn id="77" dur="1" fill="hold">
                                          <p:stCondLst>
                                            <p:cond delay="0"/>
                                          </p:stCondLst>
                                        </p:cTn>
                                        <p:tgtEl>
                                          <p:spTgt spid="67"/>
                                        </p:tgtEl>
                                        <p:attrNameLst>
                                          <p:attrName>style.visibility</p:attrName>
                                        </p:attrNameLst>
                                      </p:cBhvr>
                                      <p:to>
                                        <p:strVal val="hidden"/>
                                      </p:to>
                                    </p:set>
                                  </p:childTnLst>
                                </p:cTn>
                              </p:par>
                              <p:par>
                                <p:cTn id="78" presetID="1" presetClass="exit" presetSubtype="0" fill="hold" grpId="0" nodeType="withEffect">
                                  <p:stCondLst>
                                    <p:cond delay="0"/>
                                  </p:stCondLst>
                                  <p:childTnLst>
                                    <p:set>
                                      <p:cBhvr>
                                        <p:cTn id="79" dur="1" fill="hold">
                                          <p:stCondLst>
                                            <p:cond delay="0"/>
                                          </p:stCondLst>
                                        </p:cTn>
                                        <p:tgtEl>
                                          <p:spTgt spid="108"/>
                                        </p:tgtEl>
                                        <p:attrNameLst>
                                          <p:attrName>style.visibility</p:attrName>
                                        </p:attrNameLst>
                                      </p:cBhvr>
                                      <p:to>
                                        <p:strVal val="hidden"/>
                                      </p:to>
                                    </p:set>
                                  </p:childTnLst>
                                </p:cTn>
                              </p:par>
                              <p:par>
                                <p:cTn id="80" presetID="1" presetClass="exit" presetSubtype="0" fill="hold" grpId="0" nodeType="withEffect">
                                  <p:stCondLst>
                                    <p:cond delay="0"/>
                                  </p:stCondLst>
                                  <p:childTnLst>
                                    <p:set>
                                      <p:cBhvr>
                                        <p:cTn id="81" dur="1" fill="hold">
                                          <p:stCondLst>
                                            <p:cond delay="0"/>
                                          </p:stCondLst>
                                        </p:cTn>
                                        <p:tgtEl>
                                          <p:spTgt spid="109"/>
                                        </p:tgtEl>
                                        <p:attrNameLst>
                                          <p:attrName>style.visibility</p:attrName>
                                        </p:attrNameLst>
                                      </p:cBhvr>
                                      <p:to>
                                        <p:strVal val="hidden"/>
                                      </p:to>
                                    </p:set>
                                  </p:childTnLst>
                                </p:cTn>
                              </p:par>
                              <p:par>
                                <p:cTn id="82" presetID="1" presetClass="exit" presetSubtype="0" fill="hold" grpId="0" nodeType="withEffect">
                                  <p:stCondLst>
                                    <p:cond delay="0"/>
                                  </p:stCondLst>
                                  <p:childTnLst>
                                    <p:set>
                                      <p:cBhvr>
                                        <p:cTn id="83" dur="1" fill="hold">
                                          <p:stCondLst>
                                            <p:cond delay="0"/>
                                          </p:stCondLst>
                                        </p:cTn>
                                        <p:tgtEl>
                                          <p:spTgt spid="103"/>
                                        </p:tgtEl>
                                        <p:attrNameLst>
                                          <p:attrName>style.visibility</p:attrName>
                                        </p:attrNameLst>
                                      </p:cBhvr>
                                      <p:to>
                                        <p:strVal val="hidden"/>
                                      </p:to>
                                    </p:set>
                                  </p:childTnLst>
                                </p:cTn>
                              </p:par>
                              <p:par>
                                <p:cTn id="84" presetID="1" presetClass="exit" presetSubtype="0" fill="hold" grpId="0" nodeType="withEffect">
                                  <p:stCondLst>
                                    <p:cond delay="0"/>
                                  </p:stCondLst>
                                  <p:childTnLst>
                                    <p:set>
                                      <p:cBhvr>
                                        <p:cTn id="85" dur="1" fill="hold">
                                          <p:stCondLst>
                                            <p:cond delay="0"/>
                                          </p:stCondLst>
                                        </p:cTn>
                                        <p:tgtEl>
                                          <p:spTgt spid="104"/>
                                        </p:tgtEl>
                                        <p:attrNameLst>
                                          <p:attrName>style.visibility</p:attrName>
                                        </p:attrNameLst>
                                      </p:cBhvr>
                                      <p:to>
                                        <p:strVal val="hidden"/>
                                      </p:to>
                                    </p:set>
                                  </p:childTnLst>
                                </p:cTn>
                              </p:par>
                              <p:par>
                                <p:cTn id="86" presetID="1" presetClass="entr" presetSubtype="0" fill="hold" grpId="0" nodeType="withEffect">
                                  <p:stCondLst>
                                    <p:cond delay="0"/>
                                  </p:stCondLst>
                                  <p:childTnLst>
                                    <p:set>
                                      <p:cBhvr>
                                        <p:cTn id="87" dur="1" fill="hold">
                                          <p:stCondLst>
                                            <p:cond delay="0"/>
                                          </p:stCondLst>
                                        </p:cTn>
                                        <p:tgtEl>
                                          <p:spTgt spid="127"/>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2"/>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133"/>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11"/>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9"/>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156"/>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157"/>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158"/>
                                        </p:tgtEl>
                                        <p:attrNameLst>
                                          <p:attrName>style.visibility</p:attrName>
                                        </p:attrNameLst>
                                      </p:cBhvr>
                                      <p:to>
                                        <p:strVal val="visible"/>
                                      </p:to>
                                    </p:set>
                                  </p:childTnLst>
                                </p:cTn>
                              </p:par>
                              <p:par>
                                <p:cTn id="102" presetID="1" presetClass="exit" presetSubtype="0" fill="hold" grpId="0" nodeType="withEffect">
                                  <p:stCondLst>
                                    <p:cond delay="0"/>
                                  </p:stCondLst>
                                  <p:childTnLst>
                                    <p:set>
                                      <p:cBhvr>
                                        <p:cTn id="103" dur="1" fill="hold">
                                          <p:stCondLst>
                                            <p:cond delay="0"/>
                                          </p:stCondLst>
                                        </p:cTn>
                                        <p:tgtEl>
                                          <p:spTgt spid="1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100" grpId="0" animBg="1"/>
      <p:bldP spid="101" grpId="0" animBg="1"/>
      <p:bldP spid="102" grpId="0" animBg="1"/>
      <p:bldP spid="103" grpId="0" animBg="1"/>
      <p:bldP spid="104" grpId="0" animBg="1"/>
      <p:bldP spid="105" grpId="0" animBg="1"/>
      <p:bldP spid="107" grpId="0" animBg="1"/>
      <p:bldP spid="108" grpId="0" animBg="1"/>
      <p:bldP spid="109" grpId="0" animBg="1"/>
      <p:bldP spid="111" grpId="0" animBg="1"/>
      <p:bldP spid="53" grpId="0" animBg="1"/>
      <p:bldP spid="63" grpId="0" animBg="1"/>
      <p:bldP spid="66" grpId="0" animBg="1"/>
      <p:bldP spid="67" grpId="0" animBg="1"/>
      <p:bldP spid="68" grpId="0" animBg="1"/>
      <p:bldP spid="70" grpId="0" animBg="1"/>
      <p:bldP spid="71" grpId="0" animBg="1"/>
      <p:bldP spid="73" grpId="0" animBg="1"/>
      <p:bldP spid="87" grpId="0" animBg="1"/>
      <p:bldP spid="97" grpId="0" animBg="1"/>
      <p:bldP spid="98" grpId="0" animBg="1"/>
      <p:bldP spid="99" grpId="0" animBg="1"/>
      <p:bldP spid="112" grpId="0" animBg="1"/>
      <p:bldP spid="113" grpId="0" animBg="1"/>
      <p:bldP spid="2" grpId="0" animBg="1"/>
      <p:bldP spid="127" grpId="0" animBg="1"/>
      <p:bldP spid="128" grpId="0" animBg="1"/>
      <p:bldP spid="130" grpId="0" animBg="1"/>
      <p:bldP spid="132" grpId="0" animBg="1"/>
      <p:bldP spid="133" grpId="0" animBg="1"/>
      <p:bldP spid="120" grpId="0" animBg="1"/>
      <p:bldP spid="121" grpId="0" animBg="1"/>
      <p:bldP spid="152" grpId="0" animBg="1"/>
      <p:bldP spid="156" grpId="0" animBg="1"/>
      <p:bldP spid="157" grpId="0" animBg="1"/>
      <p:bldP spid="158" grpId="0" animBg="1"/>
      <p:bldP spid="1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e 54">
            <a:extLst>
              <a:ext uri="{FF2B5EF4-FFF2-40B4-BE49-F238E27FC236}">
                <a16:creationId xmlns:a16="http://schemas.microsoft.com/office/drawing/2014/main" id="{C8A2408C-5671-4D59-9531-BBC8A2F94125}"/>
              </a:ext>
            </a:extLst>
          </p:cNvPr>
          <p:cNvGrpSpPr/>
          <p:nvPr/>
        </p:nvGrpSpPr>
        <p:grpSpPr>
          <a:xfrm>
            <a:off x="372933" y="50455"/>
            <a:ext cx="11292745" cy="388640"/>
            <a:chOff x="786847" y="329183"/>
            <a:chExt cx="10926154" cy="777241"/>
          </a:xfrm>
        </p:grpSpPr>
        <p:sp>
          <p:nvSpPr>
            <p:cNvPr id="56" name="Rectangle 55">
              <a:extLst>
                <a:ext uri="{FF2B5EF4-FFF2-40B4-BE49-F238E27FC236}">
                  <a16:creationId xmlns:a16="http://schemas.microsoft.com/office/drawing/2014/main" id="{E10DD15C-8BA1-443E-B5D0-276B11CF7ADD}"/>
                </a:ext>
              </a:extLst>
            </p:cNvPr>
            <p:cNvSpPr/>
            <p:nvPr/>
          </p:nvSpPr>
          <p:spPr>
            <a:xfrm>
              <a:off x="1600200" y="329184"/>
              <a:ext cx="9299448" cy="77724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Arc 56">
              <a:extLst>
                <a:ext uri="{FF2B5EF4-FFF2-40B4-BE49-F238E27FC236}">
                  <a16:creationId xmlns:a16="http://schemas.microsoft.com/office/drawing/2014/main" id="{044C550D-11CF-4A9F-8960-429B1DECA5FB}"/>
                </a:ext>
              </a:extLst>
            </p:cNvPr>
            <p:cNvSpPr/>
            <p:nvPr/>
          </p:nvSpPr>
          <p:spPr>
            <a:xfrm flipH="1">
              <a:off x="786847" y="329184"/>
              <a:ext cx="1682495" cy="777240"/>
            </a:xfrm>
            <a:prstGeom prst="arc">
              <a:avLst/>
            </a:prstGeom>
            <a:solidFill>
              <a:srgbClr val="BACFA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58" name="Arc 57">
              <a:extLst>
                <a:ext uri="{FF2B5EF4-FFF2-40B4-BE49-F238E27FC236}">
                  <a16:creationId xmlns:a16="http://schemas.microsoft.com/office/drawing/2014/main" id="{18B9FFE5-585D-46D8-BA03-69A37ADCCEBF}"/>
                </a:ext>
              </a:extLst>
            </p:cNvPr>
            <p:cNvSpPr/>
            <p:nvPr/>
          </p:nvSpPr>
          <p:spPr>
            <a:xfrm rot="10800000" flipH="1">
              <a:off x="10030506" y="329184"/>
              <a:ext cx="1682495" cy="777240"/>
            </a:xfrm>
            <a:prstGeom prst="arc">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lt1"/>
                </a:solidFill>
              </a:endParaRPr>
            </a:p>
          </p:txBody>
        </p:sp>
        <p:sp>
          <p:nvSpPr>
            <p:cNvPr id="65" name="Rectangle 64">
              <a:extLst>
                <a:ext uri="{FF2B5EF4-FFF2-40B4-BE49-F238E27FC236}">
                  <a16:creationId xmlns:a16="http://schemas.microsoft.com/office/drawing/2014/main" id="{964B9FF5-6B43-468B-8F27-3D2121C9057D}"/>
                </a:ext>
              </a:extLst>
            </p:cNvPr>
            <p:cNvSpPr/>
            <p:nvPr/>
          </p:nvSpPr>
          <p:spPr>
            <a:xfrm>
              <a:off x="786847" y="704850"/>
              <a:ext cx="976639" cy="401574"/>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Rectangle 72">
              <a:extLst>
                <a:ext uri="{FF2B5EF4-FFF2-40B4-BE49-F238E27FC236}">
                  <a16:creationId xmlns:a16="http://schemas.microsoft.com/office/drawing/2014/main" id="{FFB44A8B-E188-4336-8DAF-CBC397A28331}"/>
                </a:ext>
              </a:extLst>
            </p:cNvPr>
            <p:cNvSpPr/>
            <p:nvPr/>
          </p:nvSpPr>
          <p:spPr>
            <a:xfrm>
              <a:off x="10736362" y="329183"/>
              <a:ext cx="976639" cy="38862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Titre 2">
            <a:extLst>
              <a:ext uri="{FF2B5EF4-FFF2-40B4-BE49-F238E27FC236}">
                <a16:creationId xmlns:a16="http://schemas.microsoft.com/office/drawing/2014/main" id="{7285CFF7-D909-4249-B37B-7DAA51F4EC87}"/>
              </a:ext>
            </a:extLst>
          </p:cNvPr>
          <p:cNvSpPr>
            <a:spLocks noGrp="1"/>
          </p:cNvSpPr>
          <p:nvPr>
            <p:ph type="title"/>
          </p:nvPr>
        </p:nvSpPr>
        <p:spPr>
          <a:xfrm>
            <a:off x="379841" y="-202602"/>
            <a:ext cx="11285838" cy="888251"/>
          </a:xfrm>
        </p:spPr>
        <p:txBody>
          <a:bodyPr vert="horz" lIns="91440" tIns="45720" rIns="91440" bIns="45720" rtlCol="0" anchor="ctr" anchorCtr="0">
            <a:noAutofit/>
          </a:bodyPr>
          <a:lstStyle/>
          <a:p>
            <a:pPr algn="ctr"/>
            <a:r>
              <a:rPr lang="fr-FR" sz="2000" spc="-150" dirty="0">
                <a:solidFill>
                  <a:schemeClr val="accent2"/>
                </a:solidFill>
                <a:latin typeface="Nunito" pitchFamily="2" charset="0"/>
              </a:rPr>
              <a:t>Impact de variétés sensibles : période de latence du WDV dans le blé</a:t>
            </a:r>
            <a:endParaRPr lang="en-US" sz="2000" spc="-150" dirty="0">
              <a:solidFill>
                <a:schemeClr val="accent2"/>
              </a:solidFill>
              <a:latin typeface="Nunito" pitchFamily="2" charset="0"/>
            </a:endParaRPr>
          </a:p>
        </p:txBody>
      </p:sp>
      <p:sp>
        <p:nvSpPr>
          <p:cNvPr id="2" name="Espace réservé du numéro de diapositive 1">
            <a:extLst>
              <a:ext uri="{FF2B5EF4-FFF2-40B4-BE49-F238E27FC236}">
                <a16:creationId xmlns:a16="http://schemas.microsoft.com/office/drawing/2014/main" id="{D9F28FC5-9F53-4251-9234-AA463503B27F}"/>
              </a:ext>
            </a:extLst>
          </p:cNvPr>
          <p:cNvSpPr>
            <a:spLocks noGrp="1"/>
          </p:cNvSpPr>
          <p:nvPr>
            <p:ph type="sldNum" sz="quarter" idx="12"/>
          </p:nvPr>
        </p:nvSpPr>
        <p:spPr/>
        <p:txBody>
          <a:bodyPr/>
          <a:lstStyle/>
          <a:p>
            <a:fld id="{C77BCA25-F3AE-44E6-94B1-B3E1DF1A1953}" type="slidenum">
              <a:rPr lang="en-US" smtClean="0"/>
              <a:t>15</a:t>
            </a:fld>
            <a:endParaRPr lang="en-US"/>
          </a:p>
        </p:txBody>
      </p:sp>
      <p:sp>
        <p:nvSpPr>
          <p:cNvPr id="51" name="Rectangle à coins arrondis 112">
            <a:extLst>
              <a:ext uri="{FF2B5EF4-FFF2-40B4-BE49-F238E27FC236}">
                <a16:creationId xmlns:a16="http://schemas.microsoft.com/office/drawing/2014/main" id="{D95C2F59-8492-42CD-AFBA-BDDEFF5B793C}"/>
              </a:ext>
            </a:extLst>
          </p:cNvPr>
          <p:cNvSpPr/>
          <p:nvPr/>
        </p:nvSpPr>
        <p:spPr>
          <a:xfrm>
            <a:off x="896720" y="1418727"/>
            <a:ext cx="2534247" cy="4251780"/>
          </a:xfrm>
          <a:prstGeom prst="roundRect">
            <a:avLst/>
          </a:prstGeom>
          <a:solidFill>
            <a:schemeClr val="bg1">
              <a:alpha val="51765"/>
            </a:schemeClr>
          </a:solidFill>
          <a:ln w="28575">
            <a:solidFill>
              <a:srgbClr val="2756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2" name="Rectangle à coins arrondis 112">
            <a:extLst>
              <a:ext uri="{FF2B5EF4-FFF2-40B4-BE49-F238E27FC236}">
                <a16:creationId xmlns:a16="http://schemas.microsoft.com/office/drawing/2014/main" id="{5D3A80D1-526E-41B8-9168-8F9AC513A435}"/>
              </a:ext>
            </a:extLst>
          </p:cNvPr>
          <p:cNvSpPr/>
          <p:nvPr/>
        </p:nvSpPr>
        <p:spPr>
          <a:xfrm>
            <a:off x="5761848" y="1418727"/>
            <a:ext cx="5394201" cy="4251781"/>
          </a:xfrm>
          <a:prstGeom prst="roundRect">
            <a:avLst/>
          </a:prstGeom>
          <a:solidFill>
            <a:schemeClr val="bg1">
              <a:alpha val="51765"/>
            </a:schemeClr>
          </a:solidFill>
          <a:ln w="28575">
            <a:solidFill>
              <a:srgbClr val="2756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3" name="ZoneTexte 62">
            <a:extLst>
              <a:ext uri="{FF2B5EF4-FFF2-40B4-BE49-F238E27FC236}">
                <a16:creationId xmlns:a16="http://schemas.microsoft.com/office/drawing/2014/main" id="{A99A3B89-8500-4C6A-AAC4-C76E44ED7693}"/>
              </a:ext>
            </a:extLst>
          </p:cNvPr>
          <p:cNvSpPr txBox="1"/>
          <p:nvPr/>
        </p:nvSpPr>
        <p:spPr>
          <a:xfrm>
            <a:off x="6447310" y="1052630"/>
            <a:ext cx="4334989" cy="338554"/>
          </a:xfrm>
          <a:prstGeom prst="rect">
            <a:avLst/>
          </a:prstGeom>
          <a:noFill/>
        </p:spPr>
        <p:txBody>
          <a:bodyPr wrap="square" rtlCol="0">
            <a:spAutoFit/>
          </a:bodyPr>
          <a:lstStyle>
            <a:defPPr>
              <a:defRPr lang="fr-FR"/>
            </a:defPPr>
            <a:lvl1pPr algn="ctr">
              <a:defRPr sz="1600"/>
            </a:lvl1pPr>
          </a:lstStyle>
          <a:p>
            <a:r>
              <a:rPr lang="fr-FR" dirty="0"/>
              <a:t>Transmission à partir de plantes sources infectées</a:t>
            </a:r>
            <a:endParaRPr lang="en-US" dirty="0"/>
          </a:p>
        </p:txBody>
      </p:sp>
      <p:pic>
        <p:nvPicPr>
          <p:cNvPr id="64" name="Graphique 63" descr="Badge contour">
            <a:extLst>
              <a:ext uri="{FF2B5EF4-FFF2-40B4-BE49-F238E27FC236}">
                <a16:creationId xmlns:a16="http://schemas.microsoft.com/office/drawing/2014/main" id="{2F2BC0F2-1AE1-4A2D-A362-B6E4B7E7F16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37678" y="1041907"/>
            <a:ext cx="360000" cy="360000"/>
          </a:xfrm>
          <a:prstGeom prst="rect">
            <a:avLst/>
          </a:prstGeom>
        </p:spPr>
      </p:pic>
      <p:sp>
        <p:nvSpPr>
          <p:cNvPr id="66" name="ZoneTexte 65">
            <a:extLst>
              <a:ext uri="{FF2B5EF4-FFF2-40B4-BE49-F238E27FC236}">
                <a16:creationId xmlns:a16="http://schemas.microsoft.com/office/drawing/2014/main" id="{74428E3B-59BA-4E01-AE32-2F6D710013F6}"/>
              </a:ext>
            </a:extLst>
          </p:cNvPr>
          <p:cNvSpPr txBox="1"/>
          <p:nvPr/>
        </p:nvSpPr>
        <p:spPr>
          <a:xfrm>
            <a:off x="910114" y="1052630"/>
            <a:ext cx="2671286" cy="338554"/>
          </a:xfrm>
          <a:prstGeom prst="rect">
            <a:avLst/>
          </a:prstGeom>
          <a:noFill/>
        </p:spPr>
        <p:txBody>
          <a:bodyPr wrap="square" rtlCol="0">
            <a:spAutoFit/>
          </a:bodyPr>
          <a:lstStyle>
            <a:defPPr>
              <a:defRPr lang="fr-FR"/>
            </a:defPPr>
            <a:lvl1pPr algn="ctr">
              <a:defRPr sz="1600"/>
            </a:lvl1pPr>
          </a:lstStyle>
          <a:p>
            <a:r>
              <a:rPr lang="en-US" dirty="0"/>
              <a:t>Production de </a:t>
            </a:r>
            <a:r>
              <a:rPr lang="en-US" dirty="0" err="1"/>
              <a:t>plantes</a:t>
            </a:r>
            <a:r>
              <a:rPr lang="en-US" dirty="0"/>
              <a:t> sources</a:t>
            </a:r>
          </a:p>
        </p:txBody>
      </p:sp>
      <p:pic>
        <p:nvPicPr>
          <p:cNvPr id="67" name="Graphique 66" descr="Badge 1 contour">
            <a:extLst>
              <a:ext uri="{FF2B5EF4-FFF2-40B4-BE49-F238E27FC236}">
                <a16:creationId xmlns:a16="http://schemas.microsoft.com/office/drawing/2014/main" id="{8E549B3C-6DEC-4447-B62B-212564799B4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2287" y="1041907"/>
            <a:ext cx="360000" cy="360000"/>
          </a:xfrm>
          <a:prstGeom prst="rect">
            <a:avLst/>
          </a:prstGeom>
        </p:spPr>
      </p:pic>
      <p:sp>
        <p:nvSpPr>
          <p:cNvPr id="90" name="Arc 89">
            <a:extLst>
              <a:ext uri="{FF2B5EF4-FFF2-40B4-BE49-F238E27FC236}">
                <a16:creationId xmlns:a16="http://schemas.microsoft.com/office/drawing/2014/main" id="{6259E933-27A8-4A09-A70E-AF0EC7F42FF8}"/>
              </a:ext>
            </a:extLst>
          </p:cNvPr>
          <p:cNvSpPr/>
          <p:nvPr/>
        </p:nvSpPr>
        <p:spPr>
          <a:xfrm rot="17140246" flipH="1">
            <a:off x="1482160" y="1642842"/>
            <a:ext cx="914400" cy="914400"/>
          </a:xfrm>
          <a:prstGeom prst="arc">
            <a:avLst>
              <a:gd name="adj1" fmla="val 16887034"/>
              <a:gd name="adj2" fmla="val 20441009"/>
            </a:avLst>
          </a:prstGeom>
          <a:noFill/>
          <a:ln w="28575">
            <a:solidFill>
              <a:srgbClr val="13A8AC"/>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 name="Graphique 94">
            <a:extLst>
              <a:ext uri="{FF2B5EF4-FFF2-40B4-BE49-F238E27FC236}">
                <a16:creationId xmlns:a16="http://schemas.microsoft.com/office/drawing/2014/main" id="{E9141744-2694-4B79-901D-1BC48BBB03D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1202107" y="1742994"/>
            <a:ext cx="669177" cy="307494"/>
          </a:xfrm>
          <a:prstGeom prst="rect">
            <a:avLst/>
          </a:prstGeom>
        </p:spPr>
      </p:pic>
      <p:pic>
        <p:nvPicPr>
          <p:cNvPr id="96" name="Picture 2" descr="image">
            <a:extLst>
              <a:ext uri="{FF2B5EF4-FFF2-40B4-BE49-F238E27FC236}">
                <a16:creationId xmlns:a16="http://schemas.microsoft.com/office/drawing/2014/main" id="{0E97CD93-3D09-4315-987F-40A7B4D6E0EA}"/>
              </a:ext>
            </a:extLst>
          </p:cNvPr>
          <p:cNvPicPr>
            <a:picLocks noChangeAspect="1" noChangeArrowheads="1"/>
          </p:cNvPicPr>
          <p:nvPr/>
        </p:nvPicPr>
        <p:blipFill rotWithShape="1">
          <a:blip r:embed="rId9" cstate="hqprint">
            <a:duotone>
              <a:prstClr val="black"/>
              <a:schemeClr val="accent4">
                <a:tint val="45000"/>
                <a:satMod val="400000"/>
              </a:schemeClr>
            </a:duotone>
            <a:extLst>
              <a:ext uri="{BEBA8EAE-BF5A-486C-A8C5-ECC9F3942E4B}">
                <a14:imgProps xmlns:a14="http://schemas.microsoft.com/office/drawing/2010/main">
                  <a14:imgLayer r:embed="rId10">
                    <a14:imgEffect>
                      <a14:backgroundRemoval t="29832" b="84874" l="58450" r="98450">
                        <a14:foregroundMark x1="60000" y1="54622" x2="60000" y2="52521"/>
                        <a14:foregroundMark x1="66667" y1="31513" x2="66667" y2="31513"/>
                        <a14:foregroundMark x1="86667" y1="31092" x2="86667" y2="31092"/>
                        <a14:foregroundMark x1="97674" y1="54622" x2="97674" y2="54622"/>
                        <a14:foregroundMark x1="97209" y1="63025" x2="97209" y2="63025"/>
                        <a14:foregroundMark x1="98450" y1="63445" x2="98450" y2="63445"/>
                        <a14:foregroundMark x1="90853" y1="85294" x2="90853" y2="85294"/>
                        <a14:foregroundMark x1="71163" y1="85294" x2="71163" y2="85294"/>
                        <a14:foregroundMark x1="58450" y1="56723" x2="58450" y2="56723"/>
                      </a14:backgroundRemoval>
                    </a14:imgEffect>
                    <a14:imgEffect>
                      <a14:artisticCrisscrossEtching/>
                    </a14:imgEffect>
                    <a14:imgEffect>
                      <a14:brightnessContrast bright="40000" contrast="-40000"/>
                    </a14:imgEffect>
                  </a14:imgLayer>
                </a14:imgProps>
              </a:ext>
              <a:ext uri="{28A0092B-C50C-407E-A947-70E740481C1C}">
                <a14:useLocalDpi xmlns:a14="http://schemas.microsoft.com/office/drawing/2010/main" val="0"/>
              </a:ext>
            </a:extLst>
          </a:blip>
          <a:srcRect l="56243" t="24747" b="12018"/>
          <a:stretch/>
        </p:blipFill>
        <p:spPr bwMode="auto">
          <a:xfrm>
            <a:off x="1296599" y="1752583"/>
            <a:ext cx="262812" cy="140142"/>
          </a:xfrm>
          <a:prstGeom prst="rect">
            <a:avLst/>
          </a:prstGeom>
          <a:noFill/>
          <a:extLst>
            <a:ext uri="{909E8E84-426E-40DD-AFC4-6F175D3DCCD1}">
              <a14:hiddenFill xmlns:a14="http://schemas.microsoft.com/office/drawing/2010/main">
                <a:solidFill>
                  <a:srgbClr val="FFFFFF"/>
                </a:solidFill>
              </a14:hiddenFill>
            </a:ext>
          </a:extLst>
        </p:spPr>
      </p:pic>
      <p:cxnSp>
        <p:nvCxnSpPr>
          <p:cNvPr id="132" name="Connecteur droit avec flèche 131">
            <a:extLst>
              <a:ext uri="{FF2B5EF4-FFF2-40B4-BE49-F238E27FC236}">
                <a16:creationId xmlns:a16="http://schemas.microsoft.com/office/drawing/2014/main" id="{7D93BE3D-E72E-42FA-A5D9-7236C9A9D4F6}"/>
              </a:ext>
            </a:extLst>
          </p:cNvPr>
          <p:cNvCxnSpPr>
            <a:cxnSpLocks/>
          </p:cNvCxnSpPr>
          <p:nvPr/>
        </p:nvCxnSpPr>
        <p:spPr>
          <a:xfrm>
            <a:off x="3459543" y="3673520"/>
            <a:ext cx="2302306" cy="0"/>
          </a:xfrm>
          <a:prstGeom prst="straightConnector1">
            <a:avLst/>
          </a:prstGeom>
          <a:solidFill>
            <a:schemeClr val="bg1"/>
          </a:solidFill>
          <a:ln w="28575">
            <a:solidFill>
              <a:schemeClr val="tx1"/>
            </a:solid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sp>
        <p:nvSpPr>
          <p:cNvPr id="134" name="ZoneTexte 133">
            <a:extLst>
              <a:ext uri="{FF2B5EF4-FFF2-40B4-BE49-F238E27FC236}">
                <a16:creationId xmlns:a16="http://schemas.microsoft.com/office/drawing/2014/main" id="{2EA9743B-457B-435D-A828-07FA0A7C24A4}"/>
              </a:ext>
            </a:extLst>
          </p:cNvPr>
          <p:cNvSpPr txBox="1"/>
          <p:nvPr/>
        </p:nvSpPr>
        <p:spPr>
          <a:xfrm>
            <a:off x="3120968" y="3764664"/>
            <a:ext cx="2979456" cy="1015663"/>
          </a:xfrm>
          <a:prstGeom prst="rect">
            <a:avLst/>
          </a:prstGeom>
          <a:noFill/>
        </p:spPr>
        <p:txBody>
          <a:bodyPr wrap="square" rtlCol="0">
            <a:spAutoFit/>
          </a:bodyPr>
          <a:lstStyle/>
          <a:p>
            <a:pPr algn="ctr"/>
            <a:r>
              <a:rPr lang="fr-FR" sz="2000" b="1" dirty="0">
                <a:solidFill>
                  <a:srgbClr val="23AFB3"/>
                </a:solidFill>
              </a:rPr>
              <a:t>2, 7, 14 </a:t>
            </a:r>
            <a:r>
              <a:rPr lang="fr-FR" sz="2000" dirty="0"/>
              <a:t>et</a:t>
            </a:r>
            <a:r>
              <a:rPr lang="fr-FR" sz="2000" b="1" dirty="0">
                <a:solidFill>
                  <a:srgbClr val="23AFB3"/>
                </a:solidFill>
              </a:rPr>
              <a:t> 21 </a:t>
            </a:r>
            <a:r>
              <a:rPr lang="fr-FR" sz="2000" dirty="0"/>
              <a:t>jours
 après l’infection des plantes sources (JAI)</a:t>
            </a:r>
            <a:endParaRPr lang="en-US" sz="2000" dirty="0"/>
          </a:p>
        </p:txBody>
      </p:sp>
      <p:grpSp>
        <p:nvGrpSpPr>
          <p:cNvPr id="9" name="Groupe 8">
            <a:extLst>
              <a:ext uri="{FF2B5EF4-FFF2-40B4-BE49-F238E27FC236}">
                <a16:creationId xmlns:a16="http://schemas.microsoft.com/office/drawing/2014/main" id="{A8A2D607-1B68-47A8-930B-682B271205F5}"/>
              </a:ext>
            </a:extLst>
          </p:cNvPr>
          <p:cNvGrpSpPr/>
          <p:nvPr/>
        </p:nvGrpSpPr>
        <p:grpSpPr>
          <a:xfrm>
            <a:off x="3489467" y="1960177"/>
            <a:ext cx="497322" cy="1684259"/>
            <a:chOff x="3565704" y="2005789"/>
            <a:chExt cx="497322" cy="1684259"/>
          </a:xfrm>
        </p:grpSpPr>
        <p:pic>
          <p:nvPicPr>
            <p:cNvPr id="61" name="Graphique 60">
              <a:extLst>
                <a:ext uri="{FF2B5EF4-FFF2-40B4-BE49-F238E27FC236}">
                  <a16:creationId xmlns:a16="http://schemas.microsoft.com/office/drawing/2014/main" id="{03E42B11-D4E3-4292-B5CA-5139EF05057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565704" y="2005789"/>
              <a:ext cx="497322" cy="1684259"/>
            </a:xfrm>
            <a:prstGeom prst="rect">
              <a:avLst/>
            </a:prstGeom>
          </p:spPr>
        </p:pic>
        <p:pic>
          <p:nvPicPr>
            <p:cNvPr id="68" name="Graphique 67">
              <a:extLst>
                <a:ext uri="{FF2B5EF4-FFF2-40B4-BE49-F238E27FC236}">
                  <a16:creationId xmlns:a16="http://schemas.microsoft.com/office/drawing/2014/main" id="{570561EB-77CB-418A-80CD-1A8AF374BBCA}"/>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t="17020" r="56224" b="69412"/>
            <a:stretch/>
          </p:blipFill>
          <p:spPr>
            <a:xfrm>
              <a:off x="3567198" y="2293620"/>
              <a:ext cx="217775" cy="228600"/>
            </a:xfrm>
            <a:prstGeom prst="rect">
              <a:avLst/>
            </a:prstGeom>
          </p:spPr>
        </p:pic>
      </p:grpSp>
      <p:grpSp>
        <p:nvGrpSpPr>
          <p:cNvPr id="8" name="Groupe 7">
            <a:extLst>
              <a:ext uri="{FF2B5EF4-FFF2-40B4-BE49-F238E27FC236}">
                <a16:creationId xmlns:a16="http://schemas.microsoft.com/office/drawing/2014/main" id="{61AD703C-86F7-47C3-BCEE-16668D71292E}"/>
              </a:ext>
            </a:extLst>
          </p:cNvPr>
          <p:cNvGrpSpPr/>
          <p:nvPr/>
        </p:nvGrpSpPr>
        <p:grpSpPr>
          <a:xfrm>
            <a:off x="4362035" y="1960177"/>
            <a:ext cx="497322" cy="1684259"/>
            <a:chOff x="4233207" y="1972012"/>
            <a:chExt cx="497322" cy="1684259"/>
          </a:xfrm>
        </p:grpSpPr>
        <p:pic>
          <p:nvPicPr>
            <p:cNvPr id="70" name="Graphique 69">
              <a:extLst>
                <a:ext uri="{FF2B5EF4-FFF2-40B4-BE49-F238E27FC236}">
                  <a16:creationId xmlns:a16="http://schemas.microsoft.com/office/drawing/2014/main" id="{3226850A-FBEA-4ABC-B31B-0D1BB77E18F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33207" y="1972012"/>
              <a:ext cx="497322" cy="1684259"/>
            </a:xfrm>
            <a:prstGeom prst="rect">
              <a:avLst/>
            </a:prstGeom>
          </p:spPr>
        </p:pic>
        <p:pic>
          <p:nvPicPr>
            <p:cNvPr id="71" name="Graphique 70">
              <a:extLst>
                <a:ext uri="{FF2B5EF4-FFF2-40B4-BE49-F238E27FC236}">
                  <a16:creationId xmlns:a16="http://schemas.microsoft.com/office/drawing/2014/main" id="{4A6BF822-B047-4F04-B49C-01C973C25AF2}"/>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l="5991" t="16541" r="49860" b="43682"/>
            <a:stretch/>
          </p:blipFill>
          <p:spPr>
            <a:xfrm>
              <a:off x="4263165" y="2247244"/>
              <a:ext cx="219636" cy="670160"/>
            </a:xfrm>
            <a:prstGeom prst="rect">
              <a:avLst/>
            </a:prstGeom>
          </p:spPr>
        </p:pic>
      </p:grpSp>
      <p:grpSp>
        <p:nvGrpSpPr>
          <p:cNvPr id="7" name="Groupe 6">
            <a:extLst>
              <a:ext uri="{FF2B5EF4-FFF2-40B4-BE49-F238E27FC236}">
                <a16:creationId xmlns:a16="http://schemas.microsoft.com/office/drawing/2014/main" id="{4B5670BE-8141-44E6-8FD0-889648540C82}"/>
              </a:ext>
            </a:extLst>
          </p:cNvPr>
          <p:cNvGrpSpPr/>
          <p:nvPr/>
        </p:nvGrpSpPr>
        <p:grpSpPr>
          <a:xfrm>
            <a:off x="5192318" y="1959636"/>
            <a:ext cx="497482" cy="1684800"/>
            <a:chOff x="3025717" y="2028835"/>
            <a:chExt cx="497482" cy="1684800"/>
          </a:xfrm>
        </p:grpSpPr>
        <p:pic>
          <p:nvPicPr>
            <p:cNvPr id="69" name="Graphique 68">
              <a:extLst>
                <a:ext uri="{FF2B5EF4-FFF2-40B4-BE49-F238E27FC236}">
                  <a16:creationId xmlns:a16="http://schemas.microsoft.com/office/drawing/2014/main" id="{57226321-49DC-4725-8F5A-B1CC9E6EE01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025717" y="2028835"/>
              <a:ext cx="497482" cy="1684800"/>
            </a:xfrm>
            <a:prstGeom prst="rect">
              <a:avLst/>
            </a:prstGeom>
          </p:spPr>
        </p:pic>
        <p:pic>
          <p:nvPicPr>
            <p:cNvPr id="72" name="Graphique 71">
              <a:extLst>
                <a:ext uri="{FF2B5EF4-FFF2-40B4-BE49-F238E27FC236}">
                  <a16:creationId xmlns:a16="http://schemas.microsoft.com/office/drawing/2014/main" id="{26AB09B0-ABC7-42BD-9F4F-87F6E34C7C76}"/>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59745" t="1793" r="6470" b="76984"/>
            <a:stretch/>
          </p:blipFill>
          <p:spPr>
            <a:xfrm>
              <a:off x="3324243" y="2058093"/>
              <a:ext cx="168019" cy="357447"/>
            </a:xfrm>
            <a:prstGeom prst="rect">
              <a:avLst/>
            </a:prstGeom>
          </p:spPr>
        </p:pic>
      </p:grpSp>
      <p:sp>
        <p:nvSpPr>
          <p:cNvPr id="102" name="Arc 101">
            <a:extLst>
              <a:ext uri="{FF2B5EF4-FFF2-40B4-BE49-F238E27FC236}">
                <a16:creationId xmlns:a16="http://schemas.microsoft.com/office/drawing/2014/main" id="{A3790FC5-8439-4AC6-837F-E25E0FC41B31}"/>
              </a:ext>
            </a:extLst>
          </p:cNvPr>
          <p:cNvSpPr/>
          <p:nvPr/>
        </p:nvSpPr>
        <p:spPr>
          <a:xfrm rot="17140246" flipH="1">
            <a:off x="6875428" y="1391046"/>
            <a:ext cx="914400" cy="914400"/>
          </a:xfrm>
          <a:prstGeom prst="arc">
            <a:avLst>
              <a:gd name="adj1" fmla="val 18294395"/>
              <a:gd name="adj2" fmla="val 1533664"/>
            </a:avLst>
          </a:prstGeom>
          <a:noFill/>
          <a:ln w="28575">
            <a:solidFill>
              <a:srgbClr val="52C1C3"/>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5" name="Graphique 134">
            <a:extLst>
              <a:ext uri="{FF2B5EF4-FFF2-40B4-BE49-F238E27FC236}">
                <a16:creationId xmlns:a16="http://schemas.microsoft.com/office/drawing/2014/main" id="{D3B826A5-3F4C-46C3-A584-CD963F63ED4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877158" y="2073164"/>
            <a:ext cx="845081" cy="2862000"/>
          </a:xfrm>
          <a:prstGeom prst="rect">
            <a:avLst/>
          </a:prstGeom>
        </p:spPr>
      </p:pic>
      <p:sp>
        <p:nvSpPr>
          <p:cNvPr id="153" name="Forme libre : forme 152">
            <a:extLst>
              <a:ext uri="{FF2B5EF4-FFF2-40B4-BE49-F238E27FC236}">
                <a16:creationId xmlns:a16="http://schemas.microsoft.com/office/drawing/2014/main" id="{5F5C9B09-045A-49C9-B048-7612DB5DABC9}"/>
              </a:ext>
            </a:extLst>
          </p:cNvPr>
          <p:cNvSpPr/>
          <p:nvPr/>
        </p:nvSpPr>
        <p:spPr>
          <a:xfrm>
            <a:off x="7946293" y="1888077"/>
            <a:ext cx="1951587" cy="329279"/>
          </a:xfrm>
          <a:custGeom>
            <a:avLst/>
            <a:gdLst>
              <a:gd name="connsiteX0" fmla="*/ 0 w 1885950"/>
              <a:gd name="connsiteY0" fmla="*/ 266713 h 276238"/>
              <a:gd name="connsiteX1" fmla="*/ 962025 w 1885950"/>
              <a:gd name="connsiteY1" fmla="*/ 13 h 276238"/>
              <a:gd name="connsiteX2" fmla="*/ 1885950 w 1885950"/>
              <a:gd name="connsiteY2" fmla="*/ 276238 h 276238"/>
              <a:gd name="connsiteX3" fmla="*/ 1885950 w 1885950"/>
              <a:gd name="connsiteY3" fmla="*/ 276238 h 276238"/>
            </a:gdLst>
            <a:ahLst/>
            <a:cxnLst>
              <a:cxn ang="0">
                <a:pos x="connsiteX0" y="connsiteY0"/>
              </a:cxn>
              <a:cxn ang="0">
                <a:pos x="connsiteX1" y="connsiteY1"/>
              </a:cxn>
              <a:cxn ang="0">
                <a:pos x="connsiteX2" y="connsiteY2"/>
              </a:cxn>
              <a:cxn ang="0">
                <a:pos x="connsiteX3" y="connsiteY3"/>
              </a:cxn>
            </a:cxnLst>
            <a:rect l="l" t="t" r="r" b="b"/>
            <a:pathLst>
              <a:path w="1885950" h="276238">
                <a:moveTo>
                  <a:pt x="0" y="266713"/>
                </a:moveTo>
                <a:cubicBezTo>
                  <a:pt x="323850" y="132569"/>
                  <a:pt x="647700" y="-1575"/>
                  <a:pt x="962025" y="13"/>
                </a:cubicBezTo>
                <a:cubicBezTo>
                  <a:pt x="1276350" y="1600"/>
                  <a:pt x="1885950" y="276238"/>
                  <a:pt x="1885950" y="276238"/>
                </a:cubicBezTo>
                <a:lnTo>
                  <a:pt x="1885950" y="276238"/>
                </a:lnTo>
              </a:path>
            </a:pathLst>
          </a:custGeom>
          <a:noFill/>
          <a:ln w="28575">
            <a:solidFill>
              <a:srgbClr val="52C1C3"/>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4" name="Graphique 153">
            <a:extLst>
              <a:ext uri="{FF2B5EF4-FFF2-40B4-BE49-F238E27FC236}">
                <a16:creationId xmlns:a16="http://schemas.microsoft.com/office/drawing/2014/main" id="{A63B3D15-2B2F-48FD-9546-C0C0D42ED6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8991912" y="1569280"/>
            <a:ext cx="669177" cy="307494"/>
          </a:xfrm>
          <a:prstGeom prst="rect">
            <a:avLst/>
          </a:prstGeom>
        </p:spPr>
      </p:pic>
      <p:pic>
        <p:nvPicPr>
          <p:cNvPr id="59" name="Graphique 58">
            <a:extLst>
              <a:ext uri="{FF2B5EF4-FFF2-40B4-BE49-F238E27FC236}">
                <a16:creationId xmlns:a16="http://schemas.microsoft.com/office/drawing/2014/main" id="{91E5D8C0-2711-456D-BB34-00B07774D78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132225" y="2157764"/>
            <a:ext cx="845126" cy="2862150"/>
          </a:xfrm>
          <a:prstGeom prst="rect">
            <a:avLst/>
          </a:prstGeom>
        </p:spPr>
      </p:pic>
      <p:pic>
        <p:nvPicPr>
          <p:cNvPr id="91" name="Graphique 90">
            <a:extLst>
              <a:ext uri="{FF2B5EF4-FFF2-40B4-BE49-F238E27FC236}">
                <a16:creationId xmlns:a16="http://schemas.microsoft.com/office/drawing/2014/main" id="{14C632A1-D047-462E-A01F-526C15FDDA7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6203872" y="1696243"/>
            <a:ext cx="669177" cy="307494"/>
          </a:xfrm>
          <a:prstGeom prst="rect">
            <a:avLst/>
          </a:prstGeom>
        </p:spPr>
      </p:pic>
      <p:sp>
        <p:nvSpPr>
          <p:cNvPr id="86" name="ZoneTexte 85">
            <a:extLst>
              <a:ext uri="{FF2B5EF4-FFF2-40B4-BE49-F238E27FC236}">
                <a16:creationId xmlns:a16="http://schemas.microsoft.com/office/drawing/2014/main" id="{416249F7-2AC5-45F6-B154-A03F4700AE8C}"/>
              </a:ext>
            </a:extLst>
          </p:cNvPr>
          <p:cNvSpPr txBox="1"/>
          <p:nvPr/>
        </p:nvSpPr>
        <p:spPr>
          <a:xfrm>
            <a:off x="7750122" y="2365776"/>
            <a:ext cx="2334759" cy="954107"/>
          </a:xfrm>
          <a:prstGeom prst="rect">
            <a:avLst/>
          </a:prstGeom>
          <a:noFill/>
        </p:spPr>
        <p:txBody>
          <a:bodyPr wrap="square" rtlCol="0">
            <a:spAutoFit/>
          </a:bodyPr>
          <a:lstStyle>
            <a:defPPr>
              <a:defRPr lang="fr-FR"/>
            </a:defPPr>
            <a:lvl1pPr algn="ctr">
              <a:defRPr sz="1600"/>
            </a:lvl1pPr>
          </a:lstStyle>
          <a:p>
            <a:r>
              <a:rPr lang="fr-FR" sz="1400" dirty="0"/>
              <a:t>Transfert des insectes de</a:t>
            </a:r>
          </a:p>
          <a:p>
            <a:r>
              <a:rPr lang="fr-FR" sz="1400" dirty="0"/>
              <a:t> la plante source vers les plantes test :</a:t>
            </a:r>
          </a:p>
          <a:p>
            <a:r>
              <a:rPr lang="en-US" sz="1400" b="1" dirty="0"/>
              <a:t>2 </a:t>
            </a:r>
            <a:r>
              <a:rPr lang="en-US" sz="1400" b="1" dirty="0" err="1"/>
              <a:t>insectes</a:t>
            </a:r>
            <a:r>
              <a:rPr lang="en-US" sz="1400" b="1" dirty="0"/>
              <a:t>/</a:t>
            </a:r>
            <a:r>
              <a:rPr lang="en-US" sz="1400" b="1" dirty="0" err="1"/>
              <a:t>plante</a:t>
            </a:r>
            <a:endParaRPr lang="en-US" sz="1400" b="1" dirty="0"/>
          </a:p>
        </p:txBody>
      </p:sp>
      <p:sp>
        <p:nvSpPr>
          <p:cNvPr id="87" name="ZoneTexte 86">
            <a:extLst>
              <a:ext uri="{FF2B5EF4-FFF2-40B4-BE49-F238E27FC236}">
                <a16:creationId xmlns:a16="http://schemas.microsoft.com/office/drawing/2014/main" id="{009659C4-6ADA-473B-BA38-2B5DC03C4029}"/>
              </a:ext>
            </a:extLst>
          </p:cNvPr>
          <p:cNvSpPr txBox="1"/>
          <p:nvPr/>
        </p:nvSpPr>
        <p:spPr>
          <a:xfrm>
            <a:off x="5855855" y="2243062"/>
            <a:ext cx="1380739" cy="738664"/>
          </a:xfrm>
          <a:prstGeom prst="rect">
            <a:avLst/>
          </a:prstGeom>
          <a:noFill/>
        </p:spPr>
        <p:txBody>
          <a:bodyPr wrap="square" rtlCol="0">
            <a:spAutoFit/>
          </a:bodyPr>
          <a:lstStyle/>
          <a:p>
            <a:pPr algn="ctr"/>
            <a:r>
              <a:rPr lang="en-US" sz="1400" dirty="0"/>
              <a:t>Acquisition du virus:</a:t>
            </a:r>
          </a:p>
          <a:p>
            <a:pPr algn="ctr"/>
            <a:r>
              <a:rPr lang="en-US" sz="1400" b="1" dirty="0"/>
              <a:t>24 h</a:t>
            </a:r>
          </a:p>
        </p:txBody>
      </p:sp>
      <p:sp>
        <p:nvSpPr>
          <p:cNvPr id="255" name="ZoneTexte 254">
            <a:extLst>
              <a:ext uri="{FF2B5EF4-FFF2-40B4-BE49-F238E27FC236}">
                <a16:creationId xmlns:a16="http://schemas.microsoft.com/office/drawing/2014/main" id="{FD4B8989-AC7E-4241-88B0-C71C1AF6BFB8}"/>
              </a:ext>
            </a:extLst>
          </p:cNvPr>
          <p:cNvSpPr txBox="1"/>
          <p:nvPr/>
        </p:nvSpPr>
        <p:spPr>
          <a:xfrm>
            <a:off x="6497280" y="5002534"/>
            <a:ext cx="1951587" cy="523220"/>
          </a:xfrm>
          <a:prstGeom prst="rect">
            <a:avLst/>
          </a:prstGeom>
          <a:noFill/>
        </p:spPr>
        <p:txBody>
          <a:bodyPr wrap="square" rtlCol="0">
            <a:spAutoFit/>
          </a:bodyPr>
          <a:lstStyle/>
          <a:p>
            <a:pPr algn="ctr"/>
            <a:r>
              <a:rPr lang="fr-FR" sz="1400" dirty="0"/>
              <a:t>Plante source infectée
var. RU ou var. FI</a:t>
            </a:r>
            <a:endParaRPr lang="en-US" sz="1400" dirty="0"/>
          </a:p>
        </p:txBody>
      </p:sp>
      <p:sp>
        <p:nvSpPr>
          <p:cNvPr id="256" name="ZoneTexte 255">
            <a:extLst>
              <a:ext uri="{FF2B5EF4-FFF2-40B4-BE49-F238E27FC236}">
                <a16:creationId xmlns:a16="http://schemas.microsoft.com/office/drawing/2014/main" id="{4827F14E-FD90-4358-832B-D28478AEE940}"/>
              </a:ext>
            </a:extLst>
          </p:cNvPr>
          <p:cNvSpPr txBox="1"/>
          <p:nvPr/>
        </p:nvSpPr>
        <p:spPr>
          <a:xfrm>
            <a:off x="9528466" y="5002534"/>
            <a:ext cx="1380739" cy="523220"/>
          </a:xfrm>
          <a:prstGeom prst="rect">
            <a:avLst/>
          </a:prstGeom>
          <a:noFill/>
        </p:spPr>
        <p:txBody>
          <a:bodyPr wrap="square" rtlCol="0">
            <a:spAutoFit/>
          </a:bodyPr>
          <a:lstStyle/>
          <a:p>
            <a:pPr algn="ctr"/>
            <a:r>
              <a:rPr lang="en-US" sz="1400" b="1" dirty="0"/>
              <a:t>10 </a:t>
            </a:r>
            <a:r>
              <a:rPr lang="en-US" sz="1400" b="1" dirty="0" err="1"/>
              <a:t>plantes</a:t>
            </a:r>
            <a:r>
              <a:rPr lang="en-US" sz="1400" b="1" dirty="0"/>
              <a:t> tests</a:t>
            </a:r>
          </a:p>
          <a:p>
            <a:pPr algn="ctr"/>
            <a:r>
              <a:rPr lang="en-US" sz="1400" b="1" dirty="0"/>
              <a:t>var. RU</a:t>
            </a:r>
          </a:p>
        </p:txBody>
      </p:sp>
      <p:sp>
        <p:nvSpPr>
          <p:cNvPr id="278" name="ZoneTexte 277">
            <a:extLst>
              <a:ext uri="{FF2B5EF4-FFF2-40B4-BE49-F238E27FC236}">
                <a16:creationId xmlns:a16="http://schemas.microsoft.com/office/drawing/2014/main" id="{25B2B1F3-8015-43C5-9B83-6B690D1F428F}"/>
              </a:ext>
            </a:extLst>
          </p:cNvPr>
          <p:cNvSpPr txBox="1"/>
          <p:nvPr/>
        </p:nvSpPr>
        <p:spPr>
          <a:xfrm>
            <a:off x="784196" y="1472062"/>
            <a:ext cx="1332407" cy="307777"/>
          </a:xfrm>
          <a:prstGeom prst="rect">
            <a:avLst/>
          </a:prstGeom>
          <a:noFill/>
        </p:spPr>
        <p:txBody>
          <a:bodyPr wrap="square" rtlCol="0">
            <a:spAutoFit/>
          </a:bodyPr>
          <a:lstStyle/>
          <a:p>
            <a:pPr algn="ctr"/>
            <a:r>
              <a:rPr lang="en-US" sz="1400" dirty="0"/>
              <a:t> 10</a:t>
            </a:r>
            <a:r>
              <a:rPr lang="en-US" sz="1400" i="1" dirty="0"/>
              <a:t>x</a:t>
            </a:r>
          </a:p>
        </p:txBody>
      </p:sp>
      <p:sp>
        <p:nvSpPr>
          <p:cNvPr id="60" name="ZoneTexte 59">
            <a:extLst>
              <a:ext uri="{FF2B5EF4-FFF2-40B4-BE49-F238E27FC236}">
                <a16:creationId xmlns:a16="http://schemas.microsoft.com/office/drawing/2014/main" id="{DF2FF9E4-DDF2-4458-B7D7-648A025998E0}"/>
              </a:ext>
            </a:extLst>
          </p:cNvPr>
          <p:cNvSpPr txBox="1"/>
          <p:nvPr/>
        </p:nvSpPr>
        <p:spPr>
          <a:xfrm>
            <a:off x="849930" y="5196649"/>
            <a:ext cx="2636817" cy="523220"/>
          </a:xfrm>
          <a:prstGeom prst="rect">
            <a:avLst/>
          </a:prstGeom>
          <a:noFill/>
        </p:spPr>
        <p:txBody>
          <a:bodyPr wrap="square" rtlCol="0">
            <a:spAutoFit/>
          </a:bodyPr>
          <a:lstStyle/>
          <a:p>
            <a:pPr algn="ctr"/>
            <a:r>
              <a:rPr lang="fr-FR" sz="1400" dirty="0"/>
              <a:t>Inoculation des plantes sources : </a:t>
            </a:r>
            <a:r>
              <a:rPr lang="fr-FR" sz="1400" b="1" dirty="0"/>
              <a:t>24 h</a:t>
            </a:r>
            <a:endParaRPr lang="en-US" sz="1400" b="1" dirty="0"/>
          </a:p>
        </p:txBody>
      </p:sp>
      <p:sp>
        <p:nvSpPr>
          <p:cNvPr id="62" name="ZoneTexte 61">
            <a:extLst>
              <a:ext uri="{FF2B5EF4-FFF2-40B4-BE49-F238E27FC236}">
                <a16:creationId xmlns:a16="http://schemas.microsoft.com/office/drawing/2014/main" id="{5898D15C-5C54-4624-AC4C-86756C7FE44E}"/>
              </a:ext>
            </a:extLst>
          </p:cNvPr>
          <p:cNvSpPr txBox="1"/>
          <p:nvPr/>
        </p:nvSpPr>
        <p:spPr>
          <a:xfrm>
            <a:off x="743625" y="4946408"/>
            <a:ext cx="2636817" cy="307777"/>
          </a:xfrm>
          <a:prstGeom prst="rect">
            <a:avLst/>
          </a:prstGeom>
          <a:noFill/>
        </p:spPr>
        <p:txBody>
          <a:bodyPr wrap="square" rtlCol="0">
            <a:spAutoFit/>
          </a:bodyPr>
          <a:lstStyle/>
          <a:p>
            <a:pPr algn="ctr"/>
            <a:r>
              <a:rPr lang="en-US" sz="1400" dirty="0"/>
              <a:t>7 </a:t>
            </a:r>
            <a:r>
              <a:rPr lang="en-US" sz="1400" dirty="0" err="1"/>
              <a:t>jours</a:t>
            </a:r>
            <a:endParaRPr lang="en-US" sz="1400" b="1" dirty="0"/>
          </a:p>
        </p:txBody>
      </p:sp>
      <p:pic>
        <p:nvPicPr>
          <p:cNvPr id="89" name="Graphique 88">
            <a:extLst>
              <a:ext uri="{FF2B5EF4-FFF2-40B4-BE49-F238E27FC236}">
                <a16:creationId xmlns:a16="http://schemas.microsoft.com/office/drawing/2014/main" id="{27C24672-95E3-481D-A4AD-C1E38D0C741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75733" y="2073164"/>
            <a:ext cx="845081" cy="2862000"/>
          </a:xfrm>
          <a:prstGeom prst="rect">
            <a:avLst/>
          </a:prstGeom>
        </p:spPr>
      </p:pic>
      <p:sp>
        <p:nvSpPr>
          <p:cNvPr id="3" name="ZoneTexte 2">
            <a:extLst>
              <a:ext uri="{FF2B5EF4-FFF2-40B4-BE49-F238E27FC236}">
                <a16:creationId xmlns:a16="http://schemas.microsoft.com/office/drawing/2014/main" id="{8A7B228E-B67F-4FB3-B4D1-31A114DA747A}"/>
              </a:ext>
            </a:extLst>
          </p:cNvPr>
          <p:cNvSpPr txBox="1"/>
          <p:nvPr/>
        </p:nvSpPr>
        <p:spPr>
          <a:xfrm>
            <a:off x="2890927" y="5909833"/>
            <a:ext cx="7367530" cy="523220"/>
          </a:xfrm>
          <a:prstGeom prst="rect">
            <a:avLst/>
          </a:prstGeom>
          <a:noFill/>
        </p:spPr>
        <p:txBody>
          <a:bodyPr wrap="none" rtlCol="0">
            <a:spAutoFit/>
          </a:bodyPr>
          <a:lstStyle/>
          <a:p>
            <a:pPr algn="ctr"/>
            <a:r>
              <a:rPr lang="fr-FR" sz="2800" dirty="0"/>
              <a:t>Plantes sources des var. </a:t>
            </a:r>
            <a:r>
              <a:rPr lang="fr-FR" sz="2800" b="1" dirty="0" err="1">
                <a:solidFill>
                  <a:srgbClr val="517881"/>
                </a:solidFill>
              </a:rPr>
              <a:t>Rubisko</a:t>
            </a:r>
            <a:r>
              <a:rPr lang="fr-FR" sz="2800" b="1" dirty="0">
                <a:solidFill>
                  <a:srgbClr val="517881"/>
                </a:solidFill>
              </a:rPr>
              <a:t> (RU) </a:t>
            </a:r>
            <a:r>
              <a:rPr lang="fr-FR" sz="2800" dirty="0"/>
              <a:t>et </a:t>
            </a:r>
            <a:r>
              <a:rPr lang="fr-FR" sz="2800" b="1" dirty="0">
                <a:solidFill>
                  <a:srgbClr val="4D98A9"/>
                </a:solidFill>
              </a:rPr>
              <a:t>Filon (FI)</a:t>
            </a:r>
          </a:p>
        </p:txBody>
      </p:sp>
      <p:cxnSp>
        <p:nvCxnSpPr>
          <p:cNvPr id="40" name="Connecteur droit avec flèche 39">
            <a:extLst>
              <a:ext uri="{FF2B5EF4-FFF2-40B4-BE49-F238E27FC236}">
                <a16:creationId xmlns:a16="http://schemas.microsoft.com/office/drawing/2014/main" id="{D295D5FD-7BBE-4AF6-920C-48A627357DA8}"/>
              </a:ext>
            </a:extLst>
          </p:cNvPr>
          <p:cNvCxnSpPr>
            <a:cxnSpLocks/>
          </p:cNvCxnSpPr>
          <p:nvPr/>
        </p:nvCxnSpPr>
        <p:spPr>
          <a:xfrm>
            <a:off x="2127738" y="6172403"/>
            <a:ext cx="882162" cy="0"/>
          </a:xfrm>
          <a:prstGeom prst="straightConnector1">
            <a:avLst/>
          </a:prstGeom>
          <a:solidFill>
            <a:schemeClr val="bg1"/>
          </a:solidFill>
          <a:ln w="28575">
            <a:solidFill>
              <a:srgbClr val="265662"/>
            </a:solid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cxnSp>
        <p:nvCxnSpPr>
          <p:cNvPr id="42" name="Connecteur droit avec flèche 41">
            <a:extLst>
              <a:ext uri="{FF2B5EF4-FFF2-40B4-BE49-F238E27FC236}">
                <a16:creationId xmlns:a16="http://schemas.microsoft.com/office/drawing/2014/main" id="{82685969-96EC-4608-8D53-FBC54AE6A110}"/>
              </a:ext>
            </a:extLst>
          </p:cNvPr>
          <p:cNvCxnSpPr>
            <a:cxnSpLocks/>
          </p:cNvCxnSpPr>
          <p:nvPr/>
        </p:nvCxnSpPr>
        <p:spPr>
          <a:xfrm flipV="1">
            <a:off x="2127738" y="5670508"/>
            <a:ext cx="0" cy="513598"/>
          </a:xfrm>
          <a:prstGeom prst="straightConnector1">
            <a:avLst/>
          </a:prstGeom>
          <a:solidFill>
            <a:schemeClr val="bg1"/>
          </a:solidFill>
          <a:ln w="28575">
            <a:solidFill>
              <a:srgbClr val="265662"/>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grpSp>
        <p:nvGrpSpPr>
          <p:cNvPr id="48" name="Groupe 47">
            <a:extLst>
              <a:ext uri="{FF2B5EF4-FFF2-40B4-BE49-F238E27FC236}">
                <a16:creationId xmlns:a16="http://schemas.microsoft.com/office/drawing/2014/main" id="{6B9D65BD-9FDF-491E-A523-3BA802045A40}"/>
              </a:ext>
            </a:extLst>
          </p:cNvPr>
          <p:cNvGrpSpPr/>
          <p:nvPr/>
        </p:nvGrpSpPr>
        <p:grpSpPr>
          <a:xfrm>
            <a:off x="11812158" y="0"/>
            <a:ext cx="379842" cy="6857997"/>
            <a:chOff x="11812158" y="2460023"/>
            <a:chExt cx="379842" cy="1147763"/>
          </a:xfrm>
        </p:grpSpPr>
        <p:sp>
          <p:nvSpPr>
            <p:cNvPr id="49" name="Rectangle 48">
              <a:extLst>
                <a:ext uri="{FF2B5EF4-FFF2-40B4-BE49-F238E27FC236}">
                  <a16:creationId xmlns:a16="http://schemas.microsoft.com/office/drawing/2014/main" id="{D2381F75-BF71-449C-85D1-7715702B3DDA}"/>
                </a:ext>
              </a:extLst>
            </p:cNvPr>
            <p:cNvSpPr/>
            <p:nvPr/>
          </p:nvSpPr>
          <p:spPr>
            <a:xfrm>
              <a:off x="11896725" y="2460023"/>
              <a:ext cx="295275" cy="11477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0" name="Connecteur droit 49">
              <a:extLst>
                <a:ext uri="{FF2B5EF4-FFF2-40B4-BE49-F238E27FC236}">
                  <a16:creationId xmlns:a16="http://schemas.microsoft.com/office/drawing/2014/main" id="{15F47BAC-6E9D-4436-B165-217B7620A6C9}"/>
                </a:ext>
              </a:extLst>
            </p:cNvPr>
            <p:cNvCxnSpPr/>
            <p:nvPr/>
          </p:nvCxnSpPr>
          <p:spPr>
            <a:xfrm>
              <a:off x="11812158"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5F5DB8BD-E6E2-4571-9797-6347F96CDA3F}"/>
                </a:ext>
              </a:extLst>
            </p:cNvPr>
            <p:cNvCxnSpPr/>
            <p:nvPr/>
          </p:nvCxnSpPr>
          <p:spPr>
            <a:xfrm>
              <a:off x="12045520"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9215D4A6-2C81-4E8D-A591-BE9E6AA3F601}"/>
                </a:ext>
              </a:extLst>
            </p:cNvPr>
            <p:cNvCxnSpPr/>
            <p:nvPr/>
          </p:nvCxnSpPr>
          <p:spPr>
            <a:xfrm>
              <a:off x="11974082" y="2460023"/>
              <a:ext cx="0" cy="1147763"/>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8685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63" grpId="0"/>
      <p:bldP spid="134" grpId="0"/>
      <p:bldP spid="102" grpId="0" animBg="1"/>
      <p:bldP spid="153" grpId="0" animBg="1"/>
      <p:bldP spid="86" grpId="0"/>
      <p:bldP spid="87" grpId="0"/>
      <p:bldP spid="255" grpId="0"/>
      <p:bldP spid="256"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e 55">
            <a:extLst>
              <a:ext uri="{FF2B5EF4-FFF2-40B4-BE49-F238E27FC236}">
                <a16:creationId xmlns:a16="http://schemas.microsoft.com/office/drawing/2014/main" id="{117CD574-631A-46B0-81D3-E9BE50266071}"/>
              </a:ext>
            </a:extLst>
          </p:cNvPr>
          <p:cNvGrpSpPr/>
          <p:nvPr/>
        </p:nvGrpSpPr>
        <p:grpSpPr>
          <a:xfrm>
            <a:off x="372933" y="50455"/>
            <a:ext cx="11292745" cy="388640"/>
            <a:chOff x="786847" y="329183"/>
            <a:chExt cx="10926154" cy="777241"/>
          </a:xfrm>
        </p:grpSpPr>
        <p:sp>
          <p:nvSpPr>
            <p:cNvPr id="57" name="Rectangle 56">
              <a:extLst>
                <a:ext uri="{FF2B5EF4-FFF2-40B4-BE49-F238E27FC236}">
                  <a16:creationId xmlns:a16="http://schemas.microsoft.com/office/drawing/2014/main" id="{50BE8B9C-D8CA-4485-BE28-6C081DB87125}"/>
                </a:ext>
              </a:extLst>
            </p:cNvPr>
            <p:cNvSpPr/>
            <p:nvPr/>
          </p:nvSpPr>
          <p:spPr>
            <a:xfrm>
              <a:off x="1600200" y="329184"/>
              <a:ext cx="9299448" cy="77724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Arc 57">
              <a:extLst>
                <a:ext uri="{FF2B5EF4-FFF2-40B4-BE49-F238E27FC236}">
                  <a16:creationId xmlns:a16="http://schemas.microsoft.com/office/drawing/2014/main" id="{2232519F-4063-4502-8805-7DF083FDF15D}"/>
                </a:ext>
              </a:extLst>
            </p:cNvPr>
            <p:cNvSpPr/>
            <p:nvPr/>
          </p:nvSpPr>
          <p:spPr>
            <a:xfrm flipH="1">
              <a:off x="786847" y="329184"/>
              <a:ext cx="1682495" cy="777240"/>
            </a:xfrm>
            <a:prstGeom prst="arc">
              <a:avLst/>
            </a:prstGeom>
            <a:solidFill>
              <a:srgbClr val="BACFA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65" name="Arc 64">
              <a:extLst>
                <a:ext uri="{FF2B5EF4-FFF2-40B4-BE49-F238E27FC236}">
                  <a16:creationId xmlns:a16="http://schemas.microsoft.com/office/drawing/2014/main" id="{F00416B7-BDDF-456D-9CBF-539197E162C4}"/>
                </a:ext>
              </a:extLst>
            </p:cNvPr>
            <p:cNvSpPr/>
            <p:nvPr/>
          </p:nvSpPr>
          <p:spPr>
            <a:xfrm rot="10800000" flipH="1">
              <a:off x="10030506" y="329184"/>
              <a:ext cx="1682495" cy="777240"/>
            </a:xfrm>
            <a:prstGeom prst="arc">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lt1"/>
                </a:solidFill>
              </a:endParaRPr>
            </a:p>
          </p:txBody>
        </p:sp>
        <p:sp>
          <p:nvSpPr>
            <p:cNvPr id="73" name="Rectangle 72">
              <a:extLst>
                <a:ext uri="{FF2B5EF4-FFF2-40B4-BE49-F238E27FC236}">
                  <a16:creationId xmlns:a16="http://schemas.microsoft.com/office/drawing/2014/main" id="{2B9F02DD-0C63-4A5C-B902-5B06081A57B6}"/>
                </a:ext>
              </a:extLst>
            </p:cNvPr>
            <p:cNvSpPr/>
            <p:nvPr/>
          </p:nvSpPr>
          <p:spPr>
            <a:xfrm>
              <a:off x="786847" y="704850"/>
              <a:ext cx="976639" cy="401574"/>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Rectangle 73">
              <a:extLst>
                <a:ext uri="{FF2B5EF4-FFF2-40B4-BE49-F238E27FC236}">
                  <a16:creationId xmlns:a16="http://schemas.microsoft.com/office/drawing/2014/main" id="{77565823-3F62-41EF-9F11-25F74E765940}"/>
                </a:ext>
              </a:extLst>
            </p:cNvPr>
            <p:cNvSpPr/>
            <p:nvPr/>
          </p:nvSpPr>
          <p:spPr>
            <a:xfrm>
              <a:off x="10736362" y="329183"/>
              <a:ext cx="976639" cy="38862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Titre 2">
            <a:extLst>
              <a:ext uri="{FF2B5EF4-FFF2-40B4-BE49-F238E27FC236}">
                <a16:creationId xmlns:a16="http://schemas.microsoft.com/office/drawing/2014/main" id="{7285CFF7-D909-4249-B37B-7DAA51F4EC87}"/>
              </a:ext>
            </a:extLst>
          </p:cNvPr>
          <p:cNvSpPr>
            <a:spLocks noGrp="1"/>
          </p:cNvSpPr>
          <p:nvPr>
            <p:ph type="title"/>
          </p:nvPr>
        </p:nvSpPr>
        <p:spPr>
          <a:xfrm>
            <a:off x="372933" y="-202602"/>
            <a:ext cx="11292746" cy="888251"/>
          </a:xfrm>
        </p:spPr>
        <p:txBody>
          <a:bodyPr vert="horz" lIns="91440" tIns="45720" rIns="91440" bIns="45720" rtlCol="0" anchor="ctr" anchorCtr="0">
            <a:noAutofit/>
          </a:bodyPr>
          <a:lstStyle/>
          <a:p>
            <a:pPr algn="ctr"/>
            <a:r>
              <a:rPr lang="fr-FR" sz="2000" spc="-150" dirty="0">
                <a:solidFill>
                  <a:schemeClr val="accent2"/>
                </a:solidFill>
                <a:latin typeface="Nunito" pitchFamily="2" charset="0"/>
              </a:rPr>
              <a:t>Impact de variétés sensibles : période de latence du WDV dans le blé</a:t>
            </a:r>
            <a:endParaRPr lang="en-US" sz="2000" spc="-150" dirty="0">
              <a:solidFill>
                <a:schemeClr val="accent2"/>
              </a:solidFill>
              <a:latin typeface="Nunito" pitchFamily="2" charset="0"/>
            </a:endParaRPr>
          </a:p>
        </p:txBody>
      </p:sp>
      <p:sp>
        <p:nvSpPr>
          <p:cNvPr id="2" name="Espace réservé du numéro de diapositive 1">
            <a:extLst>
              <a:ext uri="{FF2B5EF4-FFF2-40B4-BE49-F238E27FC236}">
                <a16:creationId xmlns:a16="http://schemas.microsoft.com/office/drawing/2014/main" id="{D9F28FC5-9F53-4251-9234-AA463503B27F}"/>
              </a:ext>
            </a:extLst>
          </p:cNvPr>
          <p:cNvSpPr>
            <a:spLocks noGrp="1"/>
          </p:cNvSpPr>
          <p:nvPr>
            <p:ph type="sldNum" sz="quarter" idx="12"/>
          </p:nvPr>
        </p:nvSpPr>
        <p:spPr/>
        <p:txBody>
          <a:bodyPr/>
          <a:lstStyle/>
          <a:p>
            <a:fld id="{C77BCA25-F3AE-44E6-94B1-B3E1DF1A1953}" type="slidenum">
              <a:rPr lang="en-US" smtClean="0"/>
              <a:t>16</a:t>
            </a:fld>
            <a:endParaRPr lang="en-US"/>
          </a:p>
        </p:txBody>
      </p:sp>
      <p:grpSp>
        <p:nvGrpSpPr>
          <p:cNvPr id="5" name="Groupe 4">
            <a:extLst>
              <a:ext uri="{FF2B5EF4-FFF2-40B4-BE49-F238E27FC236}">
                <a16:creationId xmlns:a16="http://schemas.microsoft.com/office/drawing/2014/main" id="{E51C0EA4-94C8-48B9-835D-499632C92A20}"/>
              </a:ext>
            </a:extLst>
          </p:cNvPr>
          <p:cNvGrpSpPr/>
          <p:nvPr/>
        </p:nvGrpSpPr>
        <p:grpSpPr>
          <a:xfrm>
            <a:off x="622287" y="1041907"/>
            <a:ext cx="10533762" cy="5391146"/>
            <a:chOff x="622287" y="1041907"/>
            <a:chExt cx="10533762" cy="5391146"/>
          </a:xfrm>
        </p:grpSpPr>
        <p:sp>
          <p:nvSpPr>
            <p:cNvPr id="51" name="Rectangle à coins arrondis 112">
              <a:extLst>
                <a:ext uri="{FF2B5EF4-FFF2-40B4-BE49-F238E27FC236}">
                  <a16:creationId xmlns:a16="http://schemas.microsoft.com/office/drawing/2014/main" id="{D95C2F59-8492-42CD-AFBA-BDDEFF5B793C}"/>
                </a:ext>
              </a:extLst>
            </p:cNvPr>
            <p:cNvSpPr/>
            <p:nvPr/>
          </p:nvSpPr>
          <p:spPr>
            <a:xfrm>
              <a:off x="896720" y="1418727"/>
              <a:ext cx="2534247" cy="4251780"/>
            </a:xfrm>
            <a:prstGeom prst="roundRect">
              <a:avLst/>
            </a:prstGeom>
            <a:solidFill>
              <a:schemeClr val="bg1">
                <a:alpha val="51765"/>
              </a:schemeClr>
            </a:solidFill>
            <a:ln w="28575">
              <a:solidFill>
                <a:srgbClr val="2756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2" name="Rectangle à coins arrondis 112">
              <a:extLst>
                <a:ext uri="{FF2B5EF4-FFF2-40B4-BE49-F238E27FC236}">
                  <a16:creationId xmlns:a16="http://schemas.microsoft.com/office/drawing/2014/main" id="{5D3A80D1-526E-41B8-9168-8F9AC513A435}"/>
                </a:ext>
              </a:extLst>
            </p:cNvPr>
            <p:cNvSpPr/>
            <p:nvPr/>
          </p:nvSpPr>
          <p:spPr>
            <a:xfrm>
              <a:off x="5761848" y="1418727"/>
              <a:ext cx="5394201" cy="4251781"/>
            </a:xfrm>
            <a:prstGeom prst="roundRect">
              <a:avLst/>
            </a:prstGeom>
            <a:solidFill>
              <a:schemeClr val="bg1">
                <a:alpha val="51765"/>
              </a:schemeClr>
            </a:solidFill>
            <a:ln w="28575">
              <a:solidFill>
                <a:srgbClr val="2756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3" name="ZoneTexte 62">
              <a:extLst>
                <a:ext uri="{FF2B5EF4-FFF2-40B4-BE49-F238E27FC236}">
                  <a16:creationId xmlns:a16="http://schemas.microsoft.com/office/drawing/2014/main" id="{A99A3B89-8500-4C6A-AAC4-C76E44ED7693}"/>
                </a:ext>
              </a:extLst>
            </p:cNvPr>
            <p:cNvSpPr txBox="1"/>
            <p:nvPr/>
          </p:nvSpPr>
          <p:spPr>
            <a:xfrm>
              <a:off x="6447310" y="1052630"/>
              <a:ext cx="4334989" cy="338554"/>
            </a:xfrm>
            <a:prstGeom prst="rect">
              <a:avLst/>
            </a:prstGeom>
            <a:noFill/>
          </p:spPr>
          <p:txBody>
            <a:bodyPr wrap="square" rtlCol="0">
              <a:spAutoFit/>
            </a:bodyPr>
            <a:lstStyle>
              <a:defPPr>
                <a:defRPr lang="fr-FR"/>
              </a:defPPr>
              <a:lvl1pPr algn="ctr">
                <a:defRPr sz="1600"/>
              </a:lvl1pPr>
            </a:lstStyle>
            <a:p>
              <a:r>
                <a:rPr lang="fr-FR" dirty="0"/>
                <a:t>Transmission à partir de plantes sources infectées</a:t>
              </a:r>
              <a:endParaRPr lang="en-US" dirty="0"/>
            </a:p>
          </p:txBody>
        </p:sp>
        <p:pic>
          <p:nvPicPr>
            <p:cNvPr id="64" name="Graphique 63" descr="Badge contour">
              <a:extLst>
                <a:ext uri="{FF2B5EF4-FFF2-40B4-BE49-F238E27FC236}">
                  <a16:creationId xmlns:a16="http://schemas.microsoft.com/office/drawing/2014/main" id="{2F2BC0F2-1AE1-4A2D-A362-B6E4B7E7F16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37678" y="1041907"/>
              <a:ext cx="360000" cy="360000"/>
            </a:xfrm>
            <a:prstGeom prst="rect">
              <a:avLst/>
            </a:prstGeom>
          </p:spPr>
        </p:pic>
        <p:sp>
          <p:nvSpPr>
            <p:cNvPr id="66" name="ZoneTexte 65">
              <a:extLst>
                <a:ext uri="{FF2B5EF4-FFF2-40B4-BE49-F238E27FC236}">
                  <a16:creationId xmlns:a16="http://schemas.microsoft.com/office/drawing/2014/main" id="{74428E3B-59BA-4E01-AE32-2F6D710013F6}"/>
                </a:ext>
              </a:extLst>
            </p:cNvPr>
            <p:cNvSpPr txBox="1"/>
            <p:nvPr/>
          </p:nvSpPr>
          <p:spPr>
            <a:xfrm>
              <a:off x="910114" y="1052630"/>
              <a:ext cx="2671286" cy="338554"/>
            </a:xfrm>
            <a:prstGeom prst="rect">
              <a:avLst/>
            </a:prstGeom>
            <a:noFill/>
          </p:spPr>
          <p:txBody>
            <a:bodyPr wrap="square" rtlCol="0">
              <a:spAutoFit/>
            </a:bodyPr>
            <a:lstStyle>
              <a:defPPr>
                <a:defRPr lang="fr-FR"/>
              </a:defPPr>
              <a:lvl1pPr algn="ctr">
                <a:defRPr sz="1600"/>
              </a:lvl1pPr>
            </a:lstStyle>
            <a:p>
              <a:r>
                <a:rPr lang="en-US" dirty="0"/>
                <a:t>Production de </a:t>
              </a:r>
              <a:r>
                <a:rPr lang="en-US" dirty="0" err="1"/>
                <a:t>plantes</a:t>
              </a:r>
              <a:r>
                <a:rPr lang="en-US" dirty="0"/>
                <a:t> sources</a:t>
              </a:r>
            </a:p>
          </p:txBody>
        </p:sp>
        <p:pic>
          <p:nvPicPr>
            <p:cNvPr id="67" name="Graphique 66" descr="Badge 1 contour">
              <a:extLst>
                <a:ext uri="{FF2B5EF4-FFF2-40B4-BE49-F238E27FC236}">
                  <a16:creationId xmlns:a16="http://schemas.microsoft.com/office/drawing/2014/main" id="{8E549B3C-6DEC-4447-B62B-212564799B4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2287" y="1041907"/>
              <a:ext cx="360000" cy="360000"/>
            </a:xfrm>
            <a:prstGeom prst="rect">
              <a:avLst/>
            </a:prstGeom>
          </p:spPr>
        </p:pic>
        <p:sp>
          <p:nvSpPr>
            <p:cNvPr id="90" name="Arc 89">
              <a:extLst>
                <a:ext uri="{FF2B5EF4-FFF2-40B4-BE49-F238E27FC236}">
                  <a16:creationId xmlns:a16="http://schemas.microsoft.com/office/drawing/2014/main" id="{6259E933-27A8-4A09-A70E-AF0EC7F42FF8}"/>
                </a:ext>
              </a:extLst>
            </p:cNvPr>
            <p:cNvSpPr/>
            <p:nvPr/>
          </p:nvSpPr>
          <p:spPr>
            <a:xfrm rot="17140246" flipH="1">
              <a:off x="1482160" y="1642842"/>
              <a:ext cx="914400" cy="914400"/>
            </a:xfrm>
            <a:prstGeom prst="arc">
              <a:avLst>
                <a:gd name="adj1" fmla="val 16887034"/>
                <a:gd name="adj2" fmla="val 20441009"/>
              </a:avLst>
            </a:prstGeom>
            <a:noFill/>
            <a:ln w="28575">
              <a:solidFill>
                <a:srgbClr val="13A8AC"/>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 name="Graphique 94">
              <a:extLst>
                <a:ext uri="{FF2B5EF4-FFF2-40B4-BE49-F238E27FC236}">
                  <a16:creationId xmlns:a16="http://schemas.microsoft.com/office/drawing/2014/main" id="{E9141744-2694-4B79-901D-1BC48BBB03D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1202107" y="1742994"/>
              <a:ext cx="669177" cy="307494"/>
            </a:xfrm>
            <a:prstGeom prst="rect">
              <a:avLst/>
            </a:prstGeom>
          </p:spPr>
        </p:pic>
        <p:pic>
          <p:nvPicPr>
            <p:cNvPr id="96" name="Picture 2" descr="image">
              <a:extLst>
                <a:ext uri="{FF2B5EF4-FFF2-40B4-BE49-F238E27FC236}">
                  <a16:creationId xmlns:a16="http://schemas.microsoft.com/office/drawing/2014/main" id="{0E97CD93-3D09-4315-987F-40A7B4D6E0EA}"/>
                </a:ext>
              </a:extLst>
            </p:cNvPr>
            <p:cNvPicPr>
              <a:picLocks noChangeAspect="1" noChangeArrowheads="1"/>
            </p:cNvPicPr>
            <p:nvPr/>
          </p:nvPicPr>
          <p:blipFill rotWithShape="1">
            <a:blip r:embed="rId9" cstate="hqprint">
              <a:duotone>
                <a:prstClr val="black"/>
                <a:schemeClr val="accent4">
                  <a:tint val="45000"/>
                  <a:satMod val="400000"/>
                </a:schemeClr>
              </a:duotone>
              <a:extLst>
                <a:ext uri="{BEBA8EAE-BF5A-486C-A8C5-ECC9F3942E4B}">
                  <a14:imgProps xmlns:a14="http://schemas.microsoft.com/office/drawing/2010/main">
                    <a14:imgLayer r:embed="rId10">
                      <a14:imgEffect>
                        <a14:backgroundRemoval t="29832" b="84874" l="58450" r="98450">
                          <a14:foregroundMark x1="60000" y1="54622" x2="60000" y2="52521"/>
                          <a14:foregroundMark x1="66667" y1="31513" x2="66667" y2="31513"/>
                          <a14:foregroundMark x1="86667" y1="31092" x2="86667" y2="31092"/>
                          <a14:foregroundMark x1="97674" y1="54622" x2="97674" y2="54622"/>
                          <a14:foregroundMark x1="97209" y1="63025" x2="97209" y2="63025"/>
                          <a14:foregroundMark x1="98450" y1="63445" x2="98450" y2="63445"/>
                          <a14:foregroundMark x1="90853" y1="85294" x2="90853" y2="85294"/>
                          <a14:foregroundMark x1="71163" y1="85294" x2="71163" y2="85294"/>
                          <a14:foregroundMark x1="58450" y1="56723" x2="58450" y2="56723"/>
                        </a14:backgroundRemoval>
                      </a14:imgEffect>
                      <a14:imgEffect>
                        <a14:artisticCrisscrossEtching/>
                      </a14:imgEffect>
                      <a14:imgEffect>
                        <a14:brightnessContrast bright="40000" contrast="-40000"/>
                      </a14:imgEffect>
                    </a14:imgLayer>
                  </a14:imgProps>
                </a:ext>
                <a:ext uri="{28A0092B-C50C-407E-A947-70E740481C1C}">
                  <a14:useLocalDpi xmlns:a14="http://schemas.microsoft.com/office/drawing/2010/main" val="0"/>
                </a:ext>
              </a:extLst>
            </a:blip>
            <a:srcRect l="56243" t="24747" b="12018"/>
            <a:stretch/>
          </p:blipFill>
          <p:spPr bwMode="auto">
            <a:xfrm>
              <a:off x="1296599" y="1752583"/>
              <a:ext cx="262812" cy="140142"/>
            </a:xfrm>
            <a:prstGeom prst="rect">
              <a:avLst/>
            </a:prstGeom>
            <a:noFill/>
            <a:extLst>
              <a:ext uri="{909E8E84-426E-40DD-AFC4-6F175D3DCCD1}">
                <a14:hiddenFill xmlns:a14="http://schemas.microsoft.com/office/drawing/2010/main">
                  <a:solidFill>
                    <a:srgbClr val="FFFFFF"/>
                  </a:solidFill>
                </a14:hiddenFill>
              </a:ext>
            </a:extLst>
          </p:spPr>
        </p:pic>
        <p:cxnSp>
          <p:nvCxnSpPr>
            <p:cNvPr id="132" name="Connecteur droit avec flèche 131">
              <a:extLst>
                <a:ext uri="{FF2B5EF4-FFF2-40B4-BE49-F238E27FC236}">
                  <a16:creationId xmlns:a16="http://schemas.microsoft.com/office/drawing/2014/main" id="{7D93BE3D-E72E-42FA-A5D9-7236C9A9D4F6}"/>
                </a:ext>
              </a:extLst>
            </p:cNvPr>
            <p:cNvCxnSpPr>
              <a:cxnSpLocks/>
            </p:cNvCxnSpPr>
            <p:nvPr/>
          </p:nvCxnSpPr>
          <p:spPr>
            <a:xfrm>
              <a:off x="3459543" y="3673520"/>
              <a:ext cx="2302306" cy="0"/>
            </a:xfrm>
            <a:prstGeom prst="straightConnector1">
              <a:avLst/>
            </a:prstGeom>
            <a:solidFill>
              <a:schemeClr val="bg1"/>
            </a:solidFill>
            <a:ln w="28575">
              <a:solidFill>
                <a:schemeClr val="tx1"/>
              </a:solid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sp>
          <p:nvSpPr>
            <p:cNvPr id="134" name="ZoneTexte 133">
              <a:extLst>
                <a:ext uri="{FF2B5EF4-FFF2-40B4-BE49-F238E27FC236}">
                  <a16:creationId xmlns:a16="http://schemas.microsoft.com/office/drawing/2014/main" id="{2EA9743B-457B-435D-A828-07FA0A7C24A4}"/>
                </a:ext>
              </a:extLst>
            </p:cNvPr>
            <p:cNvSpPr txBox="1"/>
            <p:nvPr/>
          </p:nvSpPr>
          <p:spPr>
            <a:xfrm>
              <a:off x="3120968" y="3764664"/>
              <a:ext cx="2979456" cy="1015663"/>
            </a:xfrm>
            <a:prstGeom prst="rect">
              <a:avLst/>
            </a:prstGeom>
            <a:noFill/>
          </p:spPr>
          <p:txBody>
            <a:bodyPr wrap="square" rtlCol="0">
              <a:spAutoFit/>
            </a:bodyPr>
            <a:lstStyle/>
            <a:p>
              <a:pPr algn="ctr"/>
              <a:r>
                <a:rPr lang="fr-FR" sz="2000" b="1" dirty="0">
                  <a:solidFill>
                    <a:srgbClr val="23AFB3"/>
                  </a:solidFill>
                </a:rPr>
                <a:t>2, 7, 14 </a:t>
              </a:r>
              <a:r>
                <a:rPr lang="fr-FR" sz="2000" dirty="0"/>
                <a:t>et</a:t>
              </a:r>
              <a:r>
                <a:rPr lang="fr-FR" sz="2000" b="1" dirty="0">
                  <a:solidFill>
                    <a:srgbClr val="23AFB3"/>
                  </a:solidFill>
                </a:rPr>
                <a:t> 21 </a:t>
              </a:r>
              <a:r>
                <a:rPr lang="fr-FR" sz="2000" dirty="0"/>
                <a:t>jours
 après l’infection des plantes sources (JAI)</a:t>
              </a:r>
              <a:endParaRPr lang="en-US" sz="2000" dirty="0"/>
            </a:p>
          </p:txBody>
        </p:sp>
        <p:grpSp>
          <p:nvGrpSpPr>
            <p:cNvPr id="9" name="Groupe 8">
              <a:extLst>
                <a:ext uri="{FF2B5EF4-FFF2-40B4-BE49-F238E27FC236}">
                  <a16:creationId xmlns:a16="http://schemas.microsoft.com/office/drawing/2014/main" id="{A8A2D607-1B68-47A8-930B-682B271205F5}"/>
                </a:ext>
              </a:extLst>
            </p:cNvPr>
            <p:cNvGrpSpPr/>
            <p:nvPr/>
          </p:nvGrpSpPr>
          <p:grpSpPr>
            <a:xfrm>
              <a:off x="3489467" y="1960177"/>
              <a:ext cx="497322" cy="1684259"/>
              <a:chOff x="3565704" y="2005789"/>
              <a:chExt cx="497322" cy="1684259"/>
            </a:xfrm>
          </p:grpSpPr>
          <p:pic>
            <p:nvPicPr>
              <p:cNvPr id="61" name="Graphique 60">
                <a:extLst>
                  <a:ext uri="{FF2B5EF4-FFF2-40B4-BE49-F238E27FC236}">
                    <a16:creationId xmlns:a16="http://schemas.microsoft.com/office/drawing/2014/main" id="{03E42B11-D4E3-4292-B5CA-5139EF05057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565704" y="2005789"/>
                <a:ext cx="497322" cy="1684259"/>
              </a:xfrm>
              <a:prstGeom prst="rect">
                <a:avLst/>
              </a:prstGeom>
            </p:spPr>
          </p:pic>
          <p:pic>
            <p:nvPicPr>
              <p:cNvPr id="68" name="Graphique 67">
                <a:extLst>
                  <a:ext uri="{FF2B5EF4-FFF2-40B4-BE49-F238E27FC236}">
                    <a16:creationId xmlns:a16="http://schemas.microsoft.com/office/drawing/2014/main" id="{570561EB-77CB-418A-80CD-1A8AF374BBCA}"/>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t="17020" r="56224" b="69412"/>
              <a:stretch/>
            </p:blipFill>
            <p:spPr>
              <a:xfrm>
                <a:off x="3567198" y="2293620"/>
                <a:ext cx="217775" cy="228600"/>
              </a:xfrm>
              <a:prstGeom prst="rect">
                <a:avLst/>
              </a:prstGeom>
            </p:spPr>
          </p:pic>
        </p:grpSp>
        <p:grpSp>
          <p:nvGrpSpPr>
            <p:cNvPr id="8" name="Groupe 7">
              <a:extLst>
                <a:ext uri="{FF2B5EF4-FFF2-40B4-BE49-F238E27FC236}">
                  <a16:creationId xmlns:a16="http://schemas.microsoft.com/office/drawing/2014/main" id="{61AD703C-86F7-47C3-BCEE-16668D71292E}"/>
                </a:ext>
              </a:extLst>
            </p:cNvPr>
            <p:cNvGrpSpPr/>
            <p:nvPr/>
          </p:nvGrpSpPr>
          <p:grpSpPr>
            <a:xfrm>
              <a:off x="4362035" y="1960177"/>
              <a:ext cx="497322" cy="1684259"/>
              <a:chOff x="4233207" y="1972012"/>
              <a:chExt cx="497322" cy="1684259"/>
            </a:xfrm>
          </p:grpSpPr>
          <p:pic>
            <p:nvPicPr>
              <p:cNvPr id="70" name="Graphique 69">
                <a:extLst>
                  <a:ext uri="{FF2B5EF4-FFF2-40B4-BE49-F238E27FC236}">
                    <a16:creationId xmlns:a16="http://schemas.microsoft.com/office/drawing/2014/main" id="{3226850A-FBEA-4ABC-B31B-0D1BB77E18F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33207" y="1972012"/>
                <a:ext cx="497322" cy="1684259"/>
              </a:xfrm>
              <a:prstGeom prst="rect">
                <a:avLst/>
              </a:prstGeom>
            </p:spPr>
          </p:pic>
          <p:pic>
            <p:nvPicPr>
              <p:cNvPr id="71" name="Graphique 70">
                <a:extLst>
                  <a:ext uri="{FF2B5EF4-FFF2-40B4-BE49-F238E27FC236}">
                    <a16:creationId xmlns:a16="http://schemas.microsoft.com/office/drawing/2014/main" id="{4A6BF822-B047-4F04-B49C-01C973C25AF2}"/>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l="5991" t="16541" r="49860" b="43682"/>
              <a:stretch/>
            </p:blipFill>
            <p:spPr>
              <a:xfrm>
                <a:off x="4263165" y="2247244"/>
                <a:ext cx="219636" cy="670160"/>
              </a:xfrm>
              <a:prstGeom prst="rect">
                <a:avLst/>
              </a:prstGeom>
            </p:spPr>
          </p:pic>
        </p:grpSp>
        <p:grpSp>
          <p:nvGrpSpPr>
            <p:cNvPr id="7" name="Groupe 6">
              <a:extLst>
                <a:ext uri="{FF2B5EF4-FFF2-40B4-BE49-F238E27FC236}">
                  <a16:creationId xmlns:a16="http://schemas.microsoft.com/office/drawing/2014/main" id="{4B5670BE-8141-44E6-8FD0-889648540C82}"/>
                </a:ext>
              </a:extLst>
            </p:cNvPr>
            <p:cNvGrpSpPr/>
            <p:nvPr/>
          </p:nvGrpSpPr>
          <p:grpSpPr>
            <a:xfrm>
              <a:off x="5192318" y="1959636"/>
              <a:ext cx="497482" cy="1684800"/>
              <a:chOff x="3025717" y="2028835"/>
              <a:chExt cx="497482" cy="1684800"/>
            </a:xfrm>
          </p:grpSpPr>
          <p:pic>
            <p:nvPicPr>
              <p:cNvPr id="69" name="Graphique 68">
                <a:extLst>
                  <a:ext uri="{FF2B5EF4-FFF2-40B4-BE49-F238E27FC236}">
                    <a16:creationId xmlns:a16="http://schemas.microsoft.com/office/drawing/2014/main" id="{57226321-49DC-4725-8F5A-B1CC9E6EE01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025717" y="2028835"/>
                <a:ext cx="497482" cy="1684800"/>
              </a:xfrm>
              <a:prstGeom prst="rect">
                <a:avLst/>
              </a:prstGeom>
            </p:spPr>
          </p:pic>
          <p:pic>
            <p:nvPicPr>
              <p:cNvPr id="72" name="Graphique 71">
                <a:extLst>
                  <a:ext uri="{FF2B5EF4-FFF2-40B4-BE49-F238E27FC236}">
                    <a16:creationId xmlns:a16="http://schemas.microsoft.com/office/drawing/2014/main" id="{26AB09B0-ABC7-42BD-9F4F-87F6E34C7C76}"/>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59745" t="1793" r="6470" b="76984"/>
              <a:stretch/>
            </p:blipFill>
            <p:spPr>
              <a:xfrm>
                <a:off x="3324243" y="2058093"/>
                <a:ext cx="168019" cy="357447"/>
              </a:xfrm>
              <a:prstGeom prst="rect">
                <a:avLst/>
              </a:prstGeom>
            </p:spPr>
          </p:pic>
        </p:grpSp>
        <p:sp>
          <p:nvSpPr>
            <p:cNvPr id="102" name="Arc 101">
              <a:extLst>
                <a:ext uri="{FF2B5EF4-FFF2-40B4-BE49-F238E27FC236}">
                  <a16:creationId xmlns:a16="http://schemas.microsoft.com/office/drawing/2014/main" id="{A3790FC5-8439-4AC6-837F-E25E0FC41B31}"/>
                </a:ext>
              </a:extLst>
            </p:cNvPr>
            <p:cNvSpPr/>
            <p:nvPr/>
          </p:nvSpPr>
          <p:spPr>
            <a:xfrm rot="17140246" flipH="1">
              <a:off x="6875428" y="1391046"/>
              <a:ext cx="914400" cy="914400"/>
            </a:xfrm>
            <a:prstGeom prst="arc">
              <a:avLst>
                <a:gd name="adj1" fmla="val 18294395"/>
                <a:gd name="adj2" fmla="val 1533664"/>
              </a:avLst>
            </a:prstGeom>
            <a:noFill/>
            <a:ln w="28575">
              <a:solidFill>
                <a:srgbClr val="52C1C3"/>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5" name="Graphique 134">
              <a:extLst>
                <a:ext uri="{FF2B5EF4-FFF2-40B4-BE49-F238E27FC236}">
                  <a16:creationId xmlns:a16="http://schemas.microsoft.com/office/drawing/2014/main" id="{D3B826A5-3F4C-46C3-A584-CD963F63ED4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877158" y="2073164"/>
              <a:ext cx="845081" cy="2862000"/>
            </a:xfrm>
            <a:prstGeom prst="rect">
              <a:avLst/>
            </a:prstGeom>
          </p:spPr>
        </p:pic>
        <p:sp>
          <p:nvSpPr>
            <p:cNvPr id="153" name="Forme libre : forme 152">
              <a:extLst>
                <a:ext uri="{FF2B5EF4-FFF2-40B4-BE49-F238E27FC236}">
                  <a16:creationId xmlns:a16="http://schemas.microsoft.com/office/drawing/2014/main" id="{5F5C9B09-045A-49C9-B048-7612DB5DABC9}"/>
                </a:ext>
              </a:extLst>
            </p:cNvPr>
            <p:cNvSpPr/>
            <p:nvPr/>
          </p:nvSpPr>
          <p:spPr>
            <a:xfrm>
              <a:off x="7946293" y="1888077"/>
              <a:ext cx="1951587" cy="329279"/>
            </a:xfrm>
            <a:custGeom>
              <a:avLst/>
              <a:gdLst>
                <a:gd name="connsiteX0" fmla="*/ 0 w 1885950"/>
                <a:gd name="connsiteY0" fmla="*/ 266713 h 276238"/>
                <a:gd name="connsiteX1" fmla="*/ 962025 w 1885950"/>
                <a:gd name="connsiteY1" fmla="*/ 13 h 276238"/>
                <a:gd name="connsiteX2" fmla="*/ 1885950 w 1885950"/>
                <a:gd name="connsiteY2" fmla="*/ 276238 h 276238"/>
                <a:gd name="connsiteX3" fmla="*/ 1885950 w 1885950"/>
                <a:gd name="connsiteY3" fmla="*/ 276238 h 276238"/>
              </a:gdLst>
              <a:ahLst/>
              <a:cxnLst>
                <a:cxn ang="0">
                  <a:pos x="connsiteX0" y="connsiteY0"/>
                </a:cxn>
                <a:cxn ang="0">
                  <a:pos x="connsiteX1" y="connsiteY1"/>
                </a:cxn>
                <a:cxn ang="0">
                  <a:pos x="connsiteX2" y="connsiteY2"/>
                </a:cxn>
                <a:cxn ang="0">
                  <a:pos x="connsiteX3" y="connsiteY3"/>
                </a:cxn>
              </a:cxnLst>
              <a:rect l="l" t="t" r="r" b="b"/>
              <a:pathLst>
                <a:path w="1885950" h="276238">
                  <a:moveTo>
                    <a:pt x="0" y="266713"/>
                  </a:moveTo>
                  <a:cubicBezTo>
                    <a:pt x="323850" y="132569"/>
                    <a:pt x="647700" y="-1575"/>
                    <a:pt x="962025" y="13"/>
                  </a:cubicBezTo>
                  <a:cubicBezTo>
                    <a:pt x="1276350" y="1600"/>
                    <a:pt x="1885950" y="276238"/>
                    <a:pt x="1885950" y="276238"/>
                  </a:cubicBezTo>
                  <a:lnTo>
                    <a:pt x="1885950" y="276238"/>
                  </a:lnTo>
                </a:path>
              </a:pathLst>
            </a:custGeom>
            <a:noFill/>
            <a:ln w="28575">
              <a:solidFill>
                <a:srgbClr val="52C1C3"/>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4" name="Graphique 153">
              <a:extLst>
                <a:ext uri="{FF2B5EF4-FFF2-40B4-BE49-F238E27FC236}">
                  <a16:creationId xmlns:a16="http://schemas.microsoft.com/office/drawing/2014/main" id="{A63B3D15-2B2F-48FD-9546-C0C0D42ED6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8990326" y="1569280"/>
              <a:ext cx="669177" cy="307494"/>
            </a:xfrm>
            <a:prstGeom prst="rect">
              <a:avLst/>
            </a:prstGeom>
          </p:spPr>
        </p:pic>
        <p:pic>
          <p:nvPicPr>
            <p:cNvPr id="59" name="Graphique 58">
              <a:extLst>
                <a:ext uri="{FF2B5EF4-FFF2-40B4-BE49-F238E27FC236}">
                  <a16:creationId xmlns:a16="http://schemas.microsoft.com/office/drawing/2014/main" id="{91E5D8C0-2711-456D-BB34-00B07774D78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132225" y="2157764"/>
              <a:ext cx="845126" cy="2862150"/>
            </a:xfrm>
            <a:prstGeom prst="rect">
              <a:avLst/>
            </a:prstGeom>
          </p:spPr>
        </p:pic>
        <p:pic>
          <p:nvPicPr>
            <p:cNvPr id="91" name="Graphique 90">
              <a:extLst>
                <a:ext uri="{FF2B5EF4-FFF2-40B4-BE49-F238E27FC236}">
                  <a16:creationId xmlns:a16="http://schemas.microsoft.com/office/drawing/2014/main" id="{14C632A1-D047-462E-A01F-526C15FDDA7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6203872" y="1696243"/>
              <a:ext cx="669177" cy="307494"/>
            </a:xfrm>
            <a:prstGeom prst="rect">
              <a:avLst/>
            </a:prstGeom>
          </p:spPr>
        </p:pic>
        <p:sp>
          <p:nvSpPr>
            <p:cNvPr id="86" name="ZoneTexte 85">
              <a:extLst>
                <a:ext uri="{FF2B5EF4-FFF2-40B4-BE49-F238E27FC236}">
                  <a16:creationId xmlns:a16="http://schemas.microsoft.com/office/drawing/2014/main" id="{416249F7-2AC5-45F6-B154-A03F4700AE8C}"/>
                </a:ext>
              </a:extLst>
            </p:cNvPr>
            <p:cNvSpPr txBox="1"/>
            <p:nvPr/>
          </p:nvSpPr>
          <p:spPr>
            <a:xfrm>
              <a:off x="7750122" y="2365776"/>
              <a:ext cx="2334759" cy="954107"/>
            </a:xfrm>
            <a:prstGeom prst="rect">
              <a:avLst/>
            </a:prstGeom>
            <a:noFill/>
          </p:spPr>
          <p:txBody>
            <a:bodyPr wrap="square" rtlCol="0">
              <a:spAutoFit/>
            </a:bodyPr>
            <a:lstStyle>
              <a:defPPr>
                <a:defRPr lang="fr-FR"/>
              </a:defPPr>
              <a:lvl1pPr algn="ctr">
                <a:defRPr sz="1600"/>
              </a:lvl1pPr>
            </a:lstStyle>
            <a:p>
              <a:r>
                <a:rPr lang="fr-FR" sz="1400" dirty="0"/>
                <a:t>Transfert des insectes de</a:t>
              </a:r>
            </a:p>
            <a:p>
              <a:r>
                <a:rPr lang="fr-FR" sz="1400" dirty="0"/>
                <a:t> la plante source vers les plantes test :</a:t>
              </a:r>
            </a:p>
            <a:p>
              <a:r>
                <a:rPr lang="en-US" sz="1400" b="1" dirty="0"/>
                <a:t>2 </a:t>
              </a:r>
              <a:r>
                <a:rPr lang="en-US" sz="1400" b="1" dirty="0" err="1"/>
                <a:t>insectes</a:t>
              </a:r>
              <a:r>
                <a:rPr lang="en-US" sz="1400" b="1" dirty="0"/>
                <a:t>/</a:t>
              </a:r>
              <a:r>
                <a:rPr lang="en-US" sz="1400" b="1" dirty="0" err="1"/>
                <a:t>plantes</a:t>
              </a:r>
              <a:endParaRPr lang="en-US" sz="1400" b="1" dirty="0"/>
            </a:p>
          </p:txBody>
        </p:sp>
        <p:sp>
          <p:nvSpPr>
            <p:cNvPr id="87" name="ZoneTexte 86">
              <a:extLst>
                <a:ext uri="{FF2B5EF4-FFF2-40B4-BE49-F238E27FC236}">
                  <a16:creationId xmlns:a16="http://schemas.microsoft.com/office/drawing/2014/main" id="{009659C4-6ADA-473B-BA38-2B5DC03C4029}"/>
                </a:ext>
              </a:extLst>
            </p:cNvPr>
            <p:cNvSpPr txBox="1"/>
            <p:nvPr/>
          </p:nvSpPr>
          <p:spPr>
            <a:xfrm>
              <a:off x="5855855" y="2243062"/>
              <a:ext cx="1380739" cy="738664"/>
            </a:xfrm>
            <a:prstGeom prst="rect">
              <a:avLst/>
            </a:prstGeom>
            <a:noFill/>
          </p:spPr>
          <p:txBody>
            <a:bodyPr wrap="square" rtlCol="0">
              <a:spAutoFit/>
            </a:bodyPr>
            <a:lstStyle/>
            <a:p>
              <a:pPr algn="ctr"/>
              <a:r>
                <a:rPr lang="en-US" sz="1400" dirty="0"/>
                <a:t>Acquisition du virus:</a:t>
              </a:r>
            </a:p>
            <a:p>
              <a:pPr algn="ctr"/>
              <a:r>
                <a:rPr lang="en-US" sz="1400" b="1" dirty="0"/>
                <a:t>24 h</a:t>
              </a:r>
            </a:p>
          </p:txBody>
        </p:sp>
        <p:sp>
          <p:nvSpPr>
            <p:cNvPr id="255" name="ZoneTexte 254">
              <a:extLst>
                <a:ext uri="{FF2B5EF4-FFF2-40B4-BE49-F238E27FC236}">
                  <a16:creationId xmlns:a16="http://schemas.microsoft.com/office/drawing/2014/main" id="{FD4B8989-AC7E-4241-88B0-C71C1AF6BFB8}"/>
                </a:ext>
              </a:extLst>
            </p:cNvPr>
            <p:cNvSpPr txBox="1"/>
            <p:nvPr/>
          </p:nvSpPr>
          <p:spPr>
            <a:xfrm>
              <a:off x="6497280" y="5002534"/>
              <a:ext cx="1951587" cy="523220"/>
            </a:xfrm>
            <a:prstGeom prst="rect">
              <a:avLst/>
            </a:prstGeom>
            <a:noFill/>
          </p:spPr>
          <p:txBody>
            <a:bodyPr wrap="square" rtlCol="0">
              <a:spAutoFit/>
            </a:bodyPr>
            <a:lstStyle/>
            <a:p>
              <a:pPr algn="ctr"/>
              <a:r>
                <a:rPr lang="fr-FR" sz="1400" dirty="0"/>
                <a:t>Plante source infectée
var. RU ou var. FI</a:t>
              </a:r>
              <a:endParaRPr lang="en-US" sz="1400" dirty="0"/>
            </a:p>
          </p:txBody>
        </p:sp>
        <p:sp>
          <p:nvSpPr>
            <p:cNvPr id="256" name="ZoneTexte 255">
              <a:extLst>
                <a:ext uri="{FF2B5EF4-FFF2-40B4-BE49-F238E27FC236}">
                  <a16:creationId xmlns:a16="http://schemas.microsoft.com/office/drawing/2014/main" id="{4827F14E-FD90-4358-832B-D28478AEE940}"/>
                </a:ext>
              </a:extLst>
            </p:cNvPr>
            <p:cNvSpPr txBox="1"/>
            <p:nvPr/>
          </p:nvSpPr>
          <p:spPr>
            <a:xfrm>
              <a:off x="9528466" y="5002534"/>
              <a:ext cx="1380739" cy="523220"/>
            </a:xfrm>
            <a:prstGeom prst="rect">
              <a:avLst/>
            </a:prstGeom>
            <a:noFill/>
          </p:spPr>
          <p:txBody>
            <a:bodyPr wrap="square" rtlCol="0">
              <a:spAutoFit/>
            </a:bodyPr>
            <a:lstStyle/>
            <a:p>
              <a:pPr algn="ctr"/>
              <a:r>
                <a:rPr lang="en-US" sz="1400" b="1" dirty="0"/>
                <a:t>10 </a:t>
              </a:r>
              <a:r>
                <a:rPr lang="en-US" sz="1400" b="1" dirty="0" err="1"/>
                <a:t>plantes</a:t>
              </a:r>
              <a:r>
                <a:rPr lang="en-US" sz="1400" b="1" dirty="0"/>
                <a:t> tests</a:t>
              </a:r>
            </a:p>
            <a:p>
              <a:pPr algn="ctr"/>
              <a:r>
                <a:rPr lang="en-US" sz="1400" b="1" dirty="0"/>
                <a:t>var. RU</a:t>
              </a:r>
            </a:p>
          </p:txBody>
        </p:sp>
        <p:sp>
          <p:nvSpPr>
            <p:cNvPr id="278" name="ZoneTexte 277">
              <a:extLst>
                <a:ext uri="{FF2B5EF4-FFF2-40B4-BE49-F238E27FC236}">
                  <a16:creationId xmlns:a16="http://schemas.microsoft.com/office/drawing/2014/main" id="{25B2B1F3-8015-43C5-9B83-6B690D1F428F}"/>
                </a:ext>
              </a:extLst>
            </p:cNvPr>
            <p:cNvSpPr txBox="1"/>
            <p:nvPr/>
          </p:nvSpPr>
          <p:spPr>
            <a:xfrm>
              <a:off x="784196" y="1472062"/>
              <a:ext cx="1332407" cy="307777"/>
            </a:xfrm>
            <a:prstGeom prst="rect">
              <a:avLst/>
            </a:prstGeom>
            <a:noFill/>
          </p:spPr>
          <p:txBody>
            <a:bodyPr wrap="square" rtlCol="0">
              <a:spAutoFit/>
            </a:bodyPr>
            <a:lstStyle/>
            <a:p>
              <a:pPr algn="ctr"/>
              <a:r>
                <a:rPr lang="en-US" sz="1400" dirty="0"/>
                <a:t> 10</a:t>
              </a:r>
              <a:r>
                <a:rPr lang="en-US" sz="1400" i="1" dirty="0"/>
                <a:t>x</a:t>
              </a:r>
            </a:p>
          </p:txBody>
        </p:sp>
        <p:sp>
          <p:nvSpPr>
            <p:cNvPr id="60" name="ZoneTexte 59">
              <a:extLst>
                <a:ext uri="{FF2B5EF4-FFF2-40B4-BE49-F238E27FC236}">
                  <a16:creationId xmlns:a16="http://schemas.microsoft.com/office/drawing/2014/main" id="{DF2FF9E4-DDF2-4458-B7D7-648A025998E0}"/>
                </a:ext>
              </a:extLst>
            </p:cNvPr>
            <p:cNvSpPr txBox="1"/>
            <p:nvPr/>
          </p:nvSpPr>
          <p:spPr>
            <a:xfrm>
              <a:off x="849930" y="5196649"/>
              <a:ext cx="2636817" cy="523220"/>
            </a:xfrm>
            <a:prstGeom prst="rect">
              <a:avLst/>
            </a:prstGeom>
            <a:noFill/>
          </p:spPr>
          <p:txBody>
            <a:bodyPr wrap="square" rtlCol="0">
              <a:spAutoFit/>
            </a:bodyPr>
            <a:lstStyle/>
            <a:p>
              <a:pPr algn="ctr"/>
              <a:r>
                <a:rPr lang="fr-FR" sz="1400" dirty="0"/>
                <a:t>Inoculation des plantes sources : </a:t>
              </a:r>
              <a:r>
                <a:rPr lang="fr-FR" sz="1400" b="1" dirty="0"/>
                <a:t>24 h</a:t>
              </a:r>
              <a:endParaRPr lang="en-US" sz="1400" b="1" dirty="0"/>
            </a:p>
          </p:txBody>
        </p:sp>
        <p:sp>
          <p:nvSpPr>
            <p:cNvPr id="62" name="ZoneTexte 61">
              <a:extLst>
                <a:ext uri="{FF2B5EF4-FFF2-40B4-BE49-F238E27FC236}">
                  <a16:creationId xmlns:a16="http://schemas.microsoft.com/office/drawing/2014/main" id="{5898D15C-5C54-4624-AC4C-86756C7FE44E}"/>
                </a:ext>
              </a:extLst>
            </p:cNvPr>
            <p:cNvSpPr txBox="1"/>
            <p:nvPr/>
          </p:nvSpPr>
          <p:spPr>
            <a:xfrm>
              <a:off x="743625" y="4946408"/>
              <a:ext cx="2636817" cy="307777"/>
            </a:xfrm>
            <a:prstGeom prst="rect">
              <a:avLst/>
            </a:prstGeom>
            <a:noFill/>
          </p:spPr>
          <p:txBody>
            <a:bodyPr wrap="square" rtlCol="0">
              <a:spAutoFit/>
            </a:bodyPr>
            <a:lstStyle/>
            <a:p>
              <a:pPr algn="ctr"/>
              <a:r>
                <a:rPr lang="en-US" sz="1400" dirty="0"/>
                <a:t>7 </a:t>
              </a:r>
              <a:r>
                <a:rPr lang="en-US" sz="1400" dirty="0" err="1"/>
                <a:t>jours</a:t>
              </a:r>
              <a:endParaRPr lang="en-US" sz="1400" b="1" dirty="0"/>
            </a:p>
          </p:txBody>
        </p:sp>
        <p:pic>
          <p:nvPicPr>
            <p:cNvPr id="89" name="Graphique 88">
              <a:extLst>
                <a:ext uri="{FF2B5EF4-FFF2-40B4-BE49-F238E27FC236}">
                  <a16:creationId xmlns:a16="http://schemas.microsoft.com/office/drawing/2014/main" id="{27C24672-95E3-481D-A4AD-C1E38D0C741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75733" y="2073164"/>
              <a:ext cx="845081" cy="2862000"/>
            </a:xfrm>
            <a:prstGeom prst="rect">
              <a:avLst/>
            </a:prstGeom>
          </p:spPr>
        </p:pic>
        <p:sp>
          <p:nvSpPr>
            <p:cNvPr id="3" name="ZoneTexte 2">
              <a:extLst>
                <a:ext uri="{FF2B5EF4-FFF2-40B4-BE49-F238E27FC236}">
                  <a16:creationId xmlns:a16="http://schemas.microsoft.com/office/drawing/2014/main" id="{8A7B228E-B67F-4FB3-B4D1-31A114DA747A}"/>
                </a:ext>
              </a:extLst>
            </p:cNvPr>
            <p:cNvSpPr txBox="1"/>
            <p:nvPr/>
          </p:nvSpPr>
          <p:spPr>
            <a:xfrm>
              <a:off x="2890927" y="5909833"/>
              <a:ext cx="7367530" cy="523220"/>
            </a:xfrm>
            <a:prstGeom prst="rect">
              <a:avLst/>
            </a:prstGeom>
            <a:noFill/>
          </p:spPr>
          <p:txBody>
            <a:bodyPr wrap="none" rtlCol="0">
              <a:spAutoFit/>
            </a:bodyPr>
            <a:lstStyle/>
            <a:p>
              <a:pPr algn="ctr"/>
              <a:r>
                <a:rPr lang="fr-FR" sz="2800" dirty="0"/>
                <a:t>Plantes sources des var. </a:t>
              </a:r>
              <a:r>
                <a:rPr lang="fr-FR" sz="2800" b="1" dirty="0" err="1">
                  <a:solidFill>
                    <a:srgbClr val="517881"/>
                  </a:solidFill>
                </a:rPr>
                <a:t>Rubisko</a:t>
              </a:r>
              <a:r>
                <a:rPr lang="fr-FR" sz="2800" b="1" dirty="0">
                  <a:solidFill>
                    <a:srgbClr val="517881"/>
                  </a:solidFill>
                </a:rPr>
                <a:t> (RU) </a:t>
              </a:r>
              <a:r>
                <a:rPr lang="fr-FR" sz="2800" dirty="0"/>
                <a:t>et </a:t>
              </a:r>
              <a:r>
                <a:rPr lang="fr-FR" sz="2800" b="1" dirty="0">
                  <a:solidFill>
                    <a:srgbClr val="4D98A9"/>
                  </a:solidFill>
                </a:rPr>
                <a:t>Filon (FI)</a:t>
              </a:r>
            </a:p>
          </p:txBody>
        </p:sp>
        <p:cxnSp>
          <p:nvCxnSpPr>
            <p:cNvPr id="40" name="Connecteur droit avec flèche 39">
              <a:extLst>
                <a:ext uri="{FF2B5EF4-FFF2-40B4-BE49-F238E27FC236}">
                  <a16:creationId xmlns:a16="http://schemas.microsoft.com/office/drawing/2014/main" id="{D295D5FD-7BBE-4AF6-920C-48A627357DA8}"/>
                </a:ext>
              </a:extLst>
            </p:cNvPr>
            <p:cNvCxnSpPr>
              <a:cxnSpLocks/>
            </p:cNvCxnSpPr>
            <p:nvPr/>
          </p:nvCxnSpPr>
          <p:spPr>
            <a:xfrm>
              <a:off x="2127738" y="6172403"/>
              <a:ext cx="882162" cy="0"/>
            </a:xfrm>
            <a:prstGeom prst="straightConnector1">
              <a:avLst/>
            </a:prstGeom>
            <a:solidFill>
              <a:schemeClr val="bg1"/>
            </a:solidFill>
            <a:ln w="28575">
              <a:solidFill>
                <a:srgbClr val="265662"/>
              </a:solid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cxnSp>
          <p:nvCxnSpPr>
            <p:cNvPr id="42" name="Connecteur droit avec flèche 41">
              <a:extLst>
                <a:ext uri="{FF2B5EF4-FFF2-40B4-BE49-F238E27FC236}">
                  <a16:creationId xmlns:a16="http://schemas.microsoft.com/office/drawing/2014/main" id="{82685969-96EC-4608-8D53-FBC54AE6A110}"/>
                </a:ext>
              </a:extLst>
            </p:cNvPr>
            <p:cNvCxnSpPr>
              <a:cxnSpLocks/>
            </p:cNvCxnSpPr>
            <p:nvPr/>
          </p:nvCxnSpPr>
          <p:spPr>
            <a:xfrm flipV="1">
              <a:off x="2127738" y="5670508"/>
              <a:ext cx="0" cy="513598"/>
            </a:xfrm>
            <a:prstGeom prst="straightConnector1">
              <a:avLst/>
            </a:prstGeom>
            <a:solidFill>
              <a:schemeClr val="bg1"/>
            </a:solidFill>
            <a:ln w="28575">
              <a:solidFill>
                <a:srgbClr val="265662"/>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grpSp>
      <p:grpSp>
        <p:nvGrpSpPr>
          <p:cNvPr id="49" name="Groupe 48">
            <a:extLst>
              <a:ext uri="{FF2B5EF4-FFF2-40B4-BE49-F238E27FC236}">
                <a16:creationId xmlns:a16="http://schemas.microsoft.com/office/drawing/2014/main" id="{ABD99BB9-64AC-4A96-8470-674A8692CC29}"/>
              </a:ext>
            </a:extLst>
          </p:cNvPr>
          <p:cNvGrpSpPr/>
          <p:nvPr/>
        </p:nvGrpSpPr>
        <p:grpSpPr>
          <a:xfrm>
            <a:off x="11812158" y="0"/>
            <a:ext cx="379842" cy="6857997"/>
            <a:chOff x="11812158" y="2460023"/>
            <a:chExt cx="379842" cy="1147763"/>
          </a:xfrm>
        </p:grpSpPr>
        <p:sp>
          <p:nvSpPr>
            <p:cNvPr id="50" name="Rectangle 49">
              <a:extLst>
                <a:ext uri="{FF2B5EF4-FFF2-40B4-BE49-F238E27FC236}">
                  <a16:creationId xmlns:a16="http://schemas.microsoft.com/office/drawing/2014/main" id="{F3CE4163-6854-41E8-884A-E5E661F11D2D}"/>
                </a:ext>
              </a:extLst>
            </p:cNvPr>
            <p:cNvSpPr/>
            <p:nvPr/>
          </p:nvSpPr>
          <p:spPr>
            <a:xfrm>
              <a:off x="11896725" y="2460023"/>
              <a:ext cx="295275" cy="11477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3" name="Connecteur droit 52">
              <a:extLst>
                <a:ext uri="{FF2B5EF4-FFF2-40B4-BE49-F238E27FC236}">
                  <a16:creationId xmlns:a16="http://schemas.microsoft.com/office/drawing/2014/main" id="{BCC4DEC0-0BBA-40F8-8794-8B7C8B211913}"/>
                </a:ext>
              </a:extLst>
            </p:cNvPr>
            <p:cNvCxnSpPr/>
            <p:nvPr/>
          </p:nvCxnSpPr>
          <p:spPr>
            <a:xfrm>
              <a:off x="11812158"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9F3944A3-9EE6-48B4-A014-8EDDDE0BA470}"/>
                </a:ext>
              </a:extLst>
            </p:cNvPr>
            <p:cNvCxnSpPr/>
            <p:nvPr/>
          </p:nvCxnSpPr>
          <p:spPr>
            <a:xfrm>
              <a:off x="12045520"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9D38358E-F7A7-46C7-AFCB-D740B417521B}"/>
                </a:ext>
              </a:extLst>
            </p:cNvPr>
            <p:cNvCxnSpPr/>
            <p:nvPr/>
          </p:nvCxnSpPr>
          <p:spPr>
            <a:xfrm>
              <a:off x="11974082" y="2460023"/>
              <a:ext cx="0" cy="1147763"/>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51380440"/>
      </p:ext>
    </p:extLst>
  </p:cSld>
  <p:clrMapOvr>
    <a:masterClrMapping/>
  </p:clrMapOvr>
  <mc:AlternateContent xmlns:mc="http://schemas.openxmlformats.org/markup-compatibility/2006" xmlns:p14="http://schemas.microsoft.com/office/powerpoint/2010/main">
    <mc:Choice Requires="p14">
      <p:transition spd="slow" p14:dur="2000" advTm="1200"/>
    </mc:Choice>
    <mc:Fallback xmlns="">
      <p:transition spd="slow" advTm="1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5"/>
                                        </p:tgtEl>
                                      </p:cBhvr>
                                      <p:by x="50000" y="50000"/>
                                    </p:animScale>
                                  </p:childTnLst>
                                </p:cTn>
                              </p:par>
                              <p:par>
                                <p:cTn id="7" presetID="50" presetClass="path" presetSubtype="0" accel="50000" decel="50000" fill="hold" nodeType="withEffect">
                                  <p:stCondLst>
                                    <p:cond delay="0"/>
                                  </p:stCondLst>
                                  <p:childTnLst>
                                    <p:animMotion origin="layout" path="M -0.2401 -0.23519 L -0.12005 -0.23519 C -0.0664 -0.23519 -2.70833E-6 -0.17037 -2.70833E-6 -0.1176 L -2.70833E-6 2.59259E-6 " pathEditMode="relative" rAng="0" ptsTypes="AAAA">
                                      <p:cBhvr>
                                        <p:cTn id="8" dur="1000" spd="-100000" fill="hold"/>
                                        <p:tgtEl>
                                          <p:spTgt spid="5"/>
                                        </p:tgtEl>
                                        <p:attrNameLst>
                                          <p:attrName>ppt_x</p:attrName>
                                          <p:attrName>ppt_y</p:attrName>
                                        </p:attrNameLst>
                                      </p:cBhvr>
                                      <p:rCtr x="12005" y="1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e 50">
            <a:extLst>
              <a:ext uri="{FF2B5EF4-FFF2-40B4-BE49-F238E27FC236}">
                <a16:creationId xmlns:a16="http://schemas.microsoft.com/office/drawing/2014/main" id="{AB2DB1D4-CE25-46EC-994D-F876298BFFC0}"/>
              </a:ext>
            </a:extLst>
          </p:cNvPr>
          <p:cNvGrpSpPr/>
          <p:nvPr/>
        </p:nvGrpSpPr>
        <p:grpSpPr>
          <a:xfrm>
            <a:off x="372933" y="50455"/>
            <a:ext cx="11292745" cy="388640"/>
            <a:chOff x="786847" y="329183"/>
            <a:chExt cx="10926154" cy="777241"/>
          </a:xfrm>
        </p:grpSpPr>
        <p:sp>
          <p:nvSpPr>
            <p:cNvPr id="52" name="Rectangle 51">
              <a:extLst>
                <a:ext uri="{FF2B5EF4-FFF2-40B4-BE49-F238E27FC236}">
                  <a16:creationId xmlns:a16="http://schemas.microsoft.com/office/drawing/2014/main" id="{22B0426B-B271-41B3-A80C-DAAE06583E39}"/>
                </a:ext>
              </a:extLst>
            </p:cNvPr>
            <p:cNvSpPr/>
            <p:nvPr/>
          </p:nvSpPr>
          <p:spPr>
            <a:xfrm>
              <a:off x="1600200" y="329184"/>
              <a:ext cx="9299448" cy="77724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Arc 52">
              <a:extLst>
                <a:ext uri="{FF2B5EF4-FFF2-40B4-BE49-F238E27FC236}">
                  <a16:creationId xmlns:a16="http://schemas.microsoft.com/office/drawing/2014/main" id="{A269AA8E-B417-4698-8CA5-642FD894BE64}"/>
                </a:ext>
              </a:extLst>
            </p:cNvPr>
            <p:cNvSpPr/>
            <p:nvPr/>
          </p:nvSpPr>
          <p:spPr>
            <a:xfrm flipH="1">
              <a:off x="786847" y="329184"/>
              <a:ext cx="1682495" cy="777240"/>
            </a:xfrm>
            <a:prstGeom prst="arc">
              <a:avLst/>
            </a:prstGeom>
            <a:solidFill>
              <a:srgbClr val="BACFA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54" name="Arc 53">
              <a:extLst>
                <a:ext uri="{FF2B5EF4-FFF2-40B4-BE49-F238E27FC236}">
                  <a16:creationId xmlns:a16="http://schemas.microsoft.com/office/drawing/2014/main" id="{C55FE92D-A341-4BF9-945C-C512C0C6BB0F}"/>
                </a:ext>
              </a:extLst>
            </p:cNvPr>
            <p:cNvSpPr/>
            <p:nvPr/>
          </p:nvSpPr>
          <p:spPr>
            <a:xfrm rot="10800000" flipH="1">
              <a:off x="10030506" y="329184"/>
              <a:ext cx="1682495" cy="777240"/>
            </a:xfrm>
            <a:prstGeom prst="arc">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lt1"/>
                </a:solidFill>
              </a:endParaRPr>
            </a:p>
          </p:txBody>
        </p:sp>
        <p:sp>
          <p:nvSpPr>
            <p:cNvPr id="55" name="Rectangle 54">
              <a:extLst>
                <a:ext uri="{FF2B5EF4-FFF2-40B4-BE49-F238E27FC236}">
                  <a16:creationId xmlns:a16="http://schemas.microsoft.com/office/drawing/2014/main" id="{8B00936E-0ADF-437B-A89C-529B6C54DBF1}"/>
                </a:ext>
              </a:extLst>
            </p:cNvPr>
            <p:cNvSpPr/>
            <p:nvPr/>
          </p:nvSpPr>
          <p:spPr>
            <a:xfrm>
              <a:off x="786847" y="704850"/>
              <a:ext cx="976639" cy="401574"/>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a:extLst>
                <a:ext uri="{FF2B5EF4-FFF2-40B4-BE49-F238E27FC236}">
                  <a16:creationId xmlns:a16="http://schemas.microsoft.com/office/drawing/2014/main" id="{F8639836-FD42-402F-A3A1-46DB2EB4DEE6}"/>
                </a:ext>
              </a:extLst>
            </p:cNvPr>
            <p:cNvSpPr/>
            <p:nvPr/>
          </p:nvSpPr>
          <p:spPr>
            <a:xfrm>
              <a:off x="10736362" y="329183"/>
              <a:ext cx="976639" cy="38862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9" name="Image 38">
            <a:extLst>
              <a:ext uri="{FF2B5EF4-FFF2-40B4-BE49-F238E27FC236}">
                <a16:creationId xmlns:a16="http://schemas.microsoft.com/office/drawing/2014/main" id="{411E2782-D649-4E7A-A6D4-9B2EA3C06E1B}"/>
              </a:ext>
            </a:extLst>
          </p:cNvPr>
          <p:cNvPicPr>
            <a:picLocks noChangeAspect="1"/>
          </p:cNvPicPr>
          <p:nvPr/>
        </p:nvPicPr>
        <p:blipFill rotWithShape="1">
          <a:blip r:embed="rId3"/>
          <a:srcRect t="11357" r="53360" b="48054"/>
          <a:stretch/>
        </p:blipFill>
        <p:spPr>
          <a:xfrm>
            <a:off x="0" y="781049"/>
            <a:ext cx="5686425" cy="2781301"/>
          </a:xfrm>
          <a:prstGeom prst="rect">
            <a:avLst/>
          </a:prstGeom>
        </p:spPr>
      </p:pic>
      <p:pic>
        <p:nvPicPr>
          <p:cNvPr id="8" name="Image 7">
            <a:extLst>
              <a:ext uri="{FF2B5EF4-FFF2-40B4-BE49-F238E27FC236}">
                <a16:creationId xmlns:a16="http://schemas.microsoft.com/office/drawing/2014/main" id="{BF275474-5744-4733-8AE4-09AAE68FA844}"/>
              </a:ext>
            </a:extLst>
          </p:cNvPr>
          <p:cNvPicPr>
            <a:picLocks noChangeAspect="1"/>
          </p:cNvPicPr>
          <p:nvPr/>
        </p:nvPicPr>
        <p:blipFill rotWithShape="1">
          <a:blip r:embed="rId4"/>
          <a:srcRect l="6985"/>
          <a:stretch/>
        </p:blipFill>
        <p:spPr>
          <a:xfrm>
            <a:off x="6096000" y="1037102"/>
            <a:ext cx="2643100" cy="2217178"/>
          </a:xfrm>
          <a:prstGeom prst="rect">
            <a:avLst/>
          </a:prstGeom>
        </p:spPr>
      </p:pic>
      <p:sp>
        <p:nvSpPr>
          <p:cNvPr id="5" name="Titre 2">
            <a:extLst>
              <a:ext uri="{FF2B5EF4-FFF2-40B4-BE49-F238E27FC236}">
                <a16:creationId xmlns:a16="http://schemas.microsoft.com/office/drawing/2014/main" id="{A75818D8-098C-47B2-9152-8675AF830C27}"/>
              </a:ext>
            </a:extLst>
          </p:cNvPr>
          <p:cNvSpPr>
            <a:spLocks noGrp="1"/>
          </p:cNvSpPr>
          <p:nvPr>
            <p:ph type="title"/>
          </p:nvPr>
        </p:nvSpPr>
        <p:spPr>
          <a:xfrm>
            <a:off x="372933" y="-202602"/>
            <a:ext cx="11292746" cy="888251"/>
          </a:xfrm>
        </p:spPr>
        <p:txBody>
          <a:bodyPr vert="horz" lIns="91440" tIns="45720" rIns="91440" bIns="45720" rtlCol="0" anchor="ctr" anchorCtr="0">
            <a:noAutofit/>
          </a:bodyPr>
          <a:lstStyle/>
          <a:p>
            <a:pPr algn="ctr"/>
            <a:r>
              <a:rPr lang="fr-FR" sz="2000" spc="-150" dirty="0">
                <a:solidFill>
                  <a:schemeClr val="accent2"/>
                </a:solidFill>
                <a:latin typeface="Nunito" pitchFamily="2" charset="0"/>
              </a:rPr>
              <a:t>Impact de variétés sensibles : période de latence du WDV dans le blé</a:t>
            </a:r>
            <a:endParaRPr lang="en-US" sz="2000" spc="-150" dirty="0">
              <a:solidFill>
                <a:schemeClr val="accent2"/>
              </a:solidFill>
              <a:latin typeface="Nunito" pitchFamily="2" charset="0"/>
            </a:endParaRPr>
          </a:p>
        </p:txBody>
      </p:sp>
      <p:sp>
        <p:nvSpPr>
          <p:cNvPr id="6" name="Espace réservé du numéro de diapositive 1">
            <a:extLst>
              <a:ext uri="{FF2B5EF4-FFF2-40B4-BE49-F238E27FC236}">
                <a16:creationId xmlns:a16="http://schemas.microsoft.com/office/drawing/2014/main" id="{5ECBE127-95A1-40F1-8EC9-F10EE70EEE3E}"/>
              </a:ext>
            </a:extLst>
          </p:cNvPr>
          <p:cNvSpPr>
            <a:spLocks noGrp="1"/>
          </p:cNvSpPr>
          <p:nvPr>
            <p:ph type="sldNum" sz="quarter" idx="12"/>
          </p:nvPr>
        </p:nvSpPr>
        <p:spPr>
          <a:xfrm>
            <a:off x="8610600" y="6356350"/>
            <a:ext cx="2743200" cy="365125"/>
          </a:xfrm>
        </p:spPr>
        <p:txBody>
          <a:bodyPr/>
          <a:lstStyle/>
          <a:p>
            <a:fld id="{C77BCA25-F3AE-44E6-94B1-B3E1DF1A1953}" type="slidenum">
              <a:rPr lang="en-US" smtClean="0"/>
              <a:t>17</a:t>
            </a:fld>
            <a:endParaRPr lang="en-US" dirty="0"/>
          </a:p>
        </p:txBody>
      </p:sp>
      <p:sp>
        <p:nvSpPr>
          <p:cNvPr id="26" name="ZoneTexte 25">
            <a:extLst>
              <a:ext uri="{FF2B5EF4-FFF2-40B4-BE49-F238E27FC236}">
                <a16:creationId xmlns:a16="http://schemas.microsoft.com/office/drawing/2014/main" id="{0D2841F7-8375-4E9A-831D-65A662A5E54A}"/>
              </a:ext>
            </a:extLst>
          </p:cNvPr>
          <p:cNvSpPr txBox="1"/>
          <p:nvPr/>
        </p:nvSpPr>
        <p:spPr>
          <a:xfrm>
            <a:off x="1035864" y="4802827"/>
            <a:ext cx="5139964" cy="1200329"/>
          </a:xfrm>
          <a:prstGeom prst="rect">
            <a:avLst/>
          </a:prstGeom>
          <a:noFill/>
        </p:spPr>
        <p:txBody>
          <a:bodyPr wrap="square" rtlCol="0">
            <a:spAutoFit/>
          </a:bodyPr>
          <a:lstStyle/>
          <a:p>
            <a:pPr algn="just"/>
            <a:r>
              <a:rPr lang="fr-FR" sz="2400" dirty="0">
                <a:solidFill>
                  <a:srgbClr val="10A7AB"/>
                </a:solidFill>
              </a:rPr>
              <a:t>La var. Filon </a:t>
            </a:r>
            <a:r>
              <a:rPr lang="fr-FR" sz="2400" b="1" dirty="0">
                <a:solidFill>
                  <a:srgbClr val="10A7AB"/>
                </a:solidFill>
              </a:rPr>
              <a:t>réduit légèrement l’efficacité de transmission du WDV </a:t>
            </a:r>
            <a:r>
              <a:rPr lang="fr-FR" sz="2400" dirty="0">
                <a:solidFill>
                  <a:srgbClr val="10A7AB"/>
                </a:solidFill>
              </a:rPr>
              <a:t>par rapport à la var. </a:t>
            </a:r>
            <a:r>
              <a:rPr lang="fr-FR" sz="2400" dirty="0" err="1">
                <a:solidFill>
                  <a:srgbClr val="10A7AB"/>
                </a:solidFill>
              </a:rPr>
              <a:t>Rubisko</a:t>
            </a:r>
            <a:endParaRPr lang="en-US" sz="2400" dirty="0">
              <a:solidFill>
                <a:srgbClr val="10A7AB"/>
              </a:solidFill>
            </a:endParaRPr>
          </a:p>
        </p:txBody>
      </p:sp>
      <p:cxnSp>
        <p:nvCxnSpPr>
          <p:cNvPr id="28" name="Connecteur droit avec flèche 27">
            <a:extLst>
              <a:ext uri="{FF2B5EF4-FFF2-40B4-BE49-F238E27FC236}">
                <a16:creationId xmlns:a16="http://schemas.microsoft.com/office/drawing/2014/main" id="{9FE9A858-0341-468A-9C0D-4B1D783DF294}"/>
              </a:ext>
            </a:extLst>
          </p:cNvPr>
          <p:cNvCxnSpPr>
            <a:cxnSpLocks/>
          </p:cNvCxnSpPr>
          <p:nvPr/>
        </p:nvCxnSpPr>
        <p:spPr>
          <a:xfrm>
            <a:off x="6339157" y="3006996"/>
            <a:ext cx="359061" cy="729979"/>
          </a:xfrm>
          <a:prstGeom prst="straightConnector1">
            <a:avLst/>
          </a:prstGeom>
          <a:solidFill>
            <a:schemeClr val="bg1"/>
          </a:solidFill>
          <a:ln w="9525">
            <a:solidFill>
              <a:srgbClr val="27566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sp>
        <p:nvSpPr>
          <p:cNvPr id="44" name="ZoneTexte 43">
            <a:extLst>
              <a:ext uri="{FF2B5EF4-FFF2-40B4-BE49-F238E27FC236}">
                <a16:creationId xmlns:a16="http://schemas.microsoft.com/office/drawing/2014/main" id="{85FE070A-A88D-41A3-A24F-A936BA357161}"/>
              </a:ext>
            </a:extLst>
          </p:cNvPr>
          <p:cNvSpPr txBox="1"/>
          <p:nvPr/>
        </p:nvSpPr>
        <p:spPr>
          <a:xfrm>
            <a:off x="8820992" y="595882"/>
            <a:ext cx="2864534" cy="923330"/>
          </a:xfrm>
          <a:prstGeom prst="rect">
            <a:avLst/>
          </a:prstGeom>
          <a:noFill/>
        </p:spPr>
        <p:txBody>
          <a:bodyPr wrap="square" rtlCol="0">
            <a:spAutoFit/>
          </a:bodyPr>
          <a:lstStyle/>
          <a:p>
            <a:pPr algn="just"/>
            <a:r>
              <a:rPr lang="fr-FR" dirty="0">
                <a:solidFill>
                  <a:srgbClr val="10A7AB"/>
                </a:solidFill>
              </a:rPr>
              <a:t>Les premiers stades de la période de latence sont similaires entre les variétés</a:t>
            </a:r>
            <a:endParaRPr lang="en-US" dirty="0">
              <a:solidFill>
                <a:srgbClr val="10A7AB"/>
              </a:solidFill>
            </a:endParaRPr>
          </a:p>
        </p:txBody>
      </p:sp>
      <p:cxnSp>
        <p:nvCxnSpPr>
          <p:cNvPr id="56" name="Connecteur droit avec flèche 55">
            <a:extLst>
              <a:ext uri="{FF2B5EF4-FFF2-40B4-BE49-F238E27FC236}">
                <a16:creationId xmlns:a16="http://schemas.microsoft.com/office/drawing/2014/main" id="{63A6A548-96C9-4B71-B56A-D1FE835663E9}"/>
              </a:ext>
            </a:extLst>
          </p:cNvPr>
          <p:cNvCxnSpPr>
            <a:cxnSpLocks/>
          </p:cNvCxnSpPr>
          <p:nvPr/>
        </p:nvCxnSpPr>
        <p:spPr>
          <a:xfrm flipV="1">
            <a:off x="8492401" y="3006996"/>
            <a:ext cx="246699" cy="729979"/>
          </a:xfrm>
          <a:prstGeom prst="straightConnector1">
            <a:avLst/>
          </a:prstGeom>
          <a:solidFill>
            <a:schemeClr val="bg1"/>
          </a:solidFill>
          <a:ln w="9525">
            <a:solidFill>
              <a:srgbClr val="275662"/>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
        <p:nvSpPr>
          <p:cNvPr id="57" name="ZoneTexte 56">
            <a:extLst>
              <a:ext uri="{FF2B5EF4-FFF2-40B4-BE49-F238E27FC236}">
                <a16:creationId xmlns:a16="http://schemas.microsoft.com/office/drawing/2014/main" id="{8A3F0A2C-EA96-4F29-A204-F7FD9298A976}"/>
              </a:ext>
            </a:extLst>
          </p:cNvPr>
          <p:cNvSpPr txBox="1"/>
          <p:nvPr/>
        </p:nvSpPr>
        <p:spPr>
          <a:xfrm>
            <a:off x="8948667" y="3424232"/>
            <a:ext cx="2771593" cy="276999"/>
          </a:xfrm>
          <a:prstGeom prst="rect">
            <a:avLst/>
          </a:prstGeom>
          <a:noFill/>
        </p:spPr>
        <p:txBody>
          <a:bodyPr wrap="none" rtlCol="0">
            <a:spAutoFit/>
          </a:bodyPr>
          <a:lstStyle/>
          <a:p>
            <a:r>
              <a:rPr lang="en-US" sz="1200" dirty="0"/>
              <a:t>GLM; ns: non </a:t>
            </a:r>
            <a:r>
              <a:rPr lang="en-US" sz="1200" dirty="0" err="1"/>
              <a:t>significatif</a:t>
            </a:r>
            <a:r>
              <a:rPr lang="en-US" sz="1200" dirty="0"/>
              <a:t> et ***: </a:t>
            </a:r>
            <a:r>
              <a:rPr lang="en-US" sz="1200" i="1" dirty="0"/>
              <a:t>P </a:t>
            </a:r>
            <a:r>
              <a:rPr lang="en-US" sz="1200" dirty="0"/>
              <a:t>&lt; 0.001</a:t>
            </a:r>
            <a:endParaRPr lang="en-US" sz="1200" i="1" dirty="0"/>
          </a:p>
        </p:txBody>
      </p:sp>
      <p:grpSp>
        <p:nvGrpSpPr>
          <p:cNvPr id="58" name="Groupe 57">
            <a:extLst>
              <a:ext uri="{FF2B5EF4-FFF2-40B4-BE49-F238E27FC236}">
                <a16:creationId xmlns:a16="http://schemas.microsoft.com/office/drawing/2014/main" id="{870D94F8-CA24-4FA2-AEBC-DDD05B2EA6C9}"/>
              </a:ext>
            </a:extLst>
          </p:cNvPr>
          <p:cNvGrpSpPr/>
          <p:nvPr/>
        </p:nvGrpSpPr>
        <p:grpSpPr>
          <a:xfrm>
            <a:off x="6462924" y="713850"/>
            <a:ext cx="2343952" cy="312732"/>
            <a:chOff x="4578489" y="6537394"/>
            <a:chExt cx="2343952" cy="312732"/>
          </a:xfrm>
        </p:grpSpPr>
        <p:sp>
          <p:nvSpPr>
            <p:cNvPr id="59" name="Rectangle 58">
              <a:extLst>
                <a:ext uri="{FF2B5EF4-FFF2-40B4-BE49-F238E27FC236}">
                  <a16:creationId xmlns:a16="http://schemas.microsoft.com/office/drawing/2014/main" id="{0B1DD961-036E-4588-8019-3D63A60C04DC}"/>
                </a:ext>
              </a:extLst>
            </p:cNvPr>
            <p:cNvSpPr/>
            <p:nvPr/>
          </p:nvSpPr>
          <p:spPr>
            <a:xfrm>
              <a:off x="4578489" y="6575441"/>
              <a:ext cx="284294" cy="220043"/>
            </a:xfrm>
            <a:prstGeom prst="rect">
              <a:avLst/>
            </a:prstGeom>
            <a:solidFill>
              <a:srgbClr val="2756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ZoneTexte 59">
              <a:extLst>
                <a:ext uri="{FF2B5EF4-FFF2-40B4-BE49-F238E27FC236}">
                  <a16:creationId xmlns:a16="http://schemas.microsoft.com/office/drawing/2014/main" id="{27509588-56A5-4576-8647-89742FFDF79E}"/>
                </a:ext>
              </a:extLst>
            </p:cNvPr>
            <p:cNvSpPr txBox="1"/>
            <p:nvPr/>
          </p:nvSpPr>
          <p:spPr>
            <a:xfrm>
              <a:off x="4828134" y="6537394"/>
              <a:ext cx="1049198" cy="307777"/>
            </a:xfrm>
            <a:prstGeom prst="rect">
              <a:avLst/>
            </a:prstGeom>
            <a:noFill/>
          </p:spPr>
          <p:txBody>
            <a:bodyPr wrap="none" rtlCol="0">
              <a:spAutoFit/>
            </a:bodyPr>
            <a:lstStyle/>
            <a:p>
              <a:r>
                <a:rPr lang="fr-FR" sz="1400" dirty="0"/>
                <a:t>var. </a:t>
              </a:r>
              <a:r>
                <a:rPr lang="fr-FR" sz="1400" dirty="0" err="1"/>
                <a:t>Rubisko</a:t>
              </a:r>
              <a:endParaRPr lang="fr-FR" sz="1400" dirty="0"/>
            </a:p>
          </p:txBody>
        </p:sp>
        <p:sp>
          <p:nvSpPr>
            <p:cNvPr id="61" name="Rectangle 60">
              <a:extLst>
                <a:ext uri="{FF2B5EF4-FFF2-40B4-BE49-F238E27FC236}">
                  <a16:creationId xmlns:a16="http://schemas.microsoft.com/office/drawing/2014/main" id="{4F7AF225-1388-4F83-BFA6-2108795C585F}"/>
                </a:ext>
              </a:extLst>
            </p:cNvPr>
            <p:cNvSpPr/>
            <p:nvPr/>
          </p:nvSpPr>
          <p:spPr>
            <a:xfrm>
              <a:off x="5838785" y="6580396"/>
              <a:ext cx="284294" cy="2200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ZoneTexte 61">
              <a:extLst>
                <a:ext uri="{FF2B5EF4-FFF2-40B4-BE49-F238E27FC236}">
                  <a16:creationId xmlns:a16="http://schemas.microsoft.com/office/drawing/2014/main" id="{F15BF1F2-6912-4B00-83B7-AFAB88CDD035}"/>
                </a:ext>
              </a:extLst>
            </p:cNvPr>
            <p:cNvSpPr txBox="1"/>
            <p:nvPr/>
          </p:nvSpPr>
          <p:spPr>
            <a:xfrm>
              <a:off x="6088430" y="6542349"/>
              <a:ext cx="834011" cy="307777"/>
            </a:xfrm>
            <a:prstGeom prst="rect">
              <a:avLst/>
            </a:prstGeom>
            <a:noFill/>
          </p:spPr>
          <p:txBody>
            <a:bodyPr wrap="none" rtlCol="0">
              <a:spAutoFit/>
            </a:bodyPr>
            <a:lstStyle/>
            <a:p>
              <a:r>
                <a:rPr lang="fr-FR" sz="1400" dirty="0"/>
                <a:t>var. Filon</a:t>
              </a:r>
            </a:p>
          </p:txBody>
        </p:sp>
      </p:grpSp>
      <p:sp>
        <p:nvSpPr>
          <p:cNvPr id="63" name="ZoneTexte 62">
            <a:extLst>
              <a:ext uri="{FF2B5EF4-FFF2-40B4-BE49-F238E27FC236}">
                <a16:creationId xmlns:a16="http://schemas.microsoft.com/office/drawing/2014/main" id="{E136383E-7FA7-4084-9B7D-CFBFD65F8363}"/>
              </a:ext>
            </a:extLst>
          </p:cNvPr>
          <p:cNvSpPr txBox="1"/>
          <p:nvPr/>
        </p:nvSpPr>
        <p:spPr>
          <a:xfrm>
            <a:off x="8355982" y="5623833"/>
            <a:ext cx="1443024" cy="276999"/>
          </a:xfrm>
          <a:prstGeom prst="rect">
            <a:avLst/>
          </a:prstGeom>
          <a:noFill/>
        </p:spPr>
        <p:txBody>
          <a:bodyPr wrap="none" rtlCol="0">
            <a:spAutoFit/>
          </a:bodyPr>
          <a:lstStyle/>
          <a:p>
            <a:r>
              <a:rPr lang="en-US" sz="1200" dirty="0"/>
              <a:t>GLM; ***: </a:t>
            </a:r>
            <a:r>
              <a:rPr lang="en-US" sz="1200" i="1" dirty="0"/>
              <a:t>P </a:t>
            </a:r>
            <a:r>
              <a:rPr lang="en-US" sz="1200" dirty="0"/>
              <a:t>&lt; 0.001</a:t>
            </a:r>
            <a:endParaRPr lang="en-US" sz="1200" i="1" dirty="0"/>
          </a:p>
        </p:txBody>
      </p:sp>
      <p:sp>
        <p:nvSpPr>
          <p:cNvPr id="64" name="ZoneTexte 63">
            <a:extLst>
              <a:ext uri="{FF2B5EF4-FFF2-40B4-BE49-F238E27FC236}">
                <a16:creationId xmlns:a16="http://schemas.microsoft.com/office/drawing/2014/main" id="{2ED6A5B1-5EDE-4683-A358-98C88B6F0B14}"/>
              </a:ext>
            </a:extLst>
          </p:cNvPr>
          <p:cNvSpPr txBox="1"/>
          <p:nvPr/>
        </p:nvSpPr>
        <p:spPr>
          <a:xfrm>
            <a:off x="5260848" y="3124286"/>
            <a:ext cx="4567755" cy="523220"/>
          </a:xfrm>
          <a:prstGeom prst="rect">
            <a:avLst/>
          </a:prstGeom>
          <a:noFill/>
        </p:spPr>
        <p:txBody>
          <a:bodyPr wrap="square" rtlCol="0">
            <a:spAutoFit/>
          </a:bodyPr>
          <a:lstStyle/>
          <a:p>
            <a:pPr algn="ctr"/>
            <a:r>
              <a:rPr lang="fr-FR" sz="1400" dirty="0"/>
              <a:t>Jours après l’infection des 
plantes sources (JAI)</a:t>
            </a:r>
            <a:endParaRPr lang="en-US" sz="1400" dirty="0"/>
          </a:p>
        </p:txBody>
      </p:sp>
      <p:sp>
        <p:nvSpPr>
          <p:cNvPr id="23" name="ZoneTexte 22">
            <a:extLst>
              <a:ext uri="{FF2B5EF4-FFF2-40B4-BE49-F238E27FC236}">
                <a16:creationId xmlns:a16="http://schemas.microsoft.com/office/drawing/2014/main" id="{6C27802B-8061-44A1-8742-A53C248AE3EF}"/>
              </a:ext>
            </a:extLst>
          </p:cNvPr>
          <p:cNvSpPr txBox="1"/>
          <p:nvPr/>
        </p:nvSpPr>
        <p:spPr>
          <a:xfrm>
            <a:off x="8820992" y="1676508"/>
            <a:ext cx="2946426" cy="1754326"/>
          </a:xfrm>
          <a:prstGeom prst="rect">
            <a:avLst/>
          </a:prstGeom>
          <a:noFill/>
        </p:spPr>
        <p:txBody>
          <a:bodyPr wrap="square" rtlCol="0">
            <a:spAutoFit/>
          </a:bodyPr>
          <a:lstStyle/>
          <a:p>
            <a:pPr algn="just"/>
            <a:r>
              <a:rPr lang="fr-FR" dirty="0">
                <a:solidFill>
                  <a:srgbClr val="10A7AB"/>
                </a:solidFill>
              </a:rPr>
              <a:t>Taux de transmission à partir de var. Filon ont tendance à être plus faible à 7, 14 et 21 JAI. </a:t>
            </a:r>
            <a:r>
              <a:rPr lang="fr-FR" b="1" dirty="0">
                <a:solidFill>
                  <a:srgbClr val="10A7AB"/>
                </a:solidFill>
              </a:rPr>
              <a:t>Cet effet est significatif à 14 mais pas à 7 </a:t>
            </a:r>
            <a:r>
              <a:rPr lang="fr-FR" dirty="0">
                <a:solidFill>
                  <a:srgbClr val="10A7AB"/>
                </a:solidFill>
              </a:rPr>
              <a:t>(p = 0,64) </a:t>
            </a:r>
            <a:r>
              <a:rPr lang="fr-FR" b="1" dirty="0">
                <a:solidFill>
                  <a:srgbClr val="10A7AB"/>
                </a:solidFill>
              </a:rPr>
              <a:t>et 21 </a:t>
            </a:r>
            <a:r>
              <a:rPr lang="fr-FR" dirty="0">
                <a:solidFill>
                  <a:srgbClr val="10A7AB"/>
                </a:solidFill>
              </a:rPr>
              <a:t>(p = 0,11) </a:t>
            </a:r>
            <a:r>
              <a:rPr lang="fr-FR" b="1" dirty="0">
                <a:solidFill>
                  <a:srgbClr val="10A7AB"/>
                </a:solidFill>
              </a:rPr>
              <a:t>JAI</a:t>
            </a:r>
            <a:endParaRPr lang="en-US" b="1" dirty="0">
              <a:solidFill>
                <a:srgbClr val="10A7AB"/>
              </a:solidFill>
            </a:endParaRPr>
          </a:p>
        </p:txBody>
      </p:sp>
      <p:cxnSp>
        <p:nvCxnSpPr>
          <p:cNvPr id="27" name="Connecteur droit avec flèche 26">
            <a:extLst>
              <a:ext uri="{FF2B5EF4-FFF2-40B4-BE49-F238E27FC236}">
                <a16:creationId xmlns:a16="http://schemas.microsoft.com/office/drawing/2014/main" id="{5B2EF6D9-BA4A-4633-A6FC-420FC13689F8}"/>
              </a:ext>
            </a:extLst>
          </p:cNvPr>
          <p:cNvCxnSpPr>
            <a:cxnSpLocks/>
          </p:cNvCxnSpPr>
          <p:nvPr/>
        </p:nvCxnSpPr>
        <p:spPr>
          <a:xfrm>
            <a:off x="655229" y="5017300"/>
            <a:ext cx="368460" cy="0"/>
          </a:xfrm>
          <a:prstGeom prst="straightConnector1">
            <a:avLst/>
          </a:prstGeom>
          <a:solidFill>
            <a:schemeClr val="bg1"/>
          </a:solidFill>
          <a:ln w="28575">
            <a:solidFill>
              <a:srgbClr val="10A7AB"/>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sp>
        <p:nvSpPr>
          <p:cNvPr id="29" name="ZoneTexte 28">
            <a:extLst>
              <a:ext uri="{FF2B5EF4-FFF2-40B4-BE49-F238E27FC236}">
                <a16:creationId xmlns:a16="http://schemas.microsoft.com/office/drawing/2014/main" id="{DED94812-F294-455C-9F1C-A3C44FE6CEB6}"/>
              </a:ext>
            </a:extLst>
          </p:cNvPr>
          <p:cNvSpPr txBox="1"/>
          <p:nvPr/>
        </p:nvSpPr>
        <p:spPr>
          <a:xfrm>
            <a:off x="5692140" y="3708448"/>
            <a:ext cx="3649980" cy="461665"/>
          </a:xfrm>
          <a:prstGeom prst="rect">
            <a:avLst/>
          </a:prstGeom>
          <a:noFill/>
        </p:spPr>
        <p:txBody>
          <a:bodyPr wrap="square" rtlCol="0">
            <a:spAutoFit/>
          </a:bodyPr>
          <a:lstStyle/>
          <a:p>
            <a:pPr algn="ctr"/>
            <a:r>
              <a:rPr lang="fr-FR" sz="2400" dirty="0">
                <a:solidFill>
                  <a:srgbClr val="206D82"/>
                </a:solidFill>
              </a:rPr>
              <a:t>Indépendamment</a:t>
            </a:r>
            <a:r>
              <a:rPr lang="en-US" sz="2400" dirty="0">
                <a:solidFill>
                  <a:srgbClr val="206D82"/>
                </a:solidFill>
              </a:rPr>
              <a:t> du JAI</a:t>
            </a:r>
          </a:p>
        </p:txBody>
      </p:sp>
      <p:grpSp>
        <p:nvGrpSpPr>
          <p:cNvPr id="15" name="Groupe 14">
            <a:extLst>
              <a:ext uri="{FF2B5EF4-FFF2-40B4-BE49-F238E27FC236}">
                <a16:creationId xmlns:a16="http://schemas.microsoft.com/office/drawing/2014/main" id="{7B22519B-5A93-453A-8FEF-73B7C9276219}"/>
              </a:ext>
            </a:extLst>
          </p:cNvPr>
          <p:cNvGrpSpPr/>
          <p:nvPr/>
        </p:nvGrpSpPr>
        <p:grpSpPr>
          <a:xfrm>
            <a:off x="6478585" y="4115395"/>
            <a:ext cx="1934792" cy="2132194"/>
            <a:chOff x="6538772" y="4562720"/>
            <a:chExt cx="1934792" cy="2132194"/>
          </a:xfrm>
        </p:grpSpPr>
        <p:pic>
          <p:nvPicPr>
            <p:cNvPr id="10" name="Image 9">
              <a:extLst>
                <a:ext uri="{FF2B5EF4-FFF2-40B4-BE49-F238E27FC236}">
                  <a16:creationId xmlns:a16="http://schemas.microsoft.com/office/drawing/2014/main" id="{05575750-6434-45E1-B24F-6C5BBB23C038}"/>
                </a:ext>
              </a:extLst>
            </p:cNvPr>
            <p:cNvPicPr>
              <a:picLocks noChangeAspect="1"/>
            </p:cNvPicPr>
            <p:nvPr/>
          </p:nvPicPr>
          <p:blipFill rotWithShape="1">
            <a:blip r:embed="rId5">
              <a:extLst>
                <a:ext uri="{28A0092B-C50C-407E-A947-70E740481C1C}">
                  <a14:useLocalDpi xmlns:a14="http://schemas.microsoft.com/office/drawing/2010/main" val="0"/>
                </a:ext>
              </a:extLst>
            </a:blip>
            <a:srcRect l="13948" t="28569" b="7870"/>
            <a:stretch/>
          </p:blipFill>
          <p:spPr>
            <a:xfrm>
              <a:off x="7011623" y="4591567"/>
              <a:ext cx="1461941" cy="1895225"/>
            </a:xfrm>
            <a:prstGeom prst="rect">
              <a:avLst/>
            </a:prstGeom>
          </p:spPr>
        </p:pic>
        <p:sp>
          <p:nvSpPr>
            <p:cNvPr id="30" name="ZoneTexte 29">
              <a:extLst>
                <a:ext uri="{FF2B5EF4-FFF2-40B4-BE49-F238E27FC236}">
                  <a16:creationId xmlns:a16="http://schemas.microsoft.com/office/drawing/2014/main" id="{22648EC2-2FC0-4101-8ECD-4D58EA03F8B8}"/>
                </a:ext>
              </a:extLst>
            </p:cNvPr>
            <p:cNvSpPr txBox="1"/>
            <p:nvPr/>
          </p:nvSpPr>
          <p:spPr>
            <a:xfrm rot="16200000">
              <a:off x="5919660" y="5342957"/>
              <a:ext cx="1576778" cy="338554"/>
            </a:xfrm>
            <a:prstGeom prst="rect">
              <a:avLst/>
            </a:prstGeom>
            <a:solidFill>
              <a:srgbClr val="FFFFFF"/>
            </a:solidFill>
          </p:spPr>
          <p:txBody>
            <a:bodyPr wrap="none" rtlCol="0">
              <a:spAutoFit/>
            </a:bodyPr>
            <a:lstStyle/>
            <a:p>
              <a:r>
                <a:rPr lang="en-US" sz="1600" dirty="0"/>
                <a:t>Transmission (%)</a:t>
              </a:r>
              <a:endParaRPr lang="en-US" sz="1600" i="1" dirty="0"/>
            </a:p>
          </p:txBody>
        </p:sp>
        <p:sp>
          <p:nvSpPr>
            <p:cNvPr id="13" name="ZoneTexte 12">
              <a:extLst>
                <a:ext uri="{FF2B5EF4-FFF2-40B4-BE49-F238E27FC236}">
                  <a16:creationId xmlns:a16="http://schemas.microsoft.com/office/drawing/2014/main" id="{470CB927-5991-44F7-8D2D-CAD7A0AEA7F7}"/>
                </a:ext>
              </a:extLst>
            </p:cNvPr>
            <p:cNvSpPr txBox="1"/>
            <p:nvPr/>
          </p:nvSpPr>
          <p:spPr>
            <a:xfrm>
              <a:off x="6739866" y="4562720"/>
              <a:ext cx="367408" cy="307777"/>
            </a:xfrm>
            <a:prstGeom prst="rect">
              <a:avLst/>
            </a:prstGeom>
            <a:noFill/>
          </p:spPr>
          <p:txBody>
            <a:bodyPr wrap="none" rtlCol="0">
              <a:spAutoFit/>
            </a:bodyPr>
            <a:lstStyle/>
            <a:p>
              <a:r>
                <a:rPr lang="fr-FR" sz="1400" dirty="0"/>
                <a:t>40</a:t>
              </a:r>
            </a:p>
          </p:txBody>
        </p:sp>
        <p:sp>
          <p:nvSpPr>
            <p:cNvPr id="32" name="ZoneTexte 31">
              <a:extLst>
                <a:ext uri="{FF2B5EF4-FFF2-40B4-BE49-F238E27FC236}">
                  <a16:creationId xmlns:a16="http://schemas.microsoft.com/office/drawing/2014/main" id="{F10A62BB-EA1E-4617-A73E-6DA856E2999F}"/>
                </a:ext>
              </a:extLst>
            </p:cNvPr>
            <p:cNvSpPr txBox="1"/>
            <p:nvPr/>
          </p:nvSpPr>
          <p:spPr>
            <a:xfrm>
              <a:off x="6739866" y="4956677"/>
              <a:ext cx="367408" cy="307777"/>
            </a:xfrm>
            <a:prstGeom prst="rect">
              <a:avLst/>
            </a:prstGeom>
            <a:noFill/>
          </p:spPr>
          <p:txBody>
            <a:bodyPr wrap="none" rtlCol="0">
              <a:spAutoFit/>
            </a:bodyPr>
            <a:lstStyle/>
            <a:p>
              <a:r>
                <a:rPr lang="fr-FR" sz="1400" dirty="0"/>
                <a:t>30</a:t>
              </a:r>
            </a:p>
          </p:txBody>
        </p:sp>
        <p:sp>
          <p:nvSpPr>
            <p:cNvPr id="33" name="ZoneTexte 32">
              <a:extLst>
                <a:ext uri="{FF2B5EF4-FFF2-40B4-BE49-F238E27FC236}">
                  <a16:creationId xmlns:a16="http://schemas.microsoft.com/office/drawing/2014/main" id="{0BB2DEBD-F2AD-4619-8FAE-74F3D2C13435}"/>
                </a:ext>
              </a:extLst>
            </p:cNvPr>
            <p:cNvSpPr txBox="1"/>
            <p:nvPr/>
          </p:nvSpPr>
          <p:spPr>
            <a:xfrm>
              <a:off x="6739866" y="5365667"/>
              <a:ext cx="367408" cy="307777"/>
            </a:xfrm>
            <a:prstGeom prst="rect">
              <a:avLst/>
            </a:prstGeom>
            <a:noFill/>
          </p:spPr>
          <p:txBody>
            <a:bodyPr wrap="none" rtlCol="0">
              <a:spAutoFit/>
            </a:bodyPr>
            <a:lstStyle/>
            <a:p>
              <a:r>
                <a:rPr lang="fr-FR" sz="1400" dirty="0"/>
                <a:t>20</a:t>
              </a:r>
            </a:p>
          </p:txBody>
        </p:sp>
        <p:sp>
          <p:nvSpPr>
            <p:cNvPr id="34" name="ZoneTexte 33">
              <a:extLst>
                <a:ext uri="{FF2B5EF4-FFF2-40B4-BE49-F238E27FC236}">
                  <a16:creationId xmlns:a16="http://schemas.microsoft.com/office/drawing/2014/main" id="{E90485E2-F06A-4131-B58A-BB7657D9A7EE}"/>
                </a:ext>
              </a:extLst>
            </p:cNvPr>
            <p:cNvSpPr txBox="1"/>
            <p:nvPr/>
          </p:nvSpPr>
          <p:spPr>
            <a:xfrm>
              <a:off x="6739866" y="5787054"/>
              <a:ext cx="367408" cy="307777"/>
            </a:xfrm>
            <a:prstGeom prst="rect">
              <a:avLst/>
            </a:prstGeom>
            <a:noFill/>
          </p:spPr>
          <p:txBody>
            <a:bodyPr wrap="none" rtlCol="0">
              <a:spAutoFit/>
            </a:bodyPr>
            <a:lstStyle/>
            <a:p>
              <a:r>
                <a:rPr lang="fr-FR" sz="1400" dirty="0"/>
                <a:t>10</a:t>
              </a:r>
            </a:p>
          </p:txBody>
        </p:sp>
        <p:sp>
          <p:nvSpPr>
            <p:cNvPr id="35" name="ZoneTexte 34">
              <a:extLst>
                <a:ext uri="{FF2B5EF4-FFF2-40B4-BE49-F238E27FC236}">
                  <a16:creationId xmlns:a16="http://schemas.microsoft.com/office/drawing/2014/main" id="{83827F0E-2D0B-4CC4-BE75-E8E4349653D3}"/>
                </a:ext>
              </a:extLst>
            </p:cNvPr>
            <p:cNvSpPr txBox="1"/>
            <p:nvPr/>
          </p:nvSpPr>
          <p:spPr>
            <a:xfrm>
              <a:off x="6831236" y="6179015"/>
              <a:ext cx="276038" cy="307777"/>
            </a:xfrm>
            <a:prstGeom prst="rect">
              <a:avLst/>
            </a:prstGeom>
            <a:noFill/>
          </p:spPr>
          <p:txBody>
            <a:bodyPr wrap="none" rtlCol="0">
              <a:spAutoFit/>
            </a:bodyPr>
            <a:lstStyle/>
            <a:p>
              <a:r>
                <a:rPr lang="fr-FR" sz="1400" dirty="0"/>
                <a:t>0</a:t>
              </a:r>
            </a:p>
          </p:txBody>
        </p:sp>
        <p:sp>
          <p:nvSpPr>
            <p:cNvPr id="36" name="ZoneTexte 35">
              <a:extLst>
                <a:ext uri="{FF2B5EF4-FFF2-40B4-BE49-F238E27FC236}">
                  <a16:creationId xmlns:a16="http://schemas.microsoft.com/office/drawing/2014/main" id="{3B98F6D6-A242-45D1-B466-F548134C39EE}"/>
                </a:ext>
              </a:extLst>
            </p:cNvPr>
            <p:cNvSpPr txBox="1"/>
            <p:nvPr/>
          </p:nvSpPr>
          <p:spPr>
            <a:xfrm>
              <a:off x="7239307" y="6387137"/>
              <a:ext cx="397866" cy="307777"/>
            </a:xfrm>
            <a:prstGeom prst="rect">
              <a:avLst/>
            </a:prstGeom>
            <a:noFill/>
          </p:spPr>
          <p:txBody>
            <a:bodyPr wrap="none" rtlCol="0">
              <a:spAutoFit/>
            </a:bodyPr>
            <a:lstStyle/>
            <a:p>
              <a:r>
                <a:rPr lang="fr-FR" sz="1400" dirty="0"/>
                <a:t>RU</a:t>
              </a:r>
            </a:p>
          </p:txBody>
        </p:sp>
        <p:sp>
          <p:nvSpPr>
            <p:cNvPr id="37" name="ZoneTexte 36">
              <a:extLst>
                <a:ext uri="{FF2B5EF4-FFF2-40B4-BE49-F238E27FC236}">
                  <a16:creationId xmlns:a16="http://schemas.microsoft.com/office/drawing/2014/main" id="{77054CEC-7CE1-4E88-A876-B0723AF1F6E7}"/>
                </a:ext>
              </a:extLst>
            </p:cNvPr>
            <p:cNvSpPr txBox="1"/>
            <p:nvPr/>
          </p:nvSpPr>
          <p:spPr>
            <a:xfrm>
              <a:off x="7899716" y="6387137"/>
              <a:ext cx="311304" cy="307777"/>
            </a:xfrm>
            <a:prstGeom prst="rect">
              <a:avLst/>
            </a:prstGeom>
            <a:noFill/>
          </p:spPr>
          <p:txBody>
            <a:bodyPr wrap="none" rtlCol="0">
              <a:spAutoFit/>
            </a:bodyPr>
            <a:lstStyle/>
            <a:p>
              <a:r>
                <a:rPr lang="fr-FR" sz="1400" dirty="0"/>
                <a:t>FI</a:t>
              </a:r>
            </a:p>
          </p:txBody>
        </p:sp>
        <p:cxnSp>
          <p:nvCxnSpPr>
            <p:cNvPr id="43" name="Connecteur droit 42">
              <a:extLst>
                <a:ext uri="{FF2B5EF4-FFF2-40B4-BE49-F238E27FC236}">
                  <a16:creationId xmlns:a16="http://schemas.microsoft.com/office/drawing/2014/main" id="{73BE5EC4-3D0D-4A0C-9497-DFA2CC654225}"/>
                </a:ext>
              </a:extLst>
            </p:cNvPr>
            <p:cNvCxnSpPr>
              <a:cxnSpLocks/>
            </p:cNvCxnSpPr>
            <p:nvPr/>
          </p:nvCxnSpPr>
          <p:spPr>
            <a:xfrm>
              <a:off x="7368386" y="4970158"/>
              <a:ext cx="77679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ZoneTexte 44">
              <a:extLst>
                <a:ext uri="{FF2B5EF4-FFF2-40B4-BE49-F238E27FC236}">
                  <a16:creationId xmlns:a16="http://schemas.microsoft.com/office/drawing/2014/main" id="{AAC91CFC-E04B-4525-8D5E-1EA1285776F8}"/>
                </a:ext>
              </a:extLst>
            </p:cNvPr>
            <p:cNvSpPr txBox="1"/>
            <p:nvPr/>
          </p:nvSpPr>
          <p:spPr>
            <a:xfrm>
              <a:off x="7529800" y="4743251"/>
              <a:ext cx="453970" cy="307777"/>
            </a:xfrm>
            <a:prstGeom prst="rect">
              <a:avLst/>
            </a:prstGeom>
            <a:noFill/>
          </p:spPr>
          <p:txBody>
            <a:bodyPr wrap="none" rtlCol="0">
              <a:spAutoFit/>
            </a:bodyPr>
            <a:lstStyle/>
            <a:p>
              <a:r>
                <a:rPr lang="fr-FR" sz="1400" dirty="0"/>
                <a:t>***</a:t>
              </a:r>
            </a:p>
          </p:txBody>
        </p:sp>
        <p:cxnSp>
          <p:nvCxnSpPr>
            <p:cNvPr id="40" name="Connecteur droit 39">
              <a:extLst>
                <a:ext uri="{FF2B5EF4-FFF2-40B4-BE49-F238E27FC236}">
                  <a16:creationId xmlns:a16="http://schemas.microsoft.com/office/drawing/2014/main" id="{E62741F9-4567-43D6-9019-D080583AB8D3}"/>
                </a:ext>
              </a:extLst>
            </p:cNvPr>
            <p:cNvCxnSpPr>
              <a:cxnSpLocks/>
            </p:cNvCxnSpPr>
            <p:nvPr/>
          </p:nvCxnSpPr>
          <p:spPr>
            <a:xfrm>
              <a:off x="7107274" y="6644603"/>
              <a:ext cx="124204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ZoneTexte 37">
            <a:extLst>
              <a:ext uri="{FF2B5EF4-FFF2-40B4-BE49-F238E27FC236}">
                <a16:creationId xmlns:a16="http://schemas.microsoft.com/office/drawing/2014/main" id="{224D4D14-DAE0-46E1-A905-E55C26DCC7F6}"/>
              </a:ext>
            </a:extLst>
          </p:cNvPr>
          <p:cNvSpPr txBox="1"/>
          <p:nvPr/>
        </p:nvSpPr>
        <p:spPr>
          <a:xfrm rot="16200000">
            <a:off x="5200222" y="1938197"/>
            <a:ext cx="1576778" cy="338554"/>
          </a:xfrm>
          <a:prstGeom prst="rect">
            <a:avLst/>
          </a:prstGeom>
          <a:solidFill>
            <a:srgbClr val="FFFFFF"/>
          </a:solidFill>
        </p:spPr>
        <p:txBody>
          <a:bodyPr wrap="none" rtlCol="0">
            <a:spAutoFit/>
          </a:bodyPr>
          <a:lstStyle/>
          <a:p>
            <a:r>
              <a:rPr lang="en-US" sz="1600" dirty="0"/>
              <a:t>Transmission (%)</a:t>
            </a:r>
            <a:endParaRPr lang="en-US" sz="1600" i="1" dirty="0"/>
          </a:p>
        </p:txBody>
      </p:sp>
      <p:cxnSp>
        <p:nvCxnSpPr>
          <p:cNvPr id="24" name="Connecteur droit avec flèche 23">
            <a:extLst>
              <a:ext uri="{FF2B5EF4-FFF2-40B4-BE49-F238E27FC236}">
                <a16:creationId xmlns:a16="http://schemas.microsoft.com/office/drawing/2014/main" id="{181D5D17-8766-40E0-A04B-EF7B2ED17022}"/>
              </a:ext>
            </a:extLst>
          </p:cNvPr>
          <p:cNvCxnSpPr>
            <a:cxnSpLocks/>
          </p:cNvCxnSpPr>
          <p:nvPr/>
        </p:nvCxnSpPr>
        <p:spPr>
          <a:xfrm flipH="1">
            <a:off x="5260848" y="2226559"/>
            <a:ext cx="587502" cy="0"/>
          </a:xfrm>
          <a:prstGeom prst="straightConnector1">
            <a:avLst/>
          </a:prstGeom>
          <a:solidFill>
            <a:schemeClr val="bg1"/>
          </a:solidFill>
          <a:ln w="38100">
            <a:solidFill>
              <a:srgbClr val="275662"/>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
        <p:nvSpPr>
          <p:cNvPr id="46" name="ZoneTexte 45">
            <a:extLst>
              <a:ext uri="{FF2B5EF4-FFF2-40B4-BE49-F238E27FC236}">
                <a16:creationId xmlns:a16="http://schemas.microsoft.com/office/drawing/2014/main" id="{C736B6DF-9337-490B-ACAE-1A1CDC2CD85A}"/>
              </a:ext>
            </a:extLst>
          </p:cNvPr>
          <p:cNvSpPr txBox="1"/>
          <p:nvPr/>
        </p:nvSpPr>
        <p:spPr>
          <a:xfrm>
            <a:off x="6535021" y="6165280"/>
            <a:ext cx="2317942" cy="584775"/>
          </a:xfrm>
          <a:prstGeom prst="rect">
            <a:avLst/>
          </a:prstGeom>
          <a:noFill/>
        </p:spPr>
        <p:txBody>
          <a:bodyPr wrap="none" rtlCol="0">
            <a:spAutoFit/>
          </a:bodyPr>
          <a:lstStyle/>
          <a:p>
            <a:pPr algn="ctr"/>
            <a:r>
              <a:rPr lang="fr-FR" sz="1600" dirty="0"/>
              <a:t>Variété utilisée 
en tant que plante source</a:t>
            </a:r>
            <a:endParaRPr lang="en-US" sz="1600" i="1" dirty="0"/>
          </a:p>
        </p:txBody>
      </p:sp>
      <p:grpSp>
        <p:nvGrpSpPr>
          <p:cNvPr id="66" name="Groupe 65">
            <a:extLst>
              <a:ext uri="{FF2B5EF4-FFF2-40B4-BE49-F238E27FC236}">
                <a16:creationId xmlns:a16="http://schemas.microsoft.com/office/drawing/2014/main" id="{7D3AE133-67F8-4D8D-8083-BBB024DB1E9E}"/>
              </a:ext>
            </a:extLst>
          </p:cNvPr>
          <p:cNvGrpSpPr/>
          <p:nvPr/>
        </p:nvGrpSpPr>
        <p:grpSpPr>
          <a:xfrm>
            <a:off x="11812158" y="0"/>
            <a:ext cx="379842" cy="6857997"/>
            <a:chOff x="11812158" y="2460023"/>
            <a:chExt cx="379842" cy="1147763"/>
          </a:xfrm>
        </p:grpSpPr>
        <p:sp>
          <p:nvSpPr>
            <p:cNvPr id="67" name="Rectangle 66">
              <a:extLst>
                <a:ext uri="{FF2B5EF4-FFF2-40B4-BE49-F238E27FC236}">
                  <a16:creationId xmlns:a16="http://schemas.microsoft.com/office/drawing/2014/main" id="{8BE3C738-A5B2-4F42-8CF7-24605731DB3A}"/>
                </a:ext>
              </a:extLst>
            </p:cNvPr>
            <p:cNvSpPr/>
            <p:nvPr/>
          </p:nvSpPr>
          <p:spPr>
            <a:xfrm>
              <a:off x="11896725" y="2460023"/>
              <a:ext cx="295275" cy="11477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8" name="Connecteur droit 67">
              <a:extLst>
                <a:ext uri="{FF2B5EF4-FFF2-40B4-BE49-F238E27FC236}">
                  <a16:creationId xmlns:a16="http://schemas.microsoft.com/office/drawing/2014/main" id="{CC01729B-80E9-4B92-8001-A62692150A56}"/>
                </a:ext>
              </a:extLst>
            </p:cNvPr>
            <p:cNvCxnSpPr/>
            <p:nvPr/>
          </p:nvCxnSpPr>
          <p:spPr>
            <a:xfrm>
              <a:off x="11812158"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9" name="Connecteur droit 68">
              <a:extLst>
                <a:ext uri="{FF2B5EF4-FFF2-40B4-BE49-F238E27FC236}">
                  <a16:creationId xmlns:a16="http://schemas.microsoft.com/office/drawing/2014/main" id="{E285B853-3A99-4A5F-8242-51CDE0792C90}"/>
                </a:ext>
              </a:extLst>
            </p:cNvPr>
            <p:cNvCxnSpPr/>
            <p:nvPr/>
          </p:nvCxnSpPr>
          <p:spPr>
            <a:xfrm>
              <a:off x="12045520"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0" name="Connecteur droit 69">
              <a:extLst>
                <a:ext uri="{FF2B5EF4-FFF2-40B4-BE49-F238E27FC236}">
                  <a16:creationId xmlns:a16="http://schemas.microsoft.com/office/drawing/2014/main" id="{F4E0FD46-9EB2-47B7-A940-2B1A6F9B7887}"/>
                </a:ext>
              </a:extLst>
            </p:cNvPr>
            <p:cNvCxnSpPr/>
            <p:nvPr/>
          </p:nvCxnSpPr>
          <p:spPr>
            <a:xfrm>
              <a:off x="11974082" y="2460023"/>
              <a:ext cx="0" cy="1147763"/>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33870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4" grpId="0"/>
      <p:bldP spid="63" grpId="0"/>
      <p:bldP spid="23" grpId="0"/>
      <p:bldP spid="29" grpId="0"/>
      <p:bldP spid="4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3" name="Groupe 272">
            <a:extLst>
              <a:ext uri="{FF2B5EF4-FFF2-40B4-BE49-F238E27FC236}">
                <a16:creationId xmlns:a16="http://schemas.microsoft.com/office/drawing/2014/main" id="{F1C8DA10-5A67-4D53-B85C-C484347EACCD}"/>
              </a:ext>
            </a:extLst>
          </p:cNvPr>
          <p:cNvGrpSpPr/>
          <p:nvPr/>
        </p:nvGrpSpPr>
        <p:grpSpPr>
          <a:xfrm>
            <a:off x="237944" y="52039"/>
            <a:ext cx="11292745" cy="388640"/>
            <a:chOff x="786847" y="329183"/>
            <a:chExt cx="10926154" cy="777241"/>
          </a:xfrm>
        </p:grpSpPr>
        <p:sp>
          <p:nvSpPr>
            <p:cNvPr id="274" name="Rectangle 273">
              <a:extLst>
                <a:ext uri="{FF2B5EF4-FFF2-40B4-BE49-F238E27FC236}">
                  <a16:creationId xmlns:a16="http://schemas.microsoft.com/office/drawing/2014/main" id="{B6034F25-C378-4443-A6F8-0865B0F79B11}"/>
                </a:ext>
              </a:extLst>
            </p:cNvPr>
            <p:cNvSpPr/>
            <p:nvPr/>
          </p:nvSpPr>
          <p:spPr>
            <a:xfrm>
              <a:off x="1600200" y="329184"/>
              <a:ext cx="9299448" cy="77724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5" name="Arc 274">
              <a:extLst>
                <a:ext uri="{FF2B5EF4-FFF2-40B4-BE49-F238E27FC236}">
                  <a16:creationId xmlns:a16="http://schemas.microsoft.com/office/drawing/2014/main" id="{58835537-776C-4F1E-9512-10D654B8B6CC}"/>
                </a:ext>
              </a:extLst>
            </p:cNvPr>
            <p:cNvSpPr/>
            <p:nvPr/>
          </p:nvSpPr>
          <p:spPr>
            <a:xfrm flipH="1">
              <a:off x="786847" y="329184"/>
              <a:ext cx="1682495" cy="777240"/>
            </a:xfrm>
            <a:prstGeom prst="arc">
              <a:avLst/>
            </a:prstGeom>
            <a:solidFill>
              <a:srgbClr val="BACFA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76" name="Arc 275">
              <a:extLst>
                <a:ext uri="{FF2B5EF4-FFF2-40B4-BE49-F238E27FC236}">
                  <a16:creationId xmlns:a16="http://schemas.microsoft.com/office/drawing/2014/main" id="{534C8EB1-45AB-47ED-9C24-BF45451BB65E}"/>
                </a:ext>
              </a:extLst>
            </p:cNvPr>
            <p:cNvSpPr/>
            <p:nvPr/>
          </p:nvSpPr>
          <p:spPr>
            <a:xfrm rot="10800000" flipH="1">
              <a:off x="10030506" y="329184"/>
              <a:ext cx="1682495" cy="777240"/>
            </a:xfrm>
            <a:prstGeom prst="arc">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lt1"/>
                </a:solidFill>
              </a:endParaRPr>
            </a:p>
          </p:txBody>
        </p:sp>
        <p:sp>
          <p:nvSpPr>
            <p:cNvPr id="277" name="Rectangle 276">
              <a:extLst>
                <a:ext uri="{FF2B5EF4-FFF2-40B4-BE49-F238E27FC236}">
                  <a16:creationId xmlns:a16="http://schemas.microsoft.com/office/drawing/2014/main" id="{F71D123B-BF96-424F-AD92-5053DEC1F0D2}"/>
                </a:ext>
              </a:extLst>
            </p:cNvPr>
            <p:cNvSpPr/>
            <p:nvPr/>
          </p:nvSpPr>
          <p:spPr>
            <a:xfrm>
              <a:off x="786847" y="704850"/>
              <a:ext cx="976639" cy="401574"/>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8" name="Rectangle 277">
              <a:extLst>
                <a:ext uri="{FF2B5EF4-FFF2-40B4-BE49-F238E27FC236}">
                  <a16:creationId xmlns:a16="http://schemas.microsoft.com/office/drawing/2014/main" id="{DB95E557-D18D-4319-8033-C681BFAFCF14}"/>
                </a:ext>
              </a:extLst>
            </p:cNvPr>
            <p:cNvSpPr/>
            <p:nvPr/>
          </p:nvSpPr>
          <p:spPr>
            <a:xfrm>
              <a:off x="10736362" y="329183"/>
              <a:ext cx="976639" cy="38862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6" name="Connecteur droit 5">
            <a:extLst>
              <a:ext uri="{FF2B5EF4-FFF2-40B4-BE49-F238E27FC236}">
                <a16:creationId xmlns:a16="http://schemas.microsoft.com/office/drawing/2014/main" id="{2A865826-E33B-45D2-84B1-69DAE431628B}"/>
              </a:ext>
            </a:extLst>
          </p:cNvPr>
          <p:cNvCxnSpPr>
            <a:cxnSpLocks/>
          </p:cNvCxnSpPr>
          <p:nvPr/>
        </p:nvCxnSpPr>
        <p:spPr>
          <a:xfrm>
            <a:off x="6536295" y="697165"/>
            <a:ext cx="0" cy="598235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 name="Titre 2">
            <a:extLst>
              <a:ext uri="{FF2B5EF4-FFF2-40B4-BE49-F238E27FC236}">
                <a16:creationId xmlns:a16="http://schemas.microsoft.com/office/drawing/2014/main" id="{DCEF7F60-97B7-49A9-A967-690CBABBFCDD}"/>
              </a:ext>
            </a:extLst>
          </p:cNvPr>
          <p:cNvSpPr txBox="1">
            <a:spLocks/>
          </p:cNvSpPr>
          <p:nvPr/>
        </p:nvSpPr>
        <p:spPr>
          <a:xfrm>
            <a:off x="237945" y="-187226"/>
            <a:ext cx="11292744" cy="888251"/>
          </a:xfrm>
          <a:prstGeom prst="rect">
            <a:avLst/>
          </a:prstGeom>
        </p:spPr>
        <p:txBody>
          <a:bodyPr vert="horz" lIns="91440" tIns="45720" rIns="91440" bIns="45720" rtlCol="0" anchor="ctr" anchorCtr="0">
            <a:noAutofit/>
          </a:bodyPr>
          <a:lstStyle>
            <a:lvl1pPr>
              <a:lnSpc>
                <a:spcPct val="90000"/>
              </a:lnSpc>
              <a:spcBef>
                <a:spcPct val="0"/>
              </a:spcBef>
              <a:buNone/>
              <a:defRPr sz="2000" spc="-150">
                <a:solidFill>
                  <a:schemeClr val="accent2"/>
                </a:solidFill>
                <a:latin typeface="Nunito" pitchFamily="2" charset="0"/>
                <a:ea typeface="+mj-ea"/>
                <a:cs typeface="+mj-cs"/>
              </a:defRPr>
            </a:lvl1pPr>
          </a:lstStyle>
          <a:p>
            <a:pPr algn="ctr"/>
            <a:r>
              <a:rPr lang="en-US" dirty="0"/>
              <a:t>Conclusions</a:t>
            </a:r>
          </a:p>
        </p:txBody>
      </p:sp>
      <p:sp>
        <p:nvSpPr>
          <p:cNvPr id="74" name="ZoneTexte 73">
            <a:extLst>
              <a:ext uri="{FF2B5EF4-FFF2-40B4-BE49-F238E27FC236}">
                <a16:creationId xmlns:a16="http://schemas.microsoft.com/office/drawing/2014/main" id="{8149C295-5FC4-46FB-BFAE-17015EF7A396}"/>
              </a:ext>
            </a:extLst>
          </p:cNvPr>
          <p:cNvSpPr txBox="1"/>
          <p:nvPr/>
        </p:nvSpPr>
        <p:spPr>
          <a:xfrm>
            <a:off x="2616497" y="487299"/>
            <a:ext cx="3200734" cy="369332"/>
          </a:xfrm>
          <a:prstGeom prst="rect">
            <a:avLst/>
          </a:prstGeom>
          <a:noFill/>
        </p:spPr>
        <p:txBody>
          <a:bodyPr wrap="square" rtlCol="0">
            <a:spAutoFit/>
          </a:bodyPr>
          <a:lstStyle/>
          <a:p>
            <a:pPr algn="ctr"/>
            <a:r>
              <a:rPr lang="en-US" b="1" dirty="0"/>
              <a:t>Introduction</a:t>
            </a:r>
          </a:p>
        </p:txBody>
      </p:sp>
      <p:sp>
        <p:nvSpPr>
          <p:cNvPr id="77" name="ZoneTexte 76">
            <a:extLst>
              <a:ext uri="{FF2B5EF4-FFF2-40B4-BE49-F238E27FC236}">
                <a16:creationId xmlns:a16="http://schemas.microsoft.com/office/drawing/2014/main" id="{6B9FF2A4-5D10-4579-898E-73B0E4D06D1F}"/>
              </a:ext>
            </a:extLst>
          </p:cNvPr>
          <p:cNvSpPr txBox="1"/>
          <p:nvPr/>
        </p:nvSpPr>
        <p:spPr>
          <a:xfrm>
            <a:off x="7234121" y="487299"/>
            <a:ext cx="3200733" cy="369332"/>
          </a:xfrm>
          <a:prstGeom prst="rect">
            <a:avLst/>
          </a:prstGeom>
          <a:noFill/>
        </p:spPr>
        <p:txBody>
          <a:bodyPr wrap="square" rtlCol="0">
            <a:spAutoFit/>
          </a:bodyPr>
          <a:lstStyle/>
          <a:p>
            <a:pPr algn="ctr"/>
            <a:r>
              <a:rPr lang="en-US" b="1" dirty="0"/>
              <a:t>Propagation</a:t>
            </a:r>
          </a:p>
        </p:txBody>
      </p:sp>
      <p:grpSp>
        <p:nvGrpSpPr>
          <p:cNvPr id="78" name="Groupe 77">
            <a:extLst>
              <a:ext uri="{FF2B5EF4-FFF2-40B4-BE49-F238E27FC236}">
                <a16:creationId xmlns:a16="http://schemas.microsoft.com/office/drawing/2014/main" id="{DBB3A313-E52D-447E-87B9-97C6FFDB2205}"/>
              </a:ext>
            </a:extLst>
          </p:cNvPr>
          <p:cNvGrpSpPr/>
          <p:nvPr/>
        </p:nvGrpSpPr>
        <p:grpSpPr>
          <a:xfrm>
            <a:off x="0" y="2738601"/>
            <a:ext cx="1944000" cy="1368000"/>
            <a:chOff x="663891" y="15366201"/>
            <a:chExt cx="5133580" cy="3758395"/>
          </a:xfrm>
        </p:grpSpPr>
        <p:grpSp>
          <p:nvGrpSpPr>
            <p:cNvPr id="79" name="Groupe 78">
              <a:extLst>
                <a:ext uri="{FF2B5EF4-FFF2-40B4-BE49-F238E27FC236}">
                  <a16:creationId xmlns:a16="http://schemas.microsoft.com/office/drawing/2014/main" id="{10B3746F-9616-407C-A14C-AA0789EE54D2}"/>
                </a:ext>
              </a:extLst>
            </p:cNvPr>
            <p:cNvGrpSpPr/>
            <p:nvPr/>
          </p:nvGrpSpPr>
          <p:grpSpPr>
            <a:xfrm>
              <a:off x="663891" y="15366201"/>
              <a:ext cx="2221764" cy="2511948"/>
              <a:chOff x="273040" y="1585892"/>
              <a:chExt cx="1351452" cy="1843108"/>
            </a:xfrm>
          </p:grpSpPr>
          <p:pic>
            <p:nvPicPr>
              <p:cNvPr id="91" name="Graphique 90">
                <a:extLst>
                  <a:ext uri="{FF2B5EF4-FFF2-40B4-BE49-F238E27FC236}">
                    <a16:creationId xmlns:a16="http://schemas.microsoft.com/office/drawing/2014/main" id="{67B3540A-7A65-4730-8DA3-1708D024C2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92" name="Graphique 91">
                <a:extLst>
                  <a:ext uri="{FF2B5EF4-FFF2-40B4-BE49-F238E27FC236}">
                    <a16:creationId xmlns:a16="http://schemas.microsoft.com/office/drawing/2014/main" id="{1E90D7D9-390F-40C9-BA86-126822BC81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grpSp>
          <p:nvGrpSpPr>
            <p:cNvPr id="80" name="Groupe 79">
              <a:extLst>
                <a:ext uri="{FF2B5EF4-FFF2-40B4-BE49-F238E27FC236}">
                  <a16:creationId xmlns:a16="http://schemas.microsoft.com/office/drawing/2014/main" id="{10CF5D39-BF9A-4DE3-9A29-A77DB6F2409D}"/>
                </a:ext>
              </a:extLst>
            </p:cNvPr>
            <p:cNvGrpSpPr/>
            <p:nvPr/>
          </p:nvGrpSpPr>
          <p:grpSpPr>
            <a:xfrm>
              <a:off x="2451837" y="15366201"/>
              <a:ext cx="2221764" cy="2511948"/>
              <a:chOff x="273040" y="1585892"/>
              <a:chExt cx="1351452" cy="1843108"/>
            </a:xfrm>
          </p:grpSpPr>
          <p:pic>
            <p:nvPicPr>
              <p:cNvPr id="89" name="Graphique 88">
                <a:extLst>
                  <a:ext uri="{FF2B5EF4-FFF2-40B4-BE49-F238E27FC236}">
                    <a16:creationId xmlns:a16="http://schemas.microsoft.com/office/drawing/2014/main" id="{BD13F8A6-4CCD-4DF9-BD57-B4804E18D6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90" name="Graphique 89">
                <a:extLst>
                  <a:ext uri="{FF2B5EF4-FFF2-40B4-BE49-F238E27FC236}">
                    <a16:creationId xmlns:a16="http://schemas.microsoft.com/office/drawing/2014/main" id="{CDB82FD3-F9AC-48E1-84A9-7535CF84DF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grpSp>
          <p:nvGrpSpPr>
            <p:cNvPr id="81" name="Groupe 80">
              <a:extLst>
                <a:ext uri="{FF2B5EF4-FFF2-40B4-BE49-F238E27FC236}">
                  <a16:creationId xmlns:a16="http://schemas.microsoft.com/office/drawing/2014/main" id="{89CDA71C-7FAE-436B-A864-CBE9DFF70A08}"/>
                </a:ext>
              </a:extLst>
            </p:cNvPr>
            <p:cNvGrpSpPr/>
            <p:nvPr/>
          </p:nvGrpSpPr>
          <p:grpSpPr>
            <a:xfrm>
              <a:off x="1109365" y="16612648"/>
              <a:ext cx="2221764" cy="2511948"/>
              <a:chOff x="273040" y="1585892"/>
              <a:chExt cx="1351452" cy="1843108"/>
            </a:xfrm>
          </p:grpSpPr>
          <p:pic>
            <p:nvPicPr>
              <p:cNvPr id="87" name="Graphique 86">
                <a:extLst>
                  <a:ext uri="{FF2B5EF4-FFF2-40B4-BE49-F238E27FC236}">
                    <a16:creationId xmlns:a16="http://schemas.microsoft.com/office/drawing/2014/main" id="{7873BE85-32E0-4823-9BF3-F7913FA30D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88" name="Graphique 87">
                <a:extLst>
                  <a:ext uri="{FF2B5EF4-FFF2-40B4-BE49-F238E27FC236}">
                    <a16:creationId xmlns:a16="http://schemas.microsoft.com/office/drawing/2014/main" id="{5731F4D8-EBD0-4B75-88B2-B5CD1C1DC3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grpSp>
          <p:nvGrpSpPr>
            <p:cNvPr id="82" name="Groupe 81">
              <a:extLst>
                <a:ext uri="{FF2B5EF4-FFF2-40B4-BE49-F238E27FC236}">
                  <a16:creationId xmlns:a16="http://schemas.microsoft.com/office/drawing/2014/main" id="{06F2705C-7362-4A51-930D-F40DB9F6C049}"/>
                </a:ext>
              </a:extLst>
            </p:cNvPr>
            <p:cNvGrpSpPr/>
            <p:nvPr/>
          </p:nvGrpSpPr>
          <p:grpSpPr>
            <a:xfrm>
              <a:off x="2897311" y="16612648"/>
              <a:ext cx="2221764" cy="2511948"/>
              <a:chOff x="273040" y="1585892"/>
              <a:chExt cx="1351452" cy="1843108"/>
            </a:xfrm>
          </p:grpSpPr>
          <p:pic>
            <p:nvPicPr>
              <p:cNvPr id="85" name="Graphique 84">
                <a:extLst>
                  <a:ext uri="{FF2B5EF4-FFF2-40B4-BE49-F238E27FC236}">
                    <a16:creationId xmlns:a16="http://schemas.microsoft.com/office/drawing/2014/main" id="{EF82F65A-6451-4FB1-BB1E-42233C8B94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86" name="Graphique 85">
                <a:extLst>
                  <a:ext uri="{FF2B5EF4-FFF2-40B4-BE49-F238E27FC236}">
                    <a16:creationId xmlns:a16="http://schemas.microsoft.com/office/drawing/2014/main" id="{E354F7CB-EF18-4D18-A6F5-E613A6E316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pic>
          <p:nvPicPr>
            <p:cNvPr id="83" name="Graphique 82">
              <a:extLst>
                <a:ext uri="{FF2B5EF4-FFF2-40B4-BE49-F238E27FC236}">
                  <a16:creationId xmlns:a16="http://schemas.microsoft.com/office/drawing/2014/main" id="{580632C4-0A26-4C59-AF68-533BDE7E7F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85201" y="15366201"/>
              <a:ext cx="1266796" cy="2511948"/>
            </a:xfrm>
            <a:prstGeom prst="rect">
              <a:avLst/>
            </a:prstGeom>
          </p:spPr>
        </p:pic>
        <p:pic>
          <p:nvPicPr>
            <p:cNvPr id="84" name="Graphique 83">
              <a:extLst>
                <a:ext uri="{FF2B5EF4-FFF2-40B4-BE49-F238E27FC236}">
                  <a16:creationId xmlns:a16="http://schemas.microsoft.com/office/drawing/2014/main" id="{00FE9503-5550-444D-AC40-C8758DDAE0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30675" y="16612648"/>
              <a:ext cx="1266796" cy="2511948"/>
            </a:xfrm>
            <a:prstGeom prst="rect">
              <a:avLst/>
            </a:prstGeom>
          </p:spPr>
        </p:pic>
      </p:grpSp>
      <p:grpSp>
        <p:nvGrpSpPr>
          <p:cNvPr id="134" name="Groupe 133">
            <a:extLst>
              <a:ext uri="{FF2B5EF4-FFF2-40B4-BE49-F238E27FC236}">
                <a16:creationId xmlns:a16="http://schemas.microsoft.com/office/drawing/2014/main" id="{693AD369-6AD0-45CD-818C-CA6742FE8AF9}"/>
              </a:ext>
            </a:extLst>
          </p:cNvPr>
          <p:cNvGrpSpPr/>
          <p:nvPr/>
        </p:nvGrpSpPr>
        <p:grpSpPr>
          <a:xfrm>
            <a:off x="1184533" y="1528198"/>
            <a:ext cx="1431964" cy="1156549"/>
            <a:chOff x="1268641" y="1708871"/>
            <a:chExt cx="1431964" cy="1255920"/>
          </a:xfrm>
        </p:grpSpPr>
        <p:cxnSp>
          <p:nvCxnSpPr>
            <p:cNvPr id="72" name="Connecteur droit avec flèche 71">
              <a:extLst>
                <a:ext uri="{FF2B5EF4-FFF2-40B4-BE49-F238E27FC236}">
                  <a16:creationId xmlns:a16="http://schemas.microsoft.com/office/drawing/2014/main" id="{98B50924-F98C-4C3A-9F73-4117B8FD4412}"/>
                </a:ext>
              </a:extLst>
            </p:cNvPr>
            <p:cNvCxnSpPr>
              <a:cxnSpLocks/>
            </p:cNvCxnSpPr>
            <p:nvPr/>
          </p:nvCxnSpPr>
          <p:spPr>
            <a:xfrm>
              <a:off x="1268641" y="1708871"/>
              <a:ext cx="1431964" cy="0"/>
            </a:xfrm>
            <a:prstGeom prst="straightConnector1">
              <a:avLst/>
            </a:prstGeom>
            <a:ln w="38100">
              <a:solidFill>
                <a:srgbClr val="51788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3" name="Connecteur droit avec flèche 92">
              <a:extLst>
                <a:ext uri="{FF2B5EF4-FFF2-40B4-BE49-F238E27FC236}">
                  <a16:creationId xmlns:a16="http://schemas.microsoft.com/office/drawing/2014/main" id="{3C5B7A1D-91CD-4A73-8EE6-5811593A15DD}"/>
                </a:ext>
              </a:extLst>
            </p:cNvPr>
            <p:cNvCxnSpPr>
              <a:cxnSpLocks/>
            </p:cNvCxnSpPr>
            <p:nvPr/>
          </p:nvCxnSpPr>
          <p:spPr>
            <a:xfrm flipV="1">
              <a:off x="1287790" y="1708872"/>
              <a:ext cx="0" cy="1255919"/>
            </a:xfrm>
            <a:prstGeom prst="straightConnector1">
              <a:avLst/>
            </a:prstGeom>
            <a:ln w="38100">
              <a:solidFill>
                <a:srgbClr val="51788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11" name="ZoneTexte 110">
            <a:extLst>
              <a:ext uri="{FF2B5EF4-FFF2-40B4-BE49-F238E27FC236}">
                <a16:creationId xmlns:a16="http://schemas.microsoft.com/office/drawing/2014/main" id="{47728FCA-67A9-4202-AA1C-AEBA282FA845}"/>
              </a:ext>
            </a:extLst>
          </p:cNvPr>
          <p:cNvSpPr txBox="1"/>
          <p:nvPr/>
        </p:nvSpPr>
        <p:spPr>
          <a:xfrm>
            <a:off x="3325179" y="3649748"/>
            <a:ext cx="3213444" cy="784830"/>
          </a:xfrm>
          <a:prstGeom prst="rect">
            <a:avLst/>
          </a:prstGeom>
          <a:noFill/>
        </p:spPr>
        <p:txBody>
          <a:bodyPr wrap="square" rtlCol="0">
            <a:spAutoFit/>
          </a:bodyPr>
          <a:lstStyle/>
          <a:p>
            <a:pPr algn="ctr"/>
            <a:r>
              <a:rPr lang="fr-FR" sz="1500" dirty="0" err="1">
                <a:solidFill>
                  <a:srgbClr val="10A7AB"/>
                </a:solidFill>
              </a:rPr>
              <a:t>Cvs</a:t>
            </a:r>
            <a:r>
              <a:rPr lang="fr-FR" sz="1500" dirty="0">
                <a:solidFill>
                  <a:srgbClr val="10A7AB"/>
                </a:solidFill>
              </a:rPr>
              <a:t>. Filon : 
Pas d’effet </a:t>
            </a:r>
            <a:r>
              <a:rPr lang="fr-FR" sz="1500" dirty="0" err="1">
                <a:solidFill>
                  <a:srgbClr val="10A7AB"/>
                </a:solidFill>
              </a:rPr>
              <a:t>antixénose</a:t>
            </a:r>
            <a:r>
              <a:rPr lang="fr-FR" sz="1500" dirty="0">
                <a:solidFill>
                  <a:srgbClr val="10A7AB"/>
                </a:solidFill>
              </a:rPr>
              <a:t> sur </a:t>
            </a:r>
            <a:r>
              <a:rPr lang="fr-FR" sz="1500" i="1" dirty="0">
                <a:solidFill>
                  <a:srgbClr val="10A7AB"/>
                </a:solidFill>
              </a:rPr>
              <a:t>P. </a:t>
            </a:r>
            <a:r>
              <a:rPr lang="fr-FR" sz="1500" i="1" dirty="0" err="1">
                <a:solidFill>
                  <a:srgbClr val="10A7AB"/>
                </a:solidFill>
              </a:rPr>
              <a:t>alienus</a:t>
            </a:r>
            <a:r>
              <a:rPr lang="fr-FR" sz="1500" dirty="0">
                <a:solidFill>
                  <a:srgbClr val="10A7AB"/>
                </a:solidFill>
              </a:rPr>
              <a:t>
 Moins efficacement infecté par WDV</a:t>
            </a:r>
            <a:endParaRPr lang="en-US" sz="1500" dirty="0">
              <a:solidFill>
                <a:srgbClr val="10A7AB"/>
              </a:solidFill>
            </a:endParaRPr>
          </a:p>
        </p:txBody>
      </p:sp>
      <p:sp>
        <p:nvSpPr>
          <p:cNvPr id="112" name="ZoneTexte 111">
            <a:extLst>
              <a:ext uri="{FF2B5EF4-FFF2-40B4-BE49-F238E27FC236}">
                <a16:creationId xmlns:a16="http://schemas.microsoft.com/office/drawing/2014/main" id="{77D4E389-16D9-483A-90B5-CDB4C064836D}"/>
              </a:ext>
            </a:extLst>
          </p:cNvPr>
          <p:cNvSpPr txBox="1"/>
          <p:nvPr/>
        </p:nvSpPr>
        <p:spPr>
          <a:xfrm>
            <a:off x="1783517" y="2333370"/>
            <a:ext cx="1909537" cy="276999"/>
          </a:xfrm>
          <a:prstGeom prst="rect">
            <a:avLst/>
          </a:prstGeom>
          <a:noFill/>
        </p:spPr>
        <p:txBody>
          <a:bodyPr wrap="square" rtlCol="0">
            <a:spAutoFit/>
          </a:bodyPr>
          <a:lstStyle/>
          <a:p>
            <a:pPr algn="ctr"/>
            <a:r>
              <a:rPr lang="en-US" sz="1200" dirty="0"/>
              <a:t>Choix de </a:t>
            </a:r>
            <a:r>
              <a:rPr lang="en-US" sz="1200" dirty="0" err="1"/>
              <a:t>l’hôte</a:t>
            </a:r>
            <a:endParaRPr lang="en-US" sz="1200" i="1" dirty="0"/>
          </a:p>
        </p:txBody>
      </p:sp>
      <p:cxnSp>
        <p:nvCxnSpPr>
          <p:cNvPr id="114" name="Connecteur droit avec flèche 113">
            <a:extLst>
              <a:ext uri="{FF2B5EF4-FFF2-40B4-BE49-F238E27FC236}">
                <a16:creationId xmlns:a16="http://schemas.microsoft.com/office/drawing/2014/main" id="{6571F8E6-E9B2-456E-BAF8-9C51061BA83E}"/>
              </a:ext>
            </a:extLst>
          </p:cNvPr>
          <p:cNvCxnSpPr>
            <a:cxnSpLocks/>
          </p:cNvCxnSpPr>
          <p:nvPr/>
        </p:nvCxnSpPr>
        <p:spPr>
          <a:xfrm>
            <a:off x="1917084" y="2564213"/>
            <a:ext cx="1674050" cy="0"/>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2" name="ZoneTexte 121">
            <a:extLst>
              <a:ext uri="{FF2B5EF4-FFF2-40B4-BE49-F238E27FC236}">
                <a16:creationId xmlns:a16="http://schemas.microsoft.com/office/drawing/2014/main" id="{EE0F6795-2DE1-437B-B8FC-754A87196983}"/>
              </a:ext>
            </a:extLst>
          </p:cNvPr>
          <p:cNvSpPr txBox="1"/>
          <p:nvPr/>
        </p:nvSpPr>
        <p:spPr>
          <a:xfrm>
            <a:off x="4351481" y="2333370"/>
            <a:ext cx="1909537" cy="276999"/>
          </a:xfrm>
          <a:prstGeom prst="rect">
            <a:avLst/>
          </a:prstGeom>
          <a:noFill/>
        </p:spPr>
        <p:txBody>
          <a:bodyPr wrap="square" rtlCol="0">
            <a:spAutoFit/>
          </a:bodyPr>
          <a:lstStyle/>
          <a:p>
            <a:pPr algn="ctr"/>
            <a:r>
              <a:rPr lang="en-US" sz="1200" dirty="0" err="1"/>
              <a:t>Taux</a:t>
            </a:r>
            <a:r>
              <a:rPr lang="en-US" sz="1200" dirty="0"/>
              <a:t> </a:t>
            </a:r>
            <a:r>
              <a:rPr lang="en-US" sz="1200" dirty="0" err="1"/>
              <a:t>d’infection</a:t>
            </a:r>
            <a:endParaRPr lang="en-US" sz="1200" dirty="0"/>
          </a:p>
        </p:txBody>
      </p:sp>
      <p:cxnSp>
        <p:nvCxnSpPr>
          <p:cNvPr id="123" name="Connecteur droit avec flèche 122">
            <a:extLst>
              <a:ext uri="{FF2B5EF4-FFF2-40B4-BE49-F238E27FC236}">
                <a16:creationId xmlns:a16="http://schemas.microsoft.com/office/drawing/2014/main" id="{4F807DA2-5D37-47B0-99D4-31D2E3989CD6}"/>
              </a:ext>
            </a:extLst>
          </p:cNvPr>
          <p:cNvCxnSpPr>
            <a:cxnSpLocks/>
          </p:cNvCxnSpPr>
          <p:nvPr/>
        </p:nvCxnSpPr>
        <p:spPr>
          <a:xfrm>
            <a:off x="4454551" y="2564213"/>
            <a:ext cx="1674050" cy="0"/>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7" name="Connecteur droit avec flèche 126">
            <a:extLst>
              <a:ext uri="{FF2B5EF4-FFF2-40B4-BE49-F238E27FC236}">
                <a16:creationId xmlns:a16="http://schemas.microsoft.com/office/drawing/2014/main" id="{D55D6663-44E3-47C8-9107-70CD90A42E04}"/>
              </a:ext>
            </a:extLst>
          </p:cNvPr>
          <p:cNvCxnSpPr>
            <a:cxnSpLocks/>
          </p:cNvCxnSpPr>
          <p:nvPr/>
        </p:nvCxnSpPr>
        <p:spPr>
          <a:xfrm>
            <a:off x="5950450" y="1535508"/>
            <a:ext cx="1217284" cy="0"/>
          </a:xfrm>
          <a:prstGeom prst="straightConnector1">
            <a:avLst/>
          </a:prstGeom>
          <a:ln w="38100">
            <a:solidFill>
              <a:srgbClr val="51788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36" name="Groupe 135">
            <a:extLst>
              <a:ext uri="{FF2B5EF4-FFF2-40B4-BE49-F238E27FC236}">
                <a16:creationId xmlns:a16="http://schemas.microsoft.com/office/drawing/2014/main" id="{4706340F-6181-4BA6-84A0-D2234ECFB2EB}"/>
              </a:ext>
            </a:extLst>
          </p:cNvPr>
          <p:cNvGrpSpPr/>
          <p:nvPr/>
        </p:nvGrpSpPr>
        <p:grpSpPr>
          <a:xfrm flipV="1">
            <a:off x="1184533" y="4336591"/>
            <a:ext cx="1431964" cy="993209"/>
            <a:chOff x="1268641" y="1708871"/>
            <a:chExt cx="1431964" cy="1255920"/>
          </a:xfrm>
        </p:grpSpPr>
        <p:cxnSp>
          <p:nvCxnSpPr>
            <p:cNvPr id="137" name="Connecteur droit avec flèche 136">
              <a:extLst>
                <a:ext uri="{FF2B5EF4-FFF2-40B4-BE49-F238E27FC236}">
                  <a16:creationId xmlns:a16="http://schemas.microsoft.com/office/drawing/2014/main" id="{60B51A18-7ACD-48C0-977D-6B918E6BF4FC}"/>
                </a:ext>
              </a:extLst>
            </p:cNvPr>
            <p:cNvCxnSpPr>
              <a:cxnSpLocks/>
            </p:cNvCxnSpPr>
            <p:nvPr/>
          </p:nvCxnSpPr>
          <p:spPr>
            <a:xfrm>
              <a:off x="1268641" y="1708871"/>
              <a:ext cx="1431964" cy="0"/>
            </a:xfrm>
            <a:prstGeom prst="straightConnector1">
              <a:avLst/>
            </a:prstGeom>
            <a:ln w="38100">
              <a:solidFill>
                <a:srgbClr val="10A7A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8" name="Connecteur droit avec flèche 137">
              <a:extLst>
                <a:ext uri="{FF2B5EF4-FFF2-40B4-BE49-F238E27FC236}">
                  <a16:creationId xmlns:a16="http://schemas.microsoft.com/office/drawing/2014/main" id="{D9F1C2BE-1F65-4269-8361-E4626B394A0B}"/>
                </a:ext>
              </a:extLst>
            </p:cNvPr>
            <p:cNvCxnSpPr>
              <a:cxnSpLocks/>
            </p:cNvCxnSpPr>
            <p:nvPr/>
          </p:nvCxnSpPr>
          <p:spPr>
            <a:xfrm flipV="1">
              <a:off x="1287790" y="1708872"/>
              <a:ext cx="0" cy="1255919"/>
            </a:xfrm>
            <a:prstGeom prst="straightConnector1">
              <a:avLst/>
            </a:prstGeom>
            <a:ln w="38100">
              <a:solidFill>
                <a:srgbClr val="10A7A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 name="Groupe 4">
            <a:extLst>
              <a:ext uri="{FF2B5EF4-FFF2-40B4-BE49-F238E27FC236}">
                <a16:creationId xmlns:a16="http://schemas.microsoft.com/office/drawing/2014/main" id="{75863698-D576-4F11-BEDE-3D64728131A0}"/>
              </a:ext>
            </a:extLst>
          </p:cNvPr>
          <p:cNvGrpSpPr/>
          <p:nvPr/>
        </p:nvGrpSpPr>
        <p:grpSpPr>
          <a:xfrm>
            <a:off x="2677457" y="4597548"/>
            <a:ext cx="3200734" cy="1444641"/>
            <a:chOff x="2677457" y="4597548"/>
            <a:chExt cx="3200734" cy="1444641"/>
          </a:xfrm>
        </p:grpSpPr>
        <p:grpSp>
          <p:nvGrpSpPr>
            <p:cNvPr id="368" name="Groupe 367">
              <a:extLst>
                <a:ext uri="{FF2B5EF4-FFF2-40B4-BE49-F238E27FC236}">
                  <a16:creationId xmlns:a16="http://schemas.microsoft.com/office/drawing/2014/main" id="{4720237E-EA0A-4850-976F-E50CCF93DEB2}"/>
                </a:ext>
              </a:extLst>
            </p:cNvPr>
            <p:cNvGrpSpPr/>
            <p:nvPr/>
          </p:nvGrpSpPr>
          <p:grpSpPr>
            <a:xfrm>
              <a:off x="5032751" y="4716817"/>
              <a:ext cx="656836" cy="841770"/>
              <a:chOff x="273040" y="1585892"/>
              <a:chExt cx="1351452" cy="1843108"/>
            </a:xfrm>
          </p:grpSpPr>
          <p:pic>
            <p:nvPicPr>
              <p:cNvPr id="375" name="Graphique 374">
                <a:extLst>
                  <a:ext uri="{FF2B5EF4-FFF2-40B4-BE49-F238E27FC236}">
                    <a16:creationId xmlns:a16="http://schemas.microsoft.com/office/drawing/2014/main" id="{E5762711-D2AC-45A8-9D67-8F44AC9D23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376" name="Graphique 375">
                <a:extLst>
                  <a:ext uri="{FF2B5EF4-FFF2-40B4-BE49-F238E27FC236}">
                    <a16:creationId xmlns:a16="http://schemas.microsoft.com/office/drawing/2014/main" id="{F7C336AB-D6A4-4C77-B954-37EF69EBB5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pic>
          <p:nvPicPr>
            <p:cNvPr id="384" name="Graphique 383">
              <a:extLst>
                <a:ext uri="{FF2B5EF4-FFF2-40B4-BE49-F238E27FC236}">
                  <a16:creationId xmlns:a16="http://schemas.microsoft.com/office/drawing/2014/main" id="{F6C70546-5821-40A8-9898-5E57FC0A02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03609" y="4716817"/>
              <a:ext cx="374512" cy="841770"/>
            </a:xfrm>
            <a:prstGeom prst="rect">
              <a:avLst/>
            </a:prstGeom>
          </p:spPr>
        </p:pic>
        <p:grpSp>
          <p:nvGrpSpPr>
            <p:cNvPr id="365" name="Groupe 364">
              <a:extLst>
                <a:ext uri="{FF2B5EF4-FFF2-40B4-BE49-F238E27FC236}">
                  <a16:creationId xmlns:a16="http://schemas.microsoft.com/office/drawing/2014/main" id="{005FC2B2-4620-4D3F-8F9F-BB5F89AEDF17}"/>
                </a:ext>
              </a:extLst>
            </p:cNvPr>
            <p:cNvGrpSpPr/>
            <p:nvPr/>
          </p:nvGrpSpPr>
          <p:grpSpPr>
            <a:xfrm>
              <a:off x="4549868" y="4716817"/>
              <a:ext cx="656836" cy="841770"/>
              <a:chOff x="273040" y="1585892"/>
              <a:chExt cx="1351452" cy="1843108"/>
            </a:xfrm>
          </p:grpSpPr>
          <p:pic>
            <p:nvPicPr>
              <p:cNvPr id="381" name="Graphique 380">
                <a:extLst>
                  <a:ext uri="{FF2B5EF4-FFF2-40B4-BE49-F238E27FC236}">
                    <a16:creationId xmlns:a16="http://schemas.microsoft.com/office/drawing/2014/main" id="{11C7E37D-4445-427B-AF6E-B5BA96706B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382" name="Graphique 381">
                <a:extLst>
                  <a:ext uri="{FF2B5EF4-FFF2-40B4-BE49-F238E27FC236}">
                    <a16:creationId xmlns:a16="http://schemas.microsoft.com/office/drawing/2014/main" id="{F56D8401-E94A-485F-B91F-AF0BD30320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pic>
          <p:nvPicPr>
            <p:cNvPr id="380" name="Graphique 379">
              <a:extLst>
                <a:ext uri="{FF2B5EF4-FFF2-40B4-BE49-F238E27FC236}">
                  <a16:creationId xmlns:a16="http://schemas.microsoft.com/office/drawing/2014/main" id="{BC7C38DC-7FA3-4D8F-8752-8ADB51E35F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35308" y="5134509"/>
              <a:ext cx="374512" cy="841770"/>
            </a:xfrm>
            <a:prstGeom prst="rect">
              <a:avLst/>
            </a:prstGeom>
          </p:spPr>
        </p:pic>
        <p:grpSp>
          <p:nvGrpSpPr>
            <p:cNvPr id="367" name="Groupe 366">
              <a:extLst>
                <a:ext uri="{FF2B5EF4-FFF2-40B4-BE49-F238E27FC236}">
                  <a16:creationId xmlns:a16="http://schemas.microsoft.com/office/drawing/2014/main" id="{430F85F9-9F6E-4C8E-806F-CD1307F79DDB}"/>
                </a:ext>
              </a:extLst>
            </p:cNvPr>
            <p:cNvGrpSpPr/>
            <p:nvPr/>
          </p:nvGrpSpPr>
          <p:grpSpPr>
            <a:xfrm>
              <a:off x="4681567" y="5134509"/>
              <a:ext cx="656836" cy="841770"/>
              <a:chOff x="273040" y="1585892"/>
              <a:chExt cx="1351452" cy="1843108"/>
            </a:xfrm>
          </p:grpSpPr>
          <p:pic>
            <p:nvPicPr>
              <p:cNvPr id="377" name="Graphique 376">
                <a:extLst>
                  <a:ext uri="{FF2B5EF4-FFF2-40B4-BE49-F238E27FC236}">
                    <a16:creationId xmlns:a16="http://schemas.microsoft.com/office/drawing/2014/main" id="{267745BC-7DDF-4F6A-A469-64FD62EBE1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378" name="Graphique 377">
                <a:extLst>
                  <a:ext uri="{FF2B5EF4-FFF2-40B4-BE49-F238E27FC236}">
                    <a16:creationId xmlns:a16="http://schemas.microsoft.com/office/drawing/2014/main" id="{C00E799C-56BC-4885-99E8-3313B9F8F9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grpSp>
          <p:nvGrpSpPr>
            <p:cNvPr id="369" name="Groupe 368">
              <a:extLst>
                <a:ext uri="{FF2B5EF4-FFF2-40B4-BE49-F238E27FC236}">
                  <a16:creationId xmlns:a16="http://schemas.microsoft.com/office/drawing/2014/main" id="{69AFB6C5-F11E-4D92-A578-75D2CBE153C1}"/>
                </a:ext>
              </a:extLst>
            </p:cNvPr>
            <p:cNvGrpSpPr/>
            <p:nvPr/>
          </p:nvGrpSpPr>
          <p:grpSpPr>
            <a:xfrm>
              <a:off x="5164449" y="5134509"/>
              <a:ext cx="656836" cy="841770"/>
              <a:chOff x="273040" y="1585892"/>
              <a:chExt cx="1351452" cy="1843108"/>
            </a:xfrm>
          </p:grpSpPr>
          <p:pic>
            <p:nvPicPr>
              <p:cNvPr id="373" name="Graphique 372">
                <a:extLst>
                  <a:ext uri="{FF2B5EF4-FFF2-40B4-BE49-F238E27FC236}">
                    <a16:creationId xmlns:a16="http://schemas.microsoft.com/office/drawing/2014/main" id="{3872D21A-0896-4911-8E5D-D64650966D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374" name="Graphique 373">
                <a:extLst>
                  <a:ext uri="{FF2B5EF4-FFF2-40B4-BE49-F238E27FC236}">
                    <a16:creationId xmlns:a16="http://schemas.microsoft.com/office/drawing/2014/main" id="{A0796461-E96C-4D22-811E-3AC63CEA61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pic>
          <p:nvPicPr>
            <p:cNvPr id="371" name="Graphique 370">
              <a:extLst>
                <a:ext uri="{FF2B5EF4-FFF2-40B4-BE49-F238E27FC236}">
                  <a16:creationId xmlns:a16="http://schemas.microsoft.com/office/drawing/2014/main" id="{4E990D3E-9ABC-4A16-B9C3-DBC04615BC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53628" y="4716817"/>
              <a:ext cx="323542" cy="697737"/>
            </a:xfrm>
            <a:prstGeom prst="rect">
              <a:avLst/>
            </a:prstGeom>
          </p:spPr>
        </p:pic>
        <p:pic>
          <p:nvPicPr>
            <p:cNvPr id="372" name="Graphique 371">
              <a:extLst>
                <a:ext uri="{FF2B5EF4-FFF2-40B4-BE49-F238E27FC236}">
                  <a16:creationId xmlns:a16="http://schemas.microsoft.com/office/drawing/2014/main" id="{BC5D1AD8-B223-470E-8042-38C25D9EA7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12939" y="5134290"/>
              <a:ext cx="323542" cy="697737"/>
            </a:xfrm>
            <a:prstGeom prst="rect">
              <a:avLst/>
            </a:prstGeom>
          </p:spPr>
        </p:pic>
        <p:sp>
          <p:nvSpPr>
            <p:cNvPr id="73" name="Rectangle 72">
              <a:extLst>
                <a:ext uri="{FF2B5EF4-FFF2-40B4-BE49-F238E27FC236}">
                  <a16:creationId xmlns:a16="http://schemas.microsoft.com/office/drawing/2014/main" id="{92A49E53-E98F-472D-897F-D919EC43B176}"/>
                </a:ext>
              </a:extLst>
            </p:cNvPr>
            <p:cNvSpPr/>
            <p:nvPr/>
          </p:nvSpPr>
          <p:spPr>
            <a:xfrm>
              <a:off x="2677457" y="4597548"/>
              <a:ext cx="3200734" cy="1444641"/>
            </a:xfrm>
            <a:prstGeom prst="rect">
              <a:avLst/>
            </a:prstGeom>
            <a:noFill/>
            <a:ln w="19050">
              <a:solidFill>
                <a:srgbClr val="10A7A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6" name="Groupe 145">
              <a:extLst>
                <a:ext uri="{FF2B5EF4-FFF2-40B4-BE49-F238E27FC236}">
                  <a16:creationId xmlns:a16="http://schemas.microsoft.com/office/drawing/2014/main" id="{E216D224-AA6E-4218-9696-69DA3915C6BF}"/>
                </a:ext>
              </a:extLst>
            </p:cNvPr>
            <p:cNvGrpSpPr/>
            <p:nvPr/>
          </p:nvGrpSpPr>
          <p:grpSpPr>
            <a:xfrm>
              <a:off x="3716917" y="4716817"/>
              <a:ext cx="656836" cy="841770"/>
              <a:chOff x="273040" y="1585892"/>
              <a:chExt cx="1351452" cy="1843108"/>
            </a:xfrm>
          </p:grpSpPr>
          <p:pic>
            <p:nvPicPr>
              <p:cNvPr id="154" name="Graphique 153">
                <a:extLst>
                  <a:ext uri="{FF2B5EF4-FFF2-40B4-BE49-F238E27FC236}">
                    <a16:creationId xmlns:a16="http://schemas.microsoft.com/office/drawing/2014/main" id="{33F6DCDC-450C-4C0D-B8AC-51CFE8B834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155" name="Graphique 154">
                <a:extLst>
                  <a:ext uri="{FF2B5EF4-FFF2-40B4-BE49-F238E27FC236}">
                    <a16:creationId xmlns:a16="http://schemas.microsoft.com/office/drawing/2014/main" id="{8C3706A6-B93D-4B0A-B062-D13D6096F9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grpSp>
          <p:nvGrpSpPr>
            <p:cNvPr id="142" name="Groupe 141">
              <a:extLst>
                <a:ext uri="{FF2B5EF4-FFF2-40B4-BE49-F238E27FC236}">
                  <a16:creationId xmlns:a16="http://schemas.microsoft.com/office/drawing/2014/main" id="{9F78C885-29CD-4581-9246-4A038FB6BFB8}"/>
                </a:ext>
              </a:extLst>
            </p:cNvPr>
            <p:cNvGrpSpPr/>
            <p:nvPr/>
          </p:nvGrpSpPr>
          <p:grpSpPr>
            <a:xfrm>
              <a:off x="2705451" y="4716817"/>
              <a:ext cx="656836" cy="841770"/>
              <a:chOff x="273040" y="1585892"/>
              <a:chExt cx="1351452" cy="1843108"/>
            </a:xfrm>
          </p:grpSpPr>
          <p:pic>
            <p:nvPicPr>
              <p:cNvPr id="162" name="Graphique 161">
                <a:extLst>
                  <a:ext uri="{FF2B5EF4-FFF2-40B4-BE49-F238E27FC236}">
                    <a16:creationId xmlns:a16="http://schemas.microsoft.com/office/drawing/2014/main" id="{4370C04C-42EA-45C8-9CF2-6D0B21F5CC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163" name="Graphique 162">
                <a:extLst>
                  <a:ext uri="{FF2B5EF4-FFF2-40B4-BE49-F238E27FC236}">
                    <a16:creationId xmlns:a16="http://schemas.microsoft.com/office/drawing/2014/main" id="{6FE08367-9AFD-436D-A982-E165433769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grpSp>
          <p:nvGrpSpPr>
            <p:cNvPr id="143" name="Groupe 142">
              <a:extLst>
                <a:ext uri="{FF2B5EF4-FFF2-40B4-BE49-F238E27FC236}">
                  <a16:creationId xmlns:a16="http://schemas.microsoft.com/office/drawing/2014/main" id="{47E25FB3-7B9F-46D8-903B-448B847E39B0}"/>
                </a:ext>
              </a:extLst>
            </p:cNvPr>
            <p:cNvGrpSpPr/>
            <p:nvPr/>
          </p:nvGrpSpPr>
          <p:grpSpPr>
            <a:xfrm>
              <a:off x="3234034" y="4716817"/>
              <a:ext cx="656836" cy="841770"/>
              <a:chOff x="273040" y="1585892"/>
              <a:chExt cx="1351452" cy="1843108"/>
            </a:xfrm>
          </p:grpSpPr>
          <p:pic>
            <p:nvPicPr>
              <p:cNvPr id="160" name="Graphique 159">
                <a:extLst>
                  <a:ext uri="{FF2B5EF4-FFF2-40B4-BE49-F238E27FC236}">
                    <a16:creationId xmlns:a16="http://schemas.microsoft.com/office/drawing/2014/main" id="{6087BAFF-73A9-4F6B-AD6A-F1A0EE523F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161" name="Graphique 160">
                <a:extLst>
                  <a:ext uri="{FF2B5EF4-FFF2-40B4-BE49-F238E27FC236}">
                    <a16:creationId xmlns:a16="http://schemas.microsoft.com/office/drawing/2014/main" id="{0DBC332C-F4B9-411F-9D93-C54CEE18E0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pic>
          <p:nvPicPr>
            <p:cNvPr id="149" name="Graphique 148">
              <a:extLst>
                <a:ext uri="{FF2B5EF4-FFF2-40B4-BE49-F238E27FC236}">
                  <a16:creationId xmlns:a16="http://schemas.microsoft.com/office/drawing/2014/main" id="{5BE0B9A9-4099-44BF-A152-161C8CBE76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37794" y="4716817"/>
              <a:ext cx="323542" cy="697737"/>
            </a:xfrm>
            <a:prstGeom prst="rect">
              <a:avLst/>
            </a:prstGeom>
          </p:spPr>
        </p:pic>
        <p:grpSp>
          <p:nvGrpSpPr>
            <p:cNvPr id="144" name="Groupe 143">
              <a:extLst>
                <a:ext uri="{FF2B5EF4-FFF2-40B4-BE49-F238E27FC236}">
                  <a16:creationId xmlns:a16="http://schemas.microsoft.com/office/drawing/2014/main" id="{3155B460-428C-40BF-8640-5AF55B7029BF}"/>
                </a:ext>
              </a:extLst>
            </p:cNvPr>
            <p:cNvGrpSpPr/>
            <p:nvPr/>
          </p:nvGrpSpPr>
          <p:grpSpPr>
            <a:xfrm>
              <a:off x="2837150" y="5134509"/>
              <a:ext cx="656836" cy="841770"/>
              <a:chOff x="273040" y="1585892"/>
              <a:chExt cx="1351452" cy="1843108"/>
            </a:xfrm>
          </p:grpSpPr>
          <p:pic>
            <p:nvPicPr>
              <p:cNvPr id="158" name="Graphique 157">
                <a:extLst>
                  <a:ext uri="{FF2B5EF4-FFF2-40B4-BE49-F238E27FC236}">
                    <a16:creationId xmlns:a16="http://schemas.microsoft.com/office/drawing/2014/main" id="{341C8824-B592-46F3-9FC4-0DEAB797B6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159" name="Graphique 158">
                <a:extLst>
                  <a:ext uri="{FF2B5EF4-FFF2-40B4-BE49-F238E27FC236}">
                    <a16:creationId xmlns:a16="http://schemas.microsoft.com/office/drawing/2014/main" id="{410141B0-D433-4CB0-9E8B-2811F7439F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grpSp>
          <p:nvGrpSpPr>
            <p:cNvPr id="145" name="Groupe 144">
              <a:extLst>
                <a:ext uri="{FF2B5EF4-FFF2-40B4-BE49-F238E27FC236}">
                  <a16:creationId xmlns:a16="http://schemas.microsoft.com/office/drawing/2014/main" id="{B85D8D39-701C-4BB0-B1DA-A1E1915FCA46}"/>
                </a:ext>
              </a:extLst>
            </p:cNvPr>
            <p:cNvGrpSpPr/>
            <p:nvPr/>
          </p:nvGrpSpPr>
          <p:grpSpPr>
            <a:xfrm>
              <a:off x="3365733" y="5134509"/>
              <a:ext cx="656836" cy="841770"/>
              <a:chOff x="273040" y="1585892"/>
              <a:chExt cx="1351452" cy="1843108"/>
            </a:xfrm>
          </p:grpSpPr>
          <p:pic>
            <p:nvPicPr>
              <p:cNvPr id="156" name="Graphique 155">
                <a:extLst>
                  <a:ext uri="{FF2B5EF4-FFF2-40B4-BE49-F238E27FC236}">
                    <a16:creationId xmlns:a16="http://schemas.microsoft.com/office/drawing/2014/main" id="{A7C81429-BDD8-446F-9617-555BEF630E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157" name="Graphique 156">
                <a:extLst>
                  <a:ext uri="{FF2B5EF4-FFF2-40B4-BE49-F238E27FC236}">
                    <a16:creationId xmlns:a16="http://schemas.microsoft.com/office/drawing/2014/main" id="{D87ECF29-3EF8-4D9E-A75A-3FA683CF10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grpSp>
          <p:nvGrpSpPr>
            <p:cNvPr id="147" name="Groupe 146">
              <a:extLst>
                <a:ext uri="{FF2B5EF4-FFF2-40B4-BE49-F238E27FC236}">
                  <a16:creationId xmlns:a16="http://schemas.microsoft.com/office/drawing/2014/main" id="{8AFDBCC1-C6C5-4FE4-8345-531A5603AFCE}"/>
                </a:ext>
              </a:extLst>
            </p:cNvPr>
            <p:cNvGrpSpPr/>
            <p:nvPr/>
          </p:nvGrpSpPr>
          <p:grpSpPr>
            <a:xfrm>
              <a:off x="3848615" y="5134509"/>
              <a:ext cx="656836" cy="841770"/>
              <a:chOff x="273040" y="1585892"/>
              <a:chExt cx="1351452" cy="1843108"/>
            </a:xfrm>
          </p:grpSpPr>
          <p:pic>
            <p:nvPicPr>
              <p:cNvPr id="152" name="Graphique 151">
                <a:extLst>
                  <a:ext uri="{FF2B5EF4-FFF2-40B4-BE49-F238E27FC236}">
                    <a16:creationId xmlns:a16="http://schemas.microsoft.com/office/drawing/2014/main" id="{00F15EC8-5352-4436-9DAD-EC8677B46C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153" name="Graphique 152">
                <a:extLst>
                  <a:ext uri="{FF2B5EF4-FFF2-40B4-BE49-F238E27FC236}">
                    <a16:creationId xmlns:a16="http://schemas.microsoft.com/office/drawing/2014/main" id="{E4A177F0-0D1F-42A9-81D9-34130D8704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pic>
          <p:nvPicPr>
            <p:cNvPr id="148" name="Graphique 147">
              <a:extLst>
                <a:ext uri="{FF2B5EF4-FFF2-40B4-BE49-F238E27FC236}">
                  <a16:creationId xmlns:a16="http://schemas.microsoft.com/office/drawing/2014/main" id="{4A6970AE-0ED8-42B9-BCFD-0AAB7A70B8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54981" y="4716817"/>
              <a:ext cx="323542" cy="697737"/>
            </a:xfrm>
            <a:prstGeom prst="rect">
              <a:avLst/>
            </a:prstGeom>
          </p:spPr>
        </p:pic>
        <p:pic>
          <p:nvPicPr>
            <p:cNvPr id="150" name="Graphique 149">
              <a:extLst>
                <a:ext uri="{FF2B5EF4-FFF2-40B4-BE49-F238E27FC236}">
                  <a16:creationId xmlns:a16="http://schemas.microsoft.com/office/drawing/2014/main" id="{AC61BBC7-0584-442B-9D28-ACDCCCA2EF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16382" y="5134290"/>
              <a:ext cx="323542" cy="697737"/>
            </a:xfrm>
            <a:prstGeom prst="rect">
              <a:avLst/>
            </a:prstGeom>
          </p:spPr>
        </p:pic>
      </p:grpSp>
      <p:sp>
        <p:nvSpPr>
          <p:cNvPr id="581" name="Rectangle 580">
            <a:extLst>
              <a:ext uri="{FF2B5EF4-FFF2-40B4-BE49-F238E27FC236}">
                <a16:creationId xmlns:a16="http://schemas.microsoft.com/office/drawing/2014/main" id="{9E166FE3-7BEB-4EF1-8AC8-83E5ECC1BD7D}"/>
              </a:ext>
            </a:extLst>
          </p:cNvPr>
          <p:cNvSpPr/>
          <p:nvPr/>
        </p:nvSpPr>
        <p:spPr>
          <a:xfrm>
            <a:off x="7295081" y="4597548"/>
            <a:ext cx="3200734" cy="1444641"/>
          </a:xfrm>
          <a:prstGeom prst="rect">
            <a:avLst/>
          </a:prstGeom>
          <a:noFill/>
          <a:ln w="19050">
            <a:solidFill>
              <a:srgbClr val="10A7A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5" name="Groupe 164">
            <a:extLst>
              <a:ext uri="{FF2B5EF4-FFF2-40B4-BE49-F238E27FC236}">
                <a16:creationId xmlns:a16="http://schemas.microsoft.com/office/drawing/2014/main" id="{73B7583E-0E15-4E35-967F-C8D067C8EB41}"/>
              </a:ext>
            </a:extLst>
          </p:cNvPr>
          <p:cNvGrpSpPr/>
          <p:nvPr/>
        </p:nvGrpSpPr>
        <p:grpSpPr>
          <a:xfrm>
            <a:off x="8650971" y="4692219"/>
            <a:ext cx="1800000" cy="1259462"/>
            <a:chOff x="3601532" y="1614163"/>
            <a:chExt cx="4760726" cy="2938744"/>
          </a:xfrm>
        </p:grpSpPr>
        <p:grpSp>
          <p:nvGrpSpPr>
            <p:cNvPr id="166" name="Groupe 165">
              <a:extLst>
                <a:ext uri="{FF2B5EF4-FFF2-40B4-BE49-F238E27FC236}">
                  <a16:creationId xmlns:a16="http://schemas.microsoft.com/office/drawing/2014/main" id="{70D85976-76E5-45A6-80CA-1FBAE68E820B}"/>
                </a:ext>
              </a:extLst>
            </p:cNvPr>
            <p:cNvGrpSpPr/>
            <p:nvPr/>
          </p:nvGrpSpPr>
          <p:grpSpPr>
            <a:xfrm>
              <a:off x="3601532" y="1614163"/>
              <a:ext cx="1737231" cy="1964129"/>
              <a:chOff x="273040" y="1585892"/>
              <a:chExt cx="1351452" cy="1843108"/>
            </a:xfrm>
          </p:grpSpPr>
          <p:pic>
            <p:nvPicPr>
              <p:cNvPr id="185" name="Graphique 184">
                <a:extLst>
                  <a:ext uri="{FF2B5EF4-FFF2-40B4-BE49-F238E27FC236}">
                    <a16:creationId xmlns:a16="http://schemas.microsoft.com/office/drawing/2014/main" id="{24E03BEF-ACB7-4273-82C5-C68C3D1218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186" name="Graphique 185">
                <a:extLst>
                  <a:ext uri="{FF2B5EF4-FFF2-40B4-BE49-F238E27FC236}">
                    <a16:creationId xmlns:a16="http://schemas.microsoft.com/office/drawing/2014/main" id="{C0C3523E-2D05-4CBC-958E-98F915C91D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grpSp>
          <p:nvGrpSpPr>
            <p:cNvPr id="167" name="Groupe 166">
              <a:extLst>
                <a:ext uri="{FF2B5EF4-FFF2-40B4-BE49-F238E27FC236}">
                  <a16:creationId xmlns:a16="http://schemas.microsoft.com/office/drawing/2014/main" id="{28421F02-37D6-4A70-84F0-8CA4866004FC}"/>
                </a:ext>
              </a:extLst>
            </p:cNvPr>
            <p:cNvGrpSpPr/>
            <p:nvPr/>
          </p:nvGrpSpPr>
          <p:grpSpPr>
            <a:xfrm>
              <a:off x="4999554" y="1614163"/>
              <a:ext cx="1737231" cy="1964129"/>
              <a:chOff x="273040" y="1585892"/>
              <a:chExt cx="1351452" cy="1843108"/>
            </a:xfrm>
          </p:grpSpPr>
          <p:pic>
            <p:nvPicPr>
              <p:cNvPr id="183" name="Graphique 182">
                <a:extLst>
                  <a:ext uri="{FF2B5EF4-FFF2-40B4-BE49-F238E27FC236}">
                    <a16:creationId xmlns:a16="http://schemas.microsoft.com/office/drawing/2014/main" id="{A82817B7-5FBE-464D-990D-C7CA54D23E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184" name="Graphique 183">
                <a:extLst>
                  <a:ext uri="{FF2B5EF4-FFF2-40B4-BE49-F238E27FC236}">
                    <a16:creationId xmlns:a16="http://schemas.microsoft.com/office/drawing/2014/main" id="{A36B3E04-4C7D-497D-A686-0EC6C967D0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grpSp>
          <p:nvGrpSpPr>
            <p:cNvPr id="168" name="Groupe 167">
              <a:extLst>
                <a:ext uri="{FF2B5EF4-FFF2-40B4-BE49-F238E27FC236}">
                  <a16:creationId xmlns:a16="http://schemas.microsoft.com/office/drawing/2014/main" id="{5D0F4573-E97E-43CB-B34A-FC598FEC8118}"/>
                </a:ext>
              </a:extLst>
            </p:cNvPr>
            <p:cNvGrpSpPr/>
            <p:nvPr/>
          </p:nvGrpSpPr>
          <p:grpSpPr>
            <a:xfrm>
              <a:off x="3949855" y="2588778"/>
              <a:ext cx="1737231" cy="1964129"/>
              <a:chOff x="273040" y="1585892"/>
              <a:chExt cx="1351452" cy="1843108"/>
            </a:xfrm>
          </p:grpSpPr>
          <p:pic>
            <p:nvPicPr>
              <p:cNvPr id="181" name="Graphique 180">
                <a:extLst>
                  <a:ext uri="{FF2B5EF4-FFF2-40B4-BE49-F238E27FC236}">
                    <a16:creationId xmlns:a16="http://schemas.microsoft.com/office/drawing/2014/main" id="{D40A0B06-50C0-414F-BF9F-47595ABE26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182" name="Graphique 181">
                <a:extLst>
                  <a:ext uri="{FF2B5EF4-FFF2-40B4-BE49-F238E27FC236}">
                    <a16:creationId xmlns:a16="http://schemas.microsoft.com/office/drawing/2014/main" id="{04AA9702-D83F-4522-8F27-70CFA6655F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grpSp>
          <p:nvGrpSpPr>
            <p:cNvPr id="169" name="Groupe 168">
              <a:extLst>
                <a:ext uri="{FF2B5EF4-FFF2-40B4-BE49-F238E27FC236}">
                  <a16:creationId xmlns:a16="http://schemas.microsoft.com/office/drawing/2014/main" id="{83F3B805-DA61-4112-8D25-DF6DBBFF0CAA}"/>
                </a:ext>
              </a:extLst>
            </p:cNvPr>
            <p:cNvGrpSpPr/>
            <p:nvPr/>
          </p:nvGrpSpPr>
          <p:grpSpPr>
            <a:xfrm>
              <a:off x="5347877" y="2588778"/>
              <a:ext cx="1737231" cy="1964129"/>
              <a:chOff x="273040" y="1585892"/>
              <a:chExt cx="1351452" cy="1843108"/>
            </a:xfrm>
          </p:grpSpPr>
          <p:pic>
            <p:nvPicPr>
              <p:cNvPr id="179" name="Graphique 178">
                <a:extLst>
                  <a:ext uri="{FF2B5EF4-FFF2-40B4-BE49-F238E27FC236}">
                    <a16:creationId xmlns:a16="http://schemas.microsoft.com/office/drawing/2014/main" id="{7F5CA988-8CE1-43C0-AD1A-6A5B657397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180" name="Graphique 179">
                <a:extLst>
                  <a:ext uri="{FF2B5EF4-FFF2-40B4-BE49-F238E27FC236}">
                    <a16:creationId xmlns:a16="http://schemas.microsoft.com/office/drawing/2014/main" id="{6409E109-47F7-44BB-B350-B2D4DC6141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grpSp>
          <p:nvGrpSpPr>
            <p:cNvPr id="170" name="Groupe 169">
              <a:extLst>
                <a:ext uri="{FF2B5EF4-FFF2-40B4-BE49-F238E27FC236}">
                  <a16:creationId xmlns:a16="http://schemas.microsoft.com/office/drawing/2014/main" id="{4762C1CC-8E8D-4D15-B571-6EDEA37B81DB}"/>
                </a:ext>
              </a:extLst>
            </p:cNvPr>
            <p:cNvGrpSpPr/>
            <p:nvPr/>
          </p:nvGrpSpPr>
          <p:grpSpPr>
            <a:xfrm>
              <a:off x="6276705" y="1614163"/>
              <a:ext cx="1737231" cy="1964129"/>
              <a:chOff x="273040" y="1585892"/>
              <a:chExt cx="1351452" cy="1843108"/>
            </a:xfrm>
          </p:grpSpPr>
          <p:pic>
            <p:nvPicPr>
              <p:cNvPr id="177" name="Graphique 176">
                <a:extLst>
                  <a:ext uri="{FF2B5EF4-FFF2-40B4-BE49-F238E27FC236}">
                    <a16:creationId xmlns:a16="http://schemas.microsoft.com/office/drawing/2014/main" id="{A23A2C0F-A95A-4ED3-897C-85422BF202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178" name="Graphique 177">
                <a:extLst>
                  <a:ext uri="{FF2B5EF4-FFF2-40B4-BE49-F238E27FC236}">
                    <a16:creationId xmlns:a16="http://schemas.microsoft.com/office/drawing/2014/main" id="{49129A67-F0C1-4160-BE89-A98D5BB7EB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grpSp>
          <p:nvGrpSpPr>
            <p:cNvPr id="171" name="Groupe 170">
              <a:extLst>
                <a:ext uri="{FF2B5EF4-FFF2-40B4-BE49-F238E27FC236}">
                  <a16:creationId xmlns:a16="http://schemas.microsoft.com/office/drawing/2014/main" id="{1A184F2F-5825-49B1-853A-D4F33313E216}"/>
                </a:ext>
              </a:extLst>
            </p:cNvPr>
            <p:cNvGrpSpPr/>
            <p:nvPr/>
          </p:nvGrpSpPr>
          <p:grpSpPr>
            <a:xfrm>
              <a:off x="6625027" y="2588778"/>
              <a:ext cx="1737231" cy="1964129"/>
              <a:chOff x="273040" y="1585892"/>
              <a:chExt cx="1351452" cy="1843108"/>
            </a:xfrm>
          </p:grpSpPr>
          <p:pic>
            <p:nvPicPr>
              <p:cNvPr id="175" name="Graphique 174">
                <a:extLst>
                  <a:ext uri="{FF2B5EF4-FFF2-40B4-BE49-F238E27FC236}">
                    <a16:creationId xmlns:a16="http://schemas.microsoft.com/office/drawing/2014/main" id="{6A8AB838-287C-41B4-AB51-53AEC6F97F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176" name="Graphique 175">
                <a:extLst>
                  <a:ext uri="{FF2B5EF4-FFF2-40B4-BE49-F238E27FC236}">
                    <a16:creationId xmlns:a16="http://schemas.microsoft.com/office/drawing/2014/main" id="{816F7BDB-DAB3-4F89-9EB3-D6FD513DD8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pic>
          <p:nvPicPr>
            <p:cNvPr id="172" name="Graphique 171">
              <a:extLst>
                <a:ext uri="{FF2B5EF4-FFF2-40B4-BE49-F238E27FC236}">
                  <a16:creationId xmlns:a16="http://schemas.microsoft.com/office/drawing/2014/main" id="{686FD10E-2E9D-4FCE-AB6A-85BDC3B919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32530" y="1614163"/>
              <a:ext cx="855719" cy="1628052"/>
            </a:xfrm>
            <a:prstGeom prst="rect">
              <a:avLst/>
            </a:prstGeom>
          </p:spPr>
        </p:pic>
        <p:pic>
          <p:nvPicPr>
            <p:cNvPr id="173" name="Graphique 172">
              <a:extLst>
                <a:ext uri="{FF2B5EF4-FFF2-40B4-BE49-F238E27FC236}">
                  <a16:creationId xmlns:a16="http://schemas.microsoft.com/office/drawing/2014/main" id="{FA19B459-D7D7-4E60-ADE0-49BED292E2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80529" y="1614163"/>
              <a:ext cx="855719" cy="1628052"/>
            </a:xfrm>
            <a:prstGeom prst="rect">
              <a:avLst/>
            </a:prstGeom>
          </p:spPr>
        </p:pic>
        <p:pic>
          <p:nvPicPr>
            <p:cNvPr id="174" name="Graphique 173">
              <a:extLst>
                <a:ext uri="{FF2B5EF4-FFF2-40B4-BE49-F238E27FC236}">
                  <a16:creationId xmlns:a16="http://schemas.microsoft.com/office/drawing/2014/main" id="{B8889292-2752-4AF3-8480-FE3DC08150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1837" y="2588267"/>
              <a:ext cx="855719" cy="1628052"/>
            </a:xfrm>
            <a:prstGeom prst="rect">
              <a:avLst/>
            </a:prstGeom>
          </p:spPr>
        </p:pic>
        <p:pic>
          <p:nvPicPr>
            <p:cNvPr id="187" name="Graphique 186">
              <a:extLst>
                <a:ext uri="{FF2B5EF4-FFF2-40B4-BE49-F238E27FC236}">
                  <a16:creationId xmlns:a16="http://schemas.microsoft.com/office/drawing/2014/main" id="{F27CCDE7-16BF-4609-8E08-7E45677DB4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31011" y="2588266"/>
              <a:ext cx="855719" cy="1628053"/>
            </a:xfrm>
            <a:prstGeom prst="rect">
              <a:avLst/>
            </a:prstGeom>
          </p:spPr>
        </p:pic>
        <p:pic>
          <p:nvPicPr>
            <p:cNvPr id="188" name="Graphique 187">
              <a:extLst>
                <a:ext uri="{FF2B5EF4-FFF2-40B4-BE49-F238E27FC236}">
                  <a16:creationId xmlns:a16="http://schemas.microsoft.com/office/drawing/2014/main" id="{39FDEF95-C687-4C0E-B881-B7A168765F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00111" y="2588266"/>
              <a:ext cx="855719" cy="1628053"/>
            </a:xfrm>
            <a:prstGeom prst="rect">
              <a:avLst/>
            </a:prstGeom>
          </p:spPr>
        </p:pic>
        <p:pic>
          <p:nvPicPr>
            <p:cNvPr id="190" name="Graphique 189">
              <a:extLst>
                <a:ext uri="{FF2B5EF4-FFF2-40B4-BE49-F238E27FC236}">
                  <a16:creationId xmlns:a16="http://schemas.microsoft.com/office/drawing/2014/main" id="{D4F75C23-5EAA-46ED-9D0C-B5D78A84AA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99572" y="1614163"/>
              <a:ext cx="855719" cy="1628053"/>
            </a:xfrm>
            <a:prstGeom prst="rect">
              <a:avLst/>
            </a:prstGeom>
          </p:spPr>
        </p:pic>
      </p:grpSp>
      <p:sp>
        <p:nvSpPr>
          <p:cNvPr id="249" name="ZoneTexte 248">
            <a:extLst>
              <a:ext uri="{FF2B5EF4-FFF2-40B4-BE49-F238E27FC236}">
                <a16:creationId xmlns:a16="http://schemas.microsoft.com/office/drawing/2014/main" id="{54584EA7-F8FA-44C9-9A66-19F301CB3DB8}"/>
              </a:ext>
            </a:extLst>
          </p:cNvPr>
          <p:cNvSpPr txBox="1"/>
          <p:nvPr/>
        </p:nvSpPr>
        <p:spPr>
          <a:xfrm>
            <a:off x="2616497" y="6033184"/>
            <a:ext cx="3200734" cy="646331"/>
          </a:xfrm>
          <a:prstGeom prst="rect">
            <a:avLst/>
          </a:prstGeom>
          <a:noFill/>
        </p:spPr>
        <p:txBody>
          <a:bodyPr wrap="square" rtlCol="0">
            <a:spAutoFit/>
          </a:bodyPr>
          <a:lstStyle/>
          <a:p>
            <a:pPr algn="ctr"/>
            <a:r>
              <a:rPr lang="fr-FR" b="1" dirty="0">
                <a:solidFill>
                  <a:srgbClr val="10A7AB"/>
                </a:solidFill>
              </a:rPr>
              <a:t>Diminution de l’efficacité 
de l’introduction des PCB</a:t>
            </a:r>
            <a:endParaRPr lang="en-US" b="1" dirty="0">
              <a:solidFill>
                <a:srgbClr val="10A7AB"/>
              </a:solidFill>
            </a:endParaRPr>
          </a:p>
        </p:txBody>
      </p:sp>
      <p:sp>
        <p:nvSpPr>
          <p:cNvPr id="336" name="ZoneTexte 335">
            <a:extLst>
              <a:ext uri="{FF2B5EF4-FFF2-40B4-BE49-F238E27FC236}">
                <a16:creationId xmlns:a16="http://schemas.microsoft.com/office/drawing/2014/main" id="{6702BB3A-03FB-45EA-8C58-70EB0EF76B3B}"/>
              </a:ext>
            </a:extLst>
          </p:cNvPr>
          <p:cNvSpPr txBox="1"/>
          <p:nvPr/>
        </p:nvSpPr>
        <p:spPr>
          <a:xfrm>
            <a:off x="78768" y="4019080"/>
            <a:ext cx="1907895" cy="369332"/>
          </a:xfrm>
          <a:prstGeom prst="rect">
            <a:avLst/>
          </a:prstGeom>
          <a:noFill/>
        </p:spPr>
        <p:txBody>
          <a:bodyPr wrap="none" rtlCol="0">
            <a:spAutoFit/>
          </a:bodyPr>
          <a:lstStyle/>
          <a:p>
            <a:r>
              <a:rPr lang="fr-FR" dirty="0"/>
              <a:t>Champ de blé sain</a:t>
            </a:r>
            <a:endParaRPr lang="en-US" dirty="0"/>
          </a:p>
        </p:txBody>
      </p:sp>
      <p:grpSp>
        <p:nvGrpSpPr>
          <p:cNvPr id="337" name="Groupe 336">
            <a:extLst>
              <a:ext uri="{FF2B5EF4-FFF2-40B4-BE49-F238E27FC236}">
                <a16:creationId xmlns:a16="http://schemas.microsoft.com/office/drawing/2014/main" id="{FADA15C6-B42E-4B40-846F-B982FAFFBC85}"/>
              </a:ext>
            </a:extLst>
          </p:cNvPr>
          <p:cNvGrpSpPr/>
          <p:nvPr/>
        </p:nvGrpSpPr>
        <p:grpSpPr>
          <a:xfrm>
            <a:off x="7330306" y="4692219"/>
            <a:ext cx="1517676" cy="1259462"/>
            <a:chOff x="3601532" y="1614163"/>
            <a:chExt cx="4014022" cy="2938744"/>
          </a:xfrm>
        </p:grpSpPr>
        <p:grpSp>
          <p:nvGrpSpPr>
            <p:cNvPr id="338" name="Groupe 337">
              <a:extLst>
                <a:ext uri="{FF2B5EF4-FFF2-40B4-BE49-F238E27FC236}">
                  <a16:creationId xmlns:a16="http://schemas.microsoft.com/office/drawing/2014/main" id="{E2E243B0-E193-4143-A290-43C5BD6F2D66}"/>
                </a:ext>
              </a:extLst>
            </p:cNvPr>
            <p:cNvGrpSpPr/>
            <p:nvPr/>
          </p:nvGrpSpPr>
          <p:grpSpPr>
            <a:xfrm>
              <a:off x="3601532" y="1614163"/>
              <a:ext cx="1737231" cy="1964129"/>
              <a:chOff x="273040" y="1585892"/>
              <a:chExt cx="1351452" cy="1843108"/>
            </a:xfrm>
          </p:grpSpPr>
          <p:pic>
            <p:nvPicPr>
              <p:cNvPr id="361" name="Graphique 360">
                <a:extLst>
                  <a:ext uri="{FF2B5EF4-FFF2-40B4-BE49-F238E27FC236}">
                    <a16:creationId xmlns:a16="http://schemas.microsoft.com/office/drawing/2014/main" id="{69A4469B-F1D9-436F-BD70-A015A7ABF7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362" name="Graphique 361">
                <a:extLst>
                  <a:ext uri="{FF2B5EF4-FFF2-40B4-BE49-F238E27FC236}">
                    <a16:creationId xmlns:a16="http://schemas.microsoft.com/office/drawing/2014/main" id="{822D4D69-0BFD-4BC4-8AAA-FB39C3BA5B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grpSp>
          <p:nvGrpSpPr>
            <p:cNvPr id="339" name="Groupe 338">
              <a:extLst>
                <a:ext uri="{FF2B5EF4-FFF2-40B4-BE49-F238E27FC236}">
                  <a16:creationId xmlns:a16="http://schemas.microsoft.com/office/drawing/2014/main" id="{227A5077-F13D-447B-A459-AA997B53334A}"/>
                </a:ext>
              </a:extLst>
            </p:cNvPr>
            <p:cNvGrpSpPr/>
            <p:nvPr/>
          </p:nvGrpSpPr>
          <p:grpSpPr>
            <a:xfrm>
              <a:off x="4999554" y="1614163"/>
              <a:ext cx="1737231" cy="1964129"/>
              <a:chOff x="273040" y="1585892"/>
              <a:chExt cx="1351452" cy="1843108"/>
            </a:xfrm>
          </p:grpSpPr>
          <p:pic>
            <p:nvPicPr>
              <p:cNvPr id="359" name="Graphique 358">
                <a:extLst>
                  <a:ext uri="{FF2B5EF4-FFF2-40B4-BE49-F238E27FC236}">
                    <a16:creationId xmlns:a16="http://schemas.microsoft.com/office/drawing/2014/main" id="{CD1AED6E-CD1C-4867-9289-55B6729A7B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360" name="Graphique 359">
                <a:extLst>
                  <a:ext uri="{FF2B5EF4-FFF2-40B4-BE49-F238E27FC236}">
                    <a16:creationId xmlns:a16="http://schemas.microsoft.com/office/drawing/2014/main" id="{4C2EADDF-7860-4B7F-A8E5-30638FBC04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grpSp>
          <p:nvGrpSpPr>
            <p:cNvPr id="340" name="Groupe 339">
              <a:extLst>
                <a:ext uri="{FF2B5EF4-FFF2-40B4-BE49-F238E27FC236}">
                  <a16:creationId xmlns:a16="http://schemas.microsoft.com/office/drawing/2014/main" id="{1CA1EC6B-74A1-4ABB-80A7-FAA78B256F7E}"/>
                </a:ext>
              </a:extLst>
            </p:cNvPr>
            <p:cNvGrpSpPr/>
            <p:nvPr/>
          </p:nvGrpSpPr>
          <p:grpSpPr>
            <a:xfrm>
              <a:off x="3949855" y="2588778"/>
              <a:ext cx="1737231" cy="1964129"/>
              <a:chOff x="273040" y="1585892"/>
              <a:chExt cx="1351452" cy="1843108"/>
            </a:xfrm>
          </p:grpSpPr>
          <p:pic>
            <p:nvPicPr>
              <p:cNvPr id="357" name="Graphique 356">
                <a:extLst>
                  <a:ext uri="{FF2B5EF4-FFF2-40B4-BE49-F238E27FC236}">
                    <a16:creationId xmlns:a16="http://schemas.microsoft.com/office/drawing/2014/main" id="{E8FFAC7A-7558-4A74-B3C0-DABB651365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358" name="Graphique 357">
                <a:extLst>
                  <a:ext uri="{FF2B5EF4-FFF2-40B4-BE49-F238E27FC236}">
                    <a16:creationId xmlns:a16="http://schemas.microsoft.com/office/drawing/2014/main" id="{156EC671-CD15-4FAA-A7CC-314A175688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grpSp>
          <p:nvGrpSpPr>
            <p:cNvPr id="341" name="Groupe 340">
              <a:extLst>
                <a:ext uri="{FF2B5EF4-FFF2-40B4-BE49-F238E27FC236}">
                  <a16:creationId xmlns:a16="http://schemas.microsoft.com/office/drawing/2014/main" id="{EC5366A5-21E3-4BD0-89D7-E224CECCC4A3}"/>
                </a:ext>
              </a:extLst>
            </p:cNvPr>
            <p:cNvGrpSpPr/>
            <p:nvPr/>
          </p:nvGrpSpPr>
          <p:grpSpPr>
            <a:xfrm>
              <a:off x="5347877" y="2588778"/>
              <a:ext cx="1737231" cy="1964129"/>
              <a:chOff x="273040" y="1585892"/>
              <a:chExt cx="1351452" cy="1843108"/>
            </a:xfrm>
          </p:grpSpPr>
          <p:pic>
            <p:nvPicPr>
              <p:cNvPr id="355" name="Graphique 354">
                <a:extLst>
                  <a:ext uri="{FF2B5EF4-FFF2-40B4-BE49-F238E27FC236}">
                    <a16:creationId xmlns:a16="http://schemas.microsoft.com/office/drawing/2014/main" id="{07263FF9-F5DA-44C7-8630-6A9A96A1F1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356" name="Graphique 355">
                <a:extLst>
                  <a:ext uri="{FF2B5EF4-FFF2-40B4-BE49-F238E27FC236}">
                    <a16:creationId xmlns:a16="http://schemas.microsoft.com/office/drawing/2014/main" id="{3190172B-07ED-444E-A9FA-61F07CA366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pic>
          <p:nvPicPr>
            <p:cNvPr id="353" name="Graphique 352">
              <a:extLst>
                <a:ext uri="{FF2B5EF4-FFF2-40B4-BE49-F238E27FC236}">
                  <a16:creationId xmlns:a16="http://schemas.microsoft.com/office/drawing/2014/main" id="{77AEE755-9E2E-4708-BCCC-894DAA3040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76705" y="1614163"/>
              <a:ext cx="990527" cy="1964130"/>
            </a:xfrm>
            <a:prstGeom prst="rect">
              <a:avLst/>
            </a:prstGeom>
          </p:spPr>
        </p:pic>
        <p:pic>
          <p:nvPicPr>
            <p:cNvPr id="351" name="Graphique 350">
              <a:extLst>
                <a:ext uri="{FF2B5EF4-FFF2-40B4-BE49-F238E27FC236}">
                  <a16:creationId xmlns:a16="http://schemas.microsoft.com/office/drawing/2014/main" id="{1CDFEF73-495D-496D-9B85-BEB94D2EB0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25027" y="2588777"/>
              <a:ext cx="990527" cy="1964130"/>
            </a:xfrm>
            <a:prstGeom prst="rect">
              <a:avLst/>
            </a:prstGeom>
          </p:spPr>
        </p:pic>
        <p:pic>
          <p:nvPicPr>
            <p:cNvPr id="344" name="Graphique 343">
              <a:extLst>
                <a:ext uri="{FF2B5EF4-FFF2-40B4-BE49-F238E27FC236}">
                  <a16:creationId xmlns:a16="http://schemas.microsoft.com/office/drawing/2014/main" id="{D79A7837-AB0F-4578-A3CB-97B9DFE4BB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32530" y="1614163"/>
              <a:ext cx="855719" cy="1628052"/>
            </a:xfrm>
            <a:prstGeom prst="rect">
              <a:avLst/>
            </a:prstGeom>
          </p:spPr>
        </p:pic>
        <p:pic>
          <p:nvPicPr>
            <p:cNvPr id="345" name="Graphique 344">
              <a:extLst>
                <a:ext uri="{FF2B5EF4-FFF2-40B4-BE49-F238E27FC236}">
                  <a16:creationId xmlns:a16="http://schemas.microsoft.com/office/drawing/2014/main" id="{1B25432E-05D3-45E9-A875-F3A7481DC3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80529" y="1614163"/>
              <a:ext cx="855719" cy="1628052"/>
            </a:xfrm>
            <a:prstGeom prst="rect">
              <a:avLst/>
            </a:prstGeom>
          </p:spPr>
        </p:pic>
        <p:pic>
          <p:nvPicPr>
            <p:cNvPr id="346" name="Graphique 345">
              <a:extLst>
                <a:ext uri="{FF2B5EF4-FFF2-40B4-BE49-F238E27FC236}">
                  <a16:creationId xmlns:a16="http://schemas.microsoft.com/office/drawing/2014/main" id="{F3806A0D-7432-4AE3-86DF-D663DDE665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1837" y="2588267"/>
              <a:ext cx="855719" cy="1628052"/>
            </a:xfrm>
            <a:prstGeom prst="rect">
              <a:avLst/>
            </a:prstGeom>
          </p:spPr>
        </p:pic>
        <p:pic>
          <p:nvPicPr>
            <p:cNvPr id="349" name="Graphique 348">
              <a:extLst>
                <a:ext uri="{FF2B5EF4-FFF2-40B4-BE49-F238E27FC236}">
                  <a16:creationId xmlns:a16="http://schemas.microsoft.com/office/drawing/2014/main" id="{80B50208-1E88-4BF2-B96C-D7ACBD4850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81011" y="2588266"/>
              <a:ext cx="855719" cy="1628053"/>
            </a:xfrm>
            <a:prstGeom prst="rect">
              <a:avLst/>
            </a:prstGeom>
          </p:spPr>
        </p:pic>
      </p:grpSp>
      <p:grpSp>
        <p:nvGrpSpPr>
          <p:cNvPr id="449" name="Groupe 448">
            <a:extLst>
              <a:ext uri="{FF2B5EF4-FFF2-40B4-BE49-F238E27FC236}">
                <a16:creationId xmlns:a16="http://schemas.microsoft.com/office/drawing/2014/main" id="{557F1216-56B1-47A7-BEFA-44B161922355}"/>
              </a:ext>
            </a:extLst>
          </p:cNvPr>
          <p:cNvGrpSpPr/>
          <p:nvPr/>
        </p:nvGrpSpPr>
        <p:grpSpPr>
          <a:xfrm>
            <a:off x="2677457" y="803880"/>
            <a:ext cx="3200734" cy="1444641"/>
            <a:chOff x="3082978" y="4789533"/>
            <a:chExt cx="3200734" cy="1444641"/>
          </a:xfrm>
        </p:grpSpPr>
        <p:pic>
          <p:nvPicPr>
            <p:cNvPr id="413" name="Graphique 412">
              <a:extLst>
                <a:ext uri="{FF2B5EF4-FFF2-40B4-BE49-F238E27FC236}">
                  <a16:creationId xmlns:a16="http://schemas.microsoft.com/office/drawing/2014/main" id="{7707778A-A8B8-46EC-9CC7-F080091F9B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97112" y="4865179"/>
              <a:ext cx="374512" cy="841768"/>
            </a:xfrm>
            <a:prstGeom prst="rect">
              <a:avLst/>
            </a:prstGeom>
          </p:spPr>
        </p:pic>
        <p:sp>
          <p:nvSpPr>
            <p:cNvPr id="385" name="Rectangle 384">
              <a:extLst>
                <a:ext uri="{FF2B5EF4-FFF2-40B4-BE49-F238E27FC236}">
                  <a16:creationId xmlns:a16="http://schemas.microsoft.com/office/drawing/2014/main" id="{C565B290-E5D7-4167-B108-7579B66E9D5D}"/>
                </a:ext>
              </a:extLst>
            </p:cNvPr>
            <p:cNvSpPr/>
            <p:nvPr/>
          </p:nvSpPr>
          <p:spPr>
            <a:xfrm>
              <a:off x="3082978" y="4789533"/>
              <a:ext cx="3200734" cy="1444641"/>
            </a:xfrm>
            <a:prstGeom prst="rect">
              <a:avLst/>
            </a:prstGeom>
            <a:noFill/>
            <a:ln w="19050">
              <a:solidFill>
                <a:srgbClr val="5178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2" name="Groupe 191">
              <a:extLst>
                <a:ext uri="{FF2B5EF4-FFF2-40B4-BE49-F238E27FC236}">
                  <a16:creationId xmlns:a16="http://schemas.microsoft.com/office/drawing/2014/main" id="{0342DC19-EBE4-47BF-B531-C925A08DBD77}"/>
                </a:ext>
              </a:extLst>
            </p:cNvPr>
            <p:cNvGrpSpPr/>
            <p:nvPr/>
          </p:nvGrpSpPr>
          <p:grpSpPr>
            <a:xfrm>
              <a:off x="3158873" y="4865179"/>
              <a:ext cx="1800000" cy="1259460"/>
              <a:chOff x="3601532" y="1614163"/>
              <a:chExt cx="4760726" cy="2938744"/>
            </a:xfrm>
          </p:grpSpPr>
          <p:grpSp>
            <p:nvGrpSpPr>
              <p:cNvPr id="193" name="Groupe 192">
                <a:extLst>
                  <a:ext uri="{FF2B5EF4-FFF2-40B4-BE49-F238E27FC236}">
                    <a16:creationId xmlns:a16="http://schemas.microsoft.com/office/drawing/2014/main" id="{4F4A1B47-5CB2-40B0-9396-E266878E3C14}"/>
                  </a:ext>
                </a:extLst>
              </p:cNvPr>
              <p:cNvGrpSpPr/>
              <p:nvPr/>
            </p:nvGrpSpPr>
            <p:grpSpPr>
              <a:xfrm>
                <a:off x="3601532" y="1614163"/>
                <a:ext cx="1737231" cy="1964129"/>
                <a:chOff x="273040" y="1585892"/>
                <a:chExt cx="1351452" cy="1843108"/>
              </a:xfrm>
            </p:grpSpPr>
            <p:pic>
              <p:nvPicPr>
                <p:cNvPr id="212" name="Graphique 211">
                  <a:extLst>
                    <a:ext uri="{FF2B5EF4-FFF2-40B4-BE49-F238E27FC236}">
                      <a16:creationId xmlns:a16="http://schemas.microsoft.com/office/drawing/2014/main" id="{3DA6E089-5F31-4AF4-84CE-63E45D013A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213" name="Graphique 212">
                  <a:extLst>
                    <a:ext uri="{FF2B5EF4-FFF2-40B4-BE49-F238E27FC236}">
                      <a16:creationId xmlns:a16="http://schemas.microsoft.com/office/drawing/2014/main" id="{2E4BEEE3-4F19-43EE-A073-CB3147D175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grpSp>
            <p:nvGrpSpPr>
              <p:cNvPr id="194" name="Groupe 193">
                <a:extLst>
                  <a:ext uri="{FF2B5EF4-FFF2-40B4-BE49-F238E27FC236}">
                    <a16:creationId xmlns:a16="http://schemas.microsoft.com/office/drawing/2014/main" id="{366F5282-7AC1-4267-82F6-EBBA49F309E3}"/>
                  </a:ext>
                </a:extLst>
              </p:cNvPr>
              <p:cNvGrpSpPr/>
              <p:nvPr/>
            </p:nvGrpSpPr>
            <p:grpSpPr>
              <a:xfrm>
                <a:off x="4999554" y="1614163"/>
                <a:ext cx="1737231" cy="1964129"/>
                <a:chOff x="273040" y="1585892"/>
                <a:chExt cx="1351452" cy="1843108"/>
              </a:xfrm>
            </p:grpSpPr>
            <p:pic>
              <p:nvPicPr>
                <p:cNvPr id="210" name="Graphique 209">
                  <a:extLst>
                    <a:ext uri="{FF2B5EF4-FFF2-40B4-BE49-F238E27FC236}">
                      <a16:creationId xmlns:a16="http://schemas.microsoft.com/office/drawing/2014/main" id="{1F6751E2-B1B0-4FA9-B591-B99DF48FF0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211" name="Graphique 210">
                  <a:extLst>
                    <a:ext uri="{FF2B5EF4-FFF2-40B4-BE49-F238E27FC236}">
                      <a16:creationId xmlns:a16="http://schemas.microsoft.com/office/drawing/2014/main" id="{95E7510A-EA67-46BD-8FB8-F3C719C64F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grpSp>
            <p:nvGrpSpPr>
              <p:cNvPr id="195" name="Groupe 194">
                <a:extLst>
                  <a:ext uri="{FF2B5EF4-FFF2-40B4-BE49-F238E27FC236}">
                    <a16:creationId xmlns:a16="http://schemas.microsoft.com/office/drawing/2014/main" id="{7D18F7F6-5156-4D9C-BFA0-FCAF772589A4}"/>
                  </a:ext>
                </a:extLst>
              </p:cNvPr>
              <p:cNvGrpSpPr/>
              <p:nvPr/>
            </p:nvGrpSpPr>
            <p:grpSpPr>
              <a:xfrm>
                <a:off x="3949855" y="2588778"/>
                <a:ext cx="1737231" cy="1964129"/>
                <a:chOff x="273040" y="1585892"/>
                <a:chExt cx="1351452" cy="1843108"/>
              </a:xfrm>
            </p:grpSpPr>
            <p:pic>
              <p:nvPicPr>
                <p:cNvPr id="208" name="Graphique 207">
                  <a:extLst>
                    <a:ext uri="{FF2B5EF4-FFF2-40B4-BE49-F238E27FC236}">
                      <a16:creationId xmlns:a16="http://schemas.microsoft.com/office/drawing/2014/main" id="{92C9F796-ED01-4B8D-BD6A-2E921C93B4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209" name="Graphique 208">
                  <a:extLst>
                    <a:ext uri="{FF2B5EF4-FFF2-40B4-BE49-F238E27FC236}">
                      <a16:creationId xmlns:a16="http://schemas.microsoft.com/office/drawing/2014/main" id="{E0724A31-D5E5-42A9-B9C8-91005C851D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grpSp>
            <p:nvGrpSpPr>
              <p:cNvPr id="196" name="Groupe 195">
                <a:extLst>
                  <a:ext uri="{FF2B5EF4-FFF2-40B4-BE49-F238E27FC236}">
                    <a16:creationId xmlns:a16="http://schemas.microsoft.com/office/drawing/2014/main" id="{32BEDDF9-3142-4876-887F-7A8B86A268A4}"/>
                  </a:ext>
                </a:extLst>
              </p:cNvPr>
              <p:cNvGrpSpPr/>
              <p:nvPr/>
            </p:nvGrpSpPr>
            <p:grpSpPr>
              <a:xfrm>
                <a:off x="5347877" y="2588778"/>
                <a:ext cx="1737231" cy="1964129"/>
                <a:chOff x="273040" y="1585892"/>
                <a:chExt cx="1351452" cy="1843108"/>
              </a:xfrm>
            </p:grpSpPr>
            <p:pic>
              <p:nvPicPr>
                <p:cNvPr id="206" name="Graphique 205">
                  <a:extLst>
                    <a:ext uri="{FF2B5EF4-FFF2-40B4-BE49-F238E27FC236}">
                      <a16:creationId xmlns:a16="http://schemas.microsoft.com/office/drawing/2014/main" id="{1A9DD1A5-F080-44F0-8A6B-E5CD223EC2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207" name="Graphique 206">
                  <a:extLst>
                    <a:ext uri="{FF2B5EF4-FFF2-40B4-BE49-F238E27FC236}">
                      <a16:creationId xmlns:a16="http://schemas.microsoft.com/office/drawing/2014/main" id="{BC7F60DF-08F9-42DA-9BFA-FDE35E45E3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grpSp>
            <p:nvGrpSpPr>
              <p:cNvPr id="197" name="Groupe 196">
                <a:extLst>
                  <a:ext uri="{FF2B5EF4-FFF2-40B4-BE49-F238E27FC236}">
                    <a16:creationId xmlns:a16="http://schemas.microsoft.com/office/drawing/2014/main" id="{5C08E477-9551-45C2-A664-33D03F1C6F3D}"/>
                  </a:ext>
                </a:extLst>
              </p:cNvPr>
              <p:cNvGrpSpPr/>
              <p:nvPr/>
            </p:nvGrpSpPr>
            <p:grpSpPr>
              <a:xfrm>
                <a:off x="6276705" y="1614163"/>
                <a:ext cx="1737231" cy="1964129"/>
                <a:chOff x="273040" y="1585892"/>
                <a:chExt cx="1351452" cy="1843108"/>
              </a:xfrm>
            </p:grpSpPr>
            <p:pic>
              <p:nvPicPr>
                <p:cNvPr id="204" name="Graphique 203">
                  <a:extLst>
                    <a:ext uri="{FF2B5EF4-FFF2-40B4-BE49-F238E27FC236}">
                      <a16:creationId xmlns:a16="http://schemas.microsoft.com/office/drawing/2014/main" id="{30F6082A-0633-4719-8E30-3C1972D57E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205" name="Graphique 204">
                  <a:extLst>
                    <a:ext uri="{FF2B5EF4-FFF2-40B4-BE49-F238E27FC236}">
                      <a16:creationId xmlns:a16="http://schemas.microsoft.com/office/drawing/2014/main" id="{571A1C66-BA61-458F-9D95-653F897B63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grpSp>
            <p:nvGrpSpPr>
              <p:cNvPr id="198" name="Groupe 197">
                <a:extLst>
                  <a:ext uri="{FF2B5EF4-FFF2-40B4-BE49-F238E27FC236}">
                    <a16:creationId xmlns:a16="http://schemas.microsoft.com/office/drawing/2014/main" id="{CA580A23-FE52-410B-9503-DEF3E3D417FB}"/>
                  </a:ext>
                </a:extLst>
              </p:cNvPr>
              <p:cNvGrpSpPr/>
              <p:nvPr/>
            </p:nvGrpSpPr>
            <p:grpSpPr>
              <a:xfrm>
                <a:off x="6625027" y="2588778"/>
                <a:ext cx="1737231" cy="1964129"/>
                <a:chOff x="273040" y="1585892"/>
                <a:chExt cx="1351452" cy="1843108"/>
              </a:xfrm>
            </p:grpSpPr>
            <p:pic>
              <p:nvPicPr>
                <p:cNvPr id="202" name="Graphique 201">
                  <a:extLst>
                    <a:ext uri="{FF2B5EF4-FFF2-40B4-BE49-F238E27FC236}">
                      <a16:creationId xmlns:a16="http://schemas.microsoft.com/office/drawing/2014/main" id="{0708FFF4-B29C-49F5-BC86-E2F579FBC1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203" name="Graphique 202">
                  <a:extLst>
                    <a:ext uri="{FF2B5EF4-FFF2-40B4-BE49-F238E27FC236}">
                      <a16:creationId xmlns:a16="http://schemas.microsoft.com/office/drawing/2014/main" id="{6193A1E3-EBBB-45C4-A0A8-2FDBCB8026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pic>
            <p:nvPicPr>
              <p:cNvPr id="199" name="Graphique 198">
                <a:extLst>
                  <a:ext uri="{FF2B5EF4-FFF2-40B4-BE49-F238E27FC236}">
                    <a16:creationId xmlns:a16="http://schemas.microsoft.com/office/drawing/2014/main" id="{DBCCD5C8-F836-40A4-B84B-213E21E681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32530" y="1614163"/>
                <a:ext cx="855719" cy="1628052"/>
              </a:xfrm>
              <a:prstGeom prst="rect">
                <a:avLst/>
              </a:prstGeom>
            </p:spPr>
          </p:pic>
          <p:pic>
            <p:nvPicPr>
              <p:cNvPr id="200" name="Graphique 199">
                <a:extLst>
                  <a:ext uri="{FF2B5EF4-FFF2-40B4-BE49-F238E27FC236}">
                    <a16:creationId xmlns:a16="http://schemas.microsoft.com/office/drawing/2014/main" id="{8F6F18E9-4EBD-42C3-AFFB-85C63A3E29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80529" y="1614163"/>
                <a:ext cx="855719" cy="1628052"/>
              </a:xfrm>
              <a:prstGeom prst="rect">
                <a:avLst/>
              </a:prstGeom>
            </p:spPr>
          </p:pic>
          <p:pic>
            <p:nvPicPr>
              <p:cNvPr id="246" name="Graphique 245">
                <a:extLst>
                  <a:ext uri="{FF2B5EF4-FFF2-40B4-BE49-F238E27FC236}">
                    <a16:creationId xmlns:a16="http://schemas.microsoft.com/office/drawing/2014/main" id="{C8CD24DB-BA5D-4483-B77B-79FC3092DF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85082" y="2588266"/>
                <a:ext cx="855719" cy="1628053"/>
              </a:xfrm>
              <a:prstGeom prst="rect">
                <a:avLst/>
              </a:prstGeom>
            </p:spPr>
          </p:pic>
          <p:pic>
            <p:nvPicPr>
              <p:cNvPr id="247" name="Graphique 246">
                <a:extLst>
                  <a:ext uri="{FF2B5EF4-FFF2-40B4-BE49-F238E27FC236}">
                    <a16:creationId xmlns:a16="http://schemas.microsoft.com/office/drawing/2014/main" id="{97C6EAF8-21CB-4E88-AFF2-F757F22A3D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84945" y="1615446"/>
                <a:ext cx="855719" cy="1628055"/>
              </a:xfrm>
              <a:prstGeom prst="rect">
                <a:avLst/>
              </a:prstGeom>
            </p:spPr>
          </p:pic>
          <p:pic>
            <p:nvPicPr>
              <p:cNvPr id="414" name="Graphique 413">
                <a:extLst>
                  <a:ext uri="{FF2B5EF4-FFF2-40B4-BE49-F238E27FC236}">
                    <a16:creationId xmlns:a16="http://schemas.microsoft.com/office/drawing/2014/main" id="{4D934157-77F4-4DD1-B12C-8C20E9323D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11244" y="1614163"/>
                <a:ext cx="855719" cy="1628053"/>
              </a:xfrm>
              <a:prstGeom prst="rect">
                <a:avLst/>
              </a:prstGeom>
            </p:spPr>
          </p:pic>
          <p:pic>
            <p:nvPicPr>
              <p:cNvPr id="201" name="Graphique 200">
                <a:extLst>
                  <a:ext uri="{FF2B5EF4-FFF2-40B4-BE49-F238E27FC236}">
                    <a16:creationId xmlns:a16="http://schemas.microsoft.com/office/drawing/2014/main" id="{F97734E8-2E02-48D8-B1C7-DA4BFAC516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1837" y="2588267"/>
                <a:ext cx="855719" cy="1628052"/>
              </a:xfrm>
              <a:prstGeom prst="rect">
                <a:avLst/>
              </a:prstGeom>
            </p:spPr>
          </p:pic>
          <p:pic>
            <p:nvPicPr>
              <p:cNvPr id="245" name="Graphique 244">
                <a:extLst>
                  <a:ext uri="{FF2B5EF4-FFF2-40B4-BE49-F238E27FC236}">
                    <a16:creationId xmlns:a16="http://schemas.microsoft.com/office/drawing/2014/main" id="{2F08A371-1830-456B-B68A-6BC7ED93E6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99567" y="2588266"/>
                <a:ext cx="855719" cy="1628053"/>
              </a:xfrm>
              <a:prstGeom prst="rect">
                <a:avLst/>
              </a:prstGeom>
            </p:spPr>
          </p:pic>
        </p:grpSp>
        <p:grpSp>
          <p:nvGrpSpPr>
            <p:cNvPr id="390" name="Groupe 389">
              <a:extLst>
                <a:ext uri="{FF2B5EF4-FFF2-40B4-BE49-F238E27FC236}">
                  <a16:creationId xmlns:a16="http://schemas.microsoft.com/office/drawing/2014/main" id="{F5D3EA08-6AB6-416E-A31F-0E51681EF57C}"/>
                </a:ext>
              </a:extLst>
            </p:cNvPr>
            <p:cNvGrpSpPr/>
            <p:nvPr/>
          </p:nvGrpSpPr>
          <p:grpSpPr>
            <a:xfrm>
              <a:off x="4943371" y="4865179"/>
              <a:ext cx="656836" cy="841768"/>
              <a:chOff x="273040" y="1585892"/>
              <a:chExt cx="1351452" cy="1843108"/>
            </a:xfrm>
          </p:grpSpPr>
          <p:pic>
            <p:nvPicPr>
              <p:cNvPr id="410" name="Graphique 409">
                <a:extLst>
                  <a:ext uri="{FF2B5EF4-FFF2-40B4-BE49-F238E27FC236}">
                    <a16:creationId xmlns:a16="http://schemas.microsoft.com/office/drawing/2014/main" id="{3545DBFB-4512-467B-949E-38AE165D33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411" name="Graphique 410">
                <a:extLst>
                  <a:ext uri="{FF2B5EF4-FFF2-40B4-BE49-F238E27FC236}">
                    <a16:creationId xmlns:a16="http://schemas.microsoft.com/office/drawing/2014/main" id="{FC106843-6453-4DB6-9DED-43FA982B5D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pic>
          <p:nvPicPr>
            <p:cNvPr id="409" name="Graphique 408">
              <a:extLst>
                <a:ext uri="{FF2B5EF4-FFF2-40B4-BE49-F238E27FC236}">
                  <a16:creationId xmlns:a16="http://schemas.microsoft.com/office/drawing/2014/main" id="{80B839A0-248F-498F-947F-7AD63ACE64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8811" y="5282871"/>
              <a:ext cx="374512" cy="841768"/>
            </a:xfrm>
            <a:prstGeom prst="rect">
              <a:avLst/>
            </a:prstGeom>
          </p:spPr>
        </p:pic>
        <p:pic>
          <p:nvPicPr>
            <p:cNvPr id="401" name="Graphique 400">
              <a:extLst>
                <a:ext uri="{FF2B5EF4-FFF2-40B4-BE49-F238E27FC236}">
                  <a16:creationId xmlns:a16="http://schemas.microsoft.com/office/drawing/2014/main" id="{EA7A4697-7991-461A-BBF5-A264A7FEBC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78132" y="4865729"/>
              <a:ext cx="323542" cy="697737"/>
            </a:xfrm>
            <a:prstGeom prst="rect">
              <a:avLst/>
            </a:prstGeom>
          </p:spPr>
        </p:pic>
        <p:grpSp>
          <p:nvGrpSpPr>
            <p:cNvPr id="392" name="Groupe 391">
              <a:extLst>
                <a:ext uri="{FF2B5EF4-FFF2-40B4-BE49-F238E27FC236}">
                  <a16:creationId xmlns:a16="http://schemas.microsoft.com/office/drawing/2014/main" id="{3D2DF8FF-3AA5-45C5-8E23-F15DBA9A8BB7}"/>
                </a:ext>
              </a:extLst>
            </p:cNvPr>
            <p:cNvGrpSpPr/>
            <p:nvPr/>
          </p:nvGrpSpPr>
          <p:grpSpPr>
            <a:xfrm>
              <a:off x="5075070" y="5282871"/>
              <a:ext cx="656836" cy="841768"/>
              <a:chOff x="273040" y="1585892"/>
              <a:chExt cx="1351452" cy="1843108"/>
            </a:xfrm>
          </p:grpSpPr>
          <p:pic>
            <p:nvPicPr>
              <p:cNvPr id="406" name="Graphique 405">
                <a:extLst>
                  <a:ext uri="{FF2B5EF4-FFF2-40B4-BE49-F238E27FC236}">
                    <a16:creationId xmlns:a16="http://schemas.microsoft.com/office/drawing/2014/main" id="{554C592E-0890-46DC-9B85-29E7A34818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407" name="Graphique 406">
                <a:extLst>
                  <a:ext uri="{FF2B5EF4-FFF2-40B4-BE49-F238E27FC236}">
                    <a16:creationId xmlns:a16="http://schemas.microsoft.com/office/drawing/2014/main" id="{FE853B4C-23F7-4FA2-BB9D-70D7C08401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grpSp>
          <p:nvGrpSpPr>
            <p:cNvPr id="393" name="Groupe 392">
              <a:extLst>
                <a:ext uri="{FF2B5EF4-FFF2-40B4-BE49-F238E27FC236}">
                  <a16:creationId xmlns:a16="http://schemas.microsoft.com/office/drawing/2014/main" id="{1B6F0E8A-23DB-4430-84C6-2533ED5421C7}"/>
                </a:ext>
              </a:extLst>
            </p:cNvPr>
            <p:cNvGrpSpPr/>
            <p:nvPr/>
          </p:nvGrpSpPr>
          <p:grpSpPr>
            <a:xfrm>
              <a:off x="5426254" y="4865179"/>
              <a:ext cx="656836" cy="841768"/>
              <a:chOff x="273040" y="1585892"/>
              <a:chExt cx="1351452" cy="1843108"/>
            </a:xfrm>
          </p:grpSpPr>
          <p:pic>
            <p:nvPicPr>
              <p:cNvPr id="404" name="Graphique 403">
                <a:extLst>
                  <a:ext uri="{FF2B5EF4-FFF2-40B4-BE49-F238E27FC236}">
                    <a16:creationId xmlns:a16="http://schemas.microsoft.com/office/drawing/2014/main" id="{27E1C295-F8D6-4EC4-8150-862C54C2DC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405" name="Graphique 404">
                <a:extLst>
                  <a:ext uri="{FF2B5EF4-FFF2-40B4-BE49-F238E27FC236}">
                    <a16:creationId xmlns:a16="http://schemas.microsoft.com/office/drawing/2014/main" id="{870BDEED-B085-4A45-B666-941C0F1647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grpSp>
          <p:nvGrpSpPr>
            <p:cNvPr id="394" name="Groupe 393">
              <a:extLst>
                <a:ext uri="{FF2B5EF4-FFF2-40B4-BE49-F238E27FC236}">
                  <a16:creationId xmlns:a16="http://schemas.microsoft.com/office/drawing/2014/main" id="{D84FE9BF-59C7-4D61-958E-15DFA45D50F1}"/>
                </a:ext>
              </a:extLst>
            </p:cNvPr>
            <p:cNvGrpSpPr/>
            <p:nvPr/>
          </p:nvGrpSpPr>
          <p:grpSpPr>
            <a:xfrm>
              <a:off x="5557952" y="5282871"/>
              <a:ext cx="656836" cy="841768"/>
              <a:chOff x="273040" y="1585892"/>
              <a:chExt cx="1351452" cy="1843108"/>
            </a:xfrm>
          </p:grpSpPr>
          <p:pic>
            <p:nvPicPr>
              <p:cNvPr id="402" name="Graphique 401">
                <a:extLst>
                  <a:ext uri="{FF2B5EF4-FFF2-40B4-BE49-F238E27FC236}">
                    <a16:creationId xmlns:a16="http://schemas.microsoft.com/office/drawing/2014/main" id="{E061A15A-9151-49CC-94F0-EBADF9818C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403" name="Graphique 402">
                <a:extLst>
                  <a:ext uri="{FF2B5EF4-FFF2-40B4-BE49-F238E27FC236}">
                    <a16:creationId xmlns:a16="http://schemas.microsoft.com/office/drawing/2014/main" id="{77479875-4BF9-4639-B2F2-807F986A70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pic>
          <p:nvPicPr>
            <p:cNvPr id="398" name="Graphique 397">
              <a:extLst>
                <a:ext uri="{FF2B5EF4-FFF2-40B4-BE49-F238E27FC236}">
                  <a16:creationId xmlns:a16="http://schemas.microsoft.com/office/drawing/2014/main" id="{A0015F75-FDC4-4FAC-AA55-A126997CE4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07037" y="5282651"/>
              <a:ext cx="323542" cy="697736"/>
            </a:xfrm>
            <a:prstGeom prst="rect">
              <a:avLst/>
            </a:prstGeom>
          </p:spPr>
        </p:pic>
      </p:grpSp>
      <p:sp>
        <p:nvSpPr>
          <p:cNvPr id="191" name="Espace réservé du numéro de diapositive 1">
            <a:extLst>
              <a:ext uri="{FF2B5EF4-FFF2-40B4-BE49-F238E27FC236}">
                <a16:creationId xmlns:a16="http://schemas.microsoft.com/office/drawing/2014/main" id="{40B013DF-CAC3-4827-ABA1-528F232E4675}"/>
              </a:ext>
            </a:extLst>
          </p:cNvPr>
          <p:cNvSpPr>
            <a:spLocks noGrp="1"/>
          </p:cNvSpPr>
          <p:nvPr>
            <p:ph type="sldNum" sz="quarter" idx="12"/>
          </p:nvPr>
        </p:nvSpPr>
        <p:spPr>
          <a:xfrm>
            <a:off x="8610600" y="6356350"/>
            <a:ext cx="2743200" cy="365125"/>
          </a:xfrm>
        </p:spPr>
        <p:txBody>
          <a:bodyPr/>
          <a:lstStyle/>
          <a:p>
            <a:fld id="{C77BCA25-F3AE-44E6-94B1-B3E1DF1A1953}" type="slidenum">
              <a:rPr lang="en-US" smtClean="0"/>
              <a:t>18</a:t>
            </a:fld>
            <a:endParaRPr lang="en-US"/>
          </a:p>
        </p:txBody>
      </p:sp>
      <p:sp>
        <p:nvSpPr>
          <p:cNvPr id="691" name="ZoneTexte 690">
            <a:extLst>
              <a:ext uri="{FF2B5EF4-FFF2-40B4-BE49-F238E27FC236}">
                <a16:creationId xmlns:a16="http://schemas.microsoft.com/office/drawing/2014/main" id="{5DD01E35-1BE8-4B66-A689-1BD12FF2B6C4}"/>
              </a:ext>
            </a:extLst>
          </p:cNvPr>
          <p:cNvSpPr txBox="1"/>
          <p:nvPr/>
        </p:nvSpPr>
        <p:spPr>
          <a:xfrm rot="16200000">
            <a:off x="45649" y="1468165"/>
            <a:ext cx="1716945" cy="461665"/>
          </a:xfrm>
          <a:prstGeom prst="rect">
            <a:avLst/>
          </a:prstGeom>
          <a:noFill/>
        </p:spPr>
        <p:txBody>
          <a:bodyPr wrap="none" rtlCol="0">
            <a:spAutoFit/>
          </a:bodyPr>
          <a:lstStyle/>
          <a:p>
            <a:r>
              <a:rPr lang="en-US" sz="2400" b="1" dirty="0">
                <a:solidFill>
                  <a:srgbClr val="517881"/>
                </a:solidFill>
              </a:rPr>
              <a:t>var. </a:t>
            </a:r>
            <a:r>
              <a:rPr lang="en-US" sz="2400" b="1" dirty="0" err="1">
                <a:solidFill>
                  <a:srgbClr val="517881"/>
                </a:solidFill>
              </a:rPr>
              <a:t>Rubisko</a:t>
            </a:r>
            <a:endParaRPr lang="en-US" sz="2400" b="1" dirty="0">
              <a:solidFill>
                <a:srgbClr val="517881"/>
              </a:solidFill>
            </a:endParaRPr>
          </a:p>
        </p:txBody>
      </p:sp>
      <p:sp>
        <p:nvSpPr>
          <p:cNvPr id="692" name="ZoneTexte 691">
            <a:extLst>
              <a:ext uri="{FF2B5EF4-FFF2-40B4-BE49-F238E27FC236}">
                <a16:creationId xmlns:a16="http://schemas.microsoft.com/office/drawing/2014/main" id="{89704830-5B40-4CC2-9ECB-2CC12C35A30A}"/>
              </a:ext>
            </a:extLst>
          </p:cNvPr>
          <p:cNvSpPr txBox="1"/>
          <p:nvPr/>
        </p:nvSpPr>
        <p:spPr>
          <a:xfrm rot="16200000">
            <a:off x="237658" y="5195592"/>
            <a:ext cx="1332929" cy="461665"/>
          </a:xfrm>
          <a:prstGeom prst="rect">
            <a:avLst/>
          </a:prstGeom>
          <a:noFill/>
          <a:ln>
            <a:noFill/>
          </a:ln>
        </p:spPr>
        <p:txBody>
          <a:bodyPr wrap="none" rtlCol="0">
            <a:spAutoFit/>
          </a:bodyPr>
          <a:lstStyle/>
          <a:p>
            <a:r>
              <a:rPr lang="en-US" sz="2400" b="1" dirty="0">
                <a:solidFill>
                  <a:srgbClr val="10A7AB"/>
                </a:solidFill>
              </a:rPr>
              <a:t>var. </a:t>
            </a:r>
            <a:r>
              <a:rPr lang="en-US" sz="2400" b="1" dirty="0" err="1">
                <a:solidFill>
                  <a:srgbClr val="10A7AB"/>
                </a:solidFill>
              </a:rPr>
              <a:t>Filon</a:t>
            </a:r>
            <a:endParaRPr lang="en-US" sz="2400" b="1" dirty="0">
              <a:solidFill>
                <a:srgbClr val="10A7AB"/>
              </a:solidFill>
            </a:endParaRPr>
          </a:p>
        </p:txBody>
      </p:sp>
      <p:pic>
        <p:nvPicPr>
          <p:cNvPr id="7" name="Image 6">
            <a:extLst>
              <a:ext uri="{FF2B5EF4-FFF2-40B4-BE49-F238E27FC236}">
                <a16:creationId xmlns:a16="http://schemas.microsoft.com/office/drawing/2014/main" id="{E1AF7790-A7C1-460B-9BB2-2E7A3E19E75E}"/>
              </a:ext>
            </a:extLst>
          </p:cNvPr>
          <p:cNvPicPr>
            <a:picLocks noChangeAspect="1"/>
          </p:cNvPicPr>
          <p:nvPr/>
        </p:nvPicPr>
        <p:blipFill rotWithShape="1">
          <a:blip r:embed="rId7"/>
          <a:srcRect l="10605"/>
          <a:stretch/>
        </p:blipFill>
        <p:spPr>
          <a:xfrm>
            <a:off x="2155779" y="2595396"/>
            <a:ext cx="1305107" cy="1003301"/>
          </a:xfrm>
          <a:prstGeom prst="rect">
            <a:avLst/>
          </a:prstGeom>
        </p:spPr>
      </p:pic>
      <p:pic>
        <p:nvPicPr>
          <p:cNvPr id="8" name="Image 7">
            <a:extLst>
              <a:ext uri="{FF2B5EF4-FFF2-40B4-BE49-F238E27FC236}">
                <a16:creationId xmlns:a16="http://schemas.microsoft.com/office/drawing/2014/main" id="{32EDCEAA-20D5-40BF-83FB-C2D65DEF2FDD}"/>
              </a:ext>
            </a:extLst>
          </p:cNvPr>
          <p:cNvPicPr>
            <a:picLocks noChangeAspect="1"/>
          </p:cNvPicPr>
          <p:nvPr/>
        </p:nvPicPr>
        <p:blipFill rotWithShape="1">
          <a:blip r:embed="rId8"/>
          <a:srcRect l="10370"/>
          <a:stretch/>
        </p:blipFill>
        <p:spPr>
          <a:xfrm>
            <a:off x="2186703" y="3503605"/>
            <a:ext cx="1291366" cy="1074951"/>
          </a:xfrm>
          <a:prstGeom prst="rect">
            <a:avLst/>
          </a:prstGeom>
        </p:spPr>
      </p:pic>
      <p:grpSp>
        <p:nvGrpSpPr>
          <p:cNvPr id="329" name="Groupe 328">
            <a:extLst>
              <a:ext uri="{FF2B5EF4-FFF2-40B4-BE49-F238E27FC236}">
                <a16:creationId xmlns:a16="http://schemas.microsoft.com/office/drawing/2014/main" id="{2D726C7B-F512-4D0D-A6A1-5CE616703E78}"/>
              </a:ext>
            </a:extLst>
          </p:cNvPr>
          <p:cNvGrpSpPr/>
          <p:nvPr/>
        </p:nvGrpSpPr>
        <p:grpSpPr>
          <a:xfrm>
            <a:off x="7234120" y="805388"/>
            <a:ext cx="3200734" cy="1444641"/>
            <a:chOff x="3082978" y="4789533"/>
            <a:chExt cx="3200734" cy="1444641"/>
          </a:xfrm>
        </p:grpSpPr>
        <p:pic>
          <p:nvPicPr>
            <p:cNvPr id="330" name="Graphique 329">
              <a:extLst>
                <a:ext uri="{FF2B5EF4-FFF2-40B4-BE49-F238E27FC236}">
                  <a16:creationId xmlns:a16="http://schemas.microsoft.com/office/drawing/2014/main" id="{30EB98DC-127F-47BB-BF47-838CA33AFF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97112" y="4865179"/>
              <a:ext cx="374512" cy="841768"/>
            </a:xfrm>
            <a:prstGeom prst="rect">
              <a:avLst/>
            </a:prstGeom>
          </p:spPr>
        </p:pic>
        <p:sp>
          <p:nvSpPr>
            <p:cNvPr id="331" name="Rectangle 330">
              <a:extLst>
                <a:ext uri="{FF2B5EF4-FFF2-40B4-BE49-F238E27FC236}">
                  <a16:creationId xmlns:a16="http://schemas.microsoft.com/office/drawing/2014/main" id="{F53BBFD0-69D0-4AE0-B849-981C97237056}"/>
                </a:ext>
              </a:extLst>
            </p:cNvPr>
            <p:cNvSpPr/>
            <p:nvPr/>
          </p:nvSpPr>
          <p:spPr>
            <a:xfrm>
              <a:off x="3082978" y="4789533"/>
              <a:ext cx="3200734" cy="1444641"/>
            </a:xfrm>
            <a:prstGeom prst="rect">
              <a:avLst/>
            </a:prstGeom>
            <a:noFill/>
            <a:ln w="19050">
              <a:solidFill>
                <a:srgbClr val="5178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2" name="Groupe 331">
              <a:extLst>
                <a:ext uri="{FF2B5EF4-FFF2-40B4-BE49-F238E27FC236}">
                  <a16:creationId xmlns:a16="http://schemas.microsoft.com/office/drawing/2014/main" id="{A4E215F6-B4E1-4E98-AD01-DC17A0A5412F}"/>
                </a:ext>
              </a:extLst>
            </p:cNvPr>
            <p:cNvGrpSpPr/>
            <p:nvPr/>
          </p:nvGrpSpPr>
          <p:grpSpPr>
            <a:xfrm>
              <a:off x="3158873" y="4864492"/>
              <a:ext cx="1911664" cy="1260147"/>
              <a:chOff x="3601532" y="1612560"/>
              <a:chExt cx="5056059" cy="2940347"/>
            </a:xfrm>
          </p:grpSpPr>
          <p:grpSp>
            <p:nvGrpSpPr>
              <p:cNvPr id="383" name="Groupe 382">
                <a:extLst>
                  <a:ext uri="{FF2B5EF4-FFF2-40B4-BE49-F238E27FC236}">
                    <a16:creationId xmlns:a16="http://schemas.microsoft.com/office/drawing/2014/main" id="{CD15F02A-D059-425C-80A5-EB503E819036}"/>
                  </a:ext>
                </a:extLst>
              </p:cNvPr>
              <p:cNvGrpSpPr/>
              <p:nvPr/>
            </p:nvGrpSpPr>
            <p:grpSpPr>
              <a:xfrm>
                <a:off x="3601532" y="1614163"/>
                <a:ext cx="1737231" cy="1964129"/>
                <a:chOff x="273040" y="1585892"/>
                <a:chExt cx="1351452" cy="1843108"/>
              </a:xfrm>
            </p:grpSpPr>
            <p:pic>
              <p:nvPicPr>
                <p:cNvPr id="425" name="Graphique 424">
                  <a:extLst>
                    <a:ext uri="{FF2B5EF4-FFF2-40B4-BE49-F238E27FC236}">
                      <a16:creationId xmlns:a16="http://schemas.microsoft.com/office/drawing/2014/main" id="{722BEF7A-2050-43BC-9C4B-B9B5324D23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426" name="Graphique 425">
                  <a:extLst>
                    <a:ext uri="{FF2B5EF4-FFF2-40B4-BE49-F238E27FC236}">
                      <a16:creationId xmlns:a16="http://schemas.microsoft.com/office/drawing/2014/main" id="{1429A524-6E56-473E-B4DC-7FC107E335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grpSp>
            <p:nvGrpSpPr>
              <p:cNvPr id="386" name="Groupe 385">
                <a:extLst>
                  <a:ext uri="{FF2B5EF4-FFF2-40B4-BE49-F238E27FC236}">
                    <a16:creationId xmlns:a16="http://schemas.microsoft.com/office/drawing/2014/main" id="{45DEB154-EC90-44FC-ACDE-CEB55DEB3218}"/>
                  </a:ext>
                </a:extLst>
              </p:cNvPr>
              <p:cNvGrpSpPr/>
              <p:nvPr/>
            </p:nvGrpSpPr>
            <p:grpSpPr>
              <a:xfrm>
                <a:off x="4999554" y="1614163"/>
                <a:ext cx="1737231" cy="1964129"/>
                <a:chOff x="273040" y="1585892"/>
                <a:chExt cx="1351452" cy="1843108"/>
              </a:xfrm>
            </p:grpSpPr>
            <p:pic>
              <p:nvPicPr>
                <p:cNvPr id="423" name="Graphique 422">
                  <a:extLst>
                    <a:ext uri="{FF2B5EF4-FFF2-40B4-BE49-F238E27FC236}">
                      <a16:creationId xmlns:a16="http://schemas.microsoft.com/office/drawing/2014/main" id="{0703A99D-9CD8-4485-994E-0C2730BC4C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424" name="Graphique 423">
                  <a:extLst>
                    <a:ext uri="{FF2B5EF4-FFF2-40B4-BE49-F238E27FC236}">
                      <a16:creationId xmlns:a16="http://schemas.microsoft.com/office/drawing/2014/main" id="{CC507A58-A51F-4B59-A7AF-795146AC18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grpSp>
            <p:nvGrpSpPr>
              <p:cNvPr id="387" name="Groupe 386">
                <a:extLst>
                  <a:ext uri="{FF2B5EF4-FFF2-40B4-BE49-F238E27FC236}">
                    <a16:creationId xmlns:a16="http://schemas.microsoft.com/office/drawing/2014/main" id="{2D5284CA-0090-4C74-9911-DA79E0145E62}"/>
                  </a:ext>
                </a:extLst>
              </p:cNvPr>
              <p:cNvGrpSpPr/>
              <p:nvPr/>
            </p:nvGrpSpPr>
            <p:grpSpPr>
              <a:xfrm>
                <a:off x="3949855" y="2588778"/>
                <a:ext cx="1737231" cy="1964129"/>
                <a:chOff x="273040" y="1585892"/>
                <a:chExt cx="1351452" cy="1843108"/>
              </a:xfrm>
            </p:grpSpPr>
            <p:pic>
              <p:nvPicPr>
                <p:cNvPr id="421" name="Graphique 420">
                  <a:extLst>
                    <a:ext uri="{FF2B5EF4-FFF2-40B4-BE49-F238E27FC236}">
                      <a16:creationId xmlns:a16="http://schemas.microsoft.com/office/drawing/2014/main" id="{5E03C2CF-84DF-4D67-A877-9BF25350E4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422" name="Graphique 421">
                  <a:extLst>
                    <a:ext uri="{FF2B5EF4-FFF2-40B4-BE49-F238E27FC236}">
                      <a16:creationId xmlns:a16="http://schemas.microsoft.com/office/drawing/2014/main" id="{1795F663-DD25-4B45-80B8-7052AB2CFC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grpSp>
            <p:nvGrpSpPr>
              <p:cNvPr id="388" name="Groupe 387">
                <a:extLst>
                  <a:ext uri="{FF2B5EF4-FFF2-40B4-BE49-F238E27FC236}">
                    <a16:creationId xmlns:a16="http://schemas.microsoft.com/office/drawing/2014/main" id="{DC08E066-7366-4E67-8DFB-33CC805FE7BC}"/>
                  </a:ext>
                </a:extLst>
              </p:cNvPr>
              <p:cNvGrpSpPr/>
              <p:nvPr/>
            </p:nvGrpSpPr>
            <p:grpSpPr>
              <a:xfrm>
                <a:off x="5347877" y="2588778"/>
                <a:ext cx="1737231" cy="1964129"/>
                <a:chOff x="273040" y="1585892"/>
                <a:chExt cx="1351452" cy="1843108"/>
              </a:xfrm>
            </p:grpSpPr>
            <p:pic>
              <p:nvPicPr>
                <p:cNvPr id="419" name="Graphique 418">
                  <a:extLst>
                    <a:ext uri="{FF2B5EF4-FFF2-40B4-BE49-F238E27FC236}">
                      <a16:creationId xmlns:a16="http://schemas.microsoft.com/office/drawing/2014/main" id="{2F221EEE-31A5-474E-8644-DBC94C744F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420" name="Graphique 419">
                  <a:extLst>
                    <a:ext uri="{FF2B5EF4-FFF2-40B4-BE49-F238E27FC236}">
                      <a16:creationId xmlns:a16="http://schemas.microsoft.com/office/drawing/2014/main" id="{00868BDD-96B0-4979-A871-E36B0DDCEC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grpSp>
            <p:nvGrpSpPr>
              <p:cNvPr id="389" name="Groupe 388">
                <a:extLst>
                  <a:ext uri="{FF2B5EF4-FFF2-40B4-BE49-F238E27FC236}">
                    <a16:creationId xmlns:a16="http://schemas.microsoft.com/office/drawing/2014/main" id="{656823F1-BDEC-4096-A407-96D24385793B}"/>
                  </a:ext>
                </a:extLst>
              </p:cNvPr>
              <p:cNvGrpSpPr/>
              <p:nvPr/>
            </p:nvGrpSpPr>
            <p:grpSpPr>
              <a:xfrm>
                <a:off x="6276705" y="1614163"/>
                <a:ext cx="1737231" cy="1964129"/>
                <a:chOff x="273040" y="1585892"/>
                <a:chExt cx="1351452" cy="1843108"/>
              </a:xfrm>
            </p:grpSpPr>
            <p:pic>
              <p:nvPicPr>
                <p:cNvPr id="417" name="Graphique 416">
                  <a:extLst>
                    <a:ext uri="{FF2B5EF4-FFF2-40B4-BE49-F238E27FC236}">
                      <a16:creationId xmlns:a16="http://schemas.microsoft.com/office/drawing/2014/main" id="{96A37EAA-CC7F-44DE-8FF3-CB046F0441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418" name="Graphique 417">
                  <a:extLst>
                    <a:ext uri="{FF2B5EF4-FFF2-40B4-BE49-F238E27FC236}">
                      <a16:creationId xmlns:a16="http://schemas.microsoft.com/office/drawing/2014/main" id="{BD426564-E8F0-4C63-B9F3-9AA4727D24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grpSp>
            <p:nvGrpSpPr>
              <p:cNvPr id="391" name="Groupe 390">
                <a:extLst>
                  <a:ext uri="{FF2B5EF4-FFF2-40B4-BE49-F238E27FC236}">
                    <a16:creationId xmlns:a16="http://schemas.microsoft.com/office/drawing/2014/main" id="{F934FAF7-5929-4C23-B305-E09172C3A749}"/>
                  </a:ext>
                </a:extLst>
              </p:cNvPr>
              <p:cNvGrpSpPr/>
              <p:nvPr/>
            </p:nvGrpSpPr>
            <p:grpSpPr>
              <a:xfrm>
                <a:off x="6625027" y="2588778"/>
                <a:ext cx="1737231" cy="1964129"/>
                <a:chOff x="273040" y="1585892"/>
                <a:chExt cx="1351452" cy="1843108"/>
              </a:xfrm>
            </p:grpSpPr>
            <p:pic>
              <p:nvPicPr>
                <p:cNvPr id="415" name="Graphique 414">
                  <a:extLst>
                    <a:ext uri="{FF2B5EF4-FFF2-40B4-BE49-F238E27FC236}">
                      <a16:creationId xmlns:a16="http://schemas.microsoft.com/office/drawing/2014/main" id="{1275984B-7989-41D3-BB92-B72ACC13D6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416" name="Graphique 415">
                  <a:extLst>
                    <a:ext uri="{FF2B5EF4-FFF2-40B4-BE49-F238E27FC236}">
                      <a16:creationId xmlns:a16="http://schemas.microsoft.com/office/drawing/2014/main" id="{BC8F3B19-9724-4E11-A20D-AC042F6708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pic>
            <p:nvPicPr>
              <p:cNvPr id="395" name="Graphique 394">
                <a:extLst>
                  <a:ext uri="{FF2B5EF4-FFF2-40B4-BE49-F238E27FC236}">
                    <a16:creationId xmlns:a16="http://schemas.microsoft.com/office/drawing/2014/main" id="{5383180F-ABEA-4293-B7C8-D422ABDC3B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32530" y="1614163"/>
                <a:ext cx="855719" cy="1628052"/>
              </a:xfrm>
              <a:prstGeom prst="rect">
                <a:avLst/>
              </a:prstGeom>
            </p:spPr>
          </p:pic>
          <p:pic>
            <p:nvPicPr>
              <p:cNvPr id="396" name="Graphique 395">
                <a:extLst>
                  <a:ext uri="{FF2B5EF4-FFF2-40B4-BE49-F238E27FC236}">
                    <a16:creationId xmlns:a16="http://schemas.microsoft.com/office/drawing/2014/main" id="{4ADFF445-C07C-4B30-A62F-A6D9105569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80529" y="1614163"/>
                <a:ext cx="855719" cy="1628052"/>
              </a:xfrm>
              <a:prstGeom prst="rect">
                <a:avLst/>
              </a:prstGeom>
            </p:spPr>
          </p:pic>
          <p:pic>
            <p:nvPicPr>
              <p:cNvPr id="397" name="Graphique 396">
                <a:extLst>
                  <a:ext uri="{FF2B5EF4-FFF2-40B4-BE49-F238E27FC236}">
                    <a16:creationId xmlns:a16="http://schemas.microsoft.com/office/drawing/2014/main" id="{5136D175-2D04-4391-865D-8684A66761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85082" y="2588266"/>
                <a:ext cx="855719" cy="1628053"/>
              </a:xfrm>
              <a:prstGeom prst="rect">
                <a:avLst/>
              </a:prstGeom>
            </p:spPr>
          </p:pic>
          <p:pic>
            <p:nvPicPr>
              <p:cNvPr id="399" name="Graphique 398">
                <a:extLst>
                  <a:ext uri="{FF2B5EF4-FFF2-40B4-BE49-F238E27FC236}">
                    <a16:creationId xmlns:a16="http://schemas.microsoft.com/office/drawing/2014/main" id="{2168DB24-E859-4F9A-8DFC-C1FC36C285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84945" y="1615446"/>
                <a:ext cx="855719" cy="1628055"/>
              </a:xfrm>
              <a:prstGeom prst="rect">
                <a:avLst/>
              </a:prstGeom>
            </p:spPr>
          </p:pic>
          <p:pic>
            <p:nvPicPr>
              <p:cNvPr id="400" name="Graphique 399">
                <a:extLst>
                  <a:ext uri="{FF2B5EF4-FFF2-40B4-BE49-F238E27FC236}">
                    <a16:creationId xmlns:a16="http://schemas.microsoft.com/office/drawing/2014/main" id="{1CD6C69C-A90C-4F19-BAAF-D337525974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11244" y="1614163"/>
                <a:ext cx="855719" cy="1628053"/>
              </a:xfrm>
              <a:prstGeom prst="rect">
                <a:avLst/>
              </a:prstGeom>
            </p:spPr>
          </p:pic>
          <p:pic>
            <p:nvPicPr>
              <p:cNvPr id="408" name="Graphique 407">
                <a:extLst>
                  <a:ext uri="{FF2B5EF4-FFF2-40B4-BE49-F238E27FC236}">
                    <a16:creationId xmlns:a16="http://schemas.microsoft.com/office/drawing/2014/main" id="{9B560288-AA67-4C2F-8743-DB3C844C14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1837" y="2588267"/>
                <a:ext cx="855719" cy="1628052"/>
              </a:xfrm>
              <a:prstGeom prst="rect">
                <a:avLst/>
              </a:prstGeom>
            </p:spPr>
          </p:pic>
          <p:pic>
            <p:nvPicPr>
              <p:cNvPr id="412" name="Graphique 411">
                <a:extLst>
                  <a:ext uri="{FF2B5EF4-FFF2-40B4-BE49-F238E27FC236}">
                    <a16:creationId xmlns:a16="http://schemas.microsoft.com/office/drawing/2014/main" id="{B665CA14-2664-4EE8-A994-12DD5D4123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99567" y="2588266"/>
                <a:ext cx="855719" cy="1628053"/>
              </a:xfrm>
              <a:prstGeom prst="rect">
                <a:avLst/>
              </a:prstGeom>
            </p:spPr>
          </p:pic>
          <p:pic>
            <p:nvPicPr>
              <p:cNvPr id="253" name="Graphique 252">
                <a:extLst>
                  <a:ext uri="{FF2B5EF4-FFF2-40B4-BE49-F238E27FC236}">
                    <a16:creationId xmlns:a16="http://schemas.microsoft.com/office/drawing/2014/main" id="{EB92C1DA-5FC6-4712-BF9C-DDA92A5F2A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01872" y="1612560"/>
                <a:ext cx="855719" cy="1628053"/>
              </a:xfrm>
              <a:prstGeom prst="rect">
                <a:avLst/>
              </a:prstGeom>
            </p:spPr>
          </p:pic>
        </p:grpSp>
        <p:grpSp>
          <p:nvGrpSpPr>
            <p:cNvPr id="333" name="Groupe 332">
              <a:extLst>
                <a:ext uri="{FF2B5EF4-FFF2-40B4-BE49-F238E27FC236}">
                  <a16:creationId xmlns:a16="http://schemas.microsoft.com/office/drawing/2014/main" id="{6C54EC74-042D-4DF6-97FF-EB9555C073DD}"/>
                </a:ext>
              </a:extLst>
            </p:cNvPr>
            <p:cNvGrpSpPr/>
            <p:nvPr/>
          </p:nvGrpSpPr>
          <p:grpSpPr>
            <a:xfrm>
              <a:off x="4943371" y="4865179"/>
              <a:ext cx="656836" cy="841768"/>
              <a:chOff x="273040" y="1585892"/>
              <a:chExt cx="1351452" cy="1843108"/>
            </a:xfrm>
          </p:grpSpPr>
          <p:pic>
            <p:nvPicPr>
              <p:cNvPr id="370" name="Graphique 369">
                <a:extLst>
                  <a:ext uri="{FF2B5EF4-FFF2-40B4-BE49-F238E27FC236}">
                    <a16:creationId xmlns:a16="http://schemas.microsoft.com/office/drawing/2014/main" id="{D83BAED9-A873-4172-8A61-71CA7C05C9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379" name="Graphique 378">
                <a:extLst>
                  <a:ext uri="{FF2B5EF4-FFF2-40B4-BE49-F238E27FC236}">
                    <a16:creationId xmlns:a16="http://schemas.microsoft.com/office/drawing/2014/main" id="{ED55A0ED-D82E-4A5A-8A2D-CEE6C6201D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pic>
          <p:nvPicPr>
            <p:cNvPr id="334" name="Graphique 333">
              <a:extLst>
                <a:ext uri="{FF2B5EF4-FFF2-40B4-BE49-F238E27FC236}">
                  <a16:creationId xmlns:a16="http://schemas.microsoft.com/office/drawing/2014/main" id="{57DCD882-62F8-490E-A1C1-44E068467C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8811" y="5282871"/>
              <a:ext cx="374512" cy="841768"/>
            </a:xfrm>
            <a:prstGeom prst="rect">
              <a:avLst/>
            </a:prstGeom>
          </p:spPr>
        </p:pic>
        <p:pic>
          <p:nvPicPr>
            <p:cNvPr id="335" name="Graphique 334">
              <a:extLst>
                <a:ext uri="{FF2B5EF4-FFF2-40B4-BE49-F238E27FC236}">
                  <a16:creationId xmlns:a16="http://schemas.microsoft.com/office/drawing/2014/main" id="{BB3F8C65-18A8-4C18-8939-EB2FFBE815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78132" y="4865729"/>
              <a:ext cx="323542" cy="697737"/>
            </a:xfrm>
            <a:prstGeom prst="rect">
              <a:avLst/>
            </a:prstGeom>
          </p:spPr>
        </p:pic>
        <p:grpSp>
          <p:nvGrpSpPr>
            <p:cNvPr id="342" name="Groupe 341">
              <a:extLst>
                <a:ext uri="{FF2B5EF4-FFF2-40B4-BE49-F238E27FC236}">
                  <a16:creationId xmlns:a16="http://schemas.microsoft.com/office/drawing/2014/main" id="{F7C79D41-8C75-4783-B9B4-E785A18CE4D4}"/>
                </a:ext>
              </a:extLst>
            </p:cNvPr>
            <p:cNvGrpSpPr/>
            <p:nvPr/>
          </p:nvGrpSpPr>
          <p:grpSpPr>
            <a:xfrm>
              <a:off x="5075070" y="5282871"/>
              <a:ext cx="656836" cy="841768"/>
              <a:chOff x="273040" y="1585892"/>
              <a:chExt cx="1351452" cy="1843108"/>
            </a:xfrm>
          </p:grpSpPr>
          <p:pic>
            <p:nvPicPr>
              <p:cNvPr id="364" name="Graphique 363">
                <a:extLst>
                  <a:ext uri="{FF2B5EF4-FFF2-40B4-BE49-F238E27FC236}">
                    <a16:creationId xmlns:a16="http://schemas.microsoft.com/office/drawing/2014/main" id="{B14A8876-FEB2-417E-9EF1-977C48CAB8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366" name="Graphique 365">
                <a:extLst>
                  <a:ext uri="{FF2B5EF4-FFF2-40B4-BE49-F238E27FC236}">
                    <a16:creationId xmlns:a16="http://schemas.microsoft.com/office/drawing/2014/main" id="{9D285BBE-1CF6-44E6-9C71-FED279A89B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grpSp>
          <p:nvGrpSpPr>
            <p:cNvPr id="343" name="Groupe 342">
              <a:extLst>
                <a:ext uri="{FF2B5EF4-FFF2-40B4-BE49-F238E27FC236}">
                  <a16:creationId xmlns:a16="http://schemas.microsoft.com/office/drawing/2014/main" id="{5E9C7A06-F447-4E63-8C00-5DE4489AF1AE}"/>
                </a:ext>
              </a:extLst>
            </p:cNvPr>
            <p:cNvGrpSpPr/>
            <p:nvPr/>
          </p:nvGrpSpPr>
          <p:grpSpPr>
            <a:xfrm>
              <a:off x="5426254" y="4865179"/>
              <a:ext cx="656836" cy="841768"/>
              <a:chOff x="273040" y="1585892"/>
              <a:chExt cx="1351452" cy="1843108"/>
            </a:xfrm>
          </p:grpSpPr>
          <p:pic>
            <p:nvPicPr>
              <p:cNvPr id="354" name="Graphique 353">
                <a:extLst>
                  <a:ext uri="{FF2B5EF4-FFF2-40B4-BE49-F238E27FC236}">
                    <a16:creationId xmlns:a16="http://schemas.microsoft.com/office/drawing/2014/main" id="{46DC1043-75B9-4E2B-A3FE-6693FF0ED4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363" name="Graphique 362">
                <a:extLst>
                  <a:ext uri="{FF2B5EF4-FFF2-40B4-BE49-F238E27FC236}">
                    <a16:creationId xmlns:a16="http://schemas.microsoft.com/office/drawing/2014/main" id="{2799FBB0-E0C1-4294-BEE0-138F91BEB4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grpSp>
          <p:nvGrpSpPr>
            <p:cNvPr id="347" name="Groupe 346">
              <a:extLst>
                <a:ext uri="{FF2B5EF4-FFF2-40B4-BE49-F238E27FC236}">
                  <a16:creationId xmlns:a16="http://schemas.microsoft.com/office/drawing/2014/main" id="{C4D9E416-B0D9-4C24-9012-49387B0A0870}"/>
                </a:ext>
              </a:extLst>
            </p:cNvPr>
            <p:cNvGrpSpPr/>
            <p:nvPr/>
          </p:nvGrpSpPr>
          <p:grpSpPr>
            <a:xfrm>
              <a:off x="5557952" y="5282871"/>
              <a:ext cx="656836" cy="841768"/>
              <a:chOff x="273040" y="1585892"/>
              <a:chExt cx="1351452" cy="1843108"/>
            </a:xfrm>
          </p:grpSpPr>
          <p:pic>
            <p:nvPicPr>
              <p:cNvPr id="350" name="Graphique 349">
                <a:extLst>
                  <a:ext uri="{FF2B5EF4-FFF2-40B4-BE49-F238E27FC236}">
                    <a16:creationId xmlns:a16="http://schemas.microsoft.com/office/drawing/2014/main" id="{7E6C931A-48CD-461C-B91D-5388DA3A17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040" y="1585892"/>
                <a:ext cx="770565" cy="1843108"/>
              </a:xfrm>
              <a:prstGeom prst="rect">
                <a:avLst/>
              </a:prstGeom>
            </p:spPr>
          </p:pic>
          <p:pic>
            <p:nvPicPr>
              <p:cNvPr id="352" name="Graphique 351">
                <a:extLst>
                  <a:ext uri="{FF2B5EF4-FFF2-40B4-BE49-F238E27FC236}">
                    <a16:creationId xmlns:a16="http://schemas.microsoft.com/office/drawing/2014/main" id="{CCF082BB-8124-427A-8AAE-96461BFDAC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27" y="1585892"/>
                <a:ext cx="770565" cy="1843108"/>
              </a:xfrm>
              <a:prstGeom prst="rect">
                <a:avLst/>
              </a:prstGeom>
            </p:spPr>
          </p:pic>
        </p:grpSp>
        <p:pic>
          <p:nvPicPr>
            <p:cNvPr id="348" name="Graphique 347">
              <a:extLst>
                <a:ext uri="{FF2B5EF4-FFF2-40B4-BE49-F238E27FC236}">
                  <a16:creationId xmlns:a16="http://schemas.microsoft.com/office/drawing/2014/main" id="{A7A36E9E-BB4D-45C6-B066-5391F3F6B1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07037" y="5282651"/>
              <a:ext cx="323542" cy="697736"/>
            </a:xfrm>
            <a:prstGeom prst="rect">
              <a:avLst/>
            </a:prstGeom>
          </p:spPr>
        </p:pic>
        <p:pic>
          <p:nvPicPr>
            <p:cNvPr id="243" name="Graphique 242">
              <a:extLst>
                <a:ext uri="{FF2B5EF4-FFF2-40B4-BE49-F238E27FC236}">
                  <a16:creationId xmlns:a16="http://schemas.microsoft.com/office/drawing/2014/main" id="{F857586F-611E-4194-9468-D9FE4E31C3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84778" y="5282651"/>
              <a:ext cx="323542" cy="697736"/>
            </a:xfrm>
            <a:prstGeom prst="rect">
              <a:avLst/>
            </a:prstGeom>
          </p:spPr>
        </p:pic>
        <p:pic>
          <p:nvPicPr>
            <p:cNvPr id="251" name="Graphique 250">
              <a:extLst>
                <a:ext uri="{FF2B5EF4-FFF2-40B4-BE49-F238E27FC236}">
                  <a16:creationId xmlns:a16="http://schemas.microsoft.com/office/drawing/2014/main" id="{AB97E8B5-7AFE-471D-95CA-F6645F08E6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49584" y="5282651"/>
              <a:ext cx="323542" cy="697736"/>
            </a:xfrm>
            <a:prstGeom prst="rect">
              <a:avLst/>
            </a:prstGeom>
          </p:spPr>
        </p:pic>
        <p:pic>
          <p:nvPicPr>
            <p:cNvPr id="252" name="Graphique 251">
              <a:extLst>
                <a:ext uri="{FF2B5EF4-FFF2-40B4-BE49-F238E27FC236}">
                  <a16:creationId xmlns:a16="http://schemas.microsoft.com/office/drawing/2014/main" id="{E912CA19-3325-4149-9D09-9E41632627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22663" y="5282651"/>
              <a:ext cx="323542" cy="697736"/>
            </a:xfrm>
            <a:prstGeom prst="rect">
              <a:avLst/>
            </a:prstGeom>
          </p:spPr>
        </p:pic>
        <p:pic>
          <p:nvPicPr>
            <p:cNvPr id="256" name="Graphique 255">
              <a:extLst>
                <a:ext uri="{FF2B5EF4-FFF2-40B4-BE49-F238E27FC236}">
                  <a16:creationId xmlns:a16="http://schemas.microsoft.com/office/drawing/2014/main" id="{1DA574C8-2CDC-4B74-8EE3-50C5949A33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77806" y="5282651"/>
              <a:ext cx="323542" cy="697736"/>
            </a:xfrm>
            <a:prstGeom prst="rect">
              <a:avLst/>
            </a:prstGeom>
          </p:spPr>
        </p:pic>
        <p:pic>
          <p:nvPicPr>
            <p:cNvPr id="257" name="Graphique 256">
              <a:extLst>
                <a:ext uri="{FF2B5EF4-FFF2-40B4-BE49-F238E27FC236}">
                  <a16:creationId xmlns:a16="http://schemas.microsoft.com/office/drawing/2014/main" id="{03BBF626-10DD-40D5-AE8B-435098A64F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26903" y="5282651"/>
              <a:ext cx="323542" cy="697736"/>
            </a:xfrm>
            <a:prstGeom prst="rect">
              <a:avLst/>
            </a:prstGeom>
          </p:spPr>
        </p:pic>
      </p:grpSp>
      <p:cxnSp>
        <p:nvCxnSpPr>
          <p:cNvPr id="427" name="Connecteur droit avec flèche 426">
            <a:extLst>
              <a:ext uri="{FF2B5EF4-FFF2-40B4-BE49-F238E27FC236}">
                <a16:creationId xmlns:a16="http://schemas.microsoft.com/office/drawing/2014/main" id="{8135E1E2-18F8-4E44-94A2-A8F8453EEE3C}"/>
              </a:ext>
            </a:extLst>
          </p:cNvPr>
          <p:cNvCxnSpPr>
            <a:cxnSpLocks/>
          </p:cNvCxnSpPr>
          <p:nvPr/>
        </p:nvCxnSpPr>
        <p:spPr>
          <a:xfrm>
            <a:off x="5950450" y="5336190"/>
            <a:ext cx="1217284" cy="0"/>
          </a:xfrm>
          <a:prstGeom prst="straightConnector1">
            <a:avLst/>
          </a:prstGeom>
          <a:ln w="38100">
            <a:solidFill>
              <a:srgbClr val="10A7A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BDBFF-3A60-4A74-B0B5-6A8ED6EFE173}"/>
              </a:ext>
            </a:extLst>
          </p:cNvPr>
          <p:cNvSpPr/>
          <p:nvPr/>
        </p:nvSpPr>
        <p:spPr>
          <a:xfrm>
            <a:off x="2391451" y="3906692"/>
            <a:ext cx="469901" cy="64877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8" name="Rectangle 427">
            <a:extLst>
              <a:ext uri="{FF2B5EF4-FFF2-40B4-BE49-F238E27FC236}">
                <a16:creationId xmlns:a16="http://schemas.microsoft.com/office/drawing/2014/main" id="{6161ABFE-23C5-46A0-BD39-B174C1757DA7}"/>
              </a:ext>
            </a:extLst>
          </p:cNvPr>
          <p:cNvSpPr/>
          <p:nvPr/>
        </p:nvSpPr>
        <p:spPr>
          <a:xfrm>
            <a:off x="2971022" y="3906692"/>
            <a:ext cx="519200" cy="64877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9" name="Rectangle 428">
            <a:extLst>
              <a:ext uri="{FF2B5EF4-FFF2-40B4-BE49-F238E27FC236}">
                <a16:creationId xmlns:a16="http://schemas.microsoft.com/office/drawing/2014/main" id="{7AECB7E9-876B-4401-B2D7-FE767071A70C}"/>
              </a:ext>
            </a:extLst>
          </p:cNvPr>
          <p:cNvSpPr/>
          <p:nvPr/>
        </p:nvSpPr>
        <p:spPr>
          <a:xfrm>
            <a:off x="2384308" y="2841212"/>
            <a:ext cx="469901" cy="74090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0" name="Rectangle 429">
            <a:extLst>
              <a:ext uri="{FF2B5EF4-FFF2-40B4-BE49-F238E27FC236}">
                <a16:creationId xmlns:a16="http://schemas.microsoft.com/office/drawing/2014/main" id="{857E5BF6-82C0-45A1-8D83-D57BAE9585C9}"/>
              </a:ext>
            </a:extLst>
          </p:cNvPr>
          <p:cNvSpPr/>
          <p:nvPr/>
        </p:nvSpPr>
        <p:spPr>
          <a:xfrm>
            <a:off x="2958647" y="2794411"/>
            <a:ext cx="513650" cy="7877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1" name="Groupe 10">
            <a:extLst>
              <a:ext uri="{FF2B5EF4-FFF2-40B4-BE49-F238E27FC236}">
                <a16:creationId xmlns:a16="http://schemas.microsoft.com/office/drawing/2014/main" id="{87AE0C04-CB0A-4183-8C8F-317C275700B2}"/>
              </a:ext>
            </a:extLst>
          </p:cNvPr>
          <p:cNvGrpSpPr/>
          <p:nvPr/>
        </p:nvGrpSpPr>
        <p:grpSpPr>
          <a:xfrm>
            <a:off x="4705282" y="2644379"/>
            <a:ext cx="1272435" cy="937736"/>
            <a:chOff x="4705282" y="2625718"/>
            <a:chExt cx="1272435" cy="937736"/>
          </a:xfrm>
        </p:grpSpPr>
        <p:pic>
          <p:nvPicPr>
            <p:cNvPr id="3" name="Image 2">
              <a:extLst>
                <a:ext uri="{FF2B5EF4-FFF2-40B4-BE49-F238E27FC236}">
                  <a16:creationId xmlns:a16="http://schemas.microsoft.com/office/drawing/2014/main" id="{A92B734E-5FE2-43AB-9F3C-B29152A7172D}"/>
                </a:ext>
              </a:extLst>
            </p:cNvPr>
            <p:cNvPicPr>
              <a:picLocks noChangeAspect="1"/>
            </p:cNvPicPr>
            <p:nvPr/>
          </p:nvPicPr>
          <p:blipFill rotWithShape="1">
            <a:blip r:embed="rId9"/>
            <a:srcRect l="11995"/>
            <a:stretch/>
          </p:blipFill>
          <p:spPr>
            <a:xfrm>
              <a:off x="4705282" y="2625718"/>
              <a:ext cx="1267965" cy="906843"/>
            </a:xfrm>
            <a:prstGeom prst="rect">
              <a:avLst/>
            </a:prstGeom>
          </p:spPr>
        </p:pic>
        <p:sp>
          <p:nvSpPr>
            <p:cNvPr id="431" name="Rectangle 430">
              <a:extLst>
                <a:ext uri="{FF2B5EF4-FFF2-40B4-BE49-F238E27FC236}">
                  <a16:creationId xmlns:a16="http://schemas.microsoft.com/office/drawing/2014/main" id="{747B3244-0C9B-4906-BE9B-3A72F7F33985}"/>
                </a:ext>
              </a:extLst>
            </p:cNvPr>
            <p:cNvSpPr/>
            <p:nvPr/>
          </p:nvSpPr>
          <p:spPr>
            <a:xfrm>
              <a:off x="4889728" y="2822551"/>
              <a:ext cx="469901" cy="74090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2" name="Rectangle 431">
              <a:extLst>
                <a:ext uri="{FF2B5EF4-FFF2-40B4-BE49-F238E27FC236}">
                  <a16:creationId xmlns:a16="http://schemas.microsoft.com/office/drawing/2014/main" id="{E19F666D-3E18-4656-83FE-7D2FBC795BB7}"/>
                </a:ext>
              </a:extLst>
            </p:cNvPr>
            <p:cNvSpPr/>
            <p:nvPr/>
          </p:nvSpPr>
          <p:spPr>
            <a:xfrm>
              <a:off x="5464067" y="2775750"/>
              <a:ext cx="513650" cy="7877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C24D3A21-1780-4B62-9FE7-FD62DAACF77E}"/>
                </a:ext>
              </a:extLst>
            </p:cNvPr>
            <p:cNvSpPr txBox="1"/>
            <p:nvPr/>
          </p:nvSpPr>
          <p:spPr>
            <a:xfrm>
              <a:off x="5253114" y="3082613"/>
              <a:ext cx="338554" cy="276999"/>
            </a:xfrm>
            <a:prstGeom prst="rect">
              <a:avLst/>
            </a:prstGeom>
            <a:noFill/>
          </p:spPr>
          <p:txBody>
            <a:bodyPr wrap="none" rtlCol="0">
              <a:spAutoFit/>
            </a:bodyPr>
            <a:lstStyle/>
            <a:p>
              <a:r>
                <a:rPr lang="fr-FR" sz="1200" b="1" dirty="0"/>
                <a:t>**</a:t>
              </a:r>
              <a:endParaRPr lang="fr-FR" sz="1400" b="1" dirty="0"/>
            </a:p>
          </p:txBody>
        </p:sp>
      </p:grpSp>
      <p:sp>
        <p:nvSpPr>
          <p:cNvPr id="433" name="ZoneTexte 432">
            <a:extLst>
              <a:ext uri="{FF2B5EF4-FFF2-40B4-BE49-F238E27FC236}">
                <a16:creationId xmlns:a16="http://schemas.microsoft.com/office/drawing/2014/main" id="{68E94D72-73C9-45C1-9DA9-DB157CAD4B8D}"/>
              </a:ext>
            </a:extLst>
          </p:cNvPr>
          <p:cNvSpPr txBox="1"/>
          <p:nvPr/>
        </p:nvSpPr>
        <p:spPr>
          <a:xfrm>
            <a:off x="6562794" y="2333370"/>
            <a:ext cx="1909537" cy="276999"/>
          </a:xfrm>
          <a:prstGeom prst="rect">
            <a:avLst/>
          </a:prstGeom>
          <a:noFill/>
        </p:spPr>
        <p:txBody>
          <a:bodyPr wrap="square" rtlCol="0">
            <a:spAutoFit/>
          </a:bodyPr>
          <a:lstStyle/>
          <a:p>
            <a:pPr algn="ctr"/>
            <a:r>
              <a:rPr lang="en-US" sz="1200" dirty="0"/>
              <a:t>Performances</a:t>
            </a:r>
            <a:endParaRPr lang="en-US" sz="1200" i="1" dirty="0"/>
          </a:p>
        </p:txBody>
      </p:sp>
      <p:cxnSp>
        <p:nvCxnSpPr>
          <p:cNvPr id="434" name="Connecteur droit avec flèche 433">
            <a:extLst>
              <a:ext uri="{FF2B5EF4-FFF2-40B4-BE49-F238E27FC236}">
                <a16:creationId xmlns:a16="http://schemas.microsoft.com/office/drawing/2014/main" id="{6CA0A163-ECCB-41B5-AE90-C2F0700DAEBE}"/>
              </a:ext>
            </a:extLst>
          </p:cNvPr>
          <p:cNvCxnSpPr>
            <a:cxnSpLocks/>
          </p:cNvCxnSpPr>
          <p:nvPr/>
        </p:nvCxnSpPr>
        <p:spPr>
          <a:xfrm>
            <a:off x="6696361" y="2564213"/>
            <a:ext cx="1674050" cy="0"/>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27" name="Image 226">
            <a:extLst>
              <a:ext uri="{FF2B5EF4-FFF2-40B4-BE49-F238E27FC236}">
                <a16:creationId xmlns:a16="http://schemas.microsoft.com/office/drawing/2014/main" id="{658A0FC3-8C90-4159-A0F3-756B7C301D40}"/>
              </a:ext>
            </a:extLst>
          </p:cNvPr>
          <p:cNvPicPr>
            <a:picLocks noChangeAspect="1"/>
          </p:cNvPicPr>
          <p:nvPr/>
        </p:nvPicPr>
        <p:blipFill rotWithShape="1">
          <a:blip r:embed="rId10"/>
          <a:srcRect l="9528"/>
          <a:stretch/>
        </p:blipFill>
        <p:spPr>
          <a:xfrm>
            <a:off x="6883177" y="2594656"/>
            <a:ext cx="1282742" cy="1006287"/>
          </a:xfrm>
          <a:prstGeom prst="rect">
            <a:avLst/>
          </a:prstGeom>
        </p:spPr>
      </p:pic>
      <p:pic>
        <p:nvPicPr>
          <p:cNvPr id="228" name="Image 227">
            <a:extLst>
              <a:ext uri="{FF2B5EF4-FFF2-40B4-BE49-F238E27FC236}">
                <a16:creationId xmlns:a16="http://schemas.microsoft.com/office/drawing/2014/main" id="{C75131A0-3E8F-40D9-BF1D-0A40C3856E66}"/>
              </a:ext>
            </a:extLst>
          </p:cNvPr>
          <p:cNvPicPr>
            <a:picLocks noChangeAspect="1"/>
          </p:cNvPicPr>
          <p:nvPr/>
        </p:nvPicPr>
        <p:blipFill rotWithShape="1">
          <a:blip r:embed="rId11"/>
          <a:srcRect l="7650"/>
          <a:stretch/>
        </p:blipFill>
        <p:spPr>
          <a:xfrm>
            <a:off x="6851021" y="3528237"/>
            <a:ext cx="1325758" cy="921651"/>
          </a:xfrm>
          <a:prstGeom prst="rect">
            <a:avLst/>
          </a:prstGeom>
        </p:spPr>
      </p:pic>
      <p:grpSp>
        <p:nvGrpSpPr>
          <p:cNvPr id="2" name="Groupe 1">
            <a:extLst>
              <a:ext uri="{FF2B5EF4-FFF2-40B4-BE49-F238E27FC236}">
                <a16:creationId xmlns:a16="http://schemas.microsoft.com/office/drawing/2014/main" id="{758BB2C1-9B95-4FAE-A5A4-DC00C7F4DD47}"/>
              </a:ext>
            </a:extLst>
          </p:cNvPr>
          <p:cNvGrpSpPr/>
          <p:nvPr/>
        </p:nvGrpSpPr>
        <p:grpSpPr>
          <a:xfrm>
            <a:off x="7087460" y="2639860"/>
            <a:ext cx="1087989" cy="942255"/>
            <a:chOff x="7282031" y="2775750"/>
            <a:chExt cx="1087989" cy="787704"/>
          </a:xfrm>
        </p:grpSpPr>
        <p:sp>
          <p:nvSpPr>
            <p:cNvPr id="230" name="Rectangle 229">
              <a:extLst>
                <a:ext uri="{FF2B5EF4-FFF2-40B4-BE49-F238E27FC236}">
                  <a16:creationId xmlns:a16="http://schemas.microsoft.com/office/drawing/2014/main" id="{7C58FD90-BAF5-43F2-8DC4-1A0E78E7D06B}"/>
                </a:ext>
              </a:extLst>
            </p:cNvPr>
            <p:cNvSpPr/>
            <p:nvPr/>
          </p:nvSpPr>
          <p:spPr>
            <a:xfrm>
              <a:off x="7282031" y="2822551"/>
              <a:ext cx="469901" cy="74090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1" name="Rectangle 230">
              <a:extLst>
                <a:ext uri="{FF2B5EF4-FFF2-40B4-BE49-F238E27FC236}">
                  <a16:creationId xmlns:a16="http://schemas.microsoft.com/office/drawing/2014/main" id="{9EB932F7-9B0E-4522-90CB-79506229C304}"/>
                </a:ext>
              </a:extLst>
            </p:cNvPr>
            <p:cNvSpPr/>
            <p:nvPr/>
          </p:nvSpPr>
          <p:spPr>
            <a:xfrm>
              <a:off x="7856370" y="2775750"/>
              <a:ext cx="513650" cy="7877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33" name="Groupe 232">
            <a:extLst>
              <a:ext uri="{FF2B5EF4-FFF2-40B4-BE49-F238E27FC236}">
                <a16:creationId xmlns:a16="http://schemas.microsoft.com/office/drawing/2014/main" id="{F6FD1614-01FE-4DE9-9367-D8FCCE15253F}"/>
              </a:ext>
            </a:extLst>
          </p:cNvPr>
          <p:cNvGrpSpPr/>
          <p:nvPr/>
        </p:nvGrpSpPr>
        <p:grpSpPr>
          <a:xfrm>
            <a:off x="7077936" y="3608009"/>
            <a:ext cx="1087989" cy="942255"/>
            <a:chOff x="7282031" y="2775750"/>
            <a:chExt cx="1087989" cy="787704"/>
          </a:xfrm>
        </p:grpSpPr>
        <p:sp>
          <p:nvSpPr>
            <p:cNvPr id="234" name="Rectangle 233">
              <a:extLst>
                <a:ext uri="{FF2B5EF4-FFF2-40B4-BE49-F238E27FC236}">
                  <a16:creationId xmlns:a16="http://schemas.microsoft.com/office/drawing/2014/main" id="{9D70296C-C60D-45A1-8FF9-66209F39879F}"/>
                </a:ext>
              </a:extLst>
            </p:cNvPr>
            <p:cNvSpPr/>
            <p:nvPr/>
          </p:nvSpPr>
          <p:spPr>
            <a:xfrm>
              <a:off x="7282031" y="2822551"/>
              <a:ext cx="479424" cy="74090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5" name="Rectangle 234">
              <a:extLst>
                <a:ext uri="{FF2B5EF4-FFF2-40B4-BE49-F238E27FC236}">
                  <a16:creationId xmlns:a16="http://schemas.microsoft.com/office/drawing/2014/main" id="{257CC870-C96D-4658-A5FC-63A1CA163EFB}"/>
                </a:ext>
              </a:extLst>
            </p:cNvPr>
            <p:cNvSpPr/>
            <p:nvPr/>
          </p:nvSpPr>
          <p:spPr>
            <a:xfrm>
              <a:off x="7856370" y="2775750"/>
              <a:ext cx="513650" cy="7877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39" name="ZoneTexte 238">
            <a:extLst>
              <a:ext uri="{FF2B5EF4-FFF2-40B4-BE49-F238E27FC236}">
                <a16:creationId xmlns:a16="http://schemas.microsoft.com/office/drawing/2014/main" id="{A2551447-9C70-4A5B-98A9-A06C29AAF117}"/>
              </a:ext>
            </a:extLst>
          </p:cNvPr>
          <p:cNvSpPr txBox="1"/>
          <p:nvPr/>
        </p:nvSpPr>
        <p:spPr>
          <a:xfrm>
            <a:off x="7006198" y="6033184"/>
            <a:ext cx="3708831" cy="646331"/>
          </a:xfrm>
          <a:prstGeom prst="rect">
            <a:avLst/>
          </a:prstGeom>
          <a:noFill/>
        </p:spPr>
        <p:txBody>
          <a:bodyPr wrap="square" rtlCol="0">
            <a:spAutoFit/>
          </a:bodyPr>
          <a:lstStyle/>
          <a:p>
            <a:pPr algn="ctr"/>
            <a:r>
              <a:rPr lang="fr-FR" b="1" dirty="0">
                <a:solidFill>
                  <a:srgbClr val="10A7AB"/>
                </a:solidFill>
              </a:rPr>
              <a:t>Diminution de l’intensité 
de la propagation des PCB</a:t>
            </a:r>
            <a:endParaRPr lang="en-US" b="1" dirty="0">
              <a:solidFill>
                <a:srgbClr val="10A7AB"/>
              </a:solidFill>
            </a:endParaRPr>
          </a:p>
        </p:txBody>
      </p:sp>
      <p:sp>
        <p:nvSpPr>
          <p:cNvPr id="242" name="ZoneTexte 241">
            <a:extLst>
              <a:ext uri="{FF2B5EF4-FFF2-40B4-BE49-F238E27FC236}">
                <a16:creationId xmlns:a16="http://schemas.microsoft.com/office/drawing/2014/main" id="{1F663AE8-B148-41D0-A5C6-2064119CC639}"/>
              </a:ext>
            </a:extLst>
          </p:cNvPr>
          <p:cNvSpPr txBox="1"/>
          <p:nvPr/>
        </p:nvSpPr>
        <p:spPr>
          <a:xfrm>
            <a:off x="8127260" y="2617969"/>
            <a:ext cx="4464405" cy="323165"/>
          </a:xfrm>
          <a:prstGeom prst="rect">
            <a:avLst/>
          </a:prstGeom>
          <a:noFill/>
        </p:spPr>
        <p:txBody>
          <a:bodyPr wrap="square" rtlCol="0">
            <a:spAutoFit/>
          </a:bodyPr>
          <a:lstStyle/>
          <a:p>
            <a:r>
              <a:rPr lang="fr-FR" sz="1500" dirty="0">
                <a:solidFill>
                  <a:srgbClr val="10A7AB"/>
                </a:solidFill>
              </a:rPr>
              <a:t>var. Filon: effet antibiose sur </a:t>
            </a:r>
            <a:r>
              <a:rPr lang="fr-FR" sz="1500" i="1" dirty="0">
                <a:solidFill>
                  <a:srgbClr val="10A7AB"/>
                </a:solidFill>
              </a:rPr>
              <a:t>P. </a:t>
            </a:r>
            <a:r>
              <a:rPr lang="fr-FR" sz="1500" i="1" dirty="0" err="1">
                <a:solidFill>
                  <a:srgbClr val="10A7AB"/>
                </a:solidFill>
              </a:rPr>
              <a:t>alienus</a:t>
            </a:r>
            <a:endParaRPr lang="en-US" sz="1500" i="1" dirty="0">
              <a:solidFill>
                <a:srgbClr val="10A7AB"/>
              </a:solidFill>
            </a:endParaRPr>
          </a:p>
        </p:txBody>
      </p:sp>
      <p:sp>
        <p:nvSpPr>
          <p:cNvPr id="240" name="ZoneTexte 239">
            <a:extLst>
              <a:ext uri="{FF2B5EF4-FFF2-40B4-BE49-F238E27FC236}">
                <a16:creationId xmlns:a16="http://schemas.microsoft.com/office/drawing/2014/main" id="{303AB2F5-13DD-464F-A506-98FBC5CAFABF}"/>
              </a:ext>
            </a:extLst>
          </p:cNvPr>
          <p:cNvSpPr txBox="1"/>
          <p:nvPr/>
        </p:nvSpPr>
        <p:spPr>
          <a:xfrm>
            <a:off x="8838131" y="3042970"/>
            <a:ext cx="2065482" cy="276999"/>
          </a:xfrm>
          <a:prstGeom prst="rect">
            <a:avLst/>
          </a:prstGeom>
          <a:noFill/>
        </p:spPr>
        <p:txBody>
          <a:bodyPr wrap="square" rtlCol="0">
            <a:spAutoFit/>
          </a:bodyPr>
          <a:lstStyle/>
          <a:p>
            <a:pPr algn="ctr"/>
            <a:r>
              <a:rPr lang="en-US" sz="1200" dirty="0" err="1"/>
              <a:t>Taux</a:t>
            </a:r>
            <a:r>
              <a:rPr lang="en-US" sz="1200" dirty="0"/>
              <a:t> de transmission</a:t>
            </a:r>
          </a:p>
        </p:txBody>
      </p:sp>
      <p:cxnSp>
        <p:nvCxnSpPr>
          <p:cNvPr id="241" name="Connecteur droit avec flèche 240">
            <a:extLst>
              <a:ext uri="{FF2B5EF4-FFF2-40B4-BE49-F238E27FC236}">
                <a16:creationId xmlns:a16="http://schemas.microsoft.com/office/drawing/2014/main" id="{70EA5D68-15A7-45B6-B3E4-F09E53D03401}"/>
              </a:ext>
            </a:extLst>
          </p:cNvPr>
          <p:cNvCxnSpPr>
            <a:cxnSpLocks/>
          </p:cNvCxnSpPr>
          <p:nvPr/>
        </p:nvCxnSpPr>
        <p:spPr>
          <a:xfrm>
            <a:off x="8936179" y="3273813"/>
            <a:ext cx="1877057" cy="0"/>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44" name="Image 243">
            <a:extLst>
              <a:ext uri="{FF2B5EF4-FFF2-40B4-BE49-F238E27FC236}">
                <a16:creationId xmlns:a16="http://schemas.microsoft.com/office/drawing/2014/main" id="{8B5DD407-0F1B-4224-B3A7-670267A0AA0B}"/>
              </a:ext>
            </a:extLst>
          </p:cNvPr>
          <p:cNvPicPr>
            <a:picLocks noChangeAspect="1"/>
          </p:cNvPicPr>
          <p:nvPr/>
        </p:nvPicPr>
        <p:blipFill rotWithShape="1">
          <a:blip r:embed="rId12"/>
          <a:srcRect l="13146"/>
          <a:stretch/>
        </p:blipFill>
        <p:spPr>
          <a:xfrm>
            <a:off x="8967004" y="3313943"/>
            <a:ext cx="540921" cy="946879"/>
          </a:xfrm>
          <a:prstGeom prst="rect">
            <a:avLst/>
          </a:prstGeom>
        </p:spPr>
      </p:pic>
      <p:pic>
        <p:nvPicPr>
          <p:cNvPr id="248" name="Image 247">
            <a:extLst>
              <a:ext uri="{FF2B5EF4-FFF2-40B4-BE49-F238E27FC236}">
                <a16:creationId xmlns:a16="http://schemas.microsoft.com/office/drawing/2014/main" id="{0692FDDB-4CED-4285-860D-4A571E5540A7}"/>
              </a:ext>
            </a:extLst>
          </p:cNvPr>
          <p:cNvPicPr>
            <a:picLocks noChangeAspect="1"/>
          </p:cNvPicPr>
          <p:nvPr/>
        </p:nvPicPr>
        <p:blipFill rotWithShape="1">
          <a:blip r:embed="rId13"/>
          <a:srcRect l="7240"/>
          <a:stretch/>
        </p:blipFill>
        <p:spPr>
          <a:xfrm>
            <a:off x="9771385" y="3320374"/>
            <a:ext cx="1115579" cy="938372"/>
          </a:xfrm>
          <a:prstGeom prst="rect">
            <a:avLst/>
          </a:prstGeom>
        </p:spPr>
      </p:pic>
      <p:sp>
        <p:nvSpPr>
          <p:cNvPr id="250" name="ZoneTexte 249">
            <a:extLst>
              <a:ext uri="{FF2B5EF4-FFF2-40B4-BE49-F238E27FC236}">
                <a16:creationId xmlns:a16="http://schemas.microsoft.com/office/drawing/2014/main" id="{365D10FF-A5CC-4660-95BC-70FCCA30B4D8}"/>
              </a:ext>
            </a:extLst>
          </p:cNvPr>
          <p:cNvSpPr txBox="1"/>
          <p:nvPr/>
        </p:nvSpPr>
        <p:spPr>
          <a:xfrm>
            <a:off x="7950839" y="4154758"/>
            <a:ext cx="4093523" cy="323165"/>
          </a:xfrm>
          <a:prstGeom prst="rect">
            <a:avLst/>
          </a:prstGeom>
          <a:noFill/>
        </p:spPr>
        <p:txBody>
          <a:bodyPr wrap="square" rtlCol="0">
            <a:spAutoFit/>
          </a:bodyPr>
          <a:lstStyle/>
          <a:p>
            <a:r>
              <a:rPr lang="fr-FR" sz="1500" dirty="0">
                <a:solidFill>
                  <a:srgbClr val="10A7AB"/>
                </a:solidFill>
              </a:rPr>
              <a:t>var. Filon est une source plus faible pour le WDV</a:t>
            </a:r>
            <a:endParaRPr lang="en-US" sz="1500" dirty="0">
              <a:solidFill>
                <a:srgbClr val="10A7AB"/>
              </a:solidFill>
            </a:endParaRPr>
          </a:p>
        </p:txBody>
      </p:sp>
      <p:sp>
        <p:nvSpPr>
          <p:cNvPr id="12" name="ZoneTexte 11">
            <a:extLst>
              <a:ext uri="{FF2B5EF4-FFF2-40B4-BE49-F238E27FC236}">
                <a16:creationId xmlns:a16="http://schemas.microsoft.com/office/drawing/2014/main" id="{4C236A03-4822-4015-B8B6-6BAEAE9BFFCB}"/>
              </a:ext>
            </a:extLst>
          </p:cNvPr>
          <p:cNvSpPr txBox="1"/>
          <p:nvPr/>
        </p:nvSpPr>
        <p:spPr>
          <a:xfrm rot="16200000">
            <a:off x="1567422" y="2970089"/>
            <a:ext cx="1069524" cy="253916"/>
          </a:xfrm>
          <a:prstGeom prst="rect">
            <a:avLst/>
          </a:prstGeom>
          <a:noFill/>
        </p:spPr>
        <p:txBody>
          <a:bodyPr wrap="none" rtlCol="0">
            <a:spAutoFit/>
          </a:bodyPr>
          <a:lstStyle/>
          <a:p>
            <a:r>
              <a:rPr lang="fr-FR" sz="1050" dirty="0"/>
              <a:t>Colonisation (%)</a:t>
            </a:r>
          </a:p>
        </p:txBody>
      </p:sp>
      <p:sp>
        <p:nvSpPr>
          <p:cNvPr id="254" name="ZoneTexte 253">
            <a:extLst>
              <a:ext uri="{FF2B5EF4-FFF2-40B4-BE49-F238E27FC236}">
                <a16:creationId xmlns:a16="http://schemas.microsoft.com/office/drawing/2014/main" id="{D422F43E-F834-4BA4-BBA3-53B805D36934}"/>
              </a:ext>
            </a:extLst>
          </p:cNvPr>
          <p:cNvSpPr txBox="1"/>
          <p:nvPr/>
        </p:nvSpPr>
        <p:spPr>
          <a:xfrm rot="16200000">
            <a:off x="1590666" y="3914122"/>
            <a:ext cx="1023037" cy="253916"/>
          </a:xfrm>
          <a:prstGeom prst="rect">
            <a:avLst/>
          </a:prstGeom>
          <a:noFill/>
        </p:spPr>
        <p:txBody>
          <a:bodyPr wrap="none" rtlCol="0">
            <a:spAutoFit/>
          </a:bodyPr>
          <a:lstStyle/>
          <a:p>
            <a:r>
              <a:rPr lang="fr-FR" sz="1050" dirty="0"/>
              <a:t>Prévalence ( %)</a:t>
            </a:r>
          </a:p>
        </p:txBody>
      </p:sp>
      <p:sp>
        <p:nvSpPr>
          <p:cNvPr id="255" name="ZoneTexte 254">
            <a:extLst>
              <a:ext uri="{FF2B5EF4-FFF2-40B4-BE49-F238E27FC236}">
                <a16:creationId xmlns:a16="http://schemas.microsoft.com/office/drawing/2014/main" id="{54AFEA2B-7051-4D87-88FE-EE42BAF7AD4F}"/>
              </a:ext>
            </a:extLst>
          </p:cNvPr>
          <p:cNvSpPr txBox="1"/>
          <p:nvPr/>
        </p:nvSpPr>
        <p:spPr>
          <a:xfrm rot="16200000">
            <a:off x="4167066" y="2970089"/>
            <a:ext cx="909223" cy="253916"/>
          </a:xfrm>
          <a:prstGeom prst="rect">
            <a:avLst/>
          </a:prstGeom>
          <a:noFill/>
        </p:spPr>
        <p:txBody>
          <a:bodyPr wrap="none" rtlCol="0">
            <a:spAutoFit/>
          </a:bodyPr>
          <a:lstStyle/>
          <a:p>
            <a:r>
              <a:rPr lang="fr-FR" sz="1050" dirty="0"/>
              <a:t>Infection ( %)</a:t>
            </a:r>
          </a:p>
        </p:txBody>
      </p:sp>
      <p:sp>
        <p:nvSpPr>
          <p:cNvPr id="258" name="ZoneTexte 257">
            <a:extLst>
              <a:ext uri="{FF2B5EF4-FFF2-40B4-BE49-F238E27FC236}">
                <a16:creationId xmlns:a16="http://schemas.microsoft.com/office/drawing/2014/main" id="{361B5B17-C62B-40F2-A582-849EB7DDF243}"/>
              </a:ext>
            </a:extLst>
          </p:cNvPr>
          <p:cNvSpPr txBox="1"/>
          <p:nvPr/>
        </p:nvSpPr>
        <p:spPr>
          <a:xfrm rot="16200000">
            <a:off x="6360583" y="2911827"/>
            <a:ext cx="729687" cy="253916"/>
          </a:xfrm>
          <a:prstGeom prst="rect">
            <a:avLst/>
          </a:prstGeom>
          <a:noFill/>
        </p:spPr>
        <p:txBody>
          <a:bodyPr wrap="none" rtlCol="0">
            <a:spAutoFit/>
          </a:bodyPr>
          <a:lstStyle/>
          <a:p>
            <a:r>
              <a:rPr lang="fr-FR" sz="1050" dirty="0"/>
              <a:t>Survie (%)</a:t>
            </a:r>
          </a:p>
        </p:txBody>
      </p:sp>
      <p:sp>
        <p:nvSpPr>
          <p:cNvPr id="259" name="ZoneTexte 258">
            <a:extLst>
              <a:ext uri="{FF2B5EF4-FFF2-40B4-BE49-F238E27FC236}">
                <a16:creationId xmlns:a16="http://schemas.microsoft.com/office/drawing/2014/main" id="{F01EAACE-CF69-4134-BC65-E5FB5DCE5D63}"/>
              </a:ext>
            </a:extLst>
          </p:cNvPr>
          <p:cNvSpPr txBox="1"/>
          <p:nvPr/>
        </p:nvSpPr>
        <p:spPr>
          <a:xfrm rot="16200000">
            <a:off x="6286847" y="3819814"/>
            <a:ext cx="906017" cy="253916"/>
          </a:xfrm>
          <a:prstGeom prst="rect">
            <a:avLst/>
          </a:prstGeom>
          <a:solidFill>
            <a:srgbClr val="FFFFFF"/>
          </a:solidFill>
        </p:spPr>
        <p:txBody>
          <a:bodyPr wrap="none" rtlCol="0">
            <a:spAutoFit/>
          </a:bodyPr>
          <a:lstStyle/>
          <a:p>
            <a:r>
              <a:rPr lang="fr-FR" sz="1050" dirty="0"/>
              <a:t>Nb. nymphes</a:t>
            </a:r>
          </a:p>
        </p:txBody>
      </p:sp>
      <p:sp>
        <p:nvSpPr>
          <p:cNvPr id="260" name="ZoneTexte 259">
            <a:extLst>
              <a:ext uri="{FF2B5EF4-FFF2-40B4-BE49-F238E27FC236}">
                <a16:creationId xmlns:a16="http://schemas.microsoft.com/office/drawing/2014/main" id="{B48C7B81-B56A-496C-8243-D7C0C8792A79}"/>
              </a:ext>
            </a:extLst>
          </p:cNvPr>
          <p:cNvSpPr txBox="1"/>
          <p:nvPr/>
        </p:nvSpPr>
        <p:spPr>
          <a:xfrm rot="16200000">
            <a:off x="8347338" y="3617190"/>
            <a:ext cx="1106393" cy="253916"/>
          </a:xfrm>
          <a:prstGeom prst="rect">
            <a:avLst/>
          </a:prstGeom>
          <a:noFill/>
        </p:spPr>
        <p:txBody>
          <a:bodyPr wrap="none" rtlCol="0">
            <a:spAutoFit/>
          </a:bodyPr>
          <a:lstStyle/>
          <a:p>
            <a:r>
              <a:rPr lang="fr-FR" sz="1050" dirty="0"/>
              <a:t>Transmission (%)</a:t>
            </a:r>
          </a:p>
        </p:txBody>
      </p:sp>
      <p:sp>
        <p:nvSpPr>
          <p:cNvPr id="261" name="ZoneTexte 260">
            <a:extLst>
              <a:ext uri="{FF2B5EF4-FFF2-40B4-BE49-F238E27FC236}">
                <a16:creationId xmlns:a16="http://schemas.microsoft.com/office/drawing/2014/main" id="{D0294373-C95B-4CC9-A3EB-3EC109DBD300}"/>
              </a:ext>
            </a:extLst>
          </p:cNvPr>
          <p:cNvSpPr txBox="1"/>
          <p:nvPr/>
        </p:nvSpPr>
        <p:spPr>
          <a:xfrm rot="16200000">
            <a:off x="9169165" y="3617190"/>
            <a:ext cx="1106393" cy="253916"/>
          </a:xfrm>
          <a:prstGeom prst="rect">
            <a:avLst/>
          </a:prstGeom>
          <a:noFill/>
        </p:spPr>
        <p:txBody>
          <a:bodyPr wrap="none" rtlCol="0">
            <a:spAutoFit/>
          </a:bodyPr>
          <a:lstStyle/>
          <a:p>
            <a:r>
              <a:rPr lang="fr-FR" sz="1050" dirty="0"/>
              <a:t>Transmission (%)</a:t>
            </a:r>
          </a:p>
        </p:txBody>
      </p:sp>
      <p:grpSp>
        <p:nvGrpSpPr>
          <p:cNvPr id="268" name="Groupe 267">
            <a:extLst>
              <a:ext uri="{FF2B5EF4-FFF2-40B4-BE49-F238E27FC236}">
                <a16:creationId xmlns:a16="http://schemas.microsoft.com/office/drawing/2014/main" id="{F5CD9892-235A-4B77-9B4B-AC98558E7775}"/>
              </a:ext>
            </a:extLst>
          </p:cNvPr>
          <p:cNvGrpSpPr/>
          <p:nvPr/>
        </p:nvGrpSpPr>
        <p:grpSpPr>
          <a:xfrm>
            <a:off x="11812158" y="0"/>
            <a:ext cx="379842" cy="6857997"/>
            <a:chOff x="11812158" y="2460023"/>
            <a:chExt cx="379842" cy="1147763"/>
          </a:xfrm>
        </p:grpSpPr>
        <p:sp>
          <p:nvSpPr>
            <p:cNvPr id="269" name="Rectangle 268">
              <a:extLst>
                <a:ext uri="{FF2B5EF4-FFF2-40B4-BE49-F238E27FC236}">
                  <a16:creationId xmlns:a16="http://schemas.microsoft.com/office/drawing/2014/main" id="{3DA6180A-37E1-4650-AF09-90741E2ADF33}"/>
                </a:ext>
              </a:extLst>
            </p:cNvPr>
            <p:cNvSpPr/>
            <p:nvPr/>
          </p:nvSpPr>
          <p:spPr>
            <a:xfrm>
              <a:off x="11896725" y="2460023"/>
              <a:ext cx="295275" cy="11477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70" name="Connecteur droit 269">
              <a:extLst>
                <a:ext uri="{FF2B5EF4-FFF2-40B4-BE49-F238E27FC236}">
                  <a16:creationId xmlns:a16="http://schemas.microsoft.com/office/drawing/2014/main" id="{06560EF6-EC4B-4EF5-BDFA-10F76D0D86D1}"/>
                </a:ext>
              </a:extLst>
            </p:cNvPr>
            <p:cNvCxnSpPr/>
            <p:nvPr/>
          </p:nvCxnSpPr>
          <p:spPr>
            <a:xfrm>
              <a:off x="11812158"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1" name="Connecteur droit 270">
              <a:extLst>
                <a:ext uri="{FF2B5EF4-FFF2-40B4-BE49-F238E27FC236}">
                  <a16:creationId xmlns:a16="http://schemas.microsoft.com/office/drawing/2014/main" id="{5302CBC2-CF2A-442E-B972-89B34DC6A26B}"/>
                </a:ext>
              </a:extLst>
            </p:cNvPr>
            <p:cNvCxnSpPr/>
            <p:nvPr/>
          </p:nvCxnSpPr>
          <p:spPr>
            <a:xfrm>
              <a:off x="12045520"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2" name="Connecteur droit 271">
              <a:extLst>
                <a:ext uri="{FF2B5EF4-FFF2-40B4-BE49-F238E27FC236}">
                  <a16:creationId xmlns:a16="http://schemas.microsoft.com/office/drawing/2014/main" id="{CC5E893D-6643-4F44-98A4-E7BBC77DD5D0}"/>
                </a:ext>
              </a:extLst>
            </p:cNvPr>
            <p:cNvCxnSpPr/>
            <p:nvPr/>
          </p:nvCxnSpPr>
          <p:spPr>
            <a:xfrm>
              <a:off x="11974082" y="2460023"/>
              <a:ext cx="0" cy="1147763"/>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3769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3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2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2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3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3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5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5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4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4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4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4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5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6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6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427"/>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37"/>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6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3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111" grpId="0"/>
      <p:bldP spid="112" grpId="0"/>
      <p:bldP spid="122" grpId="0"/>
      <p:bldP spid="581" grpId="0" animBg="1"/>
      <p:bldP spid="249" grpId="0"/>
      <p:bldP spid="9" grpId="0" animBg="1"/>
      <p:bldP spid="428" grpId="0" animBg="1"/>
      <p:bldP spid="429" grpId="0" animBg="1"/>
      <p:bldP spid="430" grpId="0" animBg="1"/>
      <p:bldP spid="433" grpId="0"/>
      <p:bldP spid="239" grpId="0"/>
      <p:bldP spid="242" grpId="0"/>
      <p:bldP spid="240" grpId="0"/>
      <p:bldP spid="250" grpId="0"/>
      <p:bldP spid="12" grpId="0"/>
      <p:bldP spid="254" grpId="0"/>
      <p:bldP spid="255" grpId="0"/>
      <p:bldP spid="258" grpId="0"/>
      <p:bldP spid="259" grpId="0" animBg="1"/>
      <p:bldP spid="260" grpId="0"/>
      <p:bldP spid="26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e 36">
            <a:extLst>
              <a:ext uri="{FF2B5EF4-FFF2-40B4-BE49-F238E27FC236}">
                <a16:creationId xmlns:a16="http://schemas.microsoft.com/office/drawing/2014/main" id="{8FA67FC5-E6CE-483E-ABDF-B860C670BC70}"/>
              </a:ext>
            </a:extLst>
          </p:cNvPr>
          <p:cNvGrpSpPr/>
          <p:nvPr/>
        </p:nvGrpSpPr>
        <p:grpSpPr>
          <a:xfrm>
            <a:off x="372933" y="50455"/>
            <a:ext cx="11292745" cy="388640"/>
            <a:chOff x="786847" y="329183"/>
            <a:chExt cx="10926154" cy="777241"/>
          </a:xfrm>
        </p:grpSpPr>
        <p:sp>
          <p:nvSpPr>
            <p:cNvPr id="38" name="Rectangle 37">
              <a:extLst>
                <a:ext uri="{FF2B5EF4-FFF2-40B4-BE49-F238E27FC236}">
                  <a16:creationId xmlns:a16="http://schemas.microsoft.com/office/drawing/2014/main" id="{D45D9B2E-0070-4916-AE31-1B4AA05B6825}"/>
                </a:ext>
              </a:extLst>
            </p:cNvPr>
            <p:cNvSpPr/>
            <p:nvPr/>
          </p:nvSpPr>
          <p:spPr>
            <a:xfrm>
              <a:off x="1600200" y="329184"/>
              <a:ext cx="9299448" cy="77724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Arc 38">
              <a:extLst>
                <a:ext uri="{FF2B5EF4-FFF2-40B4-BE49-F238E27FC236}">
                  <a16:creationId xmlns:a16="http://schemas.microsoft.com/office/drawing/2014/main" id="{204F519F-0609-4A9C-9A49-72BF70540312}"/>
                </a:ext>
              </a:extLst>
            </p:cNvPr>
            <p:cNvSpPr/>
            <p:nvPr/>
          </p:nvSpPr>
          <p:spPr>
            <a:xfrm flipH="1">
              <a:off x="786847" y="329184"/>
              <a:ext cx="1682495" cy="777240"/>
            </a:xfrm>
            <a:prstGeom prst="arc">
              <a:avLst/>
            </a:prstGeom>
            <a:solidFill>
              <a:srgbClr val="BACFA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40" name="Arc 39">
              <a:extLst>
                <a:ext uri="{FF2B5EF4-FFF2-40B4-BE49-F238E27FC236}">
                  <a16:creationId xmlns:a16="http://schemas.microsoft.com/office/drawing/2014/main" id="{FEF3E7EA-EE5A-4BEB-B6A9-5B97DA51CFDC}"/>
                </a:ext>
              </a:extLst>
            </p:cNvPr>
            <p:cNvSpPr/>
            <p:nvPr/>
          </p:nvSpPr>
          <p:spPr>
            <a:xfrm rot="10800000" flipH="1">
              <a:off x="10030506" y="329184"/>
              <a:ext cx="1682495" cy="777240"/>
            </a:xfrm>
            <a:prstGeom prst="arc">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lt1"/>
                </a:solidFill>
              </a:endParaRPr>
            </a:p>
          </p:txBody>
        </p:sp>
        <p:sp>
          <p:nvSpPr>
            <p:cNvPr id="41" name="Rectangle 40">
              <a:extLst>
                <a:ext uri="{FF2B5EF4-FFF2-40B4-BE49-F238E27FC236}">
                  <a16:creationId xmlns:a16="http://schemas.microsoft.com/office/drawing/2014/main" id="{CD1A7AB2-C10F-41EB-B5C8-6B6C2B317857}"/>
                </a:ext>
              </a:extLst>
            </p:cNvPr>
            <p:cNvSpPr/>
            <p:nvPr/>
          </p:nvSpPr>
          <p:spPr>
            <a:xfrm>
              <a:off x="786847" y="704850"/>
              <a:ext cx="976639" cy="401574"/>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3D06675E-44B3-4D21-B2B5-855668C91D60}"/>
                </a:ext>
              </a:extLst>
            </p:cNvPr>
            <p:cNvSpPr/>
            <p:nvPr/>
          </p:nvSpPr>
          <p:spPr>
            <a:xfrm>
              <a:off x="10736362" y="329183"/>
              <a:ext cx="976639" cy="38862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3" name="Image 22">
            <a:extLst>
              <a:ext uri="{FF2B5EF4-FFF2-40B4-BE49-F238E27FC236}">
                <a16:creationId xmlns:a16="http://schemas.microsoft.com/office/drawing/2014/main" id="{230995AB-3B18-47B5-98DE-9F2B249DD6BD}"/>
              </a:ext>
            </a:extLst>
          </p:cNvPr>
          <p:cNvPicPr>
            <a:picLocks noChangeAspect="1"/>
          </p:cNvPicPr>
          <p:nvPr/>
        </p:nvPicPr>
        <p:blipFill rotWithShape="1">
          <a:blip r:embed="rId3"/>
          <a:srcRect b="32587"/>
          <a:stretch/>
        </p:blipFill>
        <p:spPr>
          <a:xfrm>
            <a:off x="4472394" y="530490"/>
            <a:ext cx="3247211" cy="1029896"/>
          </a:xfrm>
          <a:prstGeom prst="rect">
            <a:avLst/>
          </a:prstGeom>
        </p:spPr>
      </p:pic>
      <p:sp>
        <p:nvSpPr>
          <p:cNvPr id="9" name="Titre 9">
            <a:extLst>
              <a:ext uri="{FF2B5EF4-FFF2-40B4-BE49-F238E27FC236}">
                <a16:creationId xmlns:a16="http://schemas.microsoft.com/office/drawing/2014/main" id="{DD7E0334-C15A-4F86-BF07-5C9B82C8F19A}"/>
              </a:ext>
            </a:extLst>
          </p:cNvPr>
          <p:cNvSpPr txBox="1">
            <a:spLocks/>
          </p:cNvSpPr>
          <p:nvPr/>
        </p:nvSpPr>
        <p:spPr>
          <a:xfrm>
            <a:off x="379840" y="-114301"/>
            <a:ext cx="11285833" cy="732517"/>
          </a:xfrm>
          <a:prstGeom prst="rect">
            <a:avLst/>
          </a:prstGeom>
        </p:spPr>
        <p:txBody>
          <a:bodyPr vert="horz" lIns="91440" tIns="45720" rIns="91440" bIns="45720" rtlCol="0" anchor="ctr" anchorCtr="0">
            <a:noAutofit/>
          </a:bodyPr>
          <a:lstStyle>
            <a:lvl1pPr>
              <a:lnSpc>
                <a:spcPct val="90000"/>
              </a:lnSpc>
              <a:spcBef>
                <a:spcPct val="0"/>
              </a:spcBef>
              <a:buNone/>
              <a:defRPr sz="2000" spc="-150">
                <a:solidFill>
                  <a:schemeClr val="accent2"/>
                </a:solidFill>
                <a:latin typeface="Nunito" pitchFamily="2" charset="0"/>
                <a:ea typeface="+mj-ea"/>
                <a:cs typeface="+mj-cs"/>
              </a:defRPr>
            </a:lvl1pPr>
          </a:lstStyle>
          <a:p>
            <a:pPr algn="ctr"/>
            <a:r>
              <a:rPr lang="fr-FR" dirty="0"/>
              <a:t>Remerciements</a:t>
            </a:r>
          </a:p>
        </p:txBody>
      </p:sp>
      <p:sp>
        <p:nvSpPr>
          <p:cNvPr id="20" name="Espace réservé du numéro de diapositive 19">
            <a:extLst>
              <a:ext uri="{FF2B5EF4-FFF2-40B4-BE49-F238E27FC236}">
                <a16:creationId xmlns:a16="http://schemas.microsoft.com/office/drawing/2014/main" id="{19C8B330-0A77-4243-93B2-E52373C8E452}"/>
              </a:ext>
            </a:extLst>
          </p:cNvPr>
          <p:cNvSpPr>
            <a:spLocks noGrp="1"/>
          </p:cNvSpPr>
          <p:nvPr>
            <p:ph type="sldNum" sz="quarter" idx="12"/>
          </p:nvPr>
        </p:nvSpPr>
        <p:spPr/>
        <p:txBody>
          <a:bodyPr/>
          <a:lstStyle/>
          <a:p>
            <a:fld id="{C77BCA25-F3AE-44E6-94B1-B3E1DF1A1953}" type="slidenum">
              <a:rPr lang="fr-FR" smtClean="0"/>
              <a:t>19</a:t>
            </a:fld>
            <a:endParaRPr lang="fr-FR"/>
          </a:p>
        </p:txBody>
      </p:sp>
      <p:sp>
        <p:nvSpPr>
          <p:cNvPr id="22" name="Titre 9">
            <a:extLst>
              <a:ext uri="{FF2B5EF4-FFF2-40B4-BE49-F238E27FC236}">
                <a16:creationId xmlns:a16="http://schemas.microsoft.com/office/drawing/2014/main" id="{4D2091CD-0F33-4B61-BCB4-AA76DF7A29E2}"/>
              </a:ext>
            </a:extLst>
          </p:cNvPr>
          <p:cNvSpPr txBox="1">
            <a:spLocks/>
          </p:cNvSpPr>
          <p:nvPr/>
        </p:nvSpPr>
        <p:spPr>
          <a:xfrm>
            <a:off x="1295440" y="4779595"/>
            <a:ext cx="9601121" cy="73251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dirty="0">
                <a:solidFill>
                  <a:srgbClr val="275662"/>
                </a:solidFill>
                <a:latin typeface="Calibri corps"/>
              </a:rPr>
              <a:t>Merci pour votre attention</a:t>
            </a:r>
          </a:p>
        </p:txBody>
      </p:sp>
      <p:pic>
        <p:nvPicPr>
          <p:cNvPr id="21" name="Image 20">
            <a:extLst>
              <a:ext uri="{FF2B5EF4-FFF2-40B4-BE49-F238E27FC236}">
                <a16:creationId xmlns:a16="http://schemas.microsoft.com/office/drawing/2014/main" id="{01A87B73-BE48-4579-A958-5A433C750083}"/>
              </a:ext>
            </a:extLst>
          </p:cNvPr>
          <p:cNvPicPr>
            <a:picLocks noChangeAspect="1"/>
          </p:cNvPicPr>
          <p:nvPr/>
        </p:nvPicPr>
        <p:blipFill>
          <a:blip r:embed="rId4"/>
          <a:stretch>
            <a:fillRect/>
          </a:stretch>
        </p:blipFill>
        <p:spPr>
          <a:xfrm>
            <a:off x="666883" y="2567759"/>
            <a:ext cx="2291654" cy="1329630"/>
          </a:xfrm>
          <a:prstGeom prst="rect">
            <a:avLst/>
          </a:prstGeom>
        </p:spPr>
      </p:pic>
      <p:grpSp>
        <p:nvGrpSpPr>
          <p:cNvPr id="10" name="Groupe 9">
            <a:extLst>
              <a:ext uri="{FF2B5EF4-FFF2-40B4-BE49-F238E27FC236}">
                <a16:creationId xmlns:a16="http://schemas.microsoft.com/office/drawing/2014/main" id="{55FE8A3C-E826-4B7A-B095-3C3826821681}"/>
              </a:ext>
            </a:extLst>
          </p:cNvPr>
          <p:cNvGrpSpPr/>
          <p:nvPr/>
        </p:nvGrpSpPr>
        <p:grpSpPr>
          <a:xfrm>
            <a:off x="3543190" y="1815492"/>
            <a:ext cx="5064455" cy="2889835"/>
            <a:chOff x="2174888" y="2343812"/>
            <a:chExt cx="5064455" cy="2889835"/>
          </a:xfrm>
        </p:grpSpPr>
        <p:sp>
          <p:nvSpPr>
            <p:cNvPr id="6" name="ZoneTexte 5"/>
            <p:cNvSpPr txBox="1"/>
            <p:nvPr/>
          </p:nvSpPr>
          <p:spPr>
            <a:xfrm>
              <a:off x="4797584" y="2654231"/>
              <a:ext cx="2441759" cy="1631216"/>
            </a:xfrm>
            <a:prstGeom prst="rect">
              <a:avLst/>
            </a:prstGeom>
            <a:noFill/>
          </p:spPr>
          <p:txBody>
            <a:bodyPr wrap="none" rtlCol="0">
              <a:spAutoFit/>
            </a:bodyPr>
            <a:lstStyle/>
            <a:p>
              <a:pPr algn="ctr"/>
              <a:r>
                <a:rPr lang="fr-FR" sz="2000" dirty="0"/>
                <a:t>Thomas Armand</a:t>
              </a:r>
            </a:p>
            <a:p>
              <a:pPr algn="ctr"/>
              <a:r>
                <a:rPr lang="fr-FR" sz="2000" dirty="0"/>
                <a:t>Marlène Souquet</a:t>
              </a:r>
            </a:p>
            <a:p>
              <a:pPr algn="ctr"/>
              <a:r>
                <a:rPr lang="fr-FR" sz="2000"/>
                <a:t>Aymeric-Pierre Xavier</a:t>
              </a:r>
            </a:p>
            <a:p>
              <a:pPr algn="ctr"/>
              <a:r>
                <a:rPr lang="fr-FR" sz="2000" dirty="0"/>
                <a:t>Elodie Pichon</a:t>
              </a:r>
            </a:p>
            <a:p>
              <a:pPr algn="ctr"/>
              <a:r>
                <a:rPr lang="fr-FR" sz="2000" dirty="0"/>
                <a:t>Emmanuel Jacquot</a:t>
              </a:r>
            </a:p>
          </p:txBody>
        </p:sp>
        <p:pic>
          <p:nvPicPr>
            <p:cNvPr id="4" name="Image 3">
              <a:extLst>
                <a:ext uri="{FF2B5EF4-FFF2-40B4-BE49-F238E27FC236}">
                  <a16:creationId xmlns:a16="http://schemas.microsoft.com/office/drawing/2014/main" id="{04422ED4-36B2-4196-A287-173785F0F308}"/>
                </a:ext>
              </a:extLst>
            </p:cNvPr>
            <p:cNvPicPr>
              <a:picLocks noChangeAspect="1"/>
            </p:cNvPicPr>
            <p:nvPr/>
          </p:nvPicPr>
          <p:blipFill>
            <a:blip r:embed="rId5"/>
            <a:stretch>
              <a:fillRect/>
            </a:stretch>
          </p:blipFill>
          <p:spPr>
            <a:xfrm>
              <a:off x="2174888" y="3325731"/>
              <a:ext cx="2204072" cy="1074532"/>
            </a:xfrm>
            <a:prstGeom prst="rect">
              <a:avLst/>
            </a:prstGeom>
          </p:spPr>
        </p:pic>
        <p:cxnSp>
          <p:nvCxnSpPr>
            <p:cNvPr id="7" name="Connecteur droit 6">
              <a:extLst>
                <a:ext uri="{FF2B5EF4-FFF2-40B4-BE49-F238E27FC236}">
                  <a16:creationId xmlns:a16="http://schemas.microsoft.com/office/drawing/2014/main" id="{BB208014-196B-4522-8B9D-DC14017EB7F2}"/>
                </a:ext>
              </a:extLst>
            </p:cNvPr>
            <p:cNvCxnSpPr>
              <a:cxnSpLocks/>
            </p:cNvCxnSpPr>
            <p:nvPr/>
          </p:nvCxnSpPr>
          <p:spPr>
            <a:xfrm>
              <a:off x="4389120" y="2343812"/>
              <a:ext cx="0" cy="2889835"/>
            </a:xfrm>
            <a:prstGeom prst="line">
              <a:avLst/>
            </a:prstGeom>
            <a:ln w="19050">
              <a:solidFill>
                <a:srgbClr val="517881"/>
              </a:solidFill>
            </a:ln>
          </p:spPr>
          <p:style>
            <a:lnRef idx="1">
              <a:schemeClr val="accent1"/>
            </a:lnRef>
            <a:fillRef idx="0">
              <a:schemeClr val="accent1"/>
            </a:fillRef>
            <a:effectRef idx="0">
              <a:schemeClr val="accent1"/>
            </a:effectRef>
            <a:fontRef idx="minor">
              <a:schemeClr val="tx1"/>
            </a:fontRef>
          </p:style>
        </p:cxnSp>
      </p:grpSp>
      <p:cxnSp>
        <p:nvCxnSpPr>
          <p:cNvPr id="24" name="Connecteur droit 23">
            <a:extLst>
              <a:ext uri="{FF2B5EF4-FFF2-40B4-BE49-F238E27FC236}">
                <a16:creationId xmlns:a16="http://schemas.microsoft.com/office/drawing/2014/main" id="{6F6B259B-01D4-48B0-A60A-CDE3B1BCCFC8}"/>
              </a:ext>
            </a:extLst>
          </p:cNvPr>
          <p:cNvCxnSpPr>
            <a:cxnSpLocks/>
          </p:cNvCxnSpPr>
          <p:nvPr/>
        </p:nvCxnSpPr>
        <p:spPr>
          <a:xfrm>
            <a:off x="3256148" y="1685552"/>
            <a:ext cx="5679702" cy="0"/>
          </a:xfrm>
          <a:prstGeom prst="line">
            <a:avLst/>
          </a:prstGeom>
          <a:ln w="38100">
            <a:solidFill>
              <a:srgbClr val="517881"/>
            </a:solidFill>
          </a:ln>
        </p:spPr>
        <p:style>
          <a:lnRef idx="1">
            <a:schemeClr val="accent1"/>
          </a:lnRef>
          <a:fillRef idx="0">
            <a:schemeClr val="accent1"/>
          </a:fillRef>
          <a:effectRef idx="0">
            <a:schemeClr val="accent1"/>
          </a:effectRef>
          <a:fontRef idx="minor">
            <a:schemeClr val="tx1"/>
          </a:fontRef>
        </p:style>
      </p:cxnSp>
      <p:grpSp>
        <p:nvGrpSpPr>
          <p:cNvPr id="32" name="Groupe 31">
            <a:extLst>
              <a:ext uri="{FF2B5EF4-FFF2-40B4-BE49-F238E27FC236}">
                <a16:creationId xmlns:a16="http://schemas.microsoft.com/office/drawing/2014/main" id="{C8EF3B46-9627-4570-B74C-387B07BBE7BC}"/>
              </a:ext>
            </a:extLst>
          </p:cNvPr>
          <p:cNvGrpSpPr/>
          <p:nvPr/>
        </p:nvGrpSpPr>
        <p:grpSpPr>
          <a:xfrm>
            <a:off x="11812158" y="0"/>
            <a:ext cx="379842" cy="6857997"/>
            <a:chOff x="11812158" y="2460023"/>
            <a:chExt cx="379842" cy="1147763"/>
          </a:xfrm>
        </p:grpSpPr>
        <p:sp>
          <p:nvSpPr>
            <p:cNvPr id="33" name="Rectangle 32">
              <a:extLst>
                <a:ext uri="{FF2B5EF4-FFF2-40B4-BE49-F238E27FC236}">
                  <a16:creationId xmlns:a16="http://schemas.microsoft.com/office/drawing/2014/main" id="{367F033B-0056-426B-97C3-2B0EFEADB1A8}"/>
                </a:ext>
              </a:extLst>
            </p:cNvPr>
            <p:cNvSpPr/>
            <p:nvPr/>
          </p:nvSpPr>
          <p:spPr>
            <a:xfrm>
              <a:off x="11896725" y="2460023"/>
              <a:ext cx="295275" cy="11477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4" name="Connecteur droit 33">
              <a:extLst>
                <a:ext uri="{FF2B5EF4-FFF2-40B4-BE49-F238E27FC236}">
                  <a16:creationId xmlns:a16="http://schemas.microsoft.com/office/drawing/2014/main" id="{A2DD87FE-C1BC-4DBA-857B-85CAF4A300CB}"/>
                </a:ext>
              </a:extLst>
            </p:cNvPr>
            <p:cNvCxnSpPr/>
            <p:nvPr/>
          </p:nvCxnSpPr>
          <p:spPr>
            <a:xfrm>
              <a:off x="11812158"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29DD728A-E5AD-4EAA-90DB-6AE4666C619D}"/>
                </a:ext>
              </a:extLst>
            </p:cNvPr>
            <p:cNvCxnSpPr/>
            <p:nvPr/>
          </p:nvCxnSpPr>
          <p:spPr>
            <a:xfrm>
              <a:off x="12045520"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1123E816-311D-4A52-8182-A8F76075491F}"/>
                </a:ext>
              </a:extLst>
            </p:cNvPr>
            <p:cNvCxnSpPr/>
            <p:nvPr/>
          </p:nvCxnSpPr>
          <p:spPr>
            <a:xfrm>
              <a:off x="11974082" y="2460023"/>
              <a:ext cx="0" cy="1147763"/>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25475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D2D17-3C3C-35DB-33B0-0B19D41CBFA1}"/>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E87B6B3E-1154-1476-50BC-55269459ED24}"/>
              </a:ext>
            </a:extLst>
          </p:cNvPr>
          <p:cNvSpPr>
            <a:spLocks noGrp="1"/>
          </p:cNvSpPr>
          <p:nvPr>
            <p:ph type="sldNum" sz="quarter" idx="12"/>
          </p:nvPr>
        </p:nvSpPr>
        <p:spPr/>
        <p:txBody>
          <a:bodyPr/>
          <a:lstStyle/>
          <a:p>
            <a:fld id="{BD8347EA-771E-4B9C-AFFD-EC95E4E4BBA1}" type="slidenum">
              <a:rPr lang="fr-FR" smtClean="0"/>
              <a:t>2</a:t>
            </a:fld>
            <a:endParaRPr lang="fr-FR"/>
          </a:p>
        </p:txBody>
      </p:sp>
      <p:sp>
        <p:nvSpPr>
          <p:cNvPr id="6" name="Titre 7">
            <a:extLst>
              <a:ext uri="{FF2B5EF4-FFF2-40B4-BE49-F238E27FC236}">
                <a16:creationId xmlns:a16="http://schemas.microsoft.com/office/drawing/2014/main" id="{3D017C4B-70C5-0279-E2D5-E3FFCCDB8C43}"/>
              </a:ext>
            </a:extLst>
          </p:cNvPr>
          <p:cNvSpPr>
            <a:spLocks noGrp="1"/>
          </p:cNvSpPr>
          <p:nvPr>
            <p:ph type="ctrTitle"/>
          </p:nvPr>
        </p:nvSpPr>
        <p:spPr>
          <a:xfrm>
            <a:off x="1757172" y="2298334"/>
            <a:ext cx="8677656" cy="1894362"/>
          </a:xfrm>
        </p:spPr>
        <p:txBody>
          <a:bodyPr vert="horz" lIns="91440" tIns="45720" rIns="91440" bIns="45720" rtlCol="0" anchor="ctr">
            <a:normAutofit/>
          </a:bodyPr>
          <a:lstStyle>
            <a:lvl1pPr algn="ctr">
              <a:defRPr b="1" baseline="0">
                <a:solidFill>
                  <a:schemeClr val="accent1"/>
                </a:solidFill>
              </a:defRPr>
            </a:lvl1pPr>
          </a:lstStyle>
          <a:p>
            <a:r>
              <a:rPr lang="fr-FR" sz="4800" spc="-150" dirty="0">
                <a:latin typeface="Nunito" pitchFamily="2" charset="0"/>
              </a:rPr>
              <a:t>Bilan des actions en laboratoire</a:t>
            </a:r>
            <a:endParaRPr lang="en-US" sz="4800" spc="-150" dirty="0">
              <a:latin typeface="Nunito" pitchFamily="2" charset="0"/>
            </a:endParaRPr>
          </a:p>
        </p:txBody>
      </p:sp>
      <p:sp>
        <p:nvSpPr>
          <p:cNvPr id="3" name="Rectangle 2">
            <a:extLst>
              <a:ext uri="{FF2B5EF4-FFF2-40B4-BE49-F238E27FC236}">
                <a16:creationId xmlns:a16="http://schemas.microsoft.com/office/drawing/2014/main" id="{5A11A703-13F7-7595-C782-ED9390049A6A}"/>
              </a:ext>
            </a:extLst>
          </p:cNvPr>
          <p:cNvSpPr/>
          <p:nvPr/>
        </p:nvSpPr>
        <p:spPr>
          <a:xfrm>
            <a:off x="11896725" y="2460023"/>
            <a:ext cx="295275" cy="106203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3" name="Connecteur droit 22">
            <a:extLst>
              <a:ext uri="{FF2B5EF4-FFF2-40B4-BE49-F238E27FC236}">
                <a16:creationId xmlns:a16="http://schemas.microsoft.com/office/drawing/2014/main" id="{BF34CA45-A55E-5EAF-FFCB-E0B737ED911B}"/>
              </a:ext>
            </a:extLst>
          </p:cNvPr>
          <p:cNvCxnSpPr/>
          <p:nvPr/>
        </p:nvCxnSpPr>
        <p:spPr>
          <a:xfrm>
            <a:off x="11812158"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F301173D-C034-DE64-CE5E-61FEE0A6B73A}"/>
              </a:ext>
            </a:extLst>
          </p:cNvPr>
          <p:cNvCxnSpPr/>
          <p:nvPr/>
        </p:nvCxnSpPr>
        <p:spPr>
          <a:xfrm>
            <a:off x="12045520"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1D61E8D8-D038-EC8E-977E-A29AF45C078B}"/>
              </a:ext>
            </a:extLst>
          </p:cNvPr>
          <p:cNvCxnSpPr/>
          <p:nvPr/>
        </p:nvCxnSpPr>
        <p:spPr>
          <a:xfrm>
            <a:off x="11974082" y="2460023"/>
            <a:ext cx="0" cy="1147763"/>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2724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99A7A-5FBF-57DB-ACF5-A5142AB3111D}"/>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F016E324-A490-46E9-700A-493E2B0751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8347EA-771E-4B9C-AFFD-EC95E4E4BBA1}"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re 7">
            <a:extLst>
              <a:ext uri="{FF2B5EF4-FFF2-40B4-BE49-F238E27FC236}">
                <a16:creationId xmlns:a16="http://schemas.microsoft.com/office/drawing/2014/main" id="{8A0AC55C-7091-E64A-B598-358D2594E008}"/>
              </a:ext>
            </a:extLst>
          </p:cNvPr>
          <p:cNvSpPr>
            <a:spLocks noGrp="1"/>
          </p:cNvSpPr>
          <p:nvPr>
            <p:ph type="ctrTitle"/>
          </p:nvPr>
        </p:nvSpPr>
        <p:spPr>
          <a:xfrm>
            <a:off x="1757172" y="573937"/>
            <a:ext cx="8677656" cy="1894362"/>
          </a:xfrm>
        </p:spPr>
        <p:txBody>
          <a:bodyPr vert="horz" lIns="91440" tIns="45720" rIns="91440" bIns="45720" rtlCol="0" anchor="ctr">
            <a:normAutofit/>
          </a:bodyPr>
          <a:lstStyle>
            <a:lvl1pPr algn="ctr">
              <a:defRPr b="1" baseline="0">
                <a:solidFill>
                  <a:schemeClr val="accent1"/>
                </a:solidFill>
              </a:defRPr>
            </a:lvl1pPr>
          </a:lstStyle>
          <a:p>
            <a:r>
              <a:rPr lang="fr-FR" sz="4800" spc="-150" dirty="0">
                <a:latin typeface="Nunito" pitchFamily="2" charset="0"/>
              </a:rPr>
              <a:t>Bilan des actions au champ</a:t>
            </a:r>
            <a:endParaRPr lang="en-US" sz="4800" spc="-150" dirty="0">
              <a:latin typeface="Nunito" pitchFamily="2" charset="0"/>
            </a:endParaRPr>
          </a:p>
        </p:txBody>
      </p:sp>
      <p:cxnSp>
        <p:nvCxnSpPr>
          <p:cNvPr id="23" name="Connecteur droit 22">
            <a:extLst>
              <a:ext uri="{FF2B5EF4-FFF2-40B4-BE49-F238E27FC236}">
                <a16:creationId xmlns:a16="http://schemas.microsoft.com/office/drawing/2014/main" id="{F6E75023-0D30-E709-B070-6F2448BADF1E}"/>
              </a:ext>
            </a:extLst>
          </p:cNvPr>
          <p:cNvCxnSpPr>
            <a:cxnSpLocks/>
          </p:cNvCxnSpPr>
          <p:nvPr/>
        </p:nvCxnSpPr>
        <p:spPr>
          <a:xfrm>
            <a:off x="11289383" y="2922054"/>
            <a:ext cx="0" cy="1027224"/>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CB87D749-CEFB-969E-8FED-83BF0D40E5F8}"/>
              </a:ext>
            </a:extLst>
          </p:cNvPr>
          <p:cNvCxnSpPr>
            <a:cxnSpLocks/>
          </p:cNvCxnSpPr>
          <p:nvPr/>
        </p:nvCxnSpPr>
        <p:spPr>
          <a:xfrm>
            <a:off x="11522745" y="2922054"/>
            <a:ext cx="0" cy="1027224"/>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A67BEF5A-6053-A72D-3B66-6EAB10AD6D43}"/>
              </a:ext>
            </a:extLst>
          </p:cNvPr>
          <p:cNvCxnSpPr>
            <a:cxnSpLocks/>
          </p:cNvCxnSpPr>
          <p:nvPr/>
        </p:nvCxnSpPr>
        <p:spPr>
          <a:xfrm>
            <a:off x="11451307" y="2922054"/>
            <a:ext cx="0" cy="1027224"/>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AAAAC042-174E-64EF-A67E-37BDF199E119}"/>
              </a:ext>
            </a:extLst>
          </p:cNvPr>
          <p:cNvPicPr>
            <a:picLocks noChangeAspect="1"/>
          </p:cNvPicPr>
          <p:nvPr/>
        </p:nvPicPr>
        <p:blipFill>
          <a:blip r:embed="rId2"/>
          <a:stretch>
            <a:fillRect/>
          </a:stretch>
        </p:blipFill>
        <p:spPr>
          <a:xfrm>
            <a:off x="340340" y="2886884"/>
            <a:ext cx="5292211" cy="1832711"/>
          </a:xfrm>
          <a:prstGeom prst="rect">
            <a:avLst/>
          </a:prstGeom>
        </p:spPr>
      </p:pic>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52FE4342-8B42-A471-1035-BB4B83A6724F}"/>
                  </a:ext>
                </a:extLst>
              </p:cNvPr>
              <p:cNvSpPr txBox="1"/>
              <p:nvPr/>
            </p:nvSpPr>
            <p:spPr bwMode="auto">
              <a:xfrm>
                <a:off x="340340" y="4823728"/>
                <a:ext cx="5257060" cy="513154"/>
              </a:xfrm>
              <a:prstGeom prst="rect">
                <a:avLst/>
              </a:prstGeom>
              <a:noFill/>
              <a:ln w="9525">
                <a:noFill/>
                <a:miter lim="800000"/>
                <a:headEnd/>
                <a:tailEnd/>
              </a:ln>
            </p:spPr>
            <p:txBody>
              <a:bodyPr wrap="square">
                <a:spAutoFit/>
              </a:bodyPr>
              <a:lstStyle>
                <a:defPPr>
                  <a:defRPr lang="fr-FR"/>
                </a:defPPr>
                <a:lvl1pPr algn="just">
                  <a:lnSpc>
                    <a:spcPct val="107000"/>
                  </a:lnSpc>
                  <a:spcAft>
                    <a:spcPts val="800"/>
                  </a:spcAft>
                  <a:defRPr sz="1200" b="1">
                    <a:effectLst/>
                    <a:latin typeface="Calibri" panose="020F0502020204030204" pitchFamily="34" charset="0"/>
                    <a:ea typeface="Calibri" panose="020F0502020204030204" pitchFamily="34" charset="0"/>
                    <a:cs typeface="Times New Roman" panose="02020603050405020304" pitchFamily="18" charset="0"/>
                  </a:defRPr>
                </a:lvl1pPr>
              </a:lstStyle>
              <a:p>
                <a:r>
                  <a:rPr lang="fr-FR" sz="1300" dirty="0">
                    <a:latin typeface="Domine" panose="02040503040403060204"/>
                  </a:rPr>
                  <a:t>Dispositifs d’essais au champ : en micro-parcelles de </a:t>
                </a:r>
                <a14:m>
                  <m:oMath xmlns:m="http://schemas.openxmlformats.org/officeDocument/2006/math">
                    <m:sSup>
                      <m:sSupPr>
                        <m:ctrlPr>
                          <a:rPr lang="fr-FR" sz="1300" i="1" smtClean="0">
                            <a:latin typeface="Cambria Math" panose="02040503050406030204" pitchFamily="18" charset="0"/>
                          </a:rPr>
                        </m:ctrlPr>
                      </m:sSupPr>
                      <m:e>
                        <m:r>
                          <a:rPr lang="fr-FR" sz="1300" b="1" i="0" smtClean="0">
                            <a:latin typeface="Cambria Math" panose="02040503050406030204" pitchFamily="18" charset="0"/>
                          </a:rPr>
                          <m:t>𝟐𝐦</m:t>
                        </m:r>
                      </m:e>
                      <m:sup>
                        <m:r>
                          <a:rPr lang="fr-FR" sz="1300" b="1" i="0" smtClean="0">
                            <a:latin typeface="Cambria Math" panose="02040503050406030204" pitchFamily="18" charset="0"/>
                          </a:rPr>
                          <m:t>𝟐</m:t>
                        </m:r>
                      </m:sup>
                    </m:sSup>
                  </m:oMath>
                </a14:m>
                <a:r>
                  <a:rPr lang="fr-FR" sz="1300" dirty="0">
                    <a:latin typeface="Domine" panose="02040503040403060204"/>
                  </a:rPr>
                  <a:t> (gauche) et en petites parcelles de </a:t>
                </a:r>
                <a14:m>
                  <m:oMath xmlns:m="http://schemas.openxmlformats.org/officeDocument/2006/math">
                    <m:sSup>
                      <m:sSupPr>
                        <m:ctrlPr>
                          <a:rPr lang="fr-FR" sz="1300" i="1">
                            <a:latin typeface="Cambria Math" panose="02040503050406030204" pitchFamily="18" charset="0"/>
                          </a:rPr>
                        </m:ctrlPr>
                      </m:sSupPr>
                      <m:e>
                        <m:r>
                          <a:rPr lang="fr-FR" sz="1300">
                            <a:latin typeface="Cambria Math" panose="02040503050406030204" pitchFamily="18" charset="0"/>
                          </a:rPr>
                          <m:t>𝟐</m:t>
                        </m:r>
                        <m:r>
                          <a:rPr lang="fr-FR" sz="1300" b="1" i="0" smtClean="0">
                            <a:latin typeface="Cambria Math" panose="02040503050406030204" pitchFamily="18" charset="0"/>
                          </a:rPr>
                          <m:t>𝟎</m:t>
                        </m:r>
                        <m:r>
                          <a:rPr lang="fr-FR" sz="1300">
                            <a:latin typeface="Cambria Math" panose="02040503050406030204" pitchFamily="18" charset="0"/>
                          </a:rPr>
                          <m:t>𝐦</m:t>
                        </m:r>
                      </m:e>
                      <m:sup>
                        <m:r>
                          <a:rPr lang="fr-FR" sz="1300">
                            <a:latin typeface="Cambria Math" panose="02040503050406030204" pitchFamily="18" charset="0"/>
                          </a:rPr>
                          <m:t>𝟐</m:t>
                        </m:r>
                      </m:sup>
                    </m:sSup>
                  </m:oMath>
                </a14:m>
                <a:r>
                  <a:rPr lang="fr-FR" sz="1300" dirty="0">
                    <a:latin typeface="Domine" panose="02040503040403060204"/>
                  </a:rPr>
                  <a:t> (droite)</a:t>
                </a:r>
              </a:p>
            </p:txBody>
          </p:sp>
        </mc:Choice>
        <mc:Fallback xmlns="">
          <p:sp>
            <p:nvSpPr>
              <p:cNvPr id="7" name="ZoneTexte 6">
                <a:extLst>
                  <a:ext uri="{FF2B5EF4-FFF2-40B4-BE49-F238E27FC236}">
                    <a16:creationId xmlns:a16="http://schemas.microsoft.com/office/drawing/2014/main" id="{52FE4342-8B42-A471-1035-BB4B83A6724F}"/>
                  </a:ext>
                </a:extLst>
              </p:cNvPr>
              <p:cNvSpPr txBox="1">
                <a:spLocks noRot="1" noChangeAspect="1" noMove="1" noResize="1" noEditPoints="1" noAdjustHandles="1" noChangeArrowheads="1" noChangeShapeType="1" noTextEdit="1"/>
              </p:cNvSpPr>
              <p:nvPr/>
            </p:nvSpPr>
            <p:spPr bwMode="auto">
              <a:xfrm>
                <a:off x="340340" y="4823728"/>
                <a:ext cx="5257060" cy="513154"/>
              </a:xfrm>
              <a:prstGeom prst="rect">
                <a:avLst/>
              </a:prstGeom>
              <a:blipFill>
                <a:blip r:embed="rId3"/>
                <a:stretch>
                  <a:fillRect l="-232" r="-116" b="-10714"/>
                </a:stretch>
              </a:blipFill>
              <a:ln w="9525">
                <a:noFill/>
                <a:miter lim="800000"/>
                <a:headEnd/>
                <a:tailEnd/>
              </a:ln>
            </p:spPr>
            <p:txBody>
              <a:bodyPr/>
              <a:lstStyle/>
              <a:p>
                <a:r>
                  <a:rPr lang="fr-FR">
                    <a:noFill/>
                  </a:rPr>
                  <a:t> </a:t>
                </a:r>
              </a:p>
            </p:txBody>
          </p:sp>
        </mc:Fallback>
      </mc:AlternateContent>
      <p:pic>
        <p:nvPicPr>
          <p:cNvPr id="8" name="Image 7">
            <a:extLst>
              <a:ext uri="{FF2B5EF4-FFF2-40B4-BE49-F238E27FC236}">
                <a16:creationId xmlns:a16="http://schemas.microsoft.com/office/drawing/2014/main" id="{C7405CD1-8955-E57F-2951-498319E78FC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8857" y="2886884"/>
            <a:ext cx="5292211" cy="1860139"/>
          </a:xfrm>
          <a:prstGeom prst="rect">
            <a:avLst/>
          </a:prstGeom>
          <a:noFill/>
        </p:spPr>
      </p:pic>
      <p:sp>
        <p:nvSpPr>
          <p:cNvPr id="9" name="ZoneTexte 8">
            <a:extLst>
              <a:ext uri="{FF2B5EF4-FFF2-40B4-BE49-F238E27FC236}">
                <a16:creationId xmlns:a16="http://schemas.microsoft.com/office/drawing/2014/main" id="{FFF34827-E0A2-EB21-0864-F4F81DB2B3AC}"/>
              </a:ext>
            </a:extLst>
          </p:cNvPr>
          <p:cNvSpPr txBox="1"/>
          <p:nvPr/>
        </p:nvSpPr>
        <p:spPr bwMode="auto">
          <a:xfrm>
            <a:off x="6236521" y="4825973"/>
            <a:ext cx="5292211" cy="510909"/>
          </a:xfrm>
          <a:prstGeom prst="rect">
            <a:avLst/>
          </a:prstGeom>
          <a:noFill/>
          <a:ln w="9525">
            <a:noFill/>
            <a:miter lim="800000"/>
            <a:headEnd/>
            <a:tailEnd/>
          </a:ln>
        </p:spPr>
        <p:txBody>
          <a:bodyPr wrap="square">
            <a:spAutoFit/>
          </a:bodyPr>
          <a:lstStyle>
            <a:defPPr>
              <a:defRPr lang="fr-FR"/>
            </a:defPPr>
            <a:lvl1pPr algn="just">
              <a:lnSpc>
                <a:spcPct val="107000"/>
              </a:lnSpc>
              <a:spcAft>
                <a:spcPts val="800"/>
              </a:spcAft>
              <a:defRPr sz="1200" b="1">
                <a:effectLst/>
                <a:latin typeface="Calibri" panose="020F0502020204030204" pitchFamily="34" charset="0"/>
                <a:ea typeface="Calibri" panose="020F0502020204030204" pitchFamily="34" charset="0"/>
                <a:cs typeface="Times New Roman" panose="02020603050405020304" pitchFamily="18" charset="0"/>
              </a:defRPr>
            </a:lvl1pPr>
          </a:lstStyle>
          <a:p>
            <a:r>
              <a:rPr lang="fr-FR" sz="1300" dirty="0">
                <a:latin typeface="Domine" panose="02040503040403060204"/>
              </a:rPr>
              <a:t>Dispositif d’essai en cage </a:t>
            </a:r>
            <a:r>
              <a:rPr lang="fr-FR" sz="1300" dirty="0" err="1">
                <a:latin typeface="Domine" panose="02040503040403060204"/>
              </a:rPr>
              <a:t>insect</a:t>
            </a:r>
            <a:r>
              <a:rPr lang="fr-FR" sz="1300" dirty="0">
                <a:latin typeface="Domine" panose="02040503040403060204"/>
              </a:rPr>
              <a:t>-proof vu de l’extérieur (gauche) et vu de l’intérieur (droite).</a:t>
            </a:r>
          </a:p>
        </p:txBody>
      </p:sp>
    </p:spTree>
    <p:extLst>
      <p:ext uri="{BB962C8B-B14F-4D97-AF65-F5344CB8AC3E}">
        <p14:creationId xmlns:p14="http://schemas.microsoft.com/office/powerpoint/2010/main" val="2314722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3CF1A-1C1D-6581-37E8-C99D4CE98BBA}"/>
            </a:ext>
          </a:extLst>
        </p:cNvPr>
        <p:cNvGrpSpPr/>
        <p:nvPr/>
      </p:nvGrpSpPr>
      <p:grpSpPr>
        <a:xfrm>
          <a:off x="0" y="0"/>
          <a:ext cx="0" cy="0"/>
          <a:chOff x="0" y="0"/>
          <a:chExt cx="0" cy="0"/>
        </a:xfrm>
      </p:grpSpPr>
      <p:grpSp>
        <p:nvGrpSpPr>
          <p:cNvPr id="85" name="Groupe 84">
            <a:extLst>
              <a:ext uri="{FF2B5EF4-FFF2-40B4-BE49-F238E27FC236}">
                <a16:creationId xmlns:a16="http://schemas.microsoft.com/office/drawing/2014/main" id="{7FB303E5-9EC7-8B95-498C-D4F151FC2434}"/>
              </a:ext>
            </a:extLst>
          </p:cNvPr>
          <p:cNvGrpSpPr/>
          <p:nvPr/>
        </p:nvGrpSpPr>
        <p:grpSpPr>
          <a:xfrm>
            <a:off x="372933" y="50455"/>
            <a:ext cx="11292745" cy="388640"/>
            <a:chOff x="786847" y="329183"/>
            <a:chExt cx="10926154" cy="777241"/>
          </a:xfrm>
        </p:grpSpPr>
        <p:sp>
          <p:nvSpPr>
            <p:cNvPr id="86" name="Rectangle 85">
              <a:extLst>
                <a:ext uri="{FF2B5EF4-FFF2-40B4-BE49-F238E27FC236}">
                  <a16:creationId xmlns:a16="http://schemas.microsoft.com/office/drawing/2014/main" id="{08CBE80A-88BF-6B79-C596-F0E45D5AAAF7}"/>
                </a:ext>
              </a:extLst>
            </p:cNvPr>
            <p:cNvSpPr/>
            <p:nvPr/>
          </p:nvSpPr>
          <p:spPr>
            <a:xfrm>
              <a:off x="1600200" y="329184"/>
              <a:ext cx="9299448" cy="77724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Arc 86">
              <a:extLst>
                <a:ext uri="{FF2B5EF4-FFF2-40B4-BE49-F238E27FC236}">
                  <a16:creationId xmlns:a16="http://schemas.microsoft.com/office/drawing/2014/main" id="{8816ED46-5F12-7F09-8D72-4E016048BFD6}"/>
                </a:ext>
              </a:extLst>
            </p:cNvPr>
            <p:cNvSpPr/>
            <p:nvPr/>
          </p:nvSpPr>
          <p:spPr>
            <a:xfrm flipH="1">
              <a:off x="786847" y="329184"/>
              <a:ext cx="1682495" cy="777240"/>
            </a:xfrm>
            <a:prstGeom prst="arc">
              <a:avLst/>
            </a:prstGeom>
            <a:solidFill>
              <a:srgbClr val="BACFA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Arc 87">
              <a:extLst>
                <a:ext uri="{FF2B5EF4-FFF2-40B4-BE49-F238E27FC236}">
                  <a16:creationId xmlns:a16="http://schemas.microsoft.com/office/drawing/2014/main" id="{3A46FDBF-0ADD-BC30-48DA-E602B5A9FDB0}"/>
                </a:ext>
              </a:extLst>
            </p:cNvPr>
            <p:cNvSpPr/>
            <p:nvPr/>
          </p:nvSpPr>
          <p:spPr>
            <a:xfrm rot="10800000" flipH="1">
              <a:off x="10030506" y="329184"/>
              <a:ext cx="1682495" cy="777240"/>
            </a:xfrm>
            <a:prstGeom prst="arc">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4836E4CF-1D2F-3DC6-B98F-43DC9DD9C071}"/>
                </a:ext>
              </a:extLst>
            </p:cNvPr>
            <p:cNvSpPr/>
            <p:nvPr/>
          </p:nvSpPr>
          <p:spPr>
            <a:xfrm>
              <a:off x="786847" y="704850"/>
              <a:ext cx="976639" cy="401574"/>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89">
              <a:extLst>
                <a:ext uri="{FF2B5EF4-FFF2-40B4-BE49-F238E27FC236}">
                  <a16:creationId xmlns:a16="http://schemas.microsoft.com/office/drawing/2014/main" id="{43665815-E37D-DC03-0EBF-AD6590F2C365}"/>
                </a:ext>
              </a:extLst>
            </p:cNvPr>
            <p:cNvSpPr/>
            <p:nvPr/>
          </p:nvSpPr>
          <p:spPr>
            <a:xfrm>
              <a:off x="10736362" y="329183"/>
              <a:ext cx="976639" cy="38862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Titre 2">
            <a:extLst>
              <a:ext uri="{FF2B5EF4-FFF2-40B4-BE49-F238E27FC236}">
                <a16:creationId xmlns:a16="http://schemas.microsoft.com/office/drawing/2014/main" id="{5E098AD1-0656-B734-2B72-FBDC58E5F8C0}"/>
              </a:ext>
            </a:extLst>
          </p:cNvPr>
          <p:cNvSpPr>
            <a:spLocks noGrp="1"/>
          </p:cNvSpPr>
          <p:nvPr>
            <p:ph type="title"/>
          </p:nvPr>
        </p:nvSpPr>
        <p:spPr>
          <a:xfrm>
            <a:off x="372933" y="-199776"/>
            <a:ext cx="11292744" cy="888251"/>
          </a:xfrm>
        </p:spPr>
        <p:txBody>
          <a:bodyPr vert="horz" lIns="91440" tIns="45720" rIns="91440" bIns="45720" rtlCol="0" anchor="ctr" anchorCtr="0">
            <a:noAutofit/>
          </a:bodyPr>
          <a:lstStyle/>
          <a:p>
            <a:pPr algn="ctr"/>
            <a:r>
              <a:rPr lang="fr-FR" sz="2000" spc="-150" dirty="0">
                <a:solidFill>
                  <a:schemeClr val="accent2"/>
                </a:solidFill>
                <a:latin typeface="Nunito" pitchFamily="2" charset="0"/>
              </a:rPr>
              <a:t>Actions au champ : mise en place</a:t>
            </a:r>
            <a:endParaRPr lang="en-US" sz="2000" spc="-150" dirty="0">
              <a:solidFill>
                <a:schemeClr val="accent2"/>
              </a:solidFill>
              <a:latin typeface="Nunito" pitchFamily="2" charset="0"/>
            </a:endParaRPr>
          </a:p>
        </p:txBody>
      </p:sp>
      <p:sp>
        <p:nvSpPr>
          <p:cNvPr id="110" name="Espace réservé du numéro de diapositive 1">
            <a:extLst>
              <a:ext uri="{FF2B5EF4-FFF2-40B4-BE49-F238E27FC236}">
                <a16:creationId xmlns:a16="http://schemas.microsoft.com/office/drawing/2014/main" id="{655FD5AA-5598-4109-AFA7-B669D955D76C}"/>
              </a:ext>
            </a:extLst>
          </p:cNvPr>
          <p:cNvSpPr txBox="1">
            <a:spLocks/>
          </p:cNvSpPr>
          <p:nvPr/>
        </p:nvSpPr>
        <p:spPr>
          <a:xfrm>
            <a:off x="8610600" y="63563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7BCA25-F3AE-44E6-94B1-B3E1DF1A1953}"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pSp>
        <p:nvGrpSpPr>
          <p:cNvPr id="77" name="Groupe 76">
            <a:extLst>
              <a:ext uri="{FF2B5EF4-FFF2-40B4-BE49-F238E27FC236}">
                <a16:creationId xmlns:a16="http://schemas.microsoft.com/office/drawing/2014/main" id="{FD5D8F72-17F1-1E01-5AEA-0B5593DEE65A}"/>
              </a:ext>
            </a:extLst>
          </p:cNvPr>
          <p:cNvGrpSpPr/>
          <p:nvPr/>
        </p:nvGrpSpPr>
        <p:grpSpPr>
          <a:xfrm>
            <a:off x="11812158" y="0"/>
            <a:ext cx="379842" cy="6857997"/>
            <a:chOff x="11812158" y="2460023"/>
            <a:chExt cx="379842" cy="1147763"/>
          </a:xfrm>
        </p:grpSpPr>
        <p:sp>
          <p:nvSpPr>
            <p:cNvPr id="78" name="Rectangle 77">
              <a:extLst>
                <a:ext uri="{FF2B5EF4-FFF2-40B4-BE49-F238E27FC236}">
                  <a16:creationId xmlns:a16="http://schemas.microsoft.com/office/drawing/2014/main" id="{B4D97AF0-F061-2208-0DB8-BD185FAB1EBE}"/>
                </a:ext>
              </a:extLst>
            </p:cNvPr>
            <p:cNvSpPr/>
            <p:nvPr/>
          </p:nvSpPr>
          <p:spPr>
            <a:xfrm>
              <a:off x="11896725" y="2460023"/>
              <a:ext cx="295275" cy="11477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9" name="Connecteur droit 78">
              <a:extLst>
                <a:ext uri="{FF2B5EF4-FFF2-40B4-BE49-F238E27FC236}">
                  <a16:creationId xmlns:a16="http://schemas.microsoft.com/office/drawing/2014/main" id="{367B4E16-5A94-E23A-C700-56204F2467CF}"/>
                </a:ext>
              </a:extLst>
            </p:cNvPr>
            <p:cNvCxnSpPr/>
            <p:nvPr/>
          </p:nvCxnSpPr>
          <p:spPr>
            <a:xfrm>
              <a:off x="11812158"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F9F754C3-A2FB-7D85-E199-62C6CA90B365}"/>
                </a:ext>
              </a:extLst>
            </p:cNvPr>
            <p:cNvCxnSpPr/>
            <p:nvPr/>
          </p:nvCxnSpPr>
          <p:spPr>
            <a:xfrm>
              <a:off x="12045520"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8F7BA811-FE63-4BF4-64F3-5F816CEE8C2E}"/>
                </a:ext>
              </a:extLst>
            </p:cNvPr>
            <p:cNvCxnSpPr/>
            <p:nvPr/>
          </p:nvCxnSpPr>
          <p:spPr>
            <a:xfrm>
              <a:off x="11974082" y="2460023"/>
              <a:ext cx="0" cy="1147763"/>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31" name="Tableau 30">
            <a:extLst>
              <a:ext uri="{FF2B5EF4-FFF2-40B4-BE49-F238E27FC236}">
                <a16:creationId xmlns:a16="http://schemas.microsoft.com/office/drawing/2014/main" id="{F96E15C7-525D-7B93-2B26-57149DE77649}"/>
              </a:ext>
            </a:extLst>
          </p:cNvPr>
          <p:cNvGraphicFramePr>
            <a:graphicFrameLocks noGrp="1"/>
          </p:cNvGraphicFramePr>
          <p:nvPr>
            <p:extLst>
              <p:ext uri="{D42A27DB-BD31-4B8C-83A1-F6EECF244321}">
                <p14:modId xmlns:p14="http://schemas.microsoft.com/office/powerpoint/2010/main" val="1809569220"/>
              </p:ext>
            </p:extLst>
          </p:nvPr>
        </p:nvGraphicFramePr>
        <p:xfrm>
          <a:off x="7908315" y="3909037"/>
          <a:ext cx="3795204" cy="2469836"/>
        </p:xfrm>
        <a:graphic>
          <a:graphicData uri="http://schemas.openxmlformats.org/drawingml/2006/table">
            <a:tbl>
              <a:tblPr>
                <a:tableStyleId>{F5AB1C69-6EDB-4FF4-983F-18BD219EF322}</a:tableStyleId>
              </a:tblPr>
              <a:tblGrid>
                <a:gridCol w="646962">
                  <a:extLst>
                    <a:ext uri="{9D8B030D-6E8A-4147-A177-3AD203B41FA5}">
                      <a16:colId xmlns:a16="http://schemas.microsoft.com/office/drawing/2014/main" val="292583106"/>
                    </a:ext>
                  </a:extLst>
                </a:gridCol>
                <a:gridCol w="1014608">
                  <a:extLst>
                    <a:ext uri="{9D8B030D-6E8A-4147-A177-3AD203B41FA5}">
                      <a16:colId xmlns:a16="http://schemas.microsoft.com/office/drawing/2014/main" val="3178505475"/>
                    </a:ext>
                  </a:extLst>
                </a:gridCol>
                <a:gridCol w="1027134">
                  <a:extLst>
                    <a:ext uri="{9D8B030D-6E8A-4147-A177-3AD203B41FA5}">
                      <a16:colId xmlns:a16="http://schemas.microsoft.com/office/drawing/2014/main" val="1464694741"/>
                    </a:ext>
                  </a:extLst>
                </a:gridCol>
                <a:gridCol w="1106500">
                  <a:extLst>
                    <a:ext uri="{9D8B030D-6E8A-4147-A177-3AD203B41FA5}">
                      <a16:colId xmlns:a16="http://schemas.microsoft.com/office/drawing/2014/main" val="2339855375"/>
                    </a:ext>
                  </a:extLst>
                </a:gridCol>
              </a:tblGrid>
              <a:tr h="376437">
                <a:tc>
                  <a:txBody>
                    <a:bodyPr/>
                    <a:lstStyle/>
                    <a:p>
                      <a:pPr algn="ctr" fontAlgn="b"/>
                      <a:r>
                        <a:rPr lang="fr-FR" sz="1200" b="1" i="0" u="none" strike="noStrike" dirty="0">
                          <a:solidFill>
                            <a:srgbClr val="000000"/>
                          </a:solidFill>
                          <a:effectLst/>
                          <a:latin typeface="Calibri" panose="020F0502020204030204" pitchFamily="34" charset="0"/>
                        </a:rPr>
                        <a:t>Numéro</a:t>
                      </a:r>
                    </a:p>
                  </a:txBody>
                  <a:tcPr marL="7620" marR="7620" marT="762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fr-FR" sz="1200" b="1" u="none" strike="noStrike" dirty="0">
                          <a:effectLst/>
                        </a:rPr>
                        <a:t>Département</a:t>
                      </a:r>
                      <a:endParaRPr lang="fr-FR" sz="1200" b="1" i="0" u="none" strike="noStrike" dirty="0">
                        <a:solidFill>
                          <a:srgbClr val="000000"/>
                        </a:solidFill>
                        <a:effectLst/>
                        <a:latin typeface="Calibri" panose="020F050202020403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b"/>
                      <a:r>
                        <a:rPr lang="fr-FR" sz="1200" b="1" u="none" strike="noStrike" dirty="0">
                          <a:effectLst/>
                        </a:rPr>
                        <a:t>Nom du site</a:t>
                      </a:r>
                      <a:endParaRPr lang="fr-FR" sz="1200" b="1" i="0" u="none" strike="noStrike" dirty="0">
                        <a:solidFill>
                          <a:srgbClr val="000000"/>
                        </a:solidFill>
                        <a:effectLst/>
                        <a:latin typeface="Calibri" panose="020F050202020403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b"/>
                      <a:r>
                        <a:rPr lang="fr-FR" sz="1200" b="1" i="0" u="none" strike="noStrike" dirty="0">
                          <a:solidFill>
                            <a:srgbClr val="000000"/>
                          </a:solidFill>
                          <a:effectLst/>
                          <a:latin typeface="Calibri" panose="020F0502020204030204" pitchFamily="34" charset="0"/>
                        </a:rPr>
                        <a:t>Partenaire</a:t>
                      </a:r>
                    </a:p>
                  </a:txBody>
                  <a:tcPr marL="7620" marR="7620" marT="762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99318570"/>
                  </a:ext>
                </a:extLst>
              </a:tr>
              <a:tr h="268105">
                <a:tc>
                  <a:txBody>
                    <a:bodyPr/>
                    <a:lstStyle/>
                    <a:p>
                      <a:pPr algn="ctr" fontAlgn="b"/>
                      <a:r>
                        <a:rPr lang="fr-FR" sz="1200" b="0" i="0" u="none" strike="noStrike" dirty="0">
                          <a:solidFill>
                            <a:srgbClr val="000000"/>
                          </a:solidFill>
                          <a:effectLst/>
                          <a:latin typeface="Calibri" panose="020F0502020204030204" pitchFamily="34" charset="0"/>
                        </a:rPr>
                        <a:t>1</a:t>
                      </a: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fr-FR" sz="1200" b="0" i="0" u="none" strike="noStrike" dirty="0">
                          <a:solidFill>
                            <a:srgbClr val="000000"/>
                          </a:solidFill>
                          <a:effectLst/>
                          <a:latin typeface="Calibri" panose="020F0502020204030204" pitchFamily="34" charset="0"/>
                        </a:rPr>
                        <a:t>18</a:t>
                      </a:r>
                    </a:p>
                  </a:txBody>
                  <a:tcPr marL="7620" marR="7620" marT="7620" marB="0" anchor="ctr"/>
                </a:tc>
                <a:tc>
                  <a:txBody>
                    <a:bodyPr/>
                    <a:lstStyle/>
                    <a:p>
                      <a:pPr algn="ctr" fontAlgn="b"/>
                      <a:r>
                        <a:rPr lang="fr-FR" sz="1200" b="0" i="0" u="none" strike="noStrike" dirty="0">
                          <a:solidFill>
                            <a:srgbClr val="000000"/>
                          </a:solidFill>
                          <a:effectLst/>
                          <a:latin typeface="Calibri" panose="020F0502020204030204" pitchFamily="34" charset="0"/>
                        </a:rPr>
                        <a:t>Le </a:t>
                      </a:r>
                      <a:r>
                        <a:rPr lang="fr-FR" sz="1200" b="0" i="0" u="none" strike="noStrike" dirty="0" err="1">
                          <a:solidFill>
                            <a:srgbClr val="000000"/>
                          </a:solidFill>
                          <a:effectLst/>
                          <a:latin typeface="Calibri" panose="020F0502020204030204" pitchFamily="34" charset="0"/>
                        </a:rPr>
                        <a:t>Subdray</a:t>
                      </a:r>
                      <a:endParaRPr lang="fr-FR"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fr-FR" sz="1200" b="0" i="0" u="none" strike="noStrike" dirty="0" err="1">
                          <a:solidFill>
                            <a:srgbClr val="000000"/>
                          </a:solidFill>
                          <a:effectLst/>
                          <a:latin typeface="Calibri" panose="020F0502020204030204" pitchFamily="34" charset="0"/>
                        </a:rPr>
                        <a:t>Arvalis</a:t>
                      </a:r>
                      <a:endParaRPr lang="fr-FR" sz="1200" b="0" i="0" u="none" strike="noStrike" dirty="0">
                        <a:solidFill>
                          <a:srgbClr val="000000"/>
                        </a:solidFill>
                        <a:effectLst/>
                        <a:latin typeface="Calibri" panose="020F0502020204030204" pitchFamily="34" charset="0"/>
                      </a:endParaRPr>
                    </a:p>
                  </a:txBody>
                  <a:tcPr marL="7620" marR="7620" marT="762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794362930"/>
                  </a:ext>
                </a:extLst>
              </a:tr>
              <a:tr h="268105">
                <a:tc>
                  <a:txBody>
                    <a:bodyPr/>
                    <a:lstStyle/>
                    <a:p>
                      <a:pPr algn="ctr" fontAlgn="b"/>
                      <a:r>
                        <a:rPr lang="fr-FR" sz="1200" b="0" i="0" u="none" strike="noStrike" dirty="0">
                          <a:solidFill>
                            <a:srgbClr val="000000"/>
                          </a:solidFill>
                          <a:effectLst/>
                          <a:latin typeface="Calibri" panose="020F0502020204030204" pitchFamily="34" charset="0"/>
                        </a:rPr>
                        <a:t>2</a:t>
                      </a: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fr-FR" sz="1200" b="0" i="0" u="none" strike="noStrike" dirty="0">
                          <a:solidFill>
                            <a:srgbClr val="000000"/>
                          </a:solidFill>
                          <a:effectLst/>
                          <a:latin typeface="Calibri" panose="020F0502020204030204" pitchFamily="34" charset="0"/>
                        </a:rPr>
                        <a:t>28</a:t>
                      </a:r>
                    </a:p>
                  </a:txBody>
                  <a:tcPr marL="7620" marR="7620" marT="7620" marB="0" anchor="ctr"/>
                </a:tc>
                <a:tc>
                  <a:txBody>
                    <a:bodyPr/>
                    <a:lstStyle/>
                    <a:p>
                      <a:pPr algn="ctr" fontAlgn="b"/>
                      <a:r>
                        <a:rPr lang="fr-FR" sz="1200" b="0" i="0" u="none" strike="noStrike" dirty="0">
                          <a:solidFill>
                            <a:srgbClr val="000000"/>
                          </a:solidFill>
                          <a:effectLst/>
                          <a:latin typeface="Calibri" panose="020F0502020204030204" pitchFamily="34" charset="0"/>
                        </a:rPr>
                        <a:t>Réclainville</a:t>
                      </a:r>
                    </a:p>
                  </a:txBody>
                  <a:tcPr marL="7620" marR="7620" marT="7620" marB="0" anchor="ctr"/>
                </a:tc>
                <a:tc>
                  <a:txBody>
                    <a:bodyPr/>
                    <a:lstStyle/>
                    <a:p>
                      <a:pPr algn="ctr" fontAlgn="b"/>
                      <a:r>
                        <a:rPr lang="fr-FR" sz="1200" b="0" i="0" u="none" strike="noStrike" dirty="0" err="1">
                          <a:solidFill>
                            <a:srgbClr val="000000"/>
                          </a:solidFill>
                          <a:effectLst/>
                          <a:latin typeface="Calibri" panose="020F0502020204030204" pitchFamily="34" charset="0"/>
                        </a:rPr>
                        <a:t>Lidea</a:t>
                      </a:r>
                      <a:endParaRPr lang="fr-FR" sz="1200" b="0" i="0" u="none" strike="noStrike" dirty="0">
                        <a:solidFill>
                          <a:srgbClr val="000000"/>
                        </a:solidFill>
                        <a:effectLst/>
                        <a:latin typeface="Calibri" panose="020F0502020204030204" pitchFamily="34" charset="0"/>
                      </a:endParaRPr>
                    </a:p>
                  </a:txBody>
                  <a:tcPr marL="7620" marR="7620" marT="762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82195767"/>
                  </a:ext>
                </a:extLst>
              </a:tr>
              <a:tr h="268105">
                <a:tc>
                  <a:txBody>
                    <a:bodyPr/>
                    <a:lstStyle/>
                    <a:p>
                      <a:pPr algn="ctr" fontAlgn="b"/>
                      <a:r>
                        <a:rPr lang="fr-FR" sz="1200" b="0" i="0" u="none" strike="noStrike" dirty="0">
                          <a:solidFill>
                            <a:srgbClr val="000000"/>
                          </a:solidFill>
                          <a:effectLst/>
                          <a:latin typeface="Calibri" panose="020F0502020204030204" pitchFamily="34" charset="0"/>
                        </a:rPr>
                        <a:t>3</a:t>
                      </a: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fr-FR" sz="1200" b="0" i="0" u="none" strike="noStrike" dirty="0">
                          <a:solidFill>
                            <a:srgbClr val="000000"/>
                          </a:solidFill>
                          <a:effectLst/>
                          <a:latin typeface="Calibri" panose="020F0502020204030204" pitchFamily="34" charset="0"/>
                        </a:rPr>
                        <a:t>78</a:t>
                      </a:r>
                    </a:p>
                  </a:txBody>
                  <a:tcPr marL="7620" marR="7620" marT="7620" marB="0" anchor="ctr"/>
                </a:tc>
                <a:tc>
                  <a:txBody>
                    <a:bodyPr/>
                    <a:lstStyle/>
                    <a:p>
                      <a:pPr algn="ctr" fontAlgn="b"/>
                      <a:r>
                        <a:rPr lang="fr-FR" sz="1200" b="0" i="0" u="none" strike="noStrike" dirty="0">
                          <a:solidFill>
                            <a:srgbClr val="000000"/>
                          </a:solidFill>
                          <a:effectLst/>
                          <a:latin typeface="Calibri" panose="020F0502020204030204" pitchFamily="34" charset="0"/>
                        </a:rPr>
                        <a:t>Maule</a:t>
                      </a:r>
                    </a:p>
                  </a:txBody>
                  <a:tcPr marL="7620" marR="7620" marT="7620" marB="0" anchor="ctr"/>
                </a:tc>
                <a:tc>
                  <a:txBody>
                    <a:bodyPr/>
                    <a:lstStyle/>
                    <a:p>
                      <a:pPr algn="ctr" fontAlgn="b"/>
                      <a:r>
                        <a:rPr lang="fr-FR" sz="1200" b="0" i="0" u="none" strike="noStrike" dirty="0" err="1">
                          <a:solidFill>
                            <a:srgbClr val="000000"/>
                          </a:solidFill>
                          <a:effectLst/>
                          <a:latin typeface="Calibri" panose="020F0502020204030204" pitchFamily="34" charset="0"/>
                        </a:rPr>
                        <a:t>Secobra</a:t>
                      </a:r>
                      <a:endParaRPr lang="fr-FR" sz="1200" b="0" i="0" u="none" strike="noStrike" dirty="0">
                        <a:solidFill>
                          <a:srgbClr val="000000"/>
                        </a:solidFill>
                        <a:effectLst/>
                        <a:latin typeface="Calibri" panose="020F0502020204030204" pitchFamily="34" charset="0"/>
                      </a:endParaRPr>
                    </a:p>
                  </a:txBody>
                  <a:tcPr marL="7620" marR="7620" marT="762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9872658"/>
                  </a:ext>
                </a:extLst>
              </a:tr>
              <a:tr h="376437">
                <a:tc>
                  <a:txBody>
                    <a:bodyPr/>
                    <a:lstStyle/>
                    <a:p>
                      <a:pPr algn="ctr" fontAlgn="b"/>
                      <a:r>
                        <a:rPr lang="fr-FR" sz="1200" b="0" i="0" u="none" strike="noStrike" dirty="0">
                          <a:solidFill>
                            <a:srgbClr val="000000"/>
                          </a:solidFill>
                          <a:effectLst/>
                          <a:latin typeface="Calibri" panose="020F0502020204030204" pitchFamily="34" charset="0"/>
                        </a:rPr>
                        <a:t>4</a:t>
                      </a: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fr-FR" sz="1200" b="0" i="0" u="none" strike="noStrike" dirty="0">
                          <a:solidFill>
                            <a:srgbClr val="000000"/>
                          </a:solidFill>
                          <a:effectLst/>
                          <a:latin typeface="Calibri" panose="020F0502020204030204" pitchFamily="34" charset="0"/>
                        </a:rPr>
                        <a:t>60</a:t>
                      </a:r>
                    </a:p>
                  </a:txBody>
                  <a:tcPr marL="7620" marR="7620" marT="7620" marB="0" anchor="ctr"/>
                </a:tc>
                <a:tc>
                  <a:txBody>
                    <a:bodyPr/>
                    <a:lstStyle/>
                    <a:p>
                      <a:pPr algn="ctr" fontAlgn="b"/>
                      <a:r>
                        <a:rPr lang="fr-FR" sz="1200" b="0" i="0" u="none" strike="noStrike" dirty="0" err="1">
                          <a:solidFill>
                            <a:srgbClr val="000000"/>
                          </a:solidFill>
                          <a:effectLst/>
                          <a:latin typeface="Calibri" panose="020F0502020204030204" pitchFamily="34" charset="0"/>
                        </a:rPr>
                        <a:t>Aiguisy</a:t>
                      </a:r>
                      <a:endParaRPr lang="fr-FR"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fr-FR" sz="1200" b="0" i="0" u="none" strike="noStrike" dirty="0" err="1">
                          <a:solidFill>
                            <a:srgbClr val="000000"/>
                          </a:solidFill>
                          <a:effectLst/>
                          <a:latin typeface="Calibri" panose="020F0502020204030204" pitchFamily="34" charset="0"/>
                        </a:rPr>
                        <a:t>Asur</a:t>
                      </a:r>
                      <a:r>
                        <a:rPr lang="fr-FR" sz="1200" b="0" i="0" u="none" strike="noStrike" dirty="0">
                          <a:solidFill>
                            <a:srgbClr val="000000"/>
                          </a:solidFill>
                          <a:effectLst/>
                          <a:latin typeface="Calibri" panose="020F0502020204030204" pitchFamily="34" charset="0"/>
                        </a:rPr>
                        <a:t> </a:t>
                      </a:r>
                      <a:r>
                        <a:rPr lang="fr-FR" sz="1200" b="0" i="0" u="none" strike="noStrike" dirty="0" err="1">
                          <a:solidFill>
                            <a:srgbClr val="000000"/>
                          </a:solidFill>
                          <a:effectLst/>
                          <a:latin typeface="Calibri" panose="020F0502020204030204" pitchFamily="34" charset="0"/>
                        </a:rPr>
                        <a:t>Plantbreeding</a:t>
                      </a:r>
                      <a:endParaRPr lang="fr-FR" sz="1200" b="0" i="0" u="none" strike="noStrike" dirty="0">
                        <a:solidFill>
                          <a:srgbClr val="000000"/>
                        </a:solidFill>
                        <a:effectLst/>
                        <a:latin typeface="Calibri" panose="020F0502020204030204" pitchFamily="34" charset="0"/>
                      </a:endParaRPr>
                    </a:p>
                  </a:txBody>
                  <a:tcPr marL="7620" marR="7620" marT="762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56446285"/>
                  </a:ext>
                </a:extLst>
              </a:tr>
              <a:tr h="268105">
                <a:tc>
                  <a:txBody>
                    <a:bodyPr/>
                    <a:lstStyle/>
                    <a:p>
                      <a:pPr algn="ctr" fontAlgn="b"/>
                      <a:r>
                        <a:rPr lang="fr-FR" sz="1200" b="0" i="0" u="none" strike="noStrike" dirty="0">
                          <a:solidFill>
                            <a:srgbClr val="000000"/>
                          </a:solidFill>
                          <a:effectLst/>
                          <a:latin typeface="Calibri" panose="020F0502020204030204" pitchFamily="34" charset="0"/>
                        </a:rPr>
                        <a:t>5</a:t>
                      </a: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fr-FR" sz="1200" b="0" i="0" u="none" strike="noStrike" dirty="0">
                          <a:solidFill>
                            <a:srgbClr val="000000"/>
                          </a:solidFill>
                          <a:effectLst/>
                          <a:latin typeface="Calibri" panose="020F0502020204030204" pitchFamily="34" charset="0"/>
                        </a:rPr>
                        <a:t>28</a:t>
                      </a:r>
                    </a:p>
                  </a:txBody>
                  <a:tcPr marL="7620" marR="7620" marT="7620" marB="0" anchor="ctr"/>
                </a:tc>
                <a:tc>
                  <a:txBody>
                    <a:bodyPr/>
                    <a:lstStyle/>
                    <a:p>
                      <a:pPr algn="ctr" fontAlgn="b"/>
                      <a:r>
                        <a:rPr lang="fr-FR" sz="1200" b="0" i="0" u="none" strike="noStrike" dirty="0" err="1">
                          <a:solidFill>
                            <a:srgbClr val="000000"/>
                          </a:solidFill>
                          <a:effectLst/>
                          <a:latin typeface="Calibri" panose="020F0502020204030204" pitchFamily="34" charset="0"/>
                        </a:rPr>
                        <a:t>Allones</a:t>
                      </a:r>
                      <a:endParaRPr lang="fr-FR"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fr-FR" sz="1200" b="0" i="0" u="none" strike="noStrike" dirty="0">
                          <a:solidFill>
                            <a:srgbClr val="000000"/>
                          </a:solidFill>
                          <a:effectLst/>
                          <a:latin typeface="Calibri" panose="020F0502020204030204" pitchFamily="34" charset="0"/>
                        </a:rPr>
                        <a:t>KWS </a:t>
                      </a:r>
                      <a:r>
                        <a:rPr lang="fr-FR" sz="1200" b="0" i="0" u="none" strike="noStrike" dirty="0" err="1">
                          <a:solidFill>
                            <a:srgbClr val="000000"/>
                          </a:solidFill>
                          <a:effectLst/>
                          <a:latin typeface="Calibri" panose="020F0502020204030204" pitchFamily="34" charset="0"/>
                        </a:rPr>
                        <a:t>Momont</a:t>
                      </a:r>
                      <a:endParaRPr lang="fr-FR" sz="1200" b="0" i="0" u="none" strike="noStrike" dirty="0">
                        <a:solidFill>
                          <a:srgbClr val="000000"/>
                        </a:solidFill>
                        <a:effectLst/>
                        <a:latin typeface="Calibri" panose="020F0502020204030204" pitchFamily="34" charset="0"/>
                      </a:endParaRPr>
                    </a:p>
                  </a:txBody>
                  <a:tcPr marL="7620" marR="7620" marT="762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892805176"/>
                  </a:ext>
                </a:extLst>
              </a:tr>
              <a:tr h="268105">
                <a:tc>
                  <a:txBody>
                    <a:bodyPr/>
                    <a:lstStyle/>
                    <a:p>
                      <a:pPr algn="ctr" fontAlgn="b"/>
                      <a:r>
                        <a:rPr lang="fr-FR" sz="1200" b="0" i="0" u="none" strike="noStrike" dirty="0">
                          <a:solidFill>
                            <a:srgbClr val="000000"/>
                          </a:solidFill>
                          <a:effectLst/>
                          <a:latin typeface="Calibri" panose="020F0502020204030204" pitchFamily="34" charset="0"/>
                        </a:rPr>
                        <a:t>6</a:t>
                      </a: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r>
                        <a:rPr lang="fr-FR" sz="1200" b="0" i="0" u="none" strike="noStrike" dirty="0">
                          <a:solidFill>
                            <a:srgbClr val="000000"/>
                          </a:solidFill>
                          <a:effectLst/>
                          <a:latin typeface="Calibri" panose="020F0502020204030204" pitchFamily="34" charset="0"/>
                        </a:rPr>
                        <a:t>86</a:t>
                      </a:r>
                    </a:p>
                  </a:txBody>
                  <a:tcPr marL="7620" marR="7620" marT="7620" marB="0" anchor="ctr"/>
                </a:tc>
                <a:tc>
                  <a:txBody>
                    <a:bodyPr/>
                    <a:lstStyle/>
                    <a:p>
                      <a:pPr algn="ctr" fontAlgn="b"/>
                      <a:r>
                        <a:rPr lang="fr-FR" sz="1200" b="0" i="0" u="none" strike="noStrike" dirty="0" err="1">
                          <a:solidFill>
                            <a:srgbClr val="000000"/>
                          </a:solidFill>
                          <a:effectLst/>
                          <a:latin typeface="Calibri" panose="020F0502020204030204" pitchFamily="34" charset="0"/>
                        </a:rPr>
                        <a:t>Brux</a:t>
                      </a:r>
                      <a:endParaRPr lang="fr-FR" sz="12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fr-FR" sz="1200" b="0" i="0" u="none" strike="noStrike" dirty="0">
                          <a:solidFill>
                            <a:srgbClr val="000000"/>
                          </a:solidFill>
                          <a:effectLst/>
                          <a:latin typeface="Calibri" panose="020F0502020204030204" pitchFamily="34" charset="0"/>
                        </a:rPr>
                        <a:t>DSV</a:t>
                      </a:r>
                    </a:p>
                  </a:txBody>
                  <a:tcPr marL="7620" marR="7620" marT="762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56365928"/>
                  </a:ext>
                </a:extLst>
              </a:tr>
              <a:tr h="376437">
                <a:tc>
                  <a:txBody>
                    <a:bodyPr/>
                    <a:lstStyle/>
                    <a:p>
                      <a:pPr algn="ctr" fontAlgn="b"/>
                      <a:r>
                        <a:rPr lang="fr-FR" sz="1200" b="0" i="0" u="none" strike="noStrike" dirty="0">
                          <a:solidFill>
                            <a:srgbClr val="000000"/>
                          </a:solidFill>
                          <a:effectLst/>
                          <a:latin typeface="Calibri" panose="020F0502020204030204" pitchFamily="34" charset="0"/>
                        </a:rPr>
                        <a:t>7</a:t>
                      </a:r>
                    </a:p>
                  </a:txBody>
                  <a:tcPr marL="7620" marR="7620" marT="762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fr-FR" sz="1200" b="0" i="0" u="none" strike="noStrike" dirty="0">
                          <a:solidFill>
                            <a:srgbClr val="000000"/>
                          </a:solidFill>
                          <a:effectLst/>
                          <a:latin typeface="Calibri" panose="020F0502020204030204" pitchFamily="34" charset="0"/>
                        </a:rPr>
                        <a:t>59</a:t>
                      </a: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ctr" fontAlgn="b"/>
                      <a:r>
                        <a:rPr lang="fr-FR" sz="1200" b="0" i="0" u="none" strike="noStrike" dirty="0" err="1">
                          <a:solidFill>
                            <a:srgbClr val="000000"/>
                          </a:solidFill>
                          <a:effectLst/>
                          <a:latin typeface="Calibri" panose="020F0502020204030204" pitchFamily="34" charset="0"/>
                        </a:rPr>
                        <a:t>Auchy</a:t>
                      </a:r>
                      <a:r>
                        <a:rPr lang="fr-FR" sz="1200" b="0" i="0" u="none" strike="noStrike" dirty="0">
                          <a:solidFill>
                            <a:srgbClr val="000000"/>
                          </a:solidFill>
                          <a:effectLst/>
                          <a:latin typeface="Calibri" panose="020F0502020204030204" pitchFamily="34" charset="0"/>
                        </a:rPr>
                        <a:t>-lez-Orchies</a:t>
                      </a:r>
                    </a:p>
                  </a:txBody>
                  <a:tcPr marL="7620" marR="7620" marT="7620" marB="0"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200" b="0" i="0" u="none" strike="noStrike" dirty="0">
                          <a:solidFill>
                            <a:srgbClr val="000000"/>
                          </a:solidFill>
                          <a:effectLst/>
                          <a:latin typeface="Calibri" panose="020F0502020204030204" pitchFamily="34" charset="0"/>
                        </a:rPr>
                        <a:t>Lemaire Deffontaines</a:t>
                      </a:r>
                    </a:p>
                  </a:txBody>
                  <a:tcPr marL="7620" marR="7620" marT="762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2531233"/>
                  </a:ext>
                </a:extLst>
              </a:tr>
            </a:tbl>
          </a:graphicData>
        </a:graphic>
      </p:graphicFrame>
      <p:sp>
        <p:nvSpPr>
          <p:cNvPr id="35" name="ZoneTexte 34">
            <a:extLst>
              <a:ext uri="{FF2B5EF4-FFF2-40B4-BE49-F238E27FC236}">
                <a16:creationId xmlns:a16="http://schemas.microsoft.com/office/drawing/2014/main" id="{752459B6-F91C-BB8C-C335-49F8BBF1FDE1}"/>
              </a:ext>
            </a:extLst>
          </p:cNvPr>
          <p:cNvSpPr txBox="1"/>
          <p:nvPr/>
        </p:nvSpPr>
        <p:spPr>
          <a:xfrm>
            <a:off x="414022" y="902495"/>
            <a:ext cx="7445835" cy="2677656"/>
          </a:xfrm>
          <a:prstGeom prst="rect">
            <a:avLst/>
          </a:prstGeom>
          <a:noFill/>
        </p:spPr>
        <p:txBody>
          <a:bodyPr wrap="square">
            <a:spAutoFit/>
          </a:bodyPr>
          <a:lstStyle/>
          <a:p>
            <a:pPr marL="285750" indent="-285750">
              <a:buFont typeface="Arial" panose="020B0604020202020204" pitchFamily="34" charset="0"/>
              <a:buChar char="•"/>
            </a:pPr>
            <a:r>
              <a:rPr lang="fr-FR" sz="2400" dirty="0"/>
              <a:t>Essais au champ micro-parcelles : </a:t>
            </a:r>
          </a:p>
          <a:p>
            <a:pPr marL="800100" lvl="1" indent="-342900">
              <a:buFont typeface="Wingdings" panose="05000000000000000000" pitchFamily="2" charset="2"/>
              <a:buChar char="ü"/>
            </a:pPr>
            <a:r>
              <a:rPr lang="fr-FR" sz="2400" b="1" dirty="0"/>
              <a:t>22 essais BTH et OH </a:t>
            </a:r>
            <a:r>
              <a:rPr lang="fr-FR" sz="2400" dirty="0"/>
              <a:t>(dont 3 essais BTH et OH « rendements »)</a:t>
            </a:r>
          </a:p>
          <a:p>
            <a:endParaRPr lang="fr-FR" sz="2400" dirty="0"/>
          </a:p>
          <a:p>
            <a:pPr marL="285750" indent="-285750">
              <a:buFont typeface="Arial" panose="020B0604020202020204" pitchFamily="34" charset="0"/>
              <a:buChar char="•"/>
            </a:pPr>
            <a:r>
              <a:rPr lang="fr-FR" sz="2400" dirty="0"/>
              <a:t>Essais au champ en cages </a:t>
            </a:r>
            <a:r>
              <a:rPr lang="fr-FR" sz="2400" dirty="0" err="1"/>
              <a:t>insect</a:t>
            </a:r>
            <a:r>
              <a:rPr lang="fr-FR" sz="2400" dirty="0"/>
              <a:t>-proof : </a:t>
            </a:r>
          </a:p>
          <a:p>
            <a:pPr marL="800100" lvl="1" indent="-342900">
              <a:buFont typeface="Wingdings" panose="05000000000000000000" pitchFamily="2" charset="2"/>
              <a:buChar char="ü"/>
            </a:pPr>
            <a:r>
              <a:rPr lang="fr-FR" sz="2400" b="1" dirty="0"/>
              <a:t>9 essais OH</a:t>
            </a:r>
          </a:p>
          <a:p>
            <a:pPr marL="800100" lvl="1" indent="-342900">
              <a:buFont typeface="Wingdings" panose="05000000000000000000" pitchFamily="2" charset="2"/>
              <a:buChar char="ü"/>
            </a:pPr>
            <a:r>
              <a:rPr lang="fr-FR" sz="2400" b="1" dirty="0"/>
              <a:t>12 essais BTH</a:t>
            </a:r>
          </a:p>
        </p:txBody>
      </p:sp>
      <p:pic>
        <p:nvPicPr>
          <p:cNvPr id="3" name="Image 2">
            <a:extLst>
              <a:ext uri="{FF2B5EF4-FFF2-40B4-BE49-F238E27FC236}">
                <a16:creationId xmlns:a16="http://schemas.microsoft.com/office/drawing/2014/main" id="{0DB93A7C-63F3-9BAD-D7A1-231E5088B729}"/>
              </a:ext>
            </a:extLst>
          </p:cNvPr>
          <p:cNvPicPr>
            <a:picLocks noChangeAspect="1"/>
          </p:cNvPicPr>
          <p:nvPr/>
        </p:nvPicPr>
        <p:blipFill>
          <a:blip r:embed="rId2"/>
          <a:stretch>
            <a:fillRect/>
          </a:stretch>
        </p:blipFill>
        <p:spPr>
          <a:xfrm>
            <a:off x="8028632" y="525637"/>
            <a:ext cx="3363532" cy="3372015"/>
          </a:xfrm>
          <a:prstGeom prst="rect">
            <a:avLst/>
          </a:prstGeom>
        </p:spPr>
      </p:pic>
      <p:grpSp>
        <p:nvGrpSpPr>
          <p:cNvPr id="50" name="Groupe 49">
            <a:extLst>
              <a:ext uri="{FF2B5EF4-FFF2-40B4-BE49-F238E27FC236}">
                <a16:creationId xmlns:a16="http://schemas.microsoft.com/office/drawing/2014/main" id="{D7F910DF-7AD1-A64C-D502-F76C8E69F18F}"/>
              </a:ext>
            </a:extLst>
          </p:cNvPr>
          <p:cNvGrpSpPr/>
          <p:nvPr/>
        </p:nvGrpSpPr>
        <p:grpSpPr>
          <a:xfrm>
            <a:off x="168371" y="3914611"/>
            <a:ext cx="7474052" cy="2426684"/>
            <a:chOff x="108034" y="3948384"/>
            <a:chExt cx="7705061" cy="2529004"/>
          </a:xfrm>
        </p:grpSpPr>
        <p:graphicFrame>
          <p:nvGraphicFramePr>
            <p:cNvPr id="23" name="Diagramme 22">
              <a:extLst>
                <a:ext uri="{FF2B5EF4-FFF2-40B4-BE49-F238E27FC236}">
                  <a16:creationId xmlns:a16="http://schemas.microsoft.com/office/drawing/2014/main" id="{7AA474D3-05D5-153B-6F0F-FC28472546BC}"/>
                </a:ext>
              </a:extLst>
            </p:cNvPr>
            <p:cNvGraphicFramePr/>
            <p:nvPr>
              <p:extLst>
                <p:ext uri="{D42A27DB-BD31-4B8C-83A1-F6EECF244321}">
                  <p14:modId xmlns:p14="http://schemas.microsoft.com/office/powerpoint/2010/main" val="2893687632"/>
                </p:ext>
              </p:extLst>
            </p:nvPr>
          </p:nvGraphicFramePr>
          <p:xfrm>
            <a:off x="1001735" y="4130060"/>
            <a:ext cx="6811360" cy="16796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ZoneTexte 23">
              <a:extLst>
                <a:ext uri="{FF2B5EF4-FFF2-40B4-BE49-F238E27FC236}">
                  <a16:creationId xmlns:a16="http://schemas.microsoft.com/office/drawing/2014/main" id="{E5E27750-7838-6700-6277-D82E4799B175}"/>
                </a:ext>
              </a:extLst>
            </p:cNvPr>
            <p:cNvSpPr txBox="1"/>
            <p:nvPr/>
          </p:nvSpPr>
          <p:spPr>
            <a:xfrm>
              <a:off x="137123" y="5393848"/>
              <a:ext cx="1033212" cy="553998"/>
            </a:xfrm>
            <a:prstGeom prst="rect">
              <a:avLst/>
            </a:prstGeom>
            <a:noFill/>
          </p:spPr>
          <p:txBody>
            <a:bodyPr wrap="square">
              <a:spAutoFit/>
            </a:bodyPr>
            <a:lstStyle/>
            <a:p>
              <a:pPr algn="ctr"/>
              <a:r>
                <a:rPr lang="fr-FR" sz="1500" b="1" dirty="0">
                  <a:solidFill>
                    <a:srgbClr val="808080">
                      <a:lumMod val="75000"/>
                    </a:srgbClr>
                  </a:solidFill>
                  <a:latin typeface="Domine" panose="02040503040403060204"/>
                  <a:cs typeface="Arial" charset="0"/>
                </a:rPr>
                <a:t>Orge d’hiver</a:t>
              </a:r>
            </a:p>
          </p:txBody>
        </p:sp>
        <p:sp>
          <p:nvSpPr>
            <p:cNvPr id="26" name="ZoneTexte 25">
              <a:extLst>
                <a:ext uri="{FF2B5EF4-FFF2-40B4-BE49-F238E27FC236}">
                  <a16:creationId xmlns:a16="http://schemas.microsoft.com/office/drawing/2014/main" id="{ABF7CE38-C310-E40E-7A19-89E2A2076F8A}"/>
                </a:ext>
              </a:extLst>
            </p:cNvPr>
            <p:cNvSpPr txBox="1"/>
            <p:nvPr/>
          </p:nvSpPr>
          <p:spPr>
            <a:xfrm>
              <a:off x="108034" y="5900031"/>
              <a:ext cx="1078563" cy="577357"/>
            </a:xfrm>
            <a:prstGeom prst="rect">
              <a:avLst/>
            </a:prstGeom>
            <a:noFill/>
          </p:spPr>
          <p:txBody>
            <a:bodyPr wrap="square">
              <a:spAutoFit/>
            </a:bodyPr>
            <a:lstStyle/>
            <a:p>
              <a:pPr algn="ctr"/>
              <a:r>
                <a:rPr lang="fr-FR" sz="1500" b="1" dirty="0">
                  <a:solidFill>
                    <a:srgbClr val="808080">
                      <a:lumMod val="75000"/>
                    </a:srgbClr>
                  </a:solidFill>
                  <a:latin typeface="Domine" panose="02040503040403060204"/>
                  <a:cs typeface="Arial" charset="0"/>
                </a:rPr>
                <a:t>Blé tendre d’hiver</a:t>
              </a:r>
            </a:p>
          </p:txBody>
        </p:sp>
        <p:sp>
          <p:nvSpPr>
            <p:cNvPr id="27" name="ZoneTexte 26">
              <a:extLst>
                <a:ext uri="{FF2B5EF4-FFF2-40B4-BE49-F238E27FC236}">
                  <a16:creationId xmlns:a16="http://schemas.microsoft.com/office/drawing/2014/main" id="{68BBF1B7-28D1-FF0C-0012-747E74CF8160}"/>
                </a:ext>
              </a:extLst>
            </p:cNvPr>
            <p:cNvSpPr txBox="1"/>
            <p:nvPr/>
          </p:nvSpPr>
          <p:spPr>
            <a:xfrm>
              <a:off x="1555215" y="5470792"/>
              <a:ext cx="911813" cy="400110"/>
            </a:xfrm>
            <a:prstGeom prst="rect">
              <a:avLst/>
            </a:prstGeom>
            <a:noFill/>
          </p:spPr>
          <p:txBody>
            <a:bodyPr wrap="square">
              <a:spAutoFit/>
            </a:bodyPr>
            <a:lstStyle/>
            <a:p>
              <a:r>
                <a:rPr lang="fr-FR" sz="2000" dirty="0">
                  <a:solidFill>
                    <a:srgbClr val="808080">
                      <a:lumMod val="75000"/>
                    </a:srgbClr>
                  </a:solidFill>
                  <a:latin typeface="Domine" panose="02040503040403060204"/>
                  <a:cs typeface="Arial" charset="0"/>
                </a:rPr>
                <a:t>≃ 76</a:t>
              </a:r>
            </a:p>
          </p:txBody>
        </p:sp>
        <p:sp>
          <p:nvSpPr>
            <p:cNvPr id="28" name="ZoneTexte 27">
              <a:extLst>
                <a:ext uri="{FF2B5EF4-FFF2-40B4-BE49-F238E27FC236}">
                  <a16:creationId xmlns:a16="http://schemas.microsoft.com/office/drawing/2014/main" id="{82DB434D-0197-2725-A083-1B0787CBC091}"/>
                </a:ext>
              </a:extLst>
            </p:cNvPr>
            <p:cNvSpPr txBox="1"/>
            <p:nvPr/>
          </p:nvSpPr>
          <p:spPr>
            <a:xfrm>
              <a:off x="3220789" y="5470792"/>
              <a:ext cx="911813" cy="400110"/>
            </a:xfrm>
            <a:prstGeom prst="rect">
              <a:avLst/>
            </a:prstGeom>
            <a:noFill/>
          </p:spPr>
          <p:txBody>
            <a:bodyPr wrap="square">
              <a:spAutoFit/>
            </a:bodyPr>
            <a:lstStyle/>
            <a:p>
              <a:r>
                <a:rPr lang="fr-FR" sz="2000" dirty="0">
                  <a:solidFill>
                    <a:srgbClr val="808080">
                      <a:lumMod val="75000"/>
                    </a:srgbClr>
                  </a:solidFill>
                  <a:latin typeface="Domine" panose="02040503040403060204"/>
                  <a:cs typeface="Arial" charset="0"/>
                </a:rPr>
                <a:t>≃ 60</a:t>
              </a:r>
            </a:p>
          </p:txBody>
        </p:sp>
        <p:sp>
          <p:nvSpPr>
            <p:cNvPr id="29" name="ZoneTexte 28">
              <a:extLst>
                <a:ext uri="{FF2B5EF4-FFF2-40B4-BE49-F238E27FC236}">
                  <a16:creationId xmlns:a16="http://schemas.microsoft.com/office/drawing/2014/main" id="{553DC3C7-A2B0-AF48-57AF-5632EBAACB7E}"/>
                </a:ext>
              </a:extLst>
            </p:cNvPr>
            <p:cNvSpPr txBox="1"/>
            <p:nvPr/>
          </p:nvSpPr>
          <p:spPr>
            <a:xfrm>
              <a:off x="3249080" y="5976975"/>
              <a:ext cx="911813" cy="400110"/>
            </a:xfrm>
            <a:prstGeom prst="rect">
              <a:avLst/>
            </a:prstGeom>
            <a:noFill/>
          </p:spPr>
          <p:txBody>
            <a:bodyPr wrap="square">
              <a:spAutoFit/>
            </a:bodyPr>
            <a:lstStyle/>
            <a:p>
              <a:r>
                <a:rPr lang="fr-FR" sz="2000" dirty="0">
                  <a:solidFill>
                    <a:srgbClr val="808080">
                      <a:lumMod val="75000"/>
                    </a:srgbClr>
                  </a:solidFill>
                  <a:latin typeface="Domine" panose="02040503040403060204"/>
                  <a:cs typeface="Arial" charset="0"/>
                </a:rPr>
                <a:t>≃ 180</a:t>
              </a:r>
            </a:p>
          </p:txBody>
        </p:sp>
        <p:sp>
          <p:nvSpPr>
            <p:cNvPr id="30" name="ZoneTexte 29">
              <a:extLst>
                <a:ext uri="{FF2B5EF4-FFF2-40B4-BE49-F238E27FC236}">
                  <a16:creationId xmlns:a16="http://schemas.microsoft.com/office/drawing/2014/main" id="{4BE8A778-2708-C97B-CD01-C5761BA817D2}"/>
                </a:ext>
              </a:extLst>
            </p:cNvPr>
            <p:cNvSpPr txBox="1"/>
            <p:nvPr/>
          </p:nvSpPr>
          <p:spPr>
            <a:xfrm>
              <a:off x="4890364" y="5470792"/>
              <a:ext cx="911813" cy="400110"/>
            </a:xfrm>
            <a:prstGeom prst="rect">
              <a:avLst/>
            </a:prstGeom>
            <a:noFill/>
          </p:spPr>
          <p:txBody>
            <a:bodyPr wrap="square">
              <a:spAutoFit/>
            </a:bodyPr>
            <a:lstStyle/>
            <a:p>
              <a:r>
                <a:rPr lang="fr-FR" sz="2000" dirty="0">
                  <a:solidFill>
                    <a:srgbClr val="808080">
                      <a:lumMod val="75000"/>
                    </a:srgbClr>
                  </a:solidFill>
                  <a:latin typeface="Domine" panose="02040503040403060204"/>
                  <a:cs typeface="Arial" charset="0"/>
                </a:rPr>
                <a:t>≃ 50</a:t>
              </a:r>
            </a:p>
          </p:txBody>
        </p:sp>
        <p:sp>
          <p:nvSpPr>
            <p:cNvPr id="32" name="ZoneTexte 31">
              <a:extLst>
                <a:ext uri="{FF2B5EF4-FFF2-40B4-BE49-F238E27FC236}">
                  <a16:creationId xmlns:a16="http://schemas.microsoft.com/office/drawing/2014/main" id="{E1A90FA3-72E8-69B2-7E66-087EC22AAE81}"/>
                </a:ext>
              </a:extLst>
            </p:cNvPr>
            <p:cNvSpPr txBox="1"/>
            <p:nvPr/>
          </p:nvSpPr>
          <p:spPr>
            <a:xfrm>
              <a:off x="4890364" y="5976975"/>
              <a:ext cx="911813" cy="400110"/>
            </a:xfrm>
            <a:prstGeom prst="rect">
              <a:avLst/>
            </a:prstGeom>
            <a:noFill/>
          </p:spPr>
          <p:txBody>
            <a:bodyPr wrap="square">
              <a:spAutoFit/>
            </a:bodyPr>
            <a:lstStyle/>
            <a:p>
              <a:r>
                <a:rPr lang="fr-FR" sz="2000" dirty="0">
                  <a:solidFill>
                    <a:srgbClr val="808080">
                      <a:lumMod val="75000"/>
                    </a:srgbClr>
                  </a:solidFill>
                  <a:latin typeface="Domine" panose="02040503040403060204"/>
                  <a:cs typeface="Arial" charset="0"/>
                </a:rPr>
                <a:t>≃ 70</a:t>
              </a:r>
            </a:p>
          </p:txBody>
        </p:sp>
        <p:sp>
          <p:nvSpPr>
            <p:cNvPr id="33" name="ZoneTexte 32">
              <a:extLst>
                <a:ext uri="{FF2B5EF4-FFF2-40B4-BE49-F238E27FC236}">
                  <a16:creationId xmlns:a16="http://schemas.microsoft.com/office/drawing/2014/main" id="{0BB9D8EC-EE40-5507-87D5-CE46E4BF65C6}"/>
                </a:ext>
              </a:extLst>
            </p:cNvPr>
            <p:cNvSpPr txBox="1"/>
            <p:nvPr/>
          </p:nvSpPr>
          <p:spPr>
            <a:xfrm>
              <a:off x="6559948" y="5470792"/>
              <a:ext cx="911813" cy="400110"/>
            </a:xfrm>
            <a:prstGeom prst="rect">
              <a:avLst/>
            </a:prstGeom>
            <a:noFill/>
          </p:spPr>
          <p:txBody>
            <a:bodyPr wrap="square">
              <a:spAutoFit/>
            </a:bodyPr>
            <a:lstStyle/>
            <a:p>
              <a:r>
                <a:rPr lang="fr-FR" sz="2000" dirty="0">
                  <a:solidFill>
                    <a:srgbClr val="808080">
                      <a:lumMod val="75000"/>
                    </a:srgbClr>
                  </a:solidFill>
                  <a:latin typeface="Domine" panose="02040503040403060204"/>
                  <a:cs typeface="Arial" charset="0"/>
                </a:rPr>
                <a:t>≃ 14</a:t>
              </a:r>
            </a:p>
          </p:txBody>
        </p:sp>
        <p:sp>
          <p:nvSpPr>
            <p:cNvPr id="34" name="ZoneTexte 33">
              <a:extLst>
                <a:ext uri="{FF2B5EF4-FFF2-40B4-BE49-F238E27FC236}">
                  <a16:creationId xmlns:a16="http://schemas.microsoft.com/office/drawing/2014/main" id="{D35F0E83-9536-2B16-1C5B-33E6318B9BAE}"/>
                </a:ext>
              </a:extLst>
            </p:cNvPr>
            <p:cNvSpPr txBox="1"/>
            <p:nvPr/>
          </p:nvSpPr>
          <p:spPr>
            <a:xfrm>
              <a:off x="6559948" y="5976975"/>
              <a:ext cx="911813" cy="400110"/>
            </a:xfrm>
            <a:prstGeom prst="rect">
              <a:avLst/>
            </a:prstGeom>
            <a:noFill/>
          </p:spPr>
          <p:txBody>
            <a:bodyPr wrap="square">
              <a:spAutoFit/>
            </a:bodyPr>
            <a:lstStyle/>
            <a:p>
              <a:r>
                <a:rPr lang="fr-FR" sz="2000" dirty="0">
                  <a:solidFill>
                    <a:srgbClr val="808080">
                      <a:lumMod val="75000"/>
                    </a:srgbClr>
                  </a:solidFill>
                  <a:latin typeface="Domine" panose="02040503040403060204"/>
                  <a:cs typeface="Arial" charset="0"/>
                </a:rPr>
                <a:t>≃ 24</a:t>
              </a:r>
            </a:p>
          </p:txBody>
        </p:sp>
        <p:sp>
          <p:nvSpPr>
            <p:cNvPr id="38" name="ZoneTexte 37">
              <a:extLst>
                <a:ext uri="{FF2B5EF4-FFF2-40B4-BE49-F238E27FC236}">
                  <a16:creationId xmlns:a16="http://schemas.microsoft.com/office/drawing/2014/main" id="{9371A74B-DDDD-1ACB-FECF-A9C597051236}"/>
                </a:ext>
              </a:extLst>
            </p:cNvPr>
            <p:cNvSpPr txBox="1"/>
            <p:nvPr/>
          </p:nvSpPr>
          <p:spPr>
            <a:xfrm>
              <a:off x="237607" y="3948384"/>
              <a:ext cx="7435094" cy="523219"/>
            </a:xfrm>
            <a:prstGeom prst="rect">
              <a:avLst/>
            </a:prstGeom>
            <a:noFill/>
          </p:spPr>
          <p:txBody>
            <a:bodyPr wrap="square">
              <a:spAutoFit/>
            </a:bodyPr>
            <a:lstStyle/>
            <a:p>
              <a:pPr algn="ctr"/>
              <a:r>
                <a:rPr lang="fr-FR" sz="2800" b="1" dirty="0">
                  <a:solidFill>
                    <a:prstClr val="black"/>
                  </a:solidFill>
                  <a:latin typeface="Domine" panose="02040503040403060204"/>
                  <a:cs typeface="Arial" charset="0"/>
                </a:rPr>
                <a:t>Nombre de variétés en essais micro-parcelles</a:t>
              </a:r>
            </a:p>
          </p:txBody>
        </p:sp>
        <p:sp>
          <p:nvSpPr>
            <p:cNvPr id="41" name="ZoneTexte 40">
              <a:extLst>
                <a:ext uri="{FF2B5EF4-FFF2-40B4-BE49-F238E27FC236}">
                  <a16:creationId xmlns:a16="http://schemas.microsoft.com/office/drawing/2014/main" id="{016D742C-DCBB-7316-7162-C7AE286C1F04}"/>
                </a:ext>
              </a:extLst>
            </p:cNvPr>
            <p:cNvSpPr txBox="1"/>
            <p:nvPr/>
          </p:nvSpPr>
          <p:spPr>
            <a:xfrm>
              <a:off x="1568300" y="5976975"/>
              <a:ext cx="911813" cy="400110"/>
            </a:xfrm>
            <a:prstGeom prst="rect">
              <a:avLst/>
            </a:prstGeom>
            <a:noFill/>
          </p:spPr>
          <p:txBody>
            <a:bodyPr wrap="square">
              <a:spAutoFit/>
            </a:bodyPr>
            <a:lstStyle/>
            <a:p>
              <a:r>
                <a:rPr lang="fr-FR" sz="2000" dirty="0">
                  <a:solidFill>
                    <a:srgbClr val="808080">
                      <a:lumMod val="75000"/>
                    </a:srgbClr>
                  </a:solidFill>
                  <a:latin typeface="Domine" panose="02040503040403060204"/>
                  <a:cs typeface="Arial" charset="0"/>
                </a:rPr>
                <a:t>≃ 350</a:t>
              </a:r>
            </a:p>
          </p:txBody>
        </p:sp>
        <p:cxnSp>
          <p:nvCxnSpPr>
            <p:cNvPr id="43" name="Connecteur droit 42">
              <a:extLst>
                <a:ext uri="{FF2B5EF4-FFF2-40B4-BE49-F238E27FC236}">
                  <a16:creationId xmlns:a16="http://schemas.microsoft.com/office/drawing/2014/main" id="{7886B32C-531A-11F1-19A8-9CFCC3FF41E2}"/>
                </a:ext>
              </a:extLst>
            </p:cNvPr>
            <p:cNvCxnSpPr>
              <a:cxnSpLocks/>
            </p:cNvCxnSpPr>
            <p:nvPr/>
          </p:nvCxnSpPr>
          <p:spPr bwMode="auto">
            <a:xfrm>
              <a:off x="155852" y="5900031"/>
              <a:ext cx="7544171" cy="30456"/>
            </a:xfrm>
            <a:prstGeom prst="line">
              <a:avLst/>
            </a:prstGeom>
            <a:noFill/>
            <a:ln w="12700" cap="flat" cmpd="sng" algn="ctr">
              <a:solidFill>
                <a:srgbClr val="00CC99">
                  <a:shade val="95000"/>
                  <a:satMod val="105000"/>
                </a:srgbClr>
              </a:solidFill>
              <a:prstDash val="dash"/>
              <a:headEnd type="none" w="med" len="med"/>
              <a:tailEnd type="none" w="med" len="med"/>
            </a:ln>
            <a:effectLst/>
          </p:spPr>
        </p:cxnSp>
        <p:cxnSp>
          <p:nvCxnSpPr>
            <p:cNvPr id="44" name="Connecteur droit 43">
              <a:extLst>
                <a:ext uri="{FF2B5EF4-FFF2-40B4-BE49-F238E27FC236}">
                  <a16:creationId xmlns:a16="http://schemas.microsoft.com/office/drawing/2014/main" id="{C0595CD2-B188-1241-78EB-587000581E4C}"/>
                </a:ext>
              </a:extLst>
            </p:cNvPr>
            <p:cNvCxnSpPr>
              <a:cxnSpLocks/>
            </p:cNvCxnSpPr>
            <p:nvPr/>
          </p:nvCxnSpPr>
          <p:spPr bwMode="auto">
            <a:xfrm>
              <a:off x="1175352" y="5451611"/>
              <a:ext cx="0" cy="938255"/>
            </a:xfrm>
            <a:prstGeom prst="line">
              <a:avLst/>
            </a:prstGeom>
            <a:noFill/>
            <a:ln w="12700" cap="flat" cmpd="sng" algn="ctr">
              <a:solidFill>
                <a:srgbClr val="00CC99">
                  <a:shade val="95000"/>
                  <a:satMod val="105000"/>
                </a:srgbClr>
              </a:solidFill>
              <a:prstDash val="dash"/>
              <a:headEnd type="none" w="med" len="med"/>
              <a:tailEnd type="none" w="med" len="med"/>
            </a:ln>
            <a:effectLst/>
          </p:spPr>
        </p:cxnSp>
        <p:cxnSp>
          <p:nvCxnSpPr>
            <p:cNvPr id="45" name="Connecteur droit 44">
              <a:extLst>
                <a:ext uri="{FF2B5EF4-FFF2-40B4-BE49-F238E27FC236}">
                  <a16:creationId xmlns:a16="http://schemas.microsoft.com/office/drawing/2014/main" id="{597B857D-8BDA-33B4-8BA3-4B06E46E9A6B}"/>
                </a:ext>
              </a:extLst>
            </p:cNvPr>
            <p:cNvCxnSpPr>
              <a:cxnSpLocks/>
            </p:cNvCxnSpPr>
            <p:nvPr/>
          </p:nvCxnSpPr>
          <p:spPr bwMode="auto">
            <a:xfrm>
              <a:off x="155852" y="5449817"/>
              <a:ext cx="0" cy="938255"/>
            </a:xfrm>
            <a:prstGeom prst="line">
              <a:avLst/>
            </a:prstGeom>
            <a:noFill/>
            <a:ln w="12700" cap="flat" cmpd="sng" algn="ctr">
              <a:solidFill>
                <a:srgbClr val="00CC99">
                  <a:shade val="95000"/>
                  <a:satMod val="105000"/>
                </a:srgbClr>
              </a:solidFill>
              <a:prstDash val="dash"/>
              <a:headEnd type="none" w="med" len="med"/>
              <a:tailEnd type="none" w="med" len="med"/>
            </a:ln>
            <a:effectLst/>
          </p:spPr>
        </p:cxnSp>
        <p:cxnSp>
          <p:nvCxnSpPr>
            <p:cNvPr id="46" name="Connecteur droit 45">
              <a:extLst>
                <a:ext uri="{FF2B5EF4-FFF2-40B4-BE49-F238E27FC236}">
                  <a16:creationId xmlns:a16="http://schemas.microsoft.com/office/drawing/2014/main" id="{0AF6FCDB-4DA3-D499-DED9-C217B601619A}"/>
                </a:ext>
              </a:extLst>
            </p:cNvPr>
            <p:cNvCxnSpPr>
              <a:cxnSpLocks/>
            </p:cNvCxnSpPr>
            <p:nvPr/>
          </p:nvCxnSpPr>
          <p:spPr bwMode="auto">
            <a:xfrm>
              <a:off x="2808358" y="5451611"/>
              <a:ext cx="0" cy="938255"/>
            </a:xfrm>
            <a:prstGeom prst="line">
              <a:avLst/>
            </a:prstGeom>
            <a:noFill/>
            <a:ln w="12700" cap="flat" cmpd="sng" algn="ctr">
              <a:solidFill>
                <a:srgbClr val="00CC99">
                  <a:shade val="95000"/>
                  <a:satMod val="105000"/>
                </a:srgbClr>
              </a:solidFill>
              <a:prstDash val="dash"/>
              <a:headEnd type="none" w="med" len="med"/>
              <a:tailEnd type="none" w="med" len="med"/>
            </a:ln>
            <a:effectLst/>
          </p:spPr>
        </p:cxnSp>
        <p:cxnSp>
          <p:nvCxnSpPr>
            <p:cNvPr id="47" name="Connecteur droit 46">
              <a:extLst>
                <a:ext uri="{FF2B5EF4-FFF2-40B4-BE49-F238E27FC236}">
                  <a16:creationId xmlns:a16="http://schemas.microsoft.com/office/drawing/2014/main" id="{BFF65BB0-D143-CB30-4BF3-39F6104A9B16}"/>
                </a:ext>
              </a:extLst>
            </p:cNvPr>
            <p:cNvCxnSpPr>
              <a:cxnSpLocks/>
            </p:cNvCxnSpPr>
            <p:nvPr/>
          </p:nvCxnSpPr>
          <p:spPr bwMode="auto">
            <a:xfrm>
              <a:off x="4441363" y="5451611"/>
              <a:ext cx="0" cy="938255"/>
            </a:xfrm>
            <a:prstGeom prst="line">
              <a:avLst/>
            </a:prstGeom>
            <a:noFill/>
            <a:ln w="12700" cap="flat" cmpd="sng" algn="ctr">
              <a:solidFill>
                <a:srgbClr val="00CC99">
                  <a:shade val="95000"/>
                  <a:satMod val="105000"/>
                </a:srgbClr>
              </a:solidFill>
              <a:prstDash val="dash"/>
              <a:headEnd type="none" w="med" len="med"/>
              <a:tailEnd type="none" w="med" len="med"/>
            </a:ln>
            <a:effectLst/>
          </p:spPr>
        </p:cxnSp>
        <p:cxnSp>
          <p:nvCxnSpPr>
            <p:cNvPr id="48" name="Connecteur droit 47">
              <a:extLst>
                <a:ext uri="{FF2B5EF4-FFF2-40B4-BE49-F238E27FC236}">
                  <a16:creationId xmlns:a16="http://schemas.microsoft.com/office/drawing/2014/main" id="{714CD021-E8E2-A830-464C-A1601BDAB401}"/>
                </a:ext>
              </a:extLst>
            </p:cNvPr>
            <p:cNvCxnSpPr>
              <a:cxnSpLocks/>
            </p:cNvCxnSpPr>
            <p:nvPr/>
          </p:nvCxnSpPr>
          <p:spPr bwMode="auto">
            <a:xfrm>
              <a:off x="6074369" y="5451611"/>
              <a:ext cx="0" cy="938255"/>
            </a:xfrm>
            <a:prstGeom prst="line">
              <a:avLst/>
            </a:prstGeom>
            <a:noFill/>
            <a:ln w="12700" cap="flat" cmpd="sng" algn="ctr">
              <a:solidFill>
                <a:srgbClr val="00CC99">
                  <a:shade val="95000"/>
                  <a:satMod val="105000"/>
                </a:srgbClr>
              </a:solidFill>
              <a:prstDash val="dash"/>
              <a:headEnd type="none" w="med" len="med"/>
              <a:tailEnd type="none" w="med" len="med"/>
            </a:ln>
            <a:effectLst/>
          </p:spPr>
        </p:cxnSp>
        <p:cxnSp>
          <p:nvCxnSpPr>
            <p:cNvPr id="49" name="Connecteur droit 48">
              <a:extLst>
                <a:ext uri="{FF2B5EF4-FFF2-40B4-BE49-F238E27FC236}">
                  <a16:creationId xmlns:a16="http://schemas.microsoft.com/office/drawing/2014/main" id="{B3DF3EF8-33D0-80E8-4D98-3507A80D11C1}"/>
                </a:ext>
              </a:extLst>
            </p:cNvPr>
            <p:cNvCxnSpPr>
              <a:cxnSpLocks/>
            </p:cNvCxnSpPr>
            <p:nvPr/>
          </p:nvCxnSpPr>
          <p:spPr bwMode="auto">
            <a:xfrm>
              <a:off x="7707374" y="5451611"/>
              <a:ext cx="0" cy="938255"/>
            </a:xfrm>
            <a:prstGeom prst="line">
              <a:avLst/>
            </a:prstGeom>
            <a:noFill/>
            <a:ln w="12700" cap="flat" cmpd="sng" algn="ctr">
              <a:solidFill>
                <a:srgbClr val="00CC99">
                  <a:shade val="95000"/>
                  <a:satMod val="105000"/>
                </a:srgbClr>
              </a:solidFill>
              <a:prstDash val="dash"/>
              <a:headEnd type="none" w="med" len="med"/>
              <a:tailEnd type="none" w="med" len="med"/>
            </a:ln>
            <a:effectLst/>
          </p:spPr>
        </p:cxnSp>
      </p:grpSp>
    </p:spTree>
    <p:extLst>
      <p:ext uri="{BB962C8B-B14F-4D97-AF65-F5344CB8AC3E}">
        <p14:creationId xmlns:p14="http://schemas.microsoft.com/office/powerpoint/2010/main" val="110216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9F5F3-6F24-65D4-89F6-6B2DCBC53EBC}"/>
            </a:ext>
          </a:extLst>
        </p:cNvPr>
        <p:cNvGrpSpPr/>
        <p:nvPr/>
      </p:nvGrpSpPr>
      <p:grpSpPr>
        <a:xfrm>
          <a:off x="0" y="0"/>
          <a:ext cx="0" cy="0"/>
          <a:chOff x="0" y="0"/>
          <a:chExt cx="0" cy="0"/>
        </a:xfrm>
      </p:grpSpPr>
      <p:grpSp>
        <p:nvGrpSpPr>
          <p:cNvPr id="85" name="Groupe 84">
            <a:extLst>
              <a:ext uri="{FF2B5EF4-FFF2-40B4-BE49-F238E27FC236}">
                <a16:creationId xmlns:a16="http://schemas.microsoft.com/office/drawing/2014/main" id="{9BFC8E7C-26EC-BE35-625B-E9DB2F054392}"/>
              </a:ext>
            </a:extLst>
          </p:cNvPr>
          <p:cNvGrpSpPr/>
          <p:nvPr/>
        </p:nvGrpSpPr>
        <p:grpSpPr>
          <a:xfrm>
            <a:off x="372933" y="50455"/>
            <a:ext cx="11292745" cy="388640"/>
            <a:chOff x="786847" y="329183"/>
            <a:chExt cx="10926154" cy="777241"/>
          </a:xfrm>
        </p:grpSpPr>
        <p:sp>
          <p:nvSpPr>
            <p:cNvPr id="86" name="Rectangle 85">
              <a:extLst>
                <a:ext uri="{FF2B5EF4-FFF2-40B4-BE49-F238E27FC236}">
                  <a16:creationId xmlns:a16="http://schemas.microsoft.com/office/drawing/2014/main" id="{F1C137A7-0FE8-5273-7350-F7345ABDFE9B}"/>
                </a:ext>
              </a:extLst>
            </p:cNvPr>
            <p:cNvSpPr/>
            <p:nvPr/>
          </p:nvSpPr>
          <p:spPr>
            <a:xfrm>
              <a:off x="1600200" y="329184"/>
              <a:ext cx="9299448" cy="77724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Arc 86">
              <a:extLst>
                <a:ext uri="{FF2B5EF4-FFF2-40B4-BE49-F238E27FC236}">
                  <a16:creationId xmlns:a16="http://schemas.microsoft.com/office/drawing/2014/main" id="{AACA4DBD-0EF4-1EB8-76DD-415CC0D6340A}"/>
                </a:ext>
              </a:extLst>
            </p:cNvPr>
            <p:cNvSpPr/>
            <p:nvPr/>
          </p:nvSpPr>
          <p:spPr>
            <a:xfrm flipH="1">
              <a:off x="786847" y="329184"/>
              <a:ext cx="1682495" cy="777240"/>
            </a:xfrm>
            <a:prstGeom prst="arc">
              <a:avLst/>
            </a:prstGeom>
            <a:solidFill>
              <a:srgbClr val="BACFA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Arc 87">
              <a:extLst>
                <a:ext uri="{FF2B5EF4-FFF2-40B4-BE49-F238E27FC236}">
                  <a16:creationId xmlns:a16="http://schemas.microsoft.com/office/drawing/2014/main" id="{A9DE08A6-2A0C-2C19-D67A-6B71A3A6C6A0}"/>
                </a:ext>
              </a:extLst>
            </p:cNvPr>
            <p:cNvSpPr/>
            <p:nvPr/>
          </p:nvSpPr>
          <p:spPr>
            <a:xfrm rot="10800000" flipH="1">
              <a:off x="10030506" y="329184"/>
              <a:ext cx="1682495" cy="777240"/>
            </a:xfrm>
            <a:prstGeom prst="arc">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8D531D1B-F115-36B8-F43D-433D53EA1D19}"/>
                </a:ext>
              </a:extLst>
            </p:cNvPr>
            <p:cNvSpPr/>
            <p:nvPr/>
          </p:nvSpPr>
          <p:spPr>
            <a:xfrm>
              <a:off x="786847" y="704850"/>
              <a:ext cx="976639" cy="401574"/>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89">
              <a:extLst>
                <a:ext uri="{FF2B5EF4-FFF2-40B4-BE49-F238E27FC236}">
                  <a16:creationId xmlns:a16="http://schemas.microsoft.com/office/drawing/2014/main" id="{247D21BF-DA16-1C97-40F1-52CD2AF482C2}"/>
                </a:ext>
              </a:extLst>
            </p:cNvPr>
            <p:cNvSpPr/>
            <p:nvPr/>
          </p:nvSpPr>
          <p:spPr>
            <a:xfrm>
              <a:off x="10736362" y="329183"/>
              <a:ext cx="976639" cy="38862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Titre 2">
            <a:extLst>
              <a:ext uri="{FF2B5EF4-FFF2-40B4-BE49-F238E27FC236}">
                <a16:creationId xmlns:a16="http://schemas.microsoft.com/office/drawing/2014/main" id="{51F5BE74-00CF-68A0-9788-4A160BB5CFBA}"/>
              </a:ext>
            </a:extLst>
          </p:cNvPr>
          <p:cNvSpPr>
            <a:spLocks noGrp="1"/>
          </p:cNvSpPr>
          <p:nvPr>
            <p:ph type="title"/>
          </p:nvPr>
        </p:nvSpPr>
        <p:spPr>
          <a:xfrm>
            <a:off x="372933" y="-199776"/>
            <a:ext cx="11292744" cy="888251"/>
          </a:xfrm>
        </p:spPr>
        <p:txBody>
          <a:bodyPr vert="horz" lIns="91440" tIns="45720" rIns="91440" bIns="45720" rtlCol="0" anchor="ctr" anchorCtr="0">
            <a:noAutofit/>
          </a:bodyPr>
          <a:lstStyle/>
          <a:p>
            <a:pPr algn="ctr"/>
            <a:r>
              <a:rPr lang="fr-FR" sz="2000" spc="-150" dirty="0">
                <a:solidFill>
                  <a:schemeClr val="accent2"/>
                </a:solidFill>
                <a:latin typeface="Nunito" pitchFamily="2" charset="0"/>
              </a:rPr>
              <a:t>Actions au champ : mise en place</a:t>
            </a:r>
            <a:endParaRPr lang="en-US" sz="2000" spc="-150" dirty="0">
              <a:solidFill>
                <a:schemeClr val="accent2"/>
              </a:solidFill>
              <a:latin typeface="Nunito" pitchFamily="2" charset="0"/>
            </a:endParaRPr>
          </a:p>
        </p:txBody>
      </p:sp>
      <p:sp>
        <p:nvSpPr>
          <p:cNvPr id="110" name="Espace réservé du numéro de diapositive 1">
            <a:extLst>
              <a:ext uri="{FF2B5EF4-FFF2-40B4-BE49-F238E27FC236}">
                <a16:creationId xmlns:a16="http://schemas.microsoft.com/office/drawing/2014/main" id="{7E0DB750-9EAC-51AC-5EFF-70B20C674436}"/>
              </a:ext>
            </a:extLst>
          </p:cNvPr>
          <p:cNvSpPr txBox="1">
            <a:spLocks/>
          </p:cNvSpPr>
          <p:nvPr/>
        </p:nvSpPr>
        <p:spPr>
          <a:xfrm>
            <a:off x="8610600" y="63563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7BCA25-F3AE-44E6-94B1-B3E1DF1A1953}"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pSp>
        <p:nvGrpSpPr>
          <p:cNvPr id="77" name="Groupe 76">
            <a:extLst>
              <a:ext uri="{FF2B5EF4-FFF2-40B4-BE49-F238E27FC236}">
                <a16:creationId xmlns:a16="http://schemas.microsoft.com/office/drawing/2014/main" id="{B0B1BD1C-5100-8FBA-1BD0-55A00C23CDC2}"/>
              </a:ext>
            </a:extLst>
          </p:cNvPr>
          <p:cNvGrpSpPr/>
          <p:nvPr/>
        </p:nvGrpSpPr>
        <p:grpSpPr>
          <a:xfrm>
            <a:off x="11812158" y="0"/>
            <a:ext cx="379842" cy="6857997"/>
            <a:chOff x="11812158" y="2460023"/>
            <a:chExt cx="379842" cy="1147763"/>
          </a:xfrm>
        </p:grpSpPr>
        <p:sp>
          <p:nvSpPr>
            <p:cNvPr id="78" name="Rectangle 77">
              <a:extLst>
                <a:ext uri="{FF2B5EF4-FFF2-40B4-BE49-F238E27FC236}">
                  <a16:creationId xmlns:a16="http://schemas.microsoft.com/office/drawing/2014/main" id="{F18BCC0F-0809-EC5A-E9BD-DB3ADFEAF44C}"/>
                </a:ext>
              </a:extLst>
            </p:cNvPr>
            <p:cNvSpPr/>
            <p:nvPr/>
          </p:nvSpPr>
          <p:spPr>
            <a:xfrm>
              <a:off x="11896725" y="2460023"/>
              <a:ext cx="295275" cy="11477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9" name="Connecteur droit 78">
              <a:extLst>
                <a:ext uri="{FF2B5EF4-FFF2-40B4-BE49-F238E27FC236}">
                  <a16:creationId xmlns:a16="http://schemas.microsoft.com/office/drawing/2014/main" id="{9D3265C3-8C47-9E0C-9E45-83CB677E7E3A}"/>
                </a:ext>
              </a:extLst>
            </p:cNvPr>
            <p:cNvCxnSpPr/>
            <p:nvPr/>
          </p:nvCxnSpPr>
          <p:spPr>
            <a:xfrm>
              <a:off x="11812158"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1F9E15A7-8CE6-0219-180A-1AA1E9DD6026}"/>
                </a:ext>
              </a:extLst>
            </p:cNvPr>
            <p:cNvCxnSpPr/>
            <p:nvPr/>
          </p:nvCxnSpPr>
          <p:spPr>
            <a:xfrm>
              <a:off x="12045520"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80077256-40BF-9558-C237-B16B6E538D01}"/>
                </a:ext>
              </a:extLst>
            </p:cNvPr>
            <p:cNvCxnSpPr/>
            <p:nvPr/>
          </p:nvCxnSpPr>
          <p:spPr>
            <a:xfrm>
              <a:off x="11974082" y="2460023"/>
              <a:ext cx="0" cy="1147763"/>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2" name="Tableau 1">
            <a:extLst>
              <a:ext uri="{FF2B5EF4-FFF2-40B4-BE49-F238E27FC236}">
                <a16:creationId xmlns:a16="http://schemas.microsoft.com/office/drawing/2014/main" id="{3B0EC663-A4CD-8541-F5CA-FE64DED438C5}"/>
              </a:ext>
            </a:extLst>
          </p:cNvPr>
          <p:cNvGraphicFramePr>
            <a:graphicFrameLocks noGrp="1"/>
          </p:cNvGraphicFramePr>
          <p:nvPr>
            <p:extLst>
              <p:ext uri="{D42A27DB-BD31-4B8C-83A1-F6EECF244321}">
                <p14:modId xmlns:p14="http://schemas.microsoft.com/office/powerpoint/2010/main" val="1692508349"/>
              </p:ext>
            </p:extLst>
          </p:nvPr>
        </p:nvGraphicFramePr>
        <p:xfrm>
          <a:off x="793817" y="1207934"/>
          <a:ext cx="10450976" cy="4442128"/>
        </p:xfrm>
        <a:graphic>
          <a:graphicData uri="http://schemas.openxmlformats.org/drawingml/2006/table">
            <a:tbl>
              <a:tblPr firstRow="1" bandRow="1">
                <a:tableStyleId>{2D5ABB26-0587-4C30-8999-92F81FD0307C}</a:tableStyleId>
              </a:tblPr>
              <a:tblGrid>
                <a:gridCol w="1205666">
                  <a:extLst>
                    <a:ext uri="{9D8B030D-6E8A-4147-A177-3AD203B41FA5}">
                      <a16:colId xmlns:a16="http://schemas.microsoft.com/office/drawing/2014/main" val="3863001205"/>
                    </a:ext>
                  </a:extLst>
                </a:gridCol>
                <a:gridCol w="942771">
                  <a:extLst>
                    <a:ext uri="{9D8B030D-6E8A-4147-A177-3AD203B41FA5}">
                      <a16:colId xmlns:a16="http://schemas.microsoft.com/office/drawing/2014/main" val="225562921"/>
                    </a:ext>
                  </a:extLst>
                </a:gridCol>
                <a:gridCol w="1951241">
                  <a:extLst>
                    <a:ext uri="{9D8B030D-6E8A-4147-A177-3AD203B41FA5}">
                      <a16:colId xmlns:a16="http://schemas.microsoft.com/office/drawing/2014/main" val="175193804"/>
                    </a:ext>
                  </a:extLst>
                </a:gridCol>
                <a:gridCol w="2083723">
                  <a:extLst>
                    <a:ext uri="{9D8B030D-6E8A-4147-A177-3AD203B41FA5}">
                      <a16:colId xmlns:a16="http://schemas.microsoft.com/office/drawing/2014/main" val="4128801562"/>
                    </a:ext>
                  </a:extLst>
                </a:gridCol>
                <a:gridCol w="2083723">
                  <a:extLst>
                    <a:ext uri="{9D8B030D-6E8A-4147-A177-3AD203B41FA5}">
                      <a16:colId xmlns:a16="http://schemas.microsoft.com/office/drawing/2014/main" val="372750219"/>
                    </a:ext>
                  </a:extLst>
                </a:gridCol>
                <a:gridCol w="2183852">
                  <a:extLst>
                    <a:ext uri="{9D8B030D-6E8A-4147-A177-3AD203B41FA5}">
                      <a16:colId xmlns:a16="http://schemas.microsoft.com/office/drawing/2014/main" val="1117655679"/>
                    </a:ext>
                  </a:extLst>
                </a:gridCol>
              </a:tblGrid>
              <a:tr h="469423">
                <a:tc gridSpan="2">
                  <a:txBody>
                    <a:bodyPr/>
                    <a:lstStyle/>
                    <a:p>
                      <a:pPr algn="ctr"/>
                      <a:endParaRPr lang="fr-FR" sz="1800" dirty="0">
                        <a:latin typeface="Bahnschrift SemiBold"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fr-FR" sz="1800" dirty="0">
                          <a:latin typeface="Bahnschrift SemiBold" panose="020B0502040204020203" pitchFamily="34" charset="0"/>
                        </a:rPr>
                        <a:t>2020/2021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dirty="0">
                          <a:latin typeface="Bahnschrift SemiBold" panose="020B0502040204020203" pitchFamily="34" charset="0"/>
                        </a:rPr>
                        <a:t>2021/2022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dirty="0">
                          <a:latin typeface="Bahnschrift SemiBold" panose="020B0502040204020203" pitchFamily="34" charset="0"/>
                        </a:rPr>
                        <a:t>2022/2023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dirty="0">
                          <a:latin typeface="Bahnschrift SemiBold" panose="020B0502040204020203" pitchFamily="34" charset="0"/>
                        </a:rPr>
                        <a:t>2023/2024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4073953476"/>
                  </a:ext>
                </a:extLst>
              </a:tr>
              <a:tr h="953811">
                <a:tc rowSpan="2">
                  <a:txBody>
                    <a:bodyPr/>
                    <a:lstStyle/>
                    <a:p>
                      <a:pPr algn="ctr"/>
                      <a:r>
                        <a:rPr lang="fr-FR" sz="1800" dirty="0">
                          <a:latin typeface="Bahnschrift SemiBold" panose="020B0502040204020203" pitchFamily="34" charset="0"/>
                        </a:rPr>
                        <a:t>En plein champ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fr-FR" sz="1800" dirty="0">
                          <a:latin typeface="Bahnschrift SemiBold" panose="020B0502040204020203" pitchFamily="34" charset="0"/>
                        </a:rPr>
                        <a:t>OH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fr-FR" sz="1800" dirty="0">
                          <a:latin typeface="Bahnschrift Light" panose="020B0502040204020203" pitchFamily="34" charset="0"/>
                        </a:rPr>
                        <a:t>344 var. sur 1 site + 76 var. sur les 5 autres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800" dirty="0">
                          <a:latin typeface="Bahnschrift Light" panose="020B0502040204020203" pitchFamily="34" charset="0"/>
                        </a:rPr>
                        <a:t>58 var. sur 6 sites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800" dirty="0">
                          <a:latin typeface="Bahnschrift Light" panose="020B0502040204020203" pitchFamily="34" charset="0"/>
                        </a:rPr>
                        <a:t>53 var. sur 6 sites + 14 var. sur site Arvalis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800" dirty="0">
                          <a:latin typeface="Bahnschrift Light" panose="020B0502040204020203" pitchFamily="34" charset="0"/>
                        </a:rPr>
                        <a:t>14 var. sur 1 site </a:t>
                      </a:r>
                    </a:p>
                    <a:p>
                      <a:pPr algn="ctr"/>
                      <a:r>
                        <a:rPr lang="fr-FR" sz="1800" dirty="0">
                          <a:latin typeface="Bahnschrift Light" panose="020B0502040204020203" pitchFamily="34" charset="0"/>
                        </a:rPr>
                        <a:t>+ 15 var. sur site Arvalis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06544048"/>
                  </a:ext>
                </a:extLst>
              </a:tr>
              <a:tr h="1301531">
                <a:tc vMerge="1">
                  <a:txBody>
                    <a:bodyPr/>
                    <a:lstStyle/>
                    <a:p>
                      <a:pPr algn="ctr"/>
                      <a:endParaRPr lang="fr-FR" sz="1400" dirty="0">
                        <a:latin typeface="Bahnschrift SemiBold"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fr-FR" sz="1800" dirty="0">
                          <a:latin typeface="Bahnschrift SemiBold" panose="020B0502040204020203" pitchFamily="34" charset="0"/>
                        </a:rPr>
                        <a:t>BTH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fr-FR" sz="1800" dirty="0">
                          <a:latin typeface="Bahnschrift Light" panose="020B0502040204020203" pitchFamily="34" charset="0"/>
                        </a:rPr>
                        <a:t>346 var. avec quelques variations suivant les sites (6 sites)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800" dirty="0">
                          <a:latin typeface="Bahnschrift Light" panose="020B0502040204020203" pitchFamily="34" charset="0"/>
                        </a:rPr>
                        <a:t>179 var. sur 6 sites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800" dirty="0">
                          <a:latin typeface="Bahnschrift Light" panose="020B0502040204020203" pitchFamily="34" charset="0"/>
                        </a:rPr>
                        <a:t>67 var. sur 6 sites + 13 var. sur site Arvalis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800" dirty="0">
                          <a:latin typeface="Bahnschrift Light" panose="020B0502040204020203" pitchFamily="34" charset="0"/>
                        </a:rPr>
                        <a:t>24 var. sur 1 site </a:t>
                      </a:r>
                    </a:p>
                    <a:p>
                      <a:pPr algn="ctr"/>
                      <a:r>
                        <a:rPr lang="fr-FR" sz="1800" dirty="0">
                          <a:latin typeface="Bahnschrift Light" panose="020B0502040204020203" pitchFamily="34" charset="0"/>
                        </a:rPr>
                        <a:t>+ 10 var. sur site Arvalis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7607751"/>
                  </a:ext>
                </a:extLst>
              </a:tr>
              <a:tr h="673207">
                <a:tc rowSpan="2">
                  <a:txBody>
                    <a:bodyPr/>
                    <a:lstStyle/>
                    <a:p>
                      <a:pPr algn="ctr"/>
                      <a:r>
                        <a:rPr lang="fr-FR" sz="1800" dirty="0">
                          <a:latin typeface="Bahnschrift SemiBold" panose="020B0502040204020203" pitchFamily="34" charset="0"/>
                        </a:rPr>
                        <a:t>En cage </a:t>
                      </a:r>
                      <a:r>
                        <a:rPr lang="fr-FR" sz="1800" dirty="0" err="1">
                          <a:latin typeface="Bahnschrift SemiBold" panose="020B0502040204020203" pitchFamily="34" charset="0"/>
                        </a:rPr>
                        <a:t>insect</a:t>
                      </a:r>
                      <a:r>
                        <a:rPr lang="fr-FR" sz="1800" dirty="0">
                          <a:latin typeface="Bahnschrift SemiBold" panose="020B0502040204020203" pitchFamily="34" charset="0"/>
                        </a:rPr>
                        <a:t>-proof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fr-FR" sz="1800" dirty="0">
                          <a:latin typeface="Bahnschrift SemiBold" panose="020B0502040204020203" pitchFamily="34" charset="0"/>
                        </a:rPr>
                        <a:t>OH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fr-FR" sz="1800" dirty="0">
                          <a:latin typeface="Bahnschrift Light" panose="020B0502040204020203"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800" dirty="0">
                          <a:latin typeface="Bahnschrift Light" panose="020B0502040204020203" pitchFamily="34" charset="0"/>
                        </a:rPr>
                        <a:t>15/20 variétés sur 2 sites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800" dirty="0">
                          <a:latin typeface="Bahnschrift Light" panose="020B0502040204020203" pitchFamily="34" charset="0"/>
                        </a:rPr>
                        <a:t>15/20 variétés sur 3 sites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800" dirty="0">
                          <a:latin typeface="Bahnschrift Light" panose="020B0502040204020203" pitchFamily="34" charset="0"/>
                        </a:rPr>
                        <a:t>15/20 variétés sur 4 sites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63782633"/>
                  </a:ext>
                </a:extLst>
              </a:tr>
              <a:tr h="882647">
                <a:tc vMerge="1">
                  <a:txBody>
                    <a:bodyPr/>
                    <a:lstStyle/>
                    <a:p>
                      <a:pPr algn="ctr"/>
                      <a:endParaRPr lang="fr-FR" sz="1400" dirty="0">
                        <a:latin typeface="Bahnschrift SemiBold"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fr-FR" sz="1800" dirty="0">
                          <a:latin typeface="Bahnschrift SemiBold" panose="020B0502040204020203" pitchFamily="34" charset="0"/>
                        </a:rPr>
                        <a:t>BTH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fr-FR" sz="1800" dirty="0">
                          <a:latin typeface="Bahnschrift Light" panose="020B0502040204020203"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800" dirty="0">
                          <a:latin typeface="Bahnschrift Light" panose="020B0502040204020203" pitchFamily="34" charset="0"/>
                        </a:rPr>
                        <a:t>14/20 variétés sur 2 sites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800" dirty="0">
                          <a:latin typeface="Bahnschrift Light" panose="020B0502040204020203" pitchFamily="34" charset="0"/>
                        </a:rPr>
                        <a:t>14/20 variétés sur 4 sites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800" dirty="0">
                          <a:latin typeface="Bahnschrift Light" panose="020B0502040204020203" pitchFamily="34" charset="0"/>
                        </a:rPr>
                        <a:t>14/26 variétés sur 6 sites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8747426"/>
                  </a:ext>
                </a:extLst>
              </a:tr>
            </a:tbl>
          </a:graphicData>
        </a:graphic>
      </p:graphicFrame>
    </p:spTree>
    <p:extLst>
      <p:ext uri="{BB962C8B-B14F-4D97-AF65-F5344CB8AC3E}">
        <p14:creationId xmlns:p14="http://schemas.microsoft.com/office/powerpoint/2010/main" val="1465386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188E8-78F6-1111-0AA3-21F0C05484D0}"/>
            </a:ext>
          </a:extLst>
        </p:cNvPr>
        <p:cNvGrpSpPr/>
        <p:nvPr/>
      </p:nvGrpSpPr>
      <p:grpSpPr>
        <a:xfrm>
          <a:off x="0" y="0"/>
          <a:ext cx="0" cy="0"/>
          <a:chOff x="0" y="0"/>
          <a:chExt cx="0" cy="0"/>
        </a:xfrm>
      </p:grpSpPr>
      <p:grpSp>
        <p:nvGrpSpPr>
          <p:cNvPr id="85" name="Groupe 84">
            <a:extLst>
              <a:ext uri="{FF2B5EF4-FFF2-40B4-BE49-F238E27FC236}">
                <a16:creationId xmlns:a16="http://schemas.microsoft.com/office/drawing/2014/main" id="{D1814050-FBEE-590F-F851-ED71E6848402}"/>
              </a:ext>
            </a:extLst>
          </p:cNvPr>
          <p:cNvGrpSpPr/>
          <p:nvPr/>
        </p:nvGrpSpPr>
        <p:grpSpPr>
          <a:xfrm>
            <a:off x="372933" y="50455"/>
            <a:ext cx="11292745" cy="388640"/>
            <a:chOff x="786847" y="329183"/>
            <a:chExt cx="10926154" cy="777241"/>
          </a:xfrm>
        </p:grpSpPr>
        <p:sp>
          <p:nvSpPr>
            <p:cNvPr id="86" name="Rectangle 85">
              <a:extLst>
                <a:ext uri="{FF2B5EF4-FFF2-40B4-BE49-F238E27FC236}">
                  <a16:creationId xmlns:a16="http://schemas.microsoft.com/office/drawing/2014/main" id="{6F2F8418-FAAC-0619-46B2-506568FFDCF0}"/>
                </a:ext>
              </a:extLst>
            </p:cNvPr>
            <p:cNvSpPr/>
            <p:nvPr/>
          </p:nvSpPr>
          <p:spPr>
            <a:xfrm>
              <a:off x="1600200" y="329184"/>
              <a:ext cx="9299448" cy="77724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Arc 86">
              <a:extLst>
                <a:ext uri="{FF2B5EF4-FFF2-40B4-BE49-F238E27FC236}">
                  <a16:creationId xmlns:a16="http://schemas.microsoft.com/office/drawing/2014/main" id="{EC1C553D-9FAE-DBD1-F34C-7EE57BFBFC82}"/>
                </a:ext>
              </a:extLst>
            </p:cNvPr>
            <p:cNvSpPr/>
            <p:nvPr/>
          </p:nvSpPr>
          <p:spPr>
            <a:xfrm flipH="1">
              <a:off x="786847" y="329184"/>
              <a:ext cx="1682495" cy="777240"/>
            </a:xfrm>
            <a:prstGeom prst="arc">
              <a:avLst/>
            </a:prstGeom>
            <a:solidFill>
              <a:srgbClr val="BACFA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Arc 87">
              <a:extLst>
                <a:ext uri="{FF2B5EF4-FFF2-40B4-BE49-F238E27FC236}">
                  <a16:creationId xmlns:a16="http://schemas.microsoft.com/office/drawing/2014/main" id="{40E4187E-0532-BB24-ED44-C959DDBC0EA8}"/>
                </a:ext>
              </a:extLst>
            </p:cNvPr>
            <p:cNvSpPr/>
            <p:nvPr/>
          </p:nvSpPr>
          <p:spPr>
            <a:xfrm rot="10800000" flipH="1">
              <a:off x="10030506" y="329184"/>
              <a:ext cx="1682495" cy="777240"/>
            </a:xfrm>
            <a:prstGeom prst="arc">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58888A5B-DEBC-E393-FE59-C634A8E43076}"/>
                </a:ext>
              </a:extLst>
            </p:cNvPr>
            <p:cNvSpPr/>
            <p:nvPr/>
          </p:nvSpPr>
          <p:spPr>
            <a:xfrm>
              <a:off x="786847" y="704850"/>
              <a:ext cx="976639" cy="401574"/>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89">
              <a:extLst>
                <a:ext uri="{FF2B5EF4-FFF2-40B4-BE49-F238E27FC236}">
                  <a16:creationId xmlns:a16="http://schemas.microsoft.com/office/drawing/2014/main" id="{286D844F-814D-8A74-8969-2FCC1183DE80}"/>
                </a:ext>
              </a:extLst>
            </p:cNvPr>
            <p:cNvSpPr/>
            <p:nvPr/>
          </p:nvSpPr>
          <p:spPr>
            <a:xfrm>
              <a:off x="10736362" y="329183"/>
              <a:ext cx="976639" cy="38862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Titre 2">
            <a:extLst>
              <a:ext uri="{FF2B5EF4-FFF2-40B4-BE49-F238E27FC236}">
                <a16:creationId xmlns:a16="http://schemas.microsoft.com/office/drawing/2014/main" id="{3AD10D5E-FDCE-74CD-B78B-8A692DCFB925}"/>
              </a:ext>
            </a:extLst>
          </p:cNvPr>
          <p:cNvSpPr>
            <a:spLocks noGrp="1"/>
          </p:cNvSpPr>
          <p:nvPr>
            <p:ph type="title"/>
          </p:nvPr>
        </p:nvSpPr>
        <p:spPr>
          <a:xfrm>
            <a:off x="372933" y="-199776"/>
            <a:ext cx="11292744" cy="888251"/>
          </a:xfrm>
        </p:spPr>
        <p:txBody>
          <a:bodyPr vert="horz" lIns="91440" tIns="45720" rIns="91440" bIns="45720" rtlCol="0" anchor="ctr" anchorCtr="0">
            <a:noAutofit/>
          </a:bodyPr>
          <a:lstStyle/>
          <a:p>
            <a:pPr algn="ctr"/>
            <a:r>
              <a:rPr lang="fr-FR" sz="2000" spc="-150" dirty="0">
                <a:solidFill>
                  <a:schemeClr val="accent2"/>
                </a:solidFill>
                <a:latin typeface="Nunito" pitchFamily="2" charset="0"/>
              </a:rPr>
              <a:t>Actions au champ : piégeage des cicadelles</a:t>
            </a:r>
            <a:endParaRPr lang="en-US" sz="2000" spc="-150" dirty="0">
              <a:solidFill>
                <a:schemeClr val="accent2"/>
              </a:solidFill>
              <a:latin typeface="Nunito" pitchFamily="2" charset="0"/>
            </a:endParaRPr>
          </a:p>
        </p:txBody>
      </p:sp>
      <p:sp>
        <p:nvSpPr>
          <p:cNvPr id="110" name="Espace réservé du numéro de diapositive 1">
            <a:extLst>
              <a:ext uri="{FF2B5EF4-FFF2-40B4-BE49-F238E27FC236}">
                <a16:creationId xmlns:a16="http://schemas.microsoft.com/office/drawing/2014/main" id="{C3EBEFC6-5C7D-7AE5-E6DB-25C5DC406C2F}"/>
              </a:ext>
            </a:extLst>
          </p:cNvPr>
          <p:cNvSpPr txBox="1">
            <a:spLocks/>
          </p:cNvSpPr>
          <p:nvPr/>
        </p:nvSpPr>
        <p:spPr>
          <a:xfrm>
            <a:off x="8610600" y="63563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7BCA25-F3AE-44E6-94B1-B3E1DF1A1953}"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pSp>
        <p:nvGrpSpPr>
          <p:cNvPr id="77" name="Groupe 76">
            <a:extLst>
              <a:ext uri="{FF2B5EF4-FFF2-40B4-BE49-F238E27FC236}">
                <a16:creationId xmlns:a16="http://schemas.microsoft.com/office/drawing/2014/main" id="{EA31BFEA-6469-9D08-CF3A-FD975F245949}"/>
              </a:ext>
            </a:extLst>
          </p:cNvPr>
          <p:cNvGrpSpPr/>
          <p:nvPr/>
        </p:nvGrpSpPr>
        <p:grpSpPr>
          <a:xfrm>
            <a:off x="11812158" y="0"/>
            <a:ext cx="379842" cy="6857997"/>
            <a:chOff x="11812158" y="2460023"/>
            <a:chExt cx="379842" cy="1147763"/>
          </a:xfrm>
        </p:grpSpPr>
        <p:sp>
          <p:nvSpPr>
            <p:cNvPr id="78" name="Rectangle 77">
              <a:extLst>
                <a:ext uri="{FF2B5EF4-FFF2-40B4-BE49-F238E27FC236}">
                  <a16:creationId xmlns:a16="http://schemas.microsoft.com/office/drawing/2014/main" id="{85A950D0-1F7C-A928-D079-BB2583CCBDDF}"/>
                </a:ext>
              </a:extLst>
            </p:cNvPr>
            <p:cNvSpPr/>
            <p:nvPr/>
          </p:nvSpPr>
          <p:spPr>
            <a:xfrm>
              <a:off x="11896725" y="2460023"/>
              <a:ext cx="295275" cy="11477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9" name="Connecteur droit 78">
              <a:extLst>
                <a:ext uri="{FF2B5EF4-FFF2-40B4-BE49-F238E27FC236}">
                  <a16:creationId xmlns:a16="http://schemas.microsoft.com/office/drawing/2014/main" id="{C6D7B377-62FB-47DD-38E5-B37C9FAC0D9B}"/>
                </a:ext>
              </a:extLst>
            </p:cNvPr>
            <p:cNvCxnSpPr/>
            <p:nvPr/>
          </p:nvCxnSpPr>
          <p:spPr>
            <a:xfrm>
              <a:off x="11812158"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D32E7299-3D30-CD4B-DA79-89F0258109DB}"/>
                </a:ext>
              </a:extLst>
            </p:cNvPr>
            <p:cNvCxnSpPr/>
            <p:nvPr/>
          </p:nvCxnSpPr>
          <p:spPr>
            <a:xfrm>
              <a:off x="12045520"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899C82CE-A82D-4B2A-1D85-B19713F409B4}"/>
                </a:ext>
              </a:extLst>
            </p:cNvPr>
            <p:cNvCxnSpPr/>
            <p:nvPr/>
          </p:nvCxnSpPr>
          <p:spPr>
            <a:xfrm>
              <a:off x="11974082" y="2460023"/>
              <a:ext cx="0" cy="1147763"/>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 name="Espace réservé du contenu 2">
            <a:extLst>
              <a:ext uri="{FF2B5EF4-FFF2-40B4-BE49-F238E27FC236}">
                <a16:creationId xmlns:a16="http://schemas.microsoft.com/office/drawing/2014/main" id="{5C4C2FCE-F4C0-CC89-D0F0-2ADB751F9F03}"/>
              </a:ext>
            </a:extLst>
          </p:cNvPr>
          <p:cNvSpPr txBox="1">
            <a:spLocks/>
          </p:cNvSpPr>
          <p:nvPr/>
        </p:nvSpPr>
        <p:spPr>
          <a:xfrm>
            <a:off x="2111879" y="941539"/>
            <a:ext cx="8000841" cy="81608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600"/>
              </a:spcAft>
              <a:buSzPct val="50000"/>
              <a:buFontTx/>
              <a:buBlip>
                <a:blip r:embed="rId2"/>
              </a:buBlip>
              <a:defRPr sz="32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600"/>
              </a:spcBef>
              <a:spcAft>
                <a:spcPts val="600"/>
              </a:spcAft>
              <a:buSzPct val="50000"/>
              <a:buFontTx/>
              <a:buBlip>
                <a:blip r:embed="rId3"/>
              </a:buBlip>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600"/>
              </a:spcBef>
              <a:spcAft>
                <a:spcPts val="600"/>
              </a:spcAft>
              <a:buSzPct val="50000"/>
              <a:buFontTx/>
              <a:buBlip>
                <a:blip r:embed="rId4"/>
              </a:buBlip>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600"/>
              </a:spcBef>
              <a:spcAft>
                <a:spcPts val="600"/>
              </a:spcAft>
              <a:buClrTx/>
              <a:buSzPct val="50000"/>
              <a:buFontTx/>
              <a:buBlip>
                <a:blip r:embed="rId2"/>
              </a:buBlip>
              <a:tabLst/>
              <a:defRPr/>
            </a:pPr>
            <a:r>
              <a:rPr kumimoji="0" lang="fr-FR" sz="18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2906 cicadelles </a:t>
            </a:r>
            <a:r>
              <a:rPr kumimoji="0" lang="fr-FR" sz="1800" b="1" i="1" u="none" strike="noStrike" kern="120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rPr>
              <a:t>p.alienus</a:t>
            </a:r>
            <a:r>
              <a:rPr kumimoji="0" lang="fr-FR" sz="1800" b="1" i="1"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 </a:t>
            </a:r>
            <a:r>
              <a:rPr kumimoji="0" lang="fr-FR" sz="18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capturées </a:t>
            </a:r>
            <a:r>
              <a:rPr kumimoji="0" lang="fr-FR" sz="18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entre 2020 et 2023 sur 5 sites</a:t>
            </a:r>
            <a:r>
              <a:rPr kumimoji="0" lang="fr-FR" sz="1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 : </a:t>
            </a:r>
          </a:p>
          <a:p>
            <a:pPr marL="0" marR="0" lvl="0" indent="0" algn="ctr" defTabSz="914400" rtl="0" eaLnBrk="1" fontAlgn="auto" latinLnBrk="0" hangingPunct="1">
              <a:lnSpc>
                <a:spcPct val="100000"/>
              </a:lnSpc>
              <a:spcBef>
                <a:spcPts val="600"/>
              </a:spcBef>
              <a:spcAft>
                <a:spcPts val="600"/>
              </a:spcAft>
              <a:buClrTx/>
              <a:buSzPct val="50000"/>
              <a:buFontTx/>
              <a:buNone/>
              <a:tabLst/>
              <a:defRPr/>
            </a:pPr>
            <a:r>
              <a:rPr kumimoji="0" lang="fr-FR" sz="1600" b="0" i="0" u="none" strike="noStrike" kern="120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rPr>
              <a:t>Antedis</a:t>
            </a:r>
            <a:r>
              <a:rPr kumimoji="0" lang="fr-FR" sz="1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 86 ; </a:t>
            </a:r>
            <a:r>
              <a:rPr kumimoji="0" lang="fr-FR" sz="1600" b="0" i="0" u="none" strike="noStrike" kern="120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rPr>
              <a:t>Arvalis</a:t>
            </a:r>
            <a:r>
              <a:rPr kumimoji="0" lang="fr-FR" sz="1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 18 ; </a:t>
            </a:r>
            <a:r>
              <a:rPr kumimoji="0" lang="fr-FR" sz="1600" b="0" i="0" u="none" strike="noStrike" kern="120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rPr>
              <a:t>Asur</a:t>
            </a:r>
            <a:r>
              <a:rPr kumimoji="0" lang="fr-FR" sz="1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 60 ; KWS </a:t>
            </a:r>
            <a:r>
              <a:rPr kumimoji="0" lang="fr-FR" sz="1600" b="0" i="0" u="none" strike="noStrike" kern="120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rPr>
              <a:t>Momont</a:t>
            </a:r>
            <a:r>
              <a:rPr kumimoji="0" lang="fr-FR" sz="1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 28 ; </a:t>
            </a:r>
            <a:r>
              <a:rPr kumimoji="0" lang="fr-FR" sz="1600" b="0" i="0" u="none" strike="noStrike" kern="120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rPr>
              <a:t>Lidea</a:t>
            </a:r>
            <a:r>
              <a:rPr kumimoji="0" lang="fr-FR" sz="1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 28</a:t>
            </a:r>
          </a:p>
        </p:txBody>
      </p:sp>
      <p:sp>
        <p:nvSpPr>
          <p:cNvPr id="11" name="Rectangle : coins arrondis 10">
            <a:extLst>
              <a:ext uri="{FF2B5EF4-FFF2-40B4-BE49-F238E27FC236}">
                <a16:creationId xmlns:a16="http://schemas.microsoft.com/office/drawing/2014/main" id="{8724C650-B607-ABDE-C798-1DC9131832EF}"/>
              </a:ext>
            </a:extLst>
          </p:cNvPr>
          <p:cNvSpPr/>
          <p:nvPr/>
        </p:nvSpPr>
        <p:spPr>
          <a:xfrm>
            <a:off x="1762760" y="5447422"/>
            <a:ext cx="8666479" cy="1104116"/>
          </a:xfrm>
          <a:prstGeom prst="roundRect">
            <a:avLst/>
          </a:prstGeom>
          <a:solidFill>
            <a:srgbClr val="087B7A"/>
          </a:solidFill>
          <a:ln w="12700" cap="flat" cmpd="sng" algn="ctr">
            <a:solidFill>
              <a:srgbClr val="087B7A">
                <a:shade val="15000"/>
              </a:srgbClr>
            </a:solidFill>
            <a:prstDash val="solid"/>
            <a:miter lim="800000"/>
          </a:ln>
          <a:effectLst/>
        </p:spPr>
        <p:txBody>
          <a:bodyPr rtlCol="0" anchor="ct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prstClr val="white"/>
                </a:solidFill>
                <a:effectLst/>
                <a:uLnTx/>
                <a:uFillTx/>
                <a:latin typeface="Bahnschrift Light" panose="020B0502040204020203" pitchFamily="34" charset="0"/>
                <a:ea typeface="+mn-ea"/>
                <a:cs typeface="+mn-cs"/>
              </a:rPr>
              <a:t>Une population de cicadelles piégées qui décroît progressivement de début octobre à mi-novembre, puis devient négligeable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prstClr val="white"/>
                </a:solidFill>
                <a:effectLst/>
                <a:uLnTx/>
                <a:uFillTx/>
                <a:latin typeface="Bahnschrift Light" panose="020B0502040204020203" pitchFamily="34" charset="0"/>
                <a:ea typeface="+mn-ea"/>
                <a:cs typeface="+mn-cs"/>
              </a:rPr>
              <a:t>Variabilité importante qui s’explique en partie par l’année (climat), mais également</a:t>
            </a:r>
            <a:r>
              <a:rPr kumimoji="0" lang="fr-FR" sz="1600" b="0" i="0" u="none" strike="noStrike" kern="0" cap="none" spc="0" normalizeH="0" noProof="0" dirty="0">
                <a:ln>
                  <a:noFill/>
                </a:ln>
                <a:solidFill>
                  <a:prstClr val="white"/>
                </a:solidFill>
                <a:effectLst/>
                <a:uLnTx/>
                <a:uFillTx/>
                <a:latin typeface="Bahnschrift Light" panose="020B0502040204020203" pitchFamily="34" charset="0"/>
                <a:ea typeface="+mn-ea"/>
                <a:cs typeface="+mn-cs"/>
              </a:rPr>
              <a:t> par le site</a:t>
            </a:r>
            <a:endParaRPr kumimoji="0" lang="fr-FR" sz="1600" b="0" i="0" u="none" strike="noStrike" kern="0" cap="none" spc="0" normalizeH="0" baseline="0" noProof="0" dirty="0">
              <a:ln>
                <a:noFill/>
              </a:ln>
              <a:solidFill>
                <a:prstClr val="white"/>
              </a:solidFill>
              <a:effectLst/>
              <a:uLnTx/>
              <a:uFillTx/>
              <a:latin typeface="Bahnschrift Light" panose="020B0502040204020203" pitchFamily="34" charset="0"/>
              <a:ea typeface="+mn-ea"/>
              <a:cs typeface="+mn-cs"/>
            </a:endParaRPr>
          </a:p>
        </p:txBody>
      </p:sp>
      <p:pic>
        <p:nvPicPr>
          <p:cNvPr id="2" name="Image 1">
            <a:extLst>
              <a:ext uri="{FF2B5EF4-FFF2-40B4-BE49-F238E27FC236}">
                <a16:creationId xmlns:a16="http://schemas.microsoft.com/office/drawing/2014/main" id="{C5F780BC-4F3C-4EC3-BF0D-992E4F87A323}"/>
              </a:ext>
            </a:extLst>
          </p:cNvPr>
          <p:cNvPicPr>
            <a:picLocks noChangeAspect="1"/>
          </p:cNvPicPr>
          <p:nvPr/>
        </p:nvPicPr>
        <p:blipFill>
          <a:blip r:embed="rId5"/>
          <a:stretch>
            <a:fillRect/>
          </a:stretch>
        </p:blipFill>
        <p:spPr>
          <a:xfrm>
            <a:off x="2541724" y="1833041"/>
            <a:ext cx="7108552" cy="3292125"/>
          </a:xfrm>
          <a:prstGeom prst="rect">
            <a:avLst/>
          </a:prstGeom>
        </p:spPr>
      </p:pic>
    </p:spTree>
    <p:extLst>
      <p:ext uri="{BB962C8B-B14F-4D97-AF65-F5344CB8AC3E}">
        <p14:creationId xmlns:p14="http://schemas.microsoft.com/office/powerpoint/2010/main" val="364850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DC3AA-3B1A-0278-AE7E-BE5AEE566234}"/>
            </a:ext>
          </a:extLst>
        </p:cNvPr>
        <p:cNvGrpSpPr/>
        <p:nvPr/>
      </p:nvGrpSpPr>
      <p:grpSpPr>
        <a:xfrm>
          <a:off x="0" y="0"/>
          <a:ext cx="0" cy="0"/>
          <a:chOff x="0" y="0"/>
          <a:chExt cx="0" cy="0"/>
        </a:xfrm>
      </p:grpSpPr>
      <p:grpSp>
        <p:nvGrpSpPr>
          <p:cNvPr id="85" name="Groupe 84">
            <a:extLst>
              <a:ext uri="{FF2B5EF4-FFF2-40B4-BE49-F238E27FC236}">
                <a16:creationId xmlns:a16="http://schemas.microsoft.com/office/drawing/2014/main" id="{7D88EF00-A316-38D3-848C-CC69CC32140B}"/>
              </a:ext>
            </a:extLst>
          </p:cNvPr>
          <p:cNvGrpSpPr/>
          <p:nvPr/>
        </p:nvGrpSpPr>
        <p:grpSpPr>
          <a:xfrm>
            <a:off x="372933" y="50455"/>
            <a:ext cx="11292745" cy="388640"/>
            <a:chOff x="786847" y="329183"/>
            <a:chExt cx="10926154" cy="777241"/>
          </a:xfrm>
        </p:grpSpPr>
        <p:sp>
          <p:nvSpPr>
            <p:cNvPr id="86" name="Rectangle 85">
              <a:extLst>
                <a:ext uri="{FF2B5EF4-FFF2-40B4-BE49-F238E27FC236}">
                  <a16:creationId xmlns:a16="http://schemas.microsoft.com/office/drawing/2014/main" id="{04FE97A1-FE60-1BA3-E6FC-B6814557BBAF}"/>
                </a:ext>
              </a:extLst>
            </p:cNvPr>
            <p:cNvSpPr/>
            <p:nvPr/>
          </p:nvSpPr>
          <p:spPr>
            <a:xfrm>
              <a:off x="1600200" y="329184"/>
              <a:ext cx="9299448" cy="77724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Arc 86">
              <a:extLst>
                <a:ext uri="{FF2B5EF4-FFF2-40B4-BE49-F238E27FC236}">
                  <a16:creationId xmlns:a16="http://schemas.microsoft.com/office/drawing/2014/main" id="{9AF61DA0-8A39-72B2-0621-53116A794CBA}"/>
                </a:ext>
              </a:extLst>
            </p:cNvPr>
            <p:cNvSpPr/>
            <p:nvPr/>
          </p:nvSpPr>
          <p:spPr>
            <a:xfrm flipH="1">
              <a:off x="786847" y="329184"/>
              <a:ext cx="1682495" cy="777240"/>
            </a:xfrm>
            <a:prstGeom prst="arc">
              <a:avLst/>
            </a:prstGeom>
            <a:solidFill>
              <a:srgbClr val="BACFA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Arc 87">
              <a:extLst>
                <a:ext uri="{FF2B5EF4-FFF2-40B4-BE49-F238E27FC236}">
                  <a16:creationId xmlns:a16="http://schemas.microsoft.com/office/drawing/2014/main" id="{3BB8D97D-114B-B0BE-5F9F-01A94B721B08}"/>
                </a:ext>
              </a:extLst>
            </p:cNvPr>
            <p:cNvSpPr/>
            <p:nvPr/>
          </p:nvSpPr>
          <p:spPr>
            <a:xfrm rot="10800000" flipH="1">
              <a:off x="10030506" y="329184"/>
              <a:ext cx="1682495" cy="777240"/>
            </a:xfrm>
            <a:prstGeom prst="arc">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A6DAA5EB-D1A5-8AE0-4C9D-D6EFBBF8EECA}"/>
                </a:ext>
              </a:extLst>
            </p:cNvPr>
            <p:cNvSpPr/>
            <p:nvPr/>
          </p:nvSpPr>
          <p:spPr>
            <a:xfrm>
              <a:off x="786847" y="704850"/>
              <a:ext cx="976639" cy="401574"/>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89">
              <a:extLst>
                <a:ext uri="{FF2B5EF4-FFF2-40B4-BE49-F238E27FC236}">
                  <a16:creationId xmlns:a16="http://schemas.microsoft.com/office/drawing/2014/main" id="{CDFE9ED3-6E92-48D7-847C-22C681468560}"/>
                </a:ext>
              </a:extLst>
            </p:cNvPr>
            <p:cNvSpPr/>
            <p:nvPr/>
          </p:nvSpPr>
          <p:spPr>
            <a:xfrm>
              <a:off x="10736362" y="329183"/>
              <a:ext cx="976639" cy="38862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Titre 2">
            <a:extLst>
              <a:ext uri="{FF2B5EF4-FFF2-40B4-BE49-F238E27FC236}">
                <a16:creationId xmlns:a16="http://schemas.microsoft.com/office/drawing/2014/main" id="{3EFD530D-FA0A-B0E2-FE53-3BAA51ADB05D}"/>
              </a:ext>
            </a:extLst>
          </p:cNvPr>
          <p:cNvSpPr>
            <a:spLocks noGrp="1"/>
          </p:cNvSpPr>
          <p:nvPr>
            <p:ph type="title"/>
          </p:nvPr>
        </p:nvSpPr>
        <p:spPr>
          <a:xfrm>
            <a:off x="372933" y="-199776"/>
            <a:ext cx="11292744" cy="888251"/>
          </a:xfrm>
        </p:spPr>
        <p:txBody>
          <a:bodyPr vert="horz" lIns="91440" tIns="45720" rIns="91440" bIns="45720" rtlCol="0" anchor="ctr" anchorCtr="0">
            <a:noAutofit/>
          </a:bodyPr>
          <a:lstStyle/>
          <a:p>
            <a:pPr algn="ctr"/>
            <a:r>
              <a:rPr lang="fr-FR" sz="2000" spc="-150" dirty="0">
                <a:solidFill>
                  <a:schemeClr val="accent2"/>
                </a:solidFill>
                <a:latin typeface="Nunito" pitchFamily="2" charset="0"/>
              </a:rPr>
              <a:t>Actions au champ : piégeage des cicadelles</a:t>
            </a:r>
            <a:endParaRPr lang="en-US" sz="2000" spc="-150" dirty="0">
              <a:solidFill>
                <a:schemeClr val="accent2"/>
              </a:solidFill>
              <a:latin typeface="Nunito" pitchFamily="2" charset="0"/>
            </a:endParaRPr>
          </a:p>
        </p:txBody>
      </p:sp>
      <p:sp>
        <p:nvSpPr>
          <p:cNvPr id="110" name="Espace réservé du numéro de diapositive 1">
            <a:extLst>
              <a:ext uri="{FF2B5EF4-FFF2-40B4-BE49-F238E27FC236}">
                <a16:creationId xmlns:a16="http://schemas.microsoft.com/office/drawing/2014/main" id="{98BB2EA6-94B9-B025-4CE0-CB4078C09A1A}"/>
              </a:ext>
            </a:extLst>
          </p:cNvPr>
          <p:cNvSpPr txBox="1">
            <a:spLocks/>
          </p:cNvSpPr>
          <p:nvPr/>
        </p:nvSpPr>
        <p:spPr>
          <a:xfrm>
            <a:off x="8610600" y="63563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7BCA25-F3AE-44E6-94B1-B3E1DF1A1953}"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pSp>
        <p:nvGrpSpPr>
          <p:cNvPr id="77" name="Groupe 76">
            <a:extLst>
              <a:ext uri="{FF2B5EF4-FFF2-40B4-BE49-F238E27FC236}">
                <a16:creationId xmlns:a16="http://schemas.microsoft.com/office/drawing/2014/main" id="{C40E11B0-E690-824A-CA9A-D4C36B4C64E9}"/>
              </a:ext>
            </a:extLst>
          </p:cNvPr>
          <p:cNvGrpSpPr/>
          <p:nvPr/>
        </p:nvGrpSpPr>
        <p:grpSpPr>
          <a:xfrm>
            <a:off x="11812158" y="0"/>
            <a:ext cx="379842" cy="6857997"/>
            <a:chOff x="11812158" y="2460023"/>
            <a:chExt cx="379842" cy="1147763"/>
          </a:xfrm>
        </p:grpSpPr>
        <p:sp>
          <p:nvSpPr>
            <p:cNvPr id="78" name="Rectangle 77">
              <a:extLst>
                <a:ext uri="{FF2B5EF4-FFF2-40B4-BE49-F238E27FC236}">
                  <a16:creationId xmlns:a16="http://schemas.microsoft.com/office/drawing/2014/main" id="{EA8AC2AB-F343-E423-68F4-FB2C47C6E9A4}"/>
                </a:ext>
              </a:extLst>
            </p:cNvPr>
            <p:cNvSpPr/>
            <p:nvPr/>
          </p:nvSpPr>
          <p:spPr>
            <a:xfrm>
              <a:off x="11896725" y="2460023"/>
              <a:ext cx="295275" cy="11477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9" name="Connecteur droit 78">
              <a:extLst>
                <a:ext uri="{FF2B5EF4-FFF2-40B4-BE49-F238E27FC236}">
                  <a16:creationId xmlns:a16="http://schemas.microsoft.com/office/drawing/2014/main" id="{17CC1DE6-F463-3F8B-D108-94FB7EE3DF5E}"/>
                </a:ext>
              </a:extLst>
            </p:cNvPr>
            <p:cNvCxnSpPr/>
            <p:nvPr/>
          </p:nvCxnSpPr>
          <p:spPr>
            <a:xfrm>
              <a:off x="11812158"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79C90CA7-5CD9-CA2E-BF42-2E9640844CC9}"/>
                </a:ext>
              </a:extLst>
            </p:cNvPr>
            <p:cNvCxnSpPr/>
            <p:nvPr/>
          </p:nvCxnSpPr>
          <p:spPr>
            <a:xfrm>
              <a:off x="12045520"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C1EB3348-119F-93D5-45A8-F8C69FAC6461}"/>
                </a:ext>
              </a:extLst>
            </p:cNvPr>
            <p:cNvCxnSpPr/>
            <p:nvPr/>
          </p:nvCxnSpPr>
          <p:spPr>
            <a:xfrm>
              <a:off x="11974082" y="2460023"/>
              <a:ext cx="0" cy="1147763"/>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 name="Espace réservé du contenu 2">
            <a:extLst>
              <a:ext uri="{FF2B5EF4-FFF2-40B4-BE49-F238E27FC236}">
                <a16:creationId xmlns:a16="http://schemas.microsoft.com/office/drawing/2014/main" id="{8401446C-2CED-68E7-20C3-FF0370B02ED1}"/>
              </a:ext>
            </a:extLst>
          </p:cNvPr>
          <p:cNvSpPr>
            <a:spLocks noGrp="1"/>
          </p:cNvSpPr>
          <p:nvPr>
            <p:ph idx="1"/>
          </p:nvPr>
        </p:nvSpPr>
        <p:spPr>
          <a:xfrm>
            <a:off x="838200" y="1057535"/>
            <a:ext cx="10515600" cy="2160794"/>
          </a:xfrm>
        </p:spPr>
        <p:txBody>
          <a:bodyPr/>
          <a:lstStyle/>
          <a:p>
            <a:r>
              <a:rPr lang="fr-FR" b="1" dirty="0"/>
              <a:t>2077 </a:t>
            </a:r>
            <a:r>
              <a:rPr lang="fr-FR" b="1" i="1" dirty="0" err="1"/>
              <a:t>p.alienus</a:t>
            </a:r>
            <a:r>
              <a:rPr lang="fr-FR" b="1" i="1" dirty="0"/>
              <a:t> </a:t>
            </a:r>
            <a:r>
              <a:rPr lang="fr-FR" b="1" dirty="0"/>
              <a:t>sexées</a:t>
            </a:r>
          </a:p>
        </p:txBody>
      </p:sp>
      <p:sp>
        <p:nvSpPr>
          <p:cNvPr id="14" name="Rectangle : coins arrondis 13">
            <a:extLst>
              <a:ext uri="{FF2B5EF4-FFF2-40B4-BE49-F238E27FC236}">
                <a16:creationId xmlns:a16="http://schemas.microsoft.com/office/drawing/2014/main" id="{9A8C8A09-4558-4CEB-F778-F077C1F54B98}"/>
              </a:ext>
            </a:extLst>
          </p:cNvPr>
          <p:cNvSpPr/>
          <p:nvPr/>
        </p:nvSpPr>
        <p:spPr>
          <a:xfrm>
            <a:off x="2275445" y="5694218"/>
            <a:ext cx="7370099" cy="977578"/>
          </a:xfrm>
          <a:prstGeom prst="roundRect">
            <a:avLst/>
          </a:prstGeom>
          <a:solidFill>
            <a:srgbClr val="087B7A"/>
          </a:solidFill>
          <a:ln w="12700" cap="flat" cmpd="sng" algn="ctr">
            <a:solidFill>
              <a:srgbClr val="087B7A">
                <a:shade val="15000"/>
              </a:srgbClr>
            </a:solidFill>
            <a:prstDash val="solid"/>
            <a:miter lim="800000"/>
          </a:ln>
          <a:effectLst/>
        </p:spPr>
        <p:txBody>
          <a:bodyPr rtlCol="0" anchor="ct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0" cap="none" spc="0" normalizeH="0" baseline="0" noProof="0" dirty="0">
                <a:ln>
                  <a:noFill/>
                </a:ln>
                <a:solidFill>
                  <a:prstClr val="white"/>
                </a:solidFill>
                <a:effectLst/>
                <a:uLnTx/>
                <a:uFillTx/>
                <a:latin typeface="Bahnschrift Light" panose="020B0502040204020203" pitchFamily="34" charset="0"/>
                <a:ea typeface="+mn-ea"/>
                <a:cs typeface="+mn-cs"/>
              </a:rPr>
              <a:t>Un sex-ratio de captures de 2/3 en faveur des mâles</a:t>
            </a:r>
          </a:p>
        </p:txBody>
      </p:sp>
      <p:pic>
        <p:nvPicPr>
          <p:cNvPr id="2" name="Image 1">
            <a:extLst>
              <a:ext uri="{FF2B5EF4-FFF2-40B4-BE49-F238E27FC236}">
                <a16:creationId xmlns:a16="http://schemas.microsoft.com/office/drawing/2014/main" id="{E3D97B93-AE17-191C-9094-85065FEF8F8E}"/>
              </a:ext>
            </a:extLst>
          </p:cNvPr>
          <p:cNvPicPr>
            <a:picLocks noChangeAspect="1"/>
          </p:cNvPicPr>
          <p:nvPr/>
        </p:nvPicPr>
        <p:blipFill>
          <a:blip r:embed="rId2"/>
          <a:stretch>
            <a:fillRect/>
          </a:stretch>
        </p:blipFill>
        <p:spPr>
          <a:xfrm>
            <a:off x="174889" y="1675468"/>
            <a:ext cx="5785605" cy="3688400"/>
          </a:xfrm>
          <a:prstGeom prst="rect">
            <a:avLst/>
          </a:prstGeom>
        </p:spPr>
      </p:pic>
      <p:pic>
        <p:nvPicPr>
          <p:cNvPr id="3" name="Image 2">
            <a:extLst>
              <a:ext uri="{FF2B5EF4-FFF2-40B4-BE49-F238E27FC236}">
                <a16:creationId xmlns:a16="http://schemas.microsoft.com/office/drawing/2014/main" id="{AC1245A8-EBB9-81F9-7742-4D0898FF1D96}"/>
              </a:ext>
            </a:extLst>
          </p:cNvPr>
          <p:cNvPicPr>
            <a:picLocks noChangeAspect="1"/>
          </p:cNvPicPr>
          <p:nvPr/>
        </p:nvPicPr>
        <p:blipFill>
          <a:blip r:embed="rId3"/>
          <a:stretch>
            <a:fillRect/>
          </a:stretch>
        </p:blipFill>
        <p:spPr>
          <a:xfrm>
            <a:off x="5873975" y="1663221"/>
            <a:ext cx="5791702" cy="3688400"/>
          </a:xfrm>
          <a:prstGeom prst="rect">
            <a:avLst/>
          </a:prstGeom>
        </p:spPr>
      </p:pic>
    </p:spTree>
    <p:extLst>
      <p:ext uri="{BB962C8B-B14F-4D97-AF65-F5344CB8AC3E}">
        <p14:creationId xmlns:p14="http://schemas.microsoft.com/office/powerpoint/2010/main" val="127542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7FCB7-6F40-91CA-E6E8-30F69C0BE39B}"/>
            </a:ext>
          </a:extLst>
        </p:cNvPr>
        <p:cNvGrpSpPr/>
        <p:nvPr/>
      </p:nvGrpSpPr>
      <p:grpSpPr>
        <a:xfrm>
          <a:off x="0" y="0"/>
          <a:ext cx="0" cy="0"/>
          <a:chOff x="0" y="0"/>
          <a:chExt cx="0" cy="0"/>
        </a:xfrm>
      </p:grpSpPr>
      <p:grpSp>
        <p:nvGrpSpPr>
          <p:cNvPr id="85" name="Groupe 84">
            <a:extLst>
              <a:ext uri="{FF2B5EF4-FFF2-40B4-BE49-F238E27FC236}">
                <a16:creationId xmlns:a16="http://schemas.microsoft.com/office/drawing/2014/main" id="{36DE4BDD-FE3B-78BC-FBCC-650061DB33E6}"/>
              </a:ext>
            </a:extLst>
          </p:cNvPr>
          <p:cNvGrpSpPr/>
          <p:nvPr/>
        </p:nvGrpSpPr>
        <p:grpSpPr>
          <a:xfrm>
            <a:off x="372933" y="50455"/>
            <a:ext cx="11292745" cy="388640"/>
            <a:chOff x="786847" y="329183"/>
            <a:chExt cx="10926154" cy="777241"/>
          </a:xfrm>
        </p:grpSpPr>
        <p:sp>
          <p:nvSpPr>
            <p:cNvPr id="86" name="Rectangle 85">
              <a:extLst>
                <a:ext uri="{FF2B5EF4-FFF2-40B4-BE49-F238E27FC236}">
                  <a16:creationId xmlns:a16="http://schemas.microsoft.com/office/drawing/2014/main" id="{DA0AD4F9-3C6C-F060-90AA-EE759C6E3A16}"/>
                </a:ext>
              </a:extLst>
            </p:cNvPr>
            <p:cNvSpPr/>
            <p:nvPr/>
          </p:nvSpPr>
          <p:spPr>
            <a:xfrm>
              <a:off x="1600200" y="329184"/>
              <a:ext cx="9299448" cy="77724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Arc 86">
              <a:extLst>
                <a:ext uri="{FF2B5EF4-FFF2-40B4-BE49-F238E27FC236}">
                  <a16:creationId xmlns:a16="http://schemas.microsoft.com/office/drawing/2014/main" id="{4576183F-79AA-618C-69D3-73A8C1E9C5F1}"/>
                </a:ext>
              </a:extLst>
            </p:cNvPr>
            <p:cNvSpPr/>
            <p:nvPr/>
          </p:nvSpPr>
          <p:spPr>
            <a:xfrm flipH="1">
              <a:off x="786847" y="329184"/>
              <a:ext cx="1682495" cy="777240"/>
            </a:xfrm>
            <a:prstGeom prst="arc">
              <a:avLst/>
            </a:prstGeom>
            <a:solidFill>
              <a:srgbClr val="BACFA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Arc 87">
              <a:extLst>
                <a:ext uri="{FF2B5EF4-FFF2-40B4-BE49-F238E27FC236}">
                  <a16:creationId xmlns:a16="http://schemas.microsoft.com/office/drawing/2014/main" id="{A8F58165-126C-3045-791E-72E4879EE1BD}"/>
                </a:ext>
              </a:extLst>
            </p:cNvPr>
            <p:cNvSpPr/>
            <p:nvPr/>
          </p:nvSpPr>
          <p:spPr>
            <a:xfrm rot="10800000" flipH="1">
              <a:off x="10030506" y="329184"/>
              <a:ext cx="1682495" cy="777240"/>
            </a:xfrm>
            <a:prstGeom prst="arc">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7B4518CC-7386-5C53-1A0E-987C40DFFFB4}"/>
                </a:ext>
              </a:extLst>
            </p:cNvPr>
            <p:cNvSpPr/>
            <p:nvPr/>
          </p:nvSpPr>
          <p:spPr>
            <a:xfrm>
              <a:off x="786847" y="704850"/>
              <a:ext cx="976639" cy="401574"/>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89">
              <a:extLst>
                <a:ext uri="{FF2B5EF4-FFF2-40B4-BE49-F238E27FC236}">
                  <a16:creationId xmlns:a16="http://schemas.microsoft.com/office/drawing/2014/main" id="{FD1BB38F-6133-DF10-EA4F-F944BCF5F484}"/>
                </a:ext>
              </a:extLst>
            </p:cNvPr>
            <p:cNvSpPr/>
            <p:nvPr/>
          </p:nvSpPr>
          <p:spPr>
            <a:xfrm>
              <a:off x="10736362" y="329183"/>
              <a:ext cx="976639" cy="38862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Titre 2">
            <a:extLst>
              <a:ext uri="{FF2B5EF4-FFF2-40B4-BE49-F238E27FC236}">
                <a16:creationId xmlns:a16="http://schemas.microsoft.com/office/drawing/2014/main" id="{285037C8-8BB9-3A2A-272D-595B50D01FAC}"/>
              </a:ext>
            </a:extLst>
          </p:cNvPr>
          <p:cNvSpPr>
            <a:spLocks noGrp="1"/>
          </p:cNvSpPr>
          <p:nvPr>
            <p:ph type="title"/>
          </p:nvPr>
        </p:nvSpPr>
        <p:spPr>
          <a:xfrm>
            <a:off x="372933" y="-199776"/>
            <a:ext cx="11292744" cy="888251"/>
          </a:xfrm>
        </p:spPr>
        <p:txBody>
          <a:bodyPr vert="horz" lIns="91440" tIns="45720" rIns="91440" bIns="45720" rtlCol="0" anchor="ctr" anchorCtr="0">
            <a:noAutofit/>
          </a:bodyPr>
          <a:lstStyle/>
          <a:p>
            <a:pPr algn="ctr"/>
            <a:r>
              <a:rPr lang="fr-FR" sz="2000" spc="-150" dirty="0">
                <a:solidFill>
                  <a:schemeClr val="accent2"/>
                </a:solidFill>
                <a:latin typeface="Nunito" pitchFamily="2" charset="0"/>
              </a:rPr>
              <a:t>Actions au champ : piégeage des cicadelles</a:t>
            </a:r>
            <a:endParaRPr lang="en-US" sz="2000" spc="-150" dirty="0">
              <a:solidFill>
                <a:schemeClr val="accent2"/>
              </a:solidFill>
              <a:latin typeface="Nunito" pitchFamily="2" charset="0"/>
            </a:endParaRPr>
          </a:p>
        </p:txBody>
      </p:sp>
      <p:sp>
        <p:nvSpPr>
          <p:cNvPr id="110" name="Espace réservé du numéro de diapositive 1">
            <a:extLst>
              <a:ext uri="{FF2B5EF4-FFF2-40B4-BE49-F238E27FC236}">
                <a16:creationId xmlns:a16="http://schemas.microsoft.com/office/drawing/2014/main" id="{4E3B937C-DDF3-1705-E8D2-4B2C65386AAD}"/>
              </a:ext>
            </a:extLst>
          </p:cNvPr>
          <p:cNvSpPr txBox="1">
            <a:spLocks/>
          </p:cNvSpPr>
          <p:nvPr/>
        </p:nvSpPr>
        <p:spPr>
          <a:xfrm>
            <a:off x="8610600" y="63563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7BCA25-F3AE-44E6-94B1-B3E1DF1A1953}"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pSp>
        <p:nvGrpSpPr>
          <p:cNvPr id="77" name="Groupe 76">
            <a:extLst>
              <a:ext uri="{FF2B5EF4-FFF2-40B4-BE49-F238E27FC236}">
                <a16:creationId xmlns:a16="http://schemas.microsoft.com/office/drawing/2014/main" id="{D19BA7CD-668B-9A3F-6853-D37AB8CFCF68}"/>
              </a:ext>
            </a:extLst>
          </p:cNvPr>
          <p:cNvGrpSpPr/>
          <p:nvPr/>
        </p:nvGrpSpPr>
        <p:grpSpPr>
          <a:xfrm>
            <a:off x="11812158" y="0"/>
            <a:ext cx="379842" cy="6857997"/>
            <a:chOff x="11812158" y="2460023"/>
            <a:chExt cx="379842" cy="1147763"/>
          </a:xfrm>
        </p:grpSpPr>
        <p:sp>
          <p:nvSpPr>
            <p:cNvPr id="78" name="Rectangle 77">
              <a:extLst>
                <a:ext uri="{FF2B5EF4-FFF2-40B4-BE49-F238E27FC236}">
                  <a16:creationId xmlns:a16="http://schemas.microsoft.com/office/drawing/2014/main" id="{4B486277-F527-0C33-B764-CD9E62A29A75}"/>
                </a:ext>
              </a:extLst>
            </p:cNvPr>
            <p:cNvSpPr/>
            <p:nvPr/>
          </p:nvSpPr>
          <p:spPr>
            <a:xfrm>
              <a:off x="11896725" y="2460023"/>
              <a:ext cx="295275" cy="11477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9" name="Connecteur droit 78">
              <a:extLst>
                <a:ext uri="{FF2B5EF4-FFF2-40B4-BE49-F238E27FC236}">
                  <a16:creationId xmlns:a16="http://schemas.microsoft.com/office/drawing/2014/main" id="{D1AB99C5-9AAD-54A1-FB37-0D45EA76A24E}"/>
                </a:ext>
              </a:extLst>
            </p:cNvPr>
            <p:cNvCxnSpPr/>
            <p:nvPr/>
          </p:nvCxnSpPr>
          <p:spPr>
            <a:xfrm>
              <a:off x="11812158"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00A4F098-F88D-FE93-9BD9-43BA294C864C}"/>
                </a:ext>
              </a:extLst>
            </p:cNvPr>
            <p:cNvCxnSpPr/>
            <p:nvPr/>
          </p:nvCxnSpPr>
          <p:spPr>
            <a:xfrm>
              <a:off x="12045520"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3B8D3569-F288-F642-1A6D-E334BC430DDA}"/>
                </a:ext>
              </a:extLst>
            </p:cNvPr>
            <p:cNvCxnSpPr/>
            <p:nvPr/>
          </p:nvCxnSpPr>
          <p:spPr>
            <a:xfrm>
              <a:off x="11974082" y="2460023"/>
              <a:ext cx="0" cy="1147763"/>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Espace réservé du contenu 2">
            <a:extLst>
              <a:ext uri="{FF2B5EF4-FFF2-40B4-BE49-F238E27FC236}">
                <a16:creationId xmlns:a16="http://schemas.microsoft.com/office/drawing/2014/main" id="{39907ABA-04AA-4312-1242-B0FD3A373C60}"/>
              </a:ext>
            </a:extLst>
          </p:cNvPr>
          <p:cNvSpPr>
            <a:spLocks noGrp="1"/>
          </p:cNvSpPr>
          <p:nvPr>
            <p:ph idx="1"/>
          </p:nvPr>
        </p:nvSpPr>
        <p:spPr>
          <a:xfrm>
            <a:off x="838200" y="1057535"/>
            <a:ext cx="10515600" cy="2160794"/>
          </a:xfrm>
        </p:spPr>
        <p:txBody>
          <a:bodyPr/>
          <a:lstStyle/>
          <a:p>
            <a:r>
              <a:rPr lang="fr-FR" b="1" dirty="0"/>
              <a:t>2077 </a:t>
            </a:r>
            <a:r>
              <a:rPr lang="fr-FR" b="1" i="1" dirty="0" err="1"/>
              <a:t>p.alienus</a:t>
            </a:r>
            <a:r>
              <a:rPr lang="fr-FR" b="1" i="1" dirty="0"/>
              <a:t> </a:t>
            </a:r>
            <a:r>
              <a:rPr lang="fr-FR" b="1" dirty="0"/>
              <a:t>sexées</a:t>
            </a:r>
          </a:p>
        </p:txBody>
      </p:sp>
      <p:sp>
        <p:nvSpPr>
          <p:cNvPr id="4" name="Rectangle : coins arrondis 3">
            <a:extLst>
              <a:ext uri="{FF2B5EF4-FFF2-40B4-BE49-F238E27FC236}">
                <a16:creationId xmlns:a16="http://schemas.microsoft.com/office/drawing/2014/main" id="{8F095F4B-15A3-BB36-3DD9-8162C711E6A0}"/>
              </a:ext>
            </a:extLst>
          </p:cNvPr>
          <p:cNvSpPr/>
          <p:nvPr/>
        </p:nvSpPr>
        <p:spPr>
          <a:xfrm>
            <a:off x="2558381" y="5661927"/>
            <a:ext cx="7370099" cy="977578"/>
          </a:xfrm>
          <a:prstGeom prst="roundRect">
            <a:avLst/>
          </a:prstGeom>
          <a:solidFill>
            <a:srgbClr val="087B7A"/>
          </a:solidFill>
          <a:ln w="12700" cap="flat" cmpd="sng" algn="ctr">
            <a:solidFill>
              <a:srgbClr val="087B7A">
                <a:shade val="15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prstClr val="white"/>
                </a:solidFill>
                <a:effectLst/>
                <a:uLnTx/>
                <a:uFillTx/>
                <a:latin typeface="Bahnschrift Light" panose="020B0502040204020203" pitchFamily="34" charset="0"/>
                <a:ea typeface="+mn-ea"/>
                <a:cs typeface="+mn-cs"/>
              </a:rPr>
              <a:t>Pas de grande variabilité du sex-ratio en fonction des sites de capture</a:t>
            </a:r>
          </a:p>
        </p:txBody>
      </p:sp>
      <p:pic>
        <p:nvPicPr>
          <p:cNvPr id="5" name="Image 4">
            <a:extLst>
              <a:ext uri="{FF2B5EF4-FFF2-40B4-BE49-F238E27FC236}">
                <a16:creationId xmlns:a16="http://schemas.microsoft.com/office/drawing/2014/main" id="{8C7BCAB1-A394-3B73-A768-9646DB296459}"/>
              </a:ext>
            </a:extLst>
          </p:cNvPr>
          <p:cNvPicPr>
            <a:picLocks noChangeAspect="1"/>
          </p:cNvPicPr>
          <p:nvPr/>
        </p:nvPicPr>
        <p:blipFill>
          <a:blip r:embed="rId2"/>
          <a:stretch>
            <a:fillRect/>
          </a:stretch>
        </p:blipFill>
        <p:spPr>
          <a:xfrm>
            <a:off x="2352731" y="1560414"/>
            <a:ext cx="7486537" cy="3737172"/>
          </a:xfrm>
          <a:prstGeom prst="rect">
            <a:avLst/>
          </a:prstGeom>
        </p:spPr>
      </p:pic>
    </p:spTree>
    <p:extLst>
      <p:ext uri="{BB962C8B-B14F-4D97-AF65-F5344CB8AC3E}">
        <p14:creationId xmlns:p14="http://schemas.microsoft.com/office/powerpoint/2010/main" val="174151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A533E-D519-3E98-B3BB-2FF9D5CB8D92}"/>
            </a:ext>
          </a:extLst>
        </p:cNvPr>
        <p:cNvGrpSpPr/>
        <p:nvPr/>
      </p:nvGrpSpPr>
      <p:grpSpPr>
        <a:xfrm>
          <a:off x="0" y="0"/>
          <a:ext cx="0" cy="0"/>
          <a:chOff x="0" y="0"/>
          <a:chExt cx="0" cy="0"/>
        </a:xfrm>
      </p:grpSpPr>
      <p:grpSp>
        <p:nvGrpSpPr>
          <p:cNvPr id="85" name="Groupe 84">
            <a:extLst>
              <a:ext uri="{FF2B5EF4-FFF2-40B4-BE49-F238E27FC236}">
                <a16:creationId xmlns:a16="http://schemas.microsoft.com/office/drawing/2014/main" id="{31A307FF-FE37-50FE-7BCA-B20D67BCBF81}"/>
              </a:ext>
            </a:extLst>
          </p:cNvPr>
          <p:cNvGrpSpPr/>
          <p:nvPr/>
        </p:nvGrpSpPr>
        <p:grpSpPr>
          <a:xfrm>
            <a:off x="372933" y="50455"/>
            <a:ext cx="11292745" cy="388640"/>
            <a:chOff x="786847" y="329183"/>
            <a:chExt cx="10926154" cy="777241"/>
          </a:xfrm>
        </p:grpSpPr>
        <p:sp>
          <p:nvSpPr>
            <p:cNvPr id="86" name="Rectangle 85">
              <a:extLst>
                <a:ext uri="{FF2B5EF4-FFF2-40B4-BE49-F238E27FC236}">
                  <a16:creationId xmlns:a16="http://schemas.microsoft.com/office/drawing/2014/main" id="{5CE8558D-2DEC-B550-1133-C50EFE0D0BED}"/>
                </a:ext>
              </a:extLst>
            </p:cNvPr>
            <p:cNvSpPr/>
            <p:nvPr/>
          </p:nvSpPr>
          <p:spPr>
            <a:xfrm>
              <a:off x="1600200" y="329184"/>
              <a:ext cx="9299448" cy="77724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Arc 86">
              <a:extLst>
                <a:ext uri="{FF2B5EF4-FFF2-40B4-BE49-F238E27FC236}">
                  <a16:creationId xmlns:a16="http://schemas.microsoft.com/office/drawing/2014/main" id="{5E92DEC4-C1B1-E8E0-A036-9EA2DFD77B93}"/>
                </a:ext>
              </a:extLst>
            </p:cNvPr>
            <p:cNvSpPr/>
            <p:nvPr/>
          </p:nvSpPr>
          <p:spPr>
            <a:xfrm flipH="1">
              <a:off x="786847" y="329184"/>
              <a:ext cx="1682495" cy="777240"/>
            </a:xfrm>
            <a:prstGeom prst="arc">
              <a:avLst/>
            </a:prstGeom>
            <a:solidFill>
              <a:srgbClr val="BACFA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Arc 87">
              <a:extLst>
                <a:ext uri="{FF2B5EF4-FFF2-40B4-BE49-F238E27FC236}">
                  <a16:creationId xmlns:a16="http://schemas.microsoft.com/office/drawing/2014/main" id="{7B4C1891-8C29-8ADA-CABF-B9791641BE15}"/>
                </a:ext>
              </a:extLst>
            </p:cNvPr>
            <p:cNvSpPr/>
            <p:nvPr/>
          </p:nvSpPr>
          <p:spPr>
            <a:xfrm rot="10800000" flipH="1">
              <a:off x="10030506" y="329184"/>
              <a:ext cx="1682495" cy="777240"/>
            </a:xfrm>
            <a:prstGeom prst="arc">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D1964B34-3149-10A7-7F52-588632331BE3}"/>
                </a:ext>
              </a:extLst>
            </p:cNvPr>
            <p:cNvSpPr/>
            <p:nvPr/>
          </p:nvSpPr>
          <p:spPr>
            <a:xfrm>
              <a:off x="786847" y="704850"/>
              <a:ext cx="976639" cy="401574"/>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89">
              <a:extLst>
                <a:ext uri="{FF2B5EF4-FFF2-40B4-BE49-F238E27FC236}">
                  <a16:creationId xmlns:a16="http://schemas.microsoft.com/office/drawing/2014/main" id="{AFCE54F8-CA89-3BA1-4364-E11E51D6E387}"/>
                </a:ext>
              </a:extLst>
            </p:cNvPr>
            <p:cNvSpPr/>
            <p:nvPr/>
          </p:nvSpPr>
          <p:spPr>
            <a:xfrm>
              <a:off x="10736362" y="329183"/>
              <a:ext cx="976639" cy="38862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Titre 2">
            <a:extLst>
              <a:ext uri="{FF2B5EF4-FFF2-40B4-BE49-F238E27FC236}">
                <a16:creationId xmlns:a16="http://schemas.microsoft.com/office/drawing/2014/main" id="{A01F2488-6DA5-8009-BB36-567AC3AE3679}"/>
              </a:ext>
            </a:extLst>
          </p:cNvPr>
          <p:cNvSpPr>
            <a:spLocks noGrp="1"/>
          </p:cNvSpPr>
          <p:nvPr>
            <p:ph type="title"/>
          </p:nvPr>
        </p:nvSpPr>
        <p:spPr>
          <a:xfrm>
            <a:off x="372933" y="-199776"/>
            <a:ext cx="11292744" cy="888251"/>
          </a:xfrm>
        </p:spPr>
        <p:txBody>
          <a:bodyPr vert="horz" lIns="91440" tIns="45720" rIns="91440" bIns="45720" rtlCol="0" anchor="ctr" anchorCtr="0">
            <a:noAutofit/>
          </a:bodyPr>
          <a:lstStyle/>
          <a:p>
            <a:pPr algn="ctr"/>
            <a:r>
              <a:rPr lang="fr-FR" sz="2000" spc="-150" dirty="0">
                <a:solidFill>
                  <a:schemeClr val="accent2"/>
                </a:solidFill>
                <a:latin typeface="Nunito" pitchFamily="2" charset="0"/>
              </a:rPr>
              <a:t>Actions au champ : analyse du statut </a:t>
            </a:r>
            <a:r>
              <a:rPr lang="fr-FR" sz="2000" spc="-150" dirty="0" err="1">
                <a:solidFill>
                  <a:schemeClr val="accent2"/>
                </a:solidFill>
                <a:latin typeface="Nunito" pitchFamily="2" charset="0"/>
              </a:rPr>
              <a:t>virulifère</a:t>
            </a:r>
            <a:r>
              <a:rPr lang="fr-FR" sz="2000" spc="-150" dirty="0">
                <a:solidFill>
                  <a:schemeClr val="accent2"/>
                </a:solidFill>
                <a:latin typeface="Nunito" pitchFamily="2" charset="0"/>
              </a:rPr>
              <a:t> des cicadelles</a:t>
            </a:r>
            <a:endParaRPr lang="en-US" sz="2000" spc="-150" dirty="0">
              <a:solidFill>
                <a:schemeClr val="accent2"/>
              </a:solidFill>
              <a:latin typeface="Nunito" pitchFamily="2" charset="0"/>
            </a:endParaRPr>
          </a:p>
        </p:txBody>
      </p:sp>
      <p:sp>
        <p:nvSpPr>
          <p:cNvPr id="110" name="Espace réservé du numéro de diapositive 1">
            <a:extLst>
              <a:ext uri="{FF2B5EF4-FFF2-40B4-BE49-F238E27FC236}">
                <a16:creationId xmlns:a16="http://schemas.microsoft.com/office/drawing/2014/main" id="{CCAA4F46-6050-2CF7-9C12-C599B4D3E6DF}"/>
              </a:ext>
            </a:extLst>
          </p:cNvPr>
          <p:cNvSpPr txBox="1">
            <a:spLocks/>
          </p:cNvSpPr>
          <p:nvPr/>
        </p:nvSpPr>
        <p:spPr>
          <a:xfrm>
            <a:off x="8610600" y="63563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7BCA25-F3AE-44E6-94B1-B3E1DF1A1953}"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pSp>
        <p:nvGrpSpPr>
          <p:cNvPr id="77" name="Groupe 76">
            <a:extLst>
              <a:ext uri="{FF2B5EF4-FFF2-40B4-BE49-F238E27FC236}">
                <a16:creationId xmlns:a16="http://schemas.microsoft.com/office/drawing/2014/main" id="{5F670FF7-20A0-1882-3BC6-9A22E11C32EC}"/>
              </a:ext>
            </a:extLst>
          </p:cNvPr>
          <p:cNvGrpSpPr/>
          <p:nvPr/>
        </p:nvGrpSpPr>
        <p:grpSpPr>
          <a:xfrm>
            <a:off x="11812158" y="0"/>
            <a:ext cx="379842" cy="6857997"/>
            <a:chOff x="11812158" y="2460023"/>
            <a:chExt cx="379842" cy="1147763"/>
          </a:xfrm>
        </p:grpSpPr>
        <p:sp>
          <p:nvSpPr>
            <p:cNvPr id="78" name="Rectangle 77">
              <a:extLst>
                <a:ext uri="{FF2B5EF4-FFF2-40B4-BE49-F238E27FC236}">
                  <a16:creationId xmlns:a16="http://schemas.microsoft.com/office/drawing/2014/main" id="{231D015A-8504-5A93-7897-F988F1CCBE3C}"/>
                </a:ext>
              </a:extLst>
            </p:cNvPr>
            <p:cNvSpPr/>
            <p:nvPr/>
          </p:nvSpPr>
          <p:spPr>
            <a:xfrm>
              <a:off x="11896725" y="2460023"/>
              <a:ext cx="295275" cy="11477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9" name="Connecteur droit 78">
              <a:extLst>
                <a:ext uri="{FF2B5EF4-FFF2-40B4-BE49-F238E27FC236}">
                  <a16:creationId xmlns:a16="http://schemas.microsoft.com/office/drawing/2014/main" id="{14904197-90B9-0E53-30FA-0731B624A4B6}"/>
                </a:ext>
              </a:extLst>
            </p:cNvPr>
            <p:cNvCxnSpPr/>
            <p:nvPr/>
          </p:nvCxnSpPr>
          <p:spPr>
            <a:xfrm>
              <a:off x="11812158"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93A257BC-7C48-B2C1-928A-DF728E5B6C5E}"/>
                </a:ext>
              </a:extLst>
            </p:cNvPr>
            <p:cNvCxnSpPr/>
            <p:nvPr/>
          </p:nvCxnSpPr>
          <p:spPr>
            <a:xfrm>
              <a:off x="12045520"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0389E5FA-82F3-46A6-7502-79D959C76659}"/>
                </a:ext>
              </a:extLst>
            </p:cNvPr>
            <p:cNvCxnSpPr/>
            <p:nvPr/>
          </p:nvCxnSpPr>
          <p:spPr>
            <a:xfrm>
              <a:off x="11974082" y="2460023"/>
              <a:ext cx="0" cy="1147763"/>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Espace réservé du contenu 2">
            <a:extLst>
              <a:ext uri="{FF2B5EF4-FFF2-40B4-BE49-F238E27FC236}">
                <a16:creationId xmlns:a16="http://schemas.microsoft.com/office/drawing/2014/main" id="{2FD358CE-B1A5-7DF5-A144-5468C776D44D}"/>
              </a:ext>
            </a:extLst>
          </p:cNvPr>
          <p:cNvSpPr>
            <a:spLocks noGrp="1"/>
          </p:cNvSpPr>
          <p:nvPr>
            <p:ph idx="1"/>
          </p:nvPr>
        </p:nvSpPr>
        <p:spPr>
          <a:xfrm>
            <a:off x="838200" y="1057535"/>
            <a:ext cx="10515600" cy="605010"/>
          </a:xfrm>
        </p:spPr>
        <p:txBody>
          <a:bodyPr>
            <a:normAutofit/>
          </a:bodyPr>
          <a:lstStyle/>
          <a:p>
            <a:r>
              <a:rPr lang="fr-FR" sz="2400" b="1" dirty="0"/>
              <a:t>565 </a:t>
            </a:r>
            <a:r>
              <a:rPr lang="fr-FR" sz="2400" b="1" i="1" dirty="0" err="1"/>
              <a:t>p.alienus</a:t>
            </a:r>
            <a:r>
              <a:rPr lang="fr-FR" sz="2400" b="1" i="1" dirty="0"/>
              <a:t> </a:t>
            </a:r>
            <a:r>
              <a:rPr lang="fr-FR" sz="2400" b="1" dirty="0"/>
              <a:t>analysées </a:t>
            </a:r>
            <a:r>
              <a:rPr lang="fr-FR" sz="2400" dirty="0"/>
              <a:t>(statut sanitaire WDV)</a:t>
            </a:r>
          </a:p>
        </p:txBody>
      </p:sp>
      <p:sp>
        <p:nvSpPr>
          <p:cNvPr id="5" name="Rectangle : coins arrondis 4">
            <a:extLst>
              <a:ext uri="{FF2B5EF4-FFF2-40B4-BE49-F238E27FC236}">
                <a16:creationId xmlns:a16="http://schemas.microsoft.com/office/drawing/2014/main" id="{6A11ADF6-2189-70F0-8D6B-0E5ACCBE85C0}"/>
              </a:ext>
            </a:extLst>
          </p:cNvPr>
          <p:cNvSpPr/>
          <p:nvPr/>
        </p:nvSpPr>
        <p:spPr>
          <a:xfrm>
            <a:off x="114300" y="5213326"/>
            <a:ext cx="5357291" cy="1104345"/>
          </a:xfrm>
          <a:prstGeom prst="roundRect">
            <a:avLst/>
          </a:prstGeom>
          <a:solidFill>
            <a:srgbClr val="087B7A"/>
          </a:solidFill>
          <a:ln w="12700" cap="flat" cmpd="sng" algn="ctr">
            <a:solidFill>
              <a:srgbClr val="087B7A">
                <a:shade val="15000"/>
              </a:srgbClr>
            </a:solidFill>
            <a:prstDash val="solid"/>
            <a:miter lim="800000"/>
          </a:ln>
          <a:effectLst/>
        </p:spPr>
        <p:txBody>
          <a:bodyPr rtlCol="0" anchor="ct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0" cap="none" spc="0" normalizeH="0" baseline="0" noProof="0" dirty="0">
                <a:ln>
                  <a:noFill/>
                </a:ln>
                <a:solidFill>
                  <a:prstClr val="white"/>
                </a:solidFill>
                <a:effectLst/>
                <a:uLnTx/>
                <a:uFillTx/>
                <a:latin typeface="Bahnschrift Light" panose="020B0502040204020203" pitchFamily="34" charset="0"/>
                <a:ea typeface="+mn-ea"/>
                <a:cs typeface="+mn-cs"/>
              </a:rPr>
              <a:t>Plus de 50% des cicadelles analysées sont positives au WDV</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0" cap="none" spc="0" normalizeH="0" baseline="0" noProof="0" dirty="0">
                <a:ln>
                  <a:noFill/>
                </a:ln>
                <a:solidFill>
                  <a:prstClr val="white"/>
                </a:solidFill>
                <a:effectLst/>
                <a:uLnTx/>
                <a:uFillTx/>
                <a:latin typeface="Bahnschrift Light" panose="020B0502040204020203" pitchFamily="34" charset="0"/>
                <a:ea typeface="+mn-ea"/>
                <a:cs typeface="+mn-cs"/>
              </a:rPr>
              <a:t>Environ 30% positives à l’isolat blé et 20% à l’isolat orge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0" cap="none" spc="0" normalizeH="0" baseline="0" noProof="0" dirty="0">
                <a:ln>
                  <a:noFill/>
                </a:ln>
                <a:solidFill>
                  <a:prstClr val="white"/>
                </a:solidFill>
                <a:effectLst/>
                <a:uLnTx/>
                <a:uFillTx/>
                <a:latin typeface="Bahnschrift Light" panose="020B0502040204020203" pitchFamily="34" charset="0"/>
                <a:ea typeface="+mn-ea"/>
                <a:cs typeface="+mn-cs"/>
              </a:rPr>
              <a:t>Très faible cas de co-présence des deux isolats dans les cicadelles (0.5%)</a:t>
            </a:r>
          </a:p>
        </p:txBody>
      </p:sp>
      <p:sp>
        <p:nvSpPr>
          <p:cNvPr id="6" name="Rectangle : coins arrondis 5">
            <a:extLst>
              <a:ext uri="{FF2B5EF4-FFF2-40B4-BE49-F238E27FC236}">
                <a16:creationId xmlns:a16="http://schemas.microsoft.com/office/drawing/2014/main" id="{A168D314-7A8B-27E0-E84F-DF86100BFE3A}"/>
              </a:ext>
            </a:extLst>
          </p:cNvPr>
          <p:cNvSpPr/>
          <p:nvPr/>
        </p:nvSpPr>
        <p:spPr>
          <a:xfrm>
            <a:off x="5996416" y="5228567"/>
            <a:ext cx="5538355" cy="1089105"/>
          </a:xfrm>
          <a:prstGeom prst="roundRect">
            <a:avLst/>
          </a:prstGeom>
          <a:solidFill>
            <a:srgbClr val="087B7A"/>
          </a:solidFill>
          <a:ln w="12700" cap="flat" cmpd="sng" algn="ctr">
            <a:solidFill>
              <a:srgbClr val="087B7A">
                <a:shade val="15000"/>
              </a:srgbClr>
            </a:solidFill>
            <a:prstDash val="solid"/>
            <a:miter lim="800000"/>
          </a:ln>
          <a:effectLst/>
        </p:spPr>
        <p:txBody>
          <a:bodyPr rtlCol="0" anchor="ct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0" cap="none" spc="0" normalizeH="0" baseline="0" noProof="0" dirty="0">
                <a:ln>
                  <a:noFill/>
                </a:ln>
                <a:solidFill>
                  <a:prstClr val="white"/>
                </a:solidFill>
                <a:effectLst/>
                <a:uLnTx/>
                <a:uFillTx/>
                <a:latin typeface="Bahnschrift Light" panose="020B0502040204020203" pitchFamily="34" charset="0"/>
                <a:ea typeface="+mn-ea"/>
                <a:cs typeface="+mn-cs"/>
              </a:rPr>
              <a:t>Pas de différence marquée de présence des deux isolats dans les cicadelles analysées suivant la semaine de capture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0" cap="none" spc="0" normalizeH="0" baseline="0" noProof="0" dirty="0">
                <a:ln>
                  <a:noFill/>
                </a:ln>
                <a:solidFill>
                  <a:prstClr val="white"/>
                </a:solidFill>
                <a:effectLst/>
                <a:uLnTx/>
                <a:uFillTx/>
                <a:latin typeface="Bahnschrift Light" panose="020B0502040204020203" pitchFamily="34" charset="0"/>
                <a:ea typeface="+mn-ea"/>
                <a:cs typeface="+mn-cs"/>
              </a:rPr>
              <a:t>Un pic de cicadelles positives (70%) semaine 43 qui coïncide au pic d’analyses</a:t>
            </a:r>
            <a:endParaRPr kumimoji="0" lang="fr-FR" sz="1600" b="0" i="0" u="none" strike="noStrike" kern="0" cap="none" spc="0" normalizeH="0" baseline="0" noProof="0" dirty="0">
              <a:ln>
                <a:noFill/>
              </a:ln>
              <a:solidFill>
                <a:prstClr val="white"/>
              </a:solidFill>
              <a:effectLst/>
              <a:uLnTx/>
              <a:uFillTx/>
              <a:latin typeface="Bahnschrift Light" panose="020B0502040204020203" pitchFamily="34" charset="0"/>
              <a:ea typeface="+mn-ea"/>
              <a:cs typeface="+mn-cs"/>
            </a:endParaRPr>
          </a:p>
        </p:txBody>
      </p:sp>
      <p:pic>
        <p:nvPicPr>
          <p:cNvPr id="7" name="Image 6">
            <a:extLst>
              <a:ext uri="{FF2B5EF4-FFF2-40B4-BE49-F238E27FC236}">
                <a16:creationId xmlns:a16="http://schemas.microsoft.com/office/drawing/2014/main" id="{04124189-0AFA-FB2B-1B67-2D6EF5BE00B4}"/>
              </a:ext>
            </a:extLst>
          </p:cNvPr>
          <p:cNvPicPr>
            <a:picLocks noChangeAspect="1"/>
          </p:cNvPicPr>
          <p:nvPr/>
        </p:nvPicPr>
        <p:blipFill>
          <a:blip r:embed="rId2"/>
          <a:stretch>
            <a:fillRect/>
          </a:stretch>
        </p:blipFill>
        <p:spPr>
          <a:xfrm>
            <a:off x="736100" y="1773739"/>
            <a:ext cx="4113690" cy="3310517"/>
          </a:xfrm>
          <a:prstGeom prst="rect">
            <a:avLst/>
          </a:prstGeom>
        </p:spPr>
      </p:pic>
      <p:pic>
        <p:nvPicPr>
          <p:cNvPr id="8" name="Image 7">
            <a:extLst>
              <a:ext uri="{FF2B5EF4-FFF2-40B4-BE49-F238E27FC236}">
                <a16:creationId xmlns:a16="http://schemas.microsoft.com/office/drawing/2014/main" id="{41869D77-165C-A2AB-DDF1-458CE8F3C9F8}"/>
              </a:ext>
            </a:extLst>
          </p:cNvPr>
          <p:cNvPicPr>
            <a:picLocks noChangeAspect="1"/>
          </p:cNvPicPr>
          <p:nvPr/>
        </p:nvPicPr>
        <p:blipFill>
          <a:blip r:embed="rId3"/>
          <a:stretch>
            <a:fillRect/>
          </a:stretch>
        </p:blipFill>
        <p:spPr>
          <a:xfrm>
            <a:off x="5790013" y="1828800"/>
            <a:ext cx="5909412" cy="2859876"/>
          </a:xfrm>
          <a:prstGeom prst="rect">
            <a:avLst/>
          </a:prstGeom>
        </p:spPr>
      </p:pic>
    </p:spTree>
    <p:extLst>
      <p:ext uri="{BB962C8B-B14F-4D97-AF65-F5344CB8AC3E}">
        <p14:creationId xmlns:p14="http://schemas.microsoft.com/office/powerpoint/2010/main" val="338609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1A22F-291A-D5F9-66C0-BA7C46EC749C}"/>
            </a:ext>
          </a:extLst>
        </p:cNvPr>
        <p:cNvGrpSpPr/>
        <p:nvPr/>
      </p:nvGrpSpPr>
      <p:grpSpPr>
        <a:xfrm>
          <a:off x="0" y="0"/>
          <a:ext cx="0" cy="0"/>
          <a:chOff x="0" y="0"/>
          <a:chExt cx="0" cy="0"/>
        </a:xfrm>
      </p:grpSpPr>
      <p:grpSp>
        <p:nvGrpSpPr>
          <p:cNvPr id="85" name="Groupe 84">
            <a:extLst>
              <a:ext uri="{FF2B5EF4-FFF2-40B4-BE49-F238E27FC236}">
                <a16:creationId xmlns:a16="http://schemas.microsoft.com/office/drawing/2014/main" id="{00CEB47B-C4B0-876B-B850-E4A463FA94F9}"/>
              </a:ext>
            </a:extLst>
          </p:cNvPr>
          <p:cNvGrpSpPr/>
          <p:nvPr/>
        </p:nvGrpSpPr>
        <p:grpSpPr>
          <a:xfrm>
            <a:off x="372933" y="50455"/>
            <a:ext cx="11292745" cy="388640"/>
            <a:chOff x="786847" y="329183"/>
            <a:chExt cx="10926154" cy="777241"/>
          </a:xfrm>
        </p:grpSpPr>
        <p:sp>
          <p:nvSpPr>
            <p:cNvPr id="86" name="Rectangle 85">
              <a:extLst>
                <a:ext uri="{FF2B5EF4-FFF2-40B4-BE49-F238E27FC236}">
                  <a16:creationId xmlns:a16="http://schemas.microsoft.com/office/drawing/2014/main" id="{AA23E48C-E371-3DCE-555E-8FFDD2D7B4C1}"/>
                </a:ext>
              </a:extLst>
            </p:cNvPr>
            <p:cNvSpPr/>
            <p:nvPr/>
          </p:nvSpPr>
          <p:spPr>
            <a:xfrm>
              <a:off x="1600200" y="329184"/>
              <a:ext cx="9299448" cy="77724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Arc 86">
              <a:extLst>
                <a:ext uri="{FF2B5EF4-FFF2-40B4-BE49-F238E27FC236}">
                  <a16:creationId xmlns:a16="http://schemas.microsoft.com/office/drawing/2014/main" id="{75557BA7-B0AB-FF02-A397-F04C0C37B496}"/>
                </a:ext>
              </a:extLst>
            </p:cNvPr>
            <p:cNvSpPr/>
            <p:nvPr/>
          </p:nvSpPr>
          <p:spPr>
            <a:xfrm flipH="1">
              <a:off x="786847" y="329184"/>
              <a:ext cx="1682495" cy="777240"/>
            </a:xfrm>
            <a:prstGeom prst="arc">
              <a:avLst/>
            </a:prstGeom>
            <a:solidFill>
              <a:srgbClr val="BACFA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Arc 87">
              <a:extLst>
                <a:ext uri="{FF2B5EF4-FFF2-40B4-BE49-F238E27FC236}">
                  <a16:creationId xmlns:a16="http://schemas.microsoft.com/office/drawing/2014/main" id="{444B4C73-FFDD-E344-5619-2EC9C158218E}"/>
                </a:ext>
              </a:extLst>
            </p:cNvPr>
            <p:cNvSpPr/>
            <p:nvPr/>
          </p:nvSpPr>
          <p:spPr>
            <a:xfrm rot="10800000" flipH="1">
              <a:off x="10030506" y="329184"/>
              <a:ext cx="1682495" cy="777240"/>
            </a:xfrm>
            <a:prstGeom prst="arc">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0402398A-0A05-1E34-CEBD-CFC4E2882180}"/>
                </a:ext>
              </a:extLst>
            </p:cNvPr>
            <p:cNvSpPr/>
            <p:nvPr/>
          </p:nvSpPr>
          <p:spPr>
            <a:xfrm>
              <a:off x="786847" y="704850"/>
              <a:ext cx="976639" cy="401574"/>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89">
              <a:extLst>
                <a:ext uri="{FF2B5EF4-FFF2-40B4-BE49-F238E27FC236}">
                  <a16:creationId xmlns:a16="http://schemas.microsoft.com/office/drawing/2014/main" id="{996306DB-092E-774B-E39B-F12465D6B716}"/>
                </a:ext>
              </a:extLst>
            </p:cNvPr>
            <p:cNvSpPr/>
            <p:nvPr/>
          </p:nvSpPr>
          <p:spPr>
            <a:xfrm>
              <a:off x="10736362" y="329183"/>
              <a:ext cx="976639" cy="38862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Titre 2">
            <a:extLst>
              <a:ext uri="{FF2B5EF4-FFF2-40B4-BE49-F238E27FC236}">
                <a16:creationId xmlns:a16="http://schemas.microsoft.com/office/drawing/2014/main" id="{2FEF8C02-B6B8-9322-1EAB-B088AD3BB098}"/>
              </a:ext>
            </a:extLst>
          </p:cNvPr>
          <p:cNvSpPr>
            <a:spLocks noGrp="1"/>
          </p:cNvSpPr>
          <p:nvPr>
            <p:ph type="title"/>
          </p:nvPr>
        </p:nvSpPr>
        <p:spPr>
          <a:xfrm>
            <a:off x="372933" y="-199776"/>
            <a:ext cx="11292744" cy="888251"/>
          </a:xfrm>
        </p:spPr>
        <p:txBody>
          <a:bodyPr vert="horz" lIns="91440" tIns="45720" rIns="91440" bIns="45720" rtlCol="0" anchor="ctr" anchorCtr="0">
            <a:noAutofit/>
          </a:bodyPr>
          <a:lstStyle/>
          <a:p>
            <a:pPr algn="ctr"/>
            <a:r>
              <a:rPr lang="fr-FR" sz="2000" spc="-150" dirty="0">
                <a:solidFill>
                  <a:schemeClr val="accent2"/>
                </a:solidFill>
                <a:latin typeface="Nunito" pitchFamily="2" charset="0"/>
              </a:rPr>
              <a:t>Actions au champ : analyse du statut </a:t>
            </a:r>
            <a:r>
              <a:rPr lang="fr-FR" sz="2000" spc="-150" dirty="0" err="1">
                <a:solidFill>
                  <a:schemeClr val="accent2"/>
                </a:solidFill>
                <a:latin typeface="Nunito" pitchFamily="2" charset="0"/>
              </a:rPr>
              <a:t>virulifère</a:t>
            </a:r>
            <a:r>
              <a:rPr lang="fr-FR" sz="2000" spc="-150" dirty="0">
                <a:solidFill>
                  <a:schemeClr val="accent2"/>
                </a:solidFill>
                <a:latin typeface="Nunito" pitchFamily="2" charset="0"/>
              </a:rPr>
              <a:t> des cicadelles</a:t>
            </a:r>
            <a:endParaRPr lang="en-US" sz="2000" spc="-150" dirty="0">
              <a:solidFill>
                <a:schemeClr val="accent2"/>
              </a:solidFill>
              <a:latin typeface="Nunito" pitchFamily="2" charset="0"/>
            </a:endParaRPr>
          </a:p>
        </p:txBody>
      </p:sp>
      <p:sp>
        <p:nvSpPr>
          <p:cNvPr id="110" name="Espace réservé du numéro de diapositive 1">
            <a:extLst>
              <a:ext uri="{FF2B5EF4-FFF2-40B4-BE49-F238E27FC236}">
                <a16:creationId xmlns:a16="http://schemas.microsoft.com/office/drawing/2014/main" id="{59D80BC9-0FEE-25B3-A284-941BCC4232E1}"/>
              </a:ext>
            </a:extLst>
          </p:cNvPr>
          <p:cNvSpPr txBox="1">
            <a:spLocks/>
          </p:cNvSpPr>
          <p:nvPr/>
        </p:nvSpPr>
        <p:spPr>
          <a:xfrm>
            <a:off x="8610600" y="63563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7BCA25-F3AE-44E6-94B1-B3E1DF1A1953}"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pSp>
        <p:nvGrpSpPr>
          <p:cNvPr id="77" name="Groupe 76">
            <a:extLst>
              <a:ext uri="{FF2B5EF4-FFF2-40B4-BE49-F238E27FC236}">
                <a16:creationId xmlns:a16="http://schemas.microsoft.com/office/drawing/2014/main" id="{79EE40EC-867A-2AF6-3D9B-E950632F2245}"/>
              </a:ext>
            </a:extLst>
          </p:cNvPr>
          <p:cNvGrpSpPr/>
          <p:nvPr/>
        </p:nvGrpSpPr>
        <p:grpSpPr>
          <a:xfrm>
            <a:off x="11812158" y="0"/>
            <a:ext cx="379842" cy="6857997"/>
            <a:chOff x="11812158" y="2460023"/>
            <a:chExt cx="379842" cy="1147763"/>
          </a:xfrm>
        </p:grpSpPr>
        <p:sp>
          <p:nvSpPr>
            <p:cNvPr id="78" name="Rectangle 77">
              <a:extLst>
                <a:ext uri="{FF2B5EF4-FFF2-40B4-BE49-F238E27FC236}">
                  <a16:creationId xmlns:a16="http://schemas.microsoft.com/office/drawing/2014/main" id="{918070AF-0FB4-D512-6E7F-F7E76FA63AD0}"/>
                </a:ext>
              </a:extLst>
            </p:cNvPr>
            <p:cNvSpPr/>
            <p:nvPr/>
          </p:nvSpPr>
          <p:spPr>
            <a:xfrm>
              <a:off x="11896725" y="2460023"/>
              <a:ext cx="295275" cy="11477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9" name="Connecteur droit 78">
              <a:extLst>
                <a:ext uri="{FF2B5EF4-FFF2-40B4-BE49-F238E27FC236}">
                  <a16:creationId xmlns:a16="http://schemas.microsoft.com/office/drawing/2014/main" id="{2BC34676-B760-0F17-4445-FA147CDD419F}"/>
                </a:ext>
              </a:extLst>
            </p:cNvPr>
            <p:cNvCxnSpPr/>
            <p:nvPr/>
          </p:nvCxnSpPr>
          <p:spPr>
            <a:xfrm>
              <a:off x="11812158"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8C51D08B-8BC2-E9B3-C873-CD168A2DD30A}"/>
                </a:ext>
              </a:extLst>
            </p:cNvPr>
            <p:cNvCxnSpPr/>
            <p:nvPr/>
          </p:nvCxnSpPr>
          <p:spPr>
            <a:xfrm>
              <a:off x="12045520"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49C08577-C846-3175-3F7F-9F77A6FA9BB8}"/>
                </a:ext>
              </a:extLst>
            </p:cNvPr>
            <p:cNvCxnSpPr/>
            <p:nvPr/>
          </p:nvCxnSpPr>
          <p:spPr>
            <a:xfrm>
              <a:off x="11974082" y="2460023"/>
              <a:ext cx="0" cy="1147763"/>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2" name="Espace réservé du contenu 2">
            <a:extLst>
              <a:ext uri="{FF2B5EF4-FFF2-40B4-BE49-F238E27FC236}">
                <a16:creationId xmlns:a16="http://schemas.microsoft.com/office/drawing/2014/main" id="{FDB2E252-25BA-70DB-2017-C710BC52E060}"/>
              </a:ext>
            </a:extLst>
          </p:cNvPr>
          <p:cNvSpPr>
            <a:spLocks noGrp="1"/>
          </p:cNvSpPr>
          <p:nvPr>
            <p:ph idx="1"/>
          </p:nvPr>
        </p:nvSpPr>
        <p:spPr>
          <a:xfrm>
            <a:off x="614045" y="938706"/>
            <a:ext cx="10515600" cy="662123"/>
          </a:xfrm>
        </p:spPr>
        <p:txBody>
          <a:bodyPr>
            <a:normAutofit/>
          </a:bodyPr>
          <a:lstStyle/>
          <a:p>
            <a:r>
              <a:rPr lang="fr-FR" sz="2400" b="1" dirty="0"/>
              <a:t>565 </a:t>
            </a:r>
            <a:r>
              <a:rPr lang="fr-FR" sz="2400" b="1" i="1" dirty="0" err="1"/>
              <a:t>p.alienus</a:t>
            </a:r>
            <a:r>
              <a:rPr lang="fr-FR" sz="2400" b="1" i="1" dirty="0"/>
              <a:t> </a:t>
            </a:r>
            <a:r>
              <a:rPr lang="fr-FR" sz="2400" b="1" dirty="0"/>
              <a:t>analysées </a:t>
            </a:r>
            <a:r>
              <a:rPr lang="fr-FR" sz="2400" dirty="0"/>
              <a:t>(statut sanitaire WDV)</a:t>
            </a:r>
          </a:p>
        </p:txBody>
      </p:sp>
      <p:graphicFrame>
        <p:nvGraphicFramePr>
          <p:cNvPr id="13" name="Tableau 12">
            <a:extLst>
              <a:ext uri="{FF2B5EF4-FFF2-40B4-BE49-F238E27FC236}">
                <a16:creationId xmlns:a16="http://schemas.microsoft.com/office/drawing/2014/main" id="{4A83BFA0-15AC-80BA-0A7F-AAFCFEF50C86}"/>
              </a:ext>
            </a:extLst>
          </p:cNvPr>
          <p:cNvGraphicFramePr>
            <a:graphicFrameLocks noGrp="1"/>
          </p:cNvGraphicFramePr>
          <p:nvPr>
            <p:extLst>
              <p:ext uri="{D42A27DB-BD31-4B8C-83A1-F6EECF244321}">
                <p14:modId xmlns:p14="http://schemas.microsoft.com/office/powerpoint/2010/main" val="4041684393"/>
              </p:ext>
            </p:extLst>
          </p:nvPr>
        </p:nvGraphicFramePr>
        <p:xfrm>
          <a:off x="6645063" y="1356019"/>
          <a:ext cx="4980778" cy="3367474"/>
        </p:xfrm>
        <a:graphic>
          <a:graphicData uri="http://schemas.openxmlformats.org/drawingml/2006/table">
            <a:tbl>
              <a:tblPr/>
              <a:tblGrid>
                <a:gridCol w="1278733">
                  <a:extLst>
                    <a:ext uri="{9D8B030D-6E8A-4147-A177-3AD203B41FA5}">
                      <a16:colId xmlns:a16="http://schemas.microsoft.com/office/drawing/2014/main" val="3621869679"/>
                    </a:ext>
                  </a:extLst>
                </a:gridCol>
                <a:gridCol w="1484243">
                  <a:extLst>
                    <a:ext uri="{9D8B030D-6E8A-4147-A177-3AD203B41FA5}">
                      <a16:colId xmlns:a16="http://schemas.microsoft.com/office/drawing/2014/main" val="3185351047"/>
                    </a:ext>
                  </a:extLst>
                </a:gridCol>
                <a:gridCol w="1130308">
                  <a:extLst>
                    <a:ext uri="{9D8B030D-6E8A-4147-A177-3AD203B41FA5}">
                      <a16:colId xmlns:a16="http://schemas.microsoft.com/office/drawing/2014/main" val="3264229480"/>
                    </a:ext>
                  </a:extLst>
                </a:gridCol>
                <a:gridCol w="1087494">
                  <a:extLst>
                    <a:ext uri="{9D8B030D-6E8A-4147-A177-3AD203B41FA5}">
                      <a16:colId xmlns:a16="http://schemas.microsoft.com/office/drawing/2014/main" val="2969467237"/>
                    </a:ext>
                  </a:extLst>
                </a:gridCol>
              </a:tblGrid>
              <a:tr h="342621">
                <a:tc>
                  <a:txBody>
                    <a:bodyPr/>
                    <a:lstStyle/>
                    <a:p>
                      <a:pPr algn="ctr" fontAlgn="b"/>
                      <a:r>
                        <a:rPr lang="fr-FR" sz="1200" b="1" i="0" u="none" strike="noStrike" dirty="0">
                          <a:solidFill>
                            <a:srgbClr val="000000"/>
                          </a:solidFill>
                          <a:effectLst/>
                          <a:latin typeface="Calibri" panose="020F0502020204030204" pitchFamily="34" charset="0"/>
                        </a:rPr>
                        <a:t>Site et année</a:t>
                      </a:r>
                    </a:p>
                  </a:txBody>
                  <a:tcPr marL="0" marR="0" marT="0"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ctr" fontAlgn="b"/>
                      <a:r>
                        <a:rPr lang="fr-FR" sz="1200" b="1" i="0" u="none" strike="noStrike" dirty="0">
                          <a:solidFill>
                            <a:srgbClr val="000000"/>
                          </a:solidFill>
                          <a:effectLst/>
                          <a:latin typeface="Calibri" panose="020F0502020204030204" pitchFamily="34" charset="0"/>
                        </a:rPr>
                        <a:t>Nombre de cicadelles analysées</a:t>
                      </a:r>
                    </a:p>
                  </a:txBody>
                  <a:tcPr marL="0" marR="0" marT="0"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ctr" fontAlgn="b"/>
                      <a:r>
                        <a:rPr lang="fr-FR" sz="1200" b="1" i="0" u="none" strike="noStrike" dirty="0">
                          <a:solidFill>
                            <a:srgbClr val="000000"/>
                          </a:solidFill>
                          <a:effectLst/>
                          <a:latin typeface="Calibri" panose="020F0502020204030204" pitchFamily="34" charset="0"/>
                        </a:rPr>
                        <a:t>Nombre de positives WDV-W</a:t>
                      </a:r>
                    </a:p>
                  </a:txBody>
                  <a:tcPr marL="0" marR="0" marT="0" marB="0" anchor="ctr">
                    <a:lnL>
                      <a:noFill/>
                    </a:lnL>
                    <a:lnR>
                      <a:noFill/>
                    </a:lnR>
                    <a:lnT>
                      <a:noFill/>
                    </a:lnT>
                    <a:lnB w="6350" cap="flat" cmpd="sng" algn="ctr">
                      <a:solidFill>
                        <a:srgbClr val="9BC2E6"/>
                      </a:solidFill>
                      <a:prstDash val="solid"/>
                      <a:round/>
                      <a:headEnd type="none" w="med" len="med"/>
                      <a:tailEnd type="none" w="med" len="med"/>
                    </a:lnB>
                    <a:solidFill>
                      <a:srgbClr val="5B9BD5"/>
                    </a:solidFill>
                  </a:tcPr>
                </a:tc>
                <a:tc>
                  <a:txBody>
                    <a:bodyPr/>
                    <a:lstStyle/>
                    <a:p>
                      <a:pPr algn="ctr" fontAlgn="b"/>
                      <a:r>
                        <a:rPr lang="fr-FR" sz="1200" b="1" i="0" u="none" strike="noStrike" dirty="0">
                          <a:solidFill>
                            <a:srgbClr val="000000"/>
                          </a:solidFill>
                          <a:effectLst/>
                          <a:latin typeface="Calibri" panose="020F0502020204030204" pitchFamily="34" charset="0"/>
                        </a:rPr>
                        <a:t>Nombre de positives WDV-B</a:t>
                      </a:r>
                    </a:p>
                  </a:txBody>
                  <a:tcPr marL="0" marR="0" marT="0" marB="0" anchor="ctr">
                    <a:lnL>
                      <a:noFill/>
                    </a:lnL>
                    <a:lnR>
                      <a:noFill/>
                    </a:lnR>
                    <a:lnT>
                      <a:noFill/>
                    </a:lnT>
                    <a:lnB w="6350" cap="flat" cmpd="sng" algn="ctr">
                      <a:solidFill>
                        <a:srgbClr val="9BC2E6"/>
                      </a:solidFill>
                      <a:prstDash val="solid"/>
                      <a:round/>
                      <a:headEnd type="none" w="med" len="med"/>
                      <a:tailEnd type="none" w="med" len="med"/>
                    </a:lnB>
                    <a:solidFill>
                      <a:schemeClr val="accent3"/>
                    </a:solidFill>
                  </a:tcPr>
                </a:tc>
                <a:extLst>
                  <a:ext uri="{0D108BD9-81ED-4DB2-BD59-A6C34878D82A}">
                    <a16:rowId xmlns:a16="http://schemas.microsoft.com/office/drawing/2014/main" val="3969772303"/>
                  </a:ext>
                </a:extLst>
              </a:tr>
              <a:tr h="186884">
                <a:tc>
                  <a:txBody>
                    <a:bodyPr/>
                    <a:lstStyle/>
                    <a:p>
                      <a:pPr algn="l" fontAlgn="b"/>
                      <a:r>
                        <a:rPr lang="fr-FR" sz="1200" b="1" i="0" u="none" strike="noStrike" dirty="0" err="1">
                          <a:solidFill>
                            <a:srgbClr val="000000"/>
                          </a:solidFill>
                          <a:effectLst/>
                          <a:latin typeface="Calibri" panose="020F0502020204030204" pitchFamily="34" charset="0"/>
                        </a:rPr>
                        <a:t>Arvalis</a:t>
                      </a:r>
                      <a:r>
                        <a:rPr lang="fr-FR" sz="1200" b="1" i="0" u="none" strike="noStrike" dirty="0">
                          <a:solidFill>
                            <a:srgbClr val="000000"/>
                          </a:solidFill>
                          <a:effectLst/>
                          <a:latin typeface="Calibri" panose="020F0502020204030204" pitchFamily="34" charset="0"/>
                        </a:rPr>
                        <a:t> 18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noFill/>
                  </a:tcPr>
                </a:tc>
                <a:tc>
                  <a:txBody>
                    <a:bodyPr/>
                    <a:lstStyle/>
                    <a:p>
                      <a:pPr algn="r" fontAlgn="b"/>
                      <a:r>
                        <a:rPr lang="fr-FR" sz="1100" b="1" i="0" u="none" strike="noStrike" dirty="0">
                          <a:solidFill>
                            <a:srgbClr val="000000"/>
                          </a:solidFill>
                          <a:effectLst/>
                          <a:latin typeface="Calibri" panose="020F0502020204030204" pitchFamily="34" charset="0"/>
                        </a:rPr>
                        <a:t>116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noFill/>
                  </a:tcPr>
                </a:tc>
                <a:tc>
                  <a:txBody>
                    <a:bodyPr/>
                    <a:lstStyle/>
                    <a:p>
                      <a:pPr algn="r" fontAlgn="b"/>
                      <a:r>
                        <a:rPr lang="fr-FR" sz="1100" b="1" i="0" u="none" strike="noStrike">
                          <a:solidFill>
                            <a:srgbClr val="000000"/>
                          </a:solidFill>
                          <a:effectLst/>
                          <a:latin typeface="Calibri" panose="020F0502020204030204" pitchFamily="34" charset="0"/>
                        </a:rPr>
                        <a:t>64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noFill/>
                  </a:tcPr>
                </a:tc>
                <a:tc>
                  <a:txBody>
                    <a:bodyPr/>
                    <a:lstStyle/>
                    <a:p>
                      <a:pPr algn="r" fontAlgn="b"/>
                      <a:r>
                        <a:rPr lang="fr-FR" sz="1100" b="1" i="0" u="none" strike="noStrike">
                          <a:solidFill>
                            <a:srgbClr val="000000"/>
                          </a:solidFill>
                          <a:effectLst/>
                          <a:latin typeface="Calibri" panose="020F0502020204030204" pitchFamily="34" charset="0"/>
                        </a:rPr>
                        <a:t>41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noFill/>
                  </a:tcPr>
                </a:tc>
                <a:extLst>
                  <a:ext uri="{0D108BD9-81ED-4DB2-BD59-A6C34878D82A}">
                    <a16:rowId xmlns:a16="http://schemas.microsoft.com/office/drawing/2014/main" val="1810798513"/>
                  </a:ext>
                </a:extLst>
              </a:tr>
              <a:tr h="186884">
                <a:tc>
                  <a:txBody>
                    <a:bodyPr/>
                    <a:lstStyle/>
                    <a:p>
                      <a:pPr algn="l" fontAlgn="b"/>
                      <a:r>
                        <a:rPr lang="fr-FR" sz="1200" b="0" i="0" u="none" strike="noStrike">
                          <a:solidFill>
                            <a:srgbClr val="000000"/>
                          </a:solidFill>
                          <a:effectLst/>
                          <a:latin typeface="Calibri" panose="020F0502020204030204" pitchFamily="34" charset="0"/>
                        </a:rPr>
                        <a:t>2022</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noFill/>
                  </a:tcPr>
                </a:tc>
                <a:tc>
                  <a:txBody>
                    <a:bodyPr/>
                    <a:lstStyle/>
                    <a:p>
                      <a:pPr algn="r" fontAlgn="b"/>
                      <a:r>
                        <a:rPr lang="fr-FR" sz="1100" b="0" i="0" u="none" strike="noStrike" dirty="0">
                          <a:solidFill>
                            <a:srgbClr val="000000"/>
                          </a:solidFill>
                          <a:effectLst/>
                          <a:latin typeface="Calibri" panose="020F050202020403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noFill/>
                  </a:tcPr>
                </a:tc>
                <a:tc>
                  <a:txBody>
                    <a:bodyPr/>
                    <a:lstStyle/>
                    <a:p>
                      <a:pPr algn="r" fontAlgn="b"/>
                      <a:r>
                        <a:rPr lang="fr-FR" sz="1100" b="0" i="0" u="none" strike="noStrike" dirty="0">
                          <a:solidFill>
                            <a:srgbClr val="000000"/>
                          </a:solidFill>
                          <a:effectLst/>
                          <a:latin typeface="Calibri" panose="020F050202020403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noFill/>
                  </a:tcPr>
                </a:tc>
                <a:tc>
                  <a:txBody>
                    <a:bodyPr/>
                    <a:lstStyle/>
                    <a:p>
                      <a:pPr algn="r" fontAlgn="b"/>
                      <a:r>
                        <a:rPr lang="fr-FR" sz="1100" b="0" i="0" u="none" strike="noStrike" dirty="0">
                          <a:solidFill>
                            <a:srgbClr val="000000"/>
                          </a:solidFill>
                          <a:effectLst/>
                          <a:latin typeface="Calibri" panose="020F0502020204030204" pitchFamily="34" charset="0"/>
                        </a:rPr>
                        <a:t>24</a:t>
                      </a:r>
                    </a:p>
                  </a:txBody>
                  <a:tcPr marL="0" marR="0" marT="0" marB="0" anchor="b">
                    <a:lnL>
                      <a:noFill/>
                    </a:lnL>
                    <a:lnR>
                      <a:noFill/>
                    </a:lnR>
                    <a:lnT w="6350" cap="flat" cmpd="sng" algn="ctr">
                      <a:solidFill>
                        <a:srgbClr val="9BC2E6"/>
                      </a:solidFill>
                      <a:prstDash val="solid"/>
                      <a:round/>
                      <a:headEnd type="none" w="med" len="med"/>
                      <a:tailEnd type="none" w="med" len="med"/>
                    </a:lnT>
                    <a:lnB>
                      <a:noFill/>
                    </a:lnB>
                    <a:noFill/>
                  </a:tcPr>
                </a:tc>
                <a:extLst>
                  <a:ext uri="{0D108BD9-81ED-4DB2-BD59-A6C34878D82A}">
                    <a16:rowId xmlns:a16="http://schemas.microsoft.com/office/drawing/2014/main" val="3859209092"/>
                  </a:ext>
                </a:extLst>
              </a:tr>
              <a:tr h="186884">
                <a:tc>
                  <a:txBody>
                    <a:bodyPr/>
                    <a:lstStyle/>
                    <a:p>
                      <a:pPr algn="l" fontAlgn="b"/>
                      <a:r>
                        <a:rPr lang="fr-FR" sz="1200" b="0" i="0" u="none" strike="noStrike" dirty="0">
                          <a:solidFill>
                            <a:srgbClr val="000000"/>
                          </a:solidFill>
                          <a:effectLst/>
                          <a:latin typeface="Calibri" panose="020F0502020204030204" pitchFamily="34" charset="0"/>
                        </a:rPr>
                        <a:t>2023</a:t>
                      </a:r>
                    </a:p>
                  </a:txBody>
                  <a:tcPr marL="114300" marR="0" marT="0" marB="0" anchor="b">
                    <a:lnL>
                      <a:noFill/>
                    </a:lnL>
                    <a:lnR>
                      <a:noFill/>
                    </a:lnR>
                    <a:lnT>
                      <a:noFill/>
                    </a:lnT>
                    <a:lnB>
                      <a:noFill/>
                    </a:lnB>
                    <a:noFill/>
                  </a:tcPr>
                </a:tc>
                <a:tc>
                  <a:txBody>
                    <a:bodyPr/>
                    <a:lstStyle/>
                    <a:p>
                      <a:pPr algn="r" fontAlgn="b"/>
                      <a:r>
                        <a:rPr lang="fr-FR" sz="1100" b="0" i="0" u="none" strike="noStrike" dirty="0">
                          <a:solidFill>
                            <a:srgbClr val="000000"/>
                          </a:solidFill>
                          <a:effectLst/>
                          <a:latin typeface="Calibri" panose="020F0502020204030204" pitchFamily="34" charset="0"/>
                        </a:rPr>
                        <a:t>60</a:t>
                      </a:r>
                    </a:p>
                  </a:txBody>
                  <a:tcPr marL="0" marR="0" marT="0" marB="0" anchor="b">
                    <a:lnL>
                      <a:noFill/>
                    </a:lnL>
                    <a:lnR>
                      <a:noFill/>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36</a:t>
                      </a:r>
                    </a:p>
                  </a:txBody>
                  <a:tcPr marL="0" marR="0" marT="0" marB="0" anchor="b">
                    <a:lnL>
                      <a:noFill/>
                    </a:lnL>
                    <a:lnR>
                      <a:noFill/>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17</a:t>
                      </a:r>
                    </a:p>
                  </a:txBody>
                  <a:tcPr marL="0" marR="0" marT="0" marB="0" anchor="b">
                    <a:lnL>
                      <a:noFill/>
                    </a:lnL>
                    <a:lnR>
                      <a:noFill/>
                    </a:lnR>
                    <a:lnT>
                      <a:noFill/>
                    </a:lnT>
                    <a:lnB>
                      <a:noFill/>
                    </a:lnB>
                    <a:noFill/>
                  </a:tcPr>
                </a:tc>
                <a:extLst>
                  <a:ext uri="{0D108BD9-81ED-4DB2-BD59-A6C34878D82A}">
                    <a16:rowId xmlns:a16="http://schemas.microsoft.com/office/drawing/2014/main" val="3475649711"/>
                  </a:ext>
                </a:extLst>
              </a:tr>
              <a:tr h="186884">
                <a:tc>
                  <a:txBody>
                    <a:bodyPr/>
                    <a:lstStyle/>
                    <a:p>
                      <a:pPr algn="l" fontAlgn="b"/>
                      <a:r>
                        <a:rPr lang="fr-FR" sz="1200" b="1" i="0" u="none" strike="noStrike">
                          <a:solidFill>
                            <a:srgbClr val="000000"/>
                          </a:solidFill>
                          <a:effectLst/>
                          <a:latin typeface="Calibri" panose="020F0502020204030204" pitchFamily="34" charset="0"/>
                        </a:rPr>
                        <a:t>Asur 60</a:t>
                      </a:r>
                    </a:p>
                  </a:txBody>
                  <a:tcPr marL="0" marR="0" marT="0" marB="0" anchor="b">
                    <a:lnL>
                      <a:noFill/>
                    </a:lnL>
                    <a:lnR>
                      <a:noFill/>
                    </a:lnR>
                    <a:lnT>
                      <a:noFill/>
                    </a:lnT>
                    <a:lnB w="6350" cap="flat" cmpd="sng" algn="ctr">
                      <a:solidFill>
                        <a:srgbClr val="9BC2E6"/>
                      </a:solidFill>
                      <a:prstDash val="solid"/>
                      <a:round/>
                      <a:headEnd type="none" w="med" len="med"/>
                      <a:tailEnd type="none" w="med" len="med"/>
                    </a:lnB>
                    <a:noFill/>
                  </a:tcPr>
                </a:tc>
                <a:tc>
                  <a:txBody>
                    <a:bodyPr/>
                    <a:lstStyle/>
                    <a:p>
                      <a:pPr algn="r" fontAlgn="b"/>
                      <a:r>
                        <a:rPr lang="fr-FR" sz="1100" b="1" i="0" u="none" strike="noStrike">
                          <a:solidFill>
                            <a:srgbClr val="000000"/>
                          </a:solidFill>
                          <a:effectLst/>
                          <a:latin typeface="Calibri" panose="020F0502020204030204" pitchFamily="34" charset="0"/>
                        </a:rPr>
                        <a:t>94</a:t>
                      </a:r>
                    </a:p>
                  </a:txBody>
                  <a:tcPr marL="0" marR="0" marT="0" marB="0" anchor="b">
                    <a:lnL>
                      <a:noFill/>
                    </a:lnL>
                    <a:lnR>
                      <a:noFill/>
                    </a:lnR>
                    <a:lnT>
                      <a:noFill/>
                    </a:lnT>
                    <a:lnB w="6350" cap="flat" cmpd="sng" algn="ctr">
                      <a:solidFill>
                        <a:srgbClr val="9BC2E6"/>
                      </a:solidFill>
                      <a:prstDash val="solid"/>
                      <a:round/>
                      <a:headEnd type="none" w="med" len="med"/>
                      <a:tailEnd type="none" w="med" len="med"/>
                    </a:lnB>
                    <a:noFill/>
                  </a:tcPr>
                </a:tc>
                <a:tc>
                  <a:txBody>
                    <a:bodyPr/>
                    <a:lstStyle/>
                    <a:p>
                      <a:pPr algn="r" fontAlgn="b"/>
                      <a:r>
                        <a:rPr lang="fr-FR" sz="1100" b="1" i="0" u="none" strike="noStrike">
                          <a:solidFill>
                            <a:srgbClr val="000000"/>
                          </a:solidFill>
                          <a:effectLst/>
                          <a:latin typeface="Calibri" panose="020F050202020403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noFill/>
                  </a:tcPr>
                </a:tc>
                <a:tc>
                  <a:txBody>
                    <a:bodyPr/>
                    <a:lstStyle/>
                    <a:p>
                      <a:pPr algn="r" fontAlgn="b"/>
                      <a:r>
                        <a:rPr lang="fr-FR" sz="1100" b="1" i="0" u="none" strike="noStrike">
                          <a:solidFill>
                            <a:srgbClr val="000000"/>
                          </a:solidFill>
                          <a:effectLst/>
                          <a:latin typeface="Calibri" panose="020F050202020403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noFill/>
                  </a:tcPr>
                </a:tc>
                <a:extLst>
                  <a:ext uri="{0D108BD9-81ED-4DB2-BD59-A6C34878D82A}">
                    <a16:rowId xmlns:a16="http://schemas.microsoft.com/office/drawing/2014/main" val="562268844"/>
                  </a:ext>
                </a:extLst>
              </a:tr>
              <a:tr h="186884">
                <a:tc>
                  <a:txBody>
                    <a:bodyPr/>
                    <a:lstStyle/>
                    <a:p>
                      <a:pPr algn="l" fontAlgn="b"/>
                      <a:r>
                        <a:rPr lang="fr-FR" sz="1200" b="0" i="0" u="none" strike="noStrike" dirty="0">
                          <a:solidFill>
                            <a:srgbClr val="000000"/>
                          </a:solidFill>
                          <a:effectLst/>
                          <a:latin typeface="Calibri" panose="020F0502020204030204" pitchFamily="34" charset="0"/>
                        </a:rPr>
                        <a:t>2021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noFill/>
                  </a:tcPr>
                </a:tc>
                <a:tc>
                  <a:txBody>
                    <a:bodyPr/>
                    <a:lstStyle/>
                    <a:p>
                      <a:pPr algn="r" fontAlgn="b"/>
                      <a:r>
                        <a:rPr lang="fr-FR" sz="1100" b="0" i="0" u="none" strike="noStrike" dirty="0">
                          <a:solidFill>
                            <a:srgbClr val="000000"/>
                          </a:solidFill>
                          <a:effectLst/>
                          <a:latin typeface="Calibri" panose="020F0502020204030204" pitchFamily="34" charset="0"/>
                        </a:rPr>
                        <a:t>61</a:t>
                      </a:r>
                    </a:p>
                  </a:txBody>
                  <a:tcPr marL="0" marR="0" marT="0" marB="0" anchor="b">
                    <a:lnL>
                      <a:noFill/>
                    </a:lnL>
                    <a:lnR>
                      <a:noFill/>
                    </a:lnR>
                    <a:lnT w="6350" cap="flat" cmpd="sng" algn="ctr">
                      <a:solidFill>
                        <a:srgbClr val="9BC2E6"/>
                      </a:solidFill>
                      <a:prstDash val="solid"/>
                      <a:round/>
                      <a:headEnd type="none" w="med" len="med"/>
                      <a:tailEnd type="none" w="med" len="med"/>
                    </a:lnT>
                    <a:lnB>
                      <a:noFill/>
                    </a:lnB>
                    <a:noFill/>
                  </a:tcPr>
                </a:tc>
                <a:tc>
                  <a:txBody>
                    <a:bodyPr/>
                    <a:lstStyle/>
                    <a:p>
                      <a:pPr algn="r" fontAlgn="b"/>
                      <a:r>
                        <a:rPr lang="fr-FR" sz="1100" b="0" i="0" u="none" strike="noStrike" dirty="0">
                          <a:solidFill>
                            <a:srgbClr val="000000"/>
                          </a:solidFill>
                          <a:effectLst/>
                          <a:latin typeface="Calibri" panose="020F0502020204030204" pitchFamily="34" charset="0"/>
                        </a:rPr>
                        <a:t>7</a:t>
                      </a:r>
                    </a:p>
                  </a:txBody>
                  <a:tcPr marL="0" marR="0" marT="0" marB="0" anchor="b">
                    <a:lnL>
                      <a:noFill/>
                    </a:lnL>
                    <a:lnR>
                      <a:noFill/>
                    </a:lnR>
                    <a:lnT w="6350" cap="flat" cmpd="sng" algn="ctr">
                      <a:solidFill>
                        <a:srgbClr val="9BC2E6"/>
                      </a:solidFill>
                      <a:prstDash val="solid"/>
                      <a:round/>
                      <a:headEnd type="none" w="med" len="med"/>
                      <a:tailEnd type="none" w="med" len="med"/>
                    </a:lnT>
                    <a:lnB>
                      <a:noFill/>
                    </a:lnB>
                    <a:noFill/>
                  </a:tcPr>
                </a:tc>
                <a:tc>
                  <a:txBody>
                    <a:bodyPr/>
                    <a:lstStyle/>
                    <a:p>
                      <a:pPr algn="r" fontAlgn="b"/>
                      <a:r>
                        <a:rPr lang="fr-FR" sz="1100" b="0" i="0" u="none" strike="noStrike">
                          <a:solidFill>
                            <a:srgbClr val="000000"/>
                          </a:solidFill>
                          <a:effectLst/>
                          <a:latin typeface="Calibri" panose="020F0502020204030204" pitchFamily="34" charset="0"/>
                        </a:rPr>
                        <a:t>7</a:t>
                      </a:r>
                    </a:p>
                  </a:txBody>
                  <a:tcPr marL="0" marR="0" marT="0" marB="0" anchor="b">
                    <a:lnL>
                      <a:noFill/>
                    </a:lnL>
                    <a:lnR>
                      <a:noFill/>
                    </a:lnR>
                    <a:lnT w="6350" cap="flat" cmpd="sng" algn="ctr">
                      <a:solidFill>
                        <a:srgbClr val="9BC2E6"/>
                      </a:solidFill>
                      <a:prstDash val="solid"/>
                      <a:round/>
                      <a:headEnd type="none" w="med" len="med"/>
                      <a:tailEnd type="none" w="med" len="med"/>
                    </a:lnT>
                    <a:lnB>
                      <a:noFill/>
                    </a:lnB>
                    <a:noFill/>
                  </a:tcPr>
                </a:tc>
                <a:extLst>
                  <a:ext uri="{0D108BD9-81ED-4DB2-BD59-A6C34878D82A}">
                    <a16:rowId xmlns:a16="http://schemas.microsoft.com/office/drawing/2014/main" val="682300136"/>
                  </a:ext>
                </a:extLst>
              </a:tr>
              <a:tr h="202458">
                <a:tc>
                  <a:txBody>
                    <a:bodyPr/>
                    <a:lstStyle/>
                    <a:p>
                      <a:pPr algn="l" fontAlgn="b"/>
                      <a:r>
                        <a:rPr lang="fr-FR" sz="1200" b="0" i="0" u="none" strike="noStrike" dirty="0">
                          <a:solidFill>
                            <a:srgbClr val="000000"/>
                          </a:solidFill>
                          <a:effectLst/>
                          <a:latin typeface="Calibri" panose="020F0502020204030204" pitchFamily="34" charset="0"/>
                        </a:rPr>
                        <a:t>2022</a:t>
                      </a:r>
                    </a:p>
                  </a:txBody>
                  <a:tcPr marL="114300" marR="0" marT="0" marB="0" anchor="b">
                    <a:lnL>
                      <a:noFill/>
                    </a:lnL>
                    <a:lnR>
                      <a:noFill/>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33</a:t>
                      </a:r>
                    </a:p>
                  </a:txBody>
                  <a:tcPr marL="0" marR="0" marT="0" marB="0" anchor="b">
                    <a:lnL>
                      <a:noFill/>
                    </a:lnL>
                    <a:lnR>
                      <a:noFill/>
                    </a:lnR>
                    <a:lnT>
                      <a:noFill/>
                    </a:lnT>
                    <a:lnB>
                      <a:noFill/>
                    </a:lnB>
                    <a:noFill/>
                  </a:tcPr>
                </a:tc>
                <a:tc>
                  <a:txBody>
                    <a:bodyPr/>
                    <a:lstStyle/>
                    <a:p>
                      <a:pPr algn="r" fontAlgn="b"/>
                      <a:r>
                        <a:rPr lang="fr-FR" sz="1100" b="0" i="0" u="none" strike="noStrike" dirty="0">
                          <a:solidFill>
                            <a:srgbClr val="000000"/>
                          </a:solidFill>
                          <a:effectLst/>
                          <a:latin typeface="Calibri" panose="020F0502020204030204" pitchFamily="34" charset="0"/>
                        </a:rPr>
                        <a:t>9</a:t>
                      </a:r>
                    </a:p>
                  </a:txBody>
                  <a:tcPr marL="0" marR="0" marT="0" marB="0" anchor="b">
                    <a:lnL>
                      <a:noFill/>
                    </a:lnL>
                    <a:lnR>
                      <a:noFill/>
                    </a:lnR>
                    <a:lnT>
                      <a:noFill/>
                    </a:lnT>
                    <a:lnB>
                      <a:noFill/>
                    </a:lnB>
                    <a:noFill/>
                  </a:tcPr>
                </a:tc>
                <a:tc>
                  <a:txBody>
                    <a:bodyPr/>
                    <a:lstStyle/>
                    <a:p>
                      <a:pPr algn="r" fontAlgn="b"/>
                      <a:r>
                        <a:rPr lang="fr-FR" sz="1100" b="0" i="0" u="none" strike="noStrike" dirty="0">
                          <a:solidFill>
                            <a:srgbClr val="000000"/>
                          </a:solidFill>
                          <a:effectLst/>
                          <a:latin typeface="Calibri" panose="020F0502020204030204" pitchFamily="34" charset="0"/>
                        </a:rPr>
                        <a:t>15</a:t>
                      </a:r>
                    </a:p>
                  </a:txBody>
                  <a:tcPr marL="0" marR="0" marT="0" marB="0" anchor="b">
                    <a:lnL>
                      <a:noFill/>
                    </a:lnL>
                    <a:lnR>
                      <a:noFill/>
                    </a:lnR>
                    <a:lnT>
                      <a:noFill/>
                    </a:lnT>
                    <a:lnB>
                      <a:noFill/>
                    </a:lnB>
                    <a:noFill/>
                  </a:tcPr>
                </a:tc>
                <a:extLst>
                  <a:ext uri="{0D108BD9-81ED-4DB2-BD59-A6C34878D82A}">
                    <a16:rowId xmlns:a16="http://schemas.microsoft.com/office/drawing/2014/main" val="252719003"/>
                  </a:ext>
                </a:extLst>
              </a:tr>
              <a:tr h="186884">
                <a:tc>
                  <a:txBody>
                    <a:bodyPr/>
                    <a:lstStyle/>
                    <a:p>
                      <a:pPr algn="l" fontAlgn="b"/>
                      <a:r>
                        <a:rPr lang="fr-FR" sz="1200" b="1" i="0" u="none" strike="noStrike">
                          <a:solidFill>
                            <a:srgbClr val="000000"/>
                          </a:solidFill>
                          <a:effectLst/>
                          <a:latin typeface="Calibri" panose="020F0502020204030204" pitchFamily="34" charset="0"/>
                        </a:rPr>
                        <a:t>Brux 86</a:t>
                      </a:r>
                    </a:p>
                  </a:txBody>
                  <a:tcPr marL="0" marR="0" marT="0" marB="0" anchor="b">
                    <a:lnL>
                      <a:noFill/>
                    </a:lnL>
                    <a:lnR>
                      <a:noFill/>
                    </a:lnR>
                    <a:lnT>
                      <a:noFill/>
                    </a:lnT>
                    <a:lnB w="6350" cap="flat" cmpd="sng" algn="ctr">
                      <a:solidFill>
                        <a:srgbClr val="9BC2E6"/>
                      </a:solidFill>
                      <a:prstDash val="solid"/>
                      <a:round/>
                      <a:headEnd type="none" w="med" len="med"/>
                      <a:tailEnd type="none" w="med" len="med"/>
                    </a:lnB>
                    <a:noFill/>
                  </a:tcPr>
                </a:tc>
                <a:tc>
                  <a:txBody>
                    <a:bodyPr/>
                    <a:lstStyle/>
                    <a:p>
                      <a:pPr algn="r" fontAlgn="b"/>
                      <a:r>
                        <a:rPr lang="fr-FR" sz="1100" b="1" i="0" u="none" strike="noStrike">
                          <a:solidFill>
                            <a:srgbClr val="000000"/>
                          </a:solidFill>
                          <a:effectLst/>
                          <a:latin typeface="Calibri" panose="020F0502020204030204" pitchFamily="34" charset="0"/>
                        </a:rPr>
                        <a:t>219</a:t>
                      </a:r>
                    </a:p>
                  </a:txBody>
                  <a:tcPr marL="0" marR="0" marT="0" marB="0" anchor="b">
                    <a:lnL>
                      <a:noFill/>
                    </a:lnL>
                    <a:lnR>
                      <a:noFill/>
                    </a:lnR>
                    <a:lnT>
                      <a:noFill/>
                    </a:lnT>
                    <a:lnB w="6350" cap="flat" cmpd="sng" algn="ctr">
                      <a:solidFill>
                        <a:srgbClr val="9BC2E6"/>
                      </a:solidFill>
                      <a:prstDash val="solid"/>
                      <a:round/>
                      <a:headEnd type="none" w="med" len="med"/>
                      <a:tailEnd type="none" w="med" len="med"/>
                    </a:lnB>
                    <a:noFill/>
                  </a:tcPr>
                </a:tc>
                <a:tc>
                  <a:txBody>
                    <a:bodyPr/>
                    <a:lstStyle/>
                    <a:p>
                      <a:pPr algn="r" fontAlgn="b"/>
                      <a:r>
                        <a:rPr lang="fr-FR" sz="1100" b="1" i="0" u="none" strike="noStrike" dirty="0">
                          <a:solidFill>
                            <a:srgbClr val="000000"/>
                          </a:solidFill>
                          <a:effectLst/>
                          <a:latin typeface="Calibri" panose="020F0502020204030204" pitchFamily="34" charset="0"/>
                        </a:rPr>
                        <a:t>35</a:t>
                      </a:r>
                    </a:p>
                  </a:txBody>
                  <a:tcPr marL="0" marR="0" marT="0" marB="0" anchor="b">
                    <a:lnL>
                      <a:noFill/>
                    </a:lnL>
                    <a:lnR>
                      <a:noFill/>
                    </a:lnR>
                    <a:lnT>
                      <a:noFill/>
                    </a:lnT>
                    <a:lnB w="6350" cap="flat" cmpd="sng" algn="ctr">
                      <a:solidFill>
                        <a:srgbClr val="9BC2E6"/>
                      </a:solidFill>
                      <a:prstDash val="solid"/>
                      <a:round/>
                      <a:headEnd type="none" w="med" len="med"/>
                      <a:tailEnd type="none" w="med" len="med"/>
                    </a:lnB>
                    <a:noFill/>
                  </a:tcPr>
                </a:tc>
                <a:tc>
                  <a:txBody>
                    <a:bodyPr/>
                    <a:lstStyle/>
                    <a:p>
                      <a:pPr algn="r" fontAlgn="b"/>
                      <a:r>
                        <a:rPr lang="fr-FR" sz="1100" b="1" i="0" u="none" strike="noStrike">
                          <a:solidFill>
                            <a:srgbClr val="000000"/>
                          </a:solidFill>
                          <a:effectLst/>
                          <a:latin typeface="Calibri" panose="020F050202020403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noFill/>
                  </a:tcPr>
                </a:tc>
                <a:extLst>
                  <a:ext uri="{0D108BD9-81ED-4DB2-BD59-A6C34878D82A}">
                    <a16:rowId xmlns:a16="http://schemas.microsoft.com/office/drawing/2014/main" val="801312633"/>
                  </a:ext>
                </a:extLst>
              </a:tr>
              <a:tr h="186884">
                <a:tc>
                  <a:txBody>
                    <a:bodyPr/>
                    <a:lstStyle/>
                    <a:p>
                      <a:pPr algn="l" fontAlgn="b"/>
                      <a:r>
                        <a:rPr lang="fr-FR" sz="1200" b="0" i="0" u="none" strike="noStrike" dirty="0">
                          <a:solidFill>
                            <a:srgbClr val="000000"/>
                          </a:solidFill>
                          <a:effectLst/>
                          <a:latin typeface="Calibri" panose="020F0502020204030204" pitchFamily="34" charset="0"/>
                        </a:rPr>
                        <a:t>2020</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noFill/>
                  </a:tcPr>
                </a:tc>
                <a:tc>
                  <a:txBody>
                    <a:bodyPr/>
                    <a:lstStyle/>
                    <a:p>
                      <a:pPr algn="r" fontAlgn="b"/>
                      <a:r>
                        <a:rPr lang="fr-FR" sz="1100" b="0" i="0" u="none" strike="noStrike">
                          <a:solidFill>
                            <a:srgbClr val="000000"/>
                          </a:solidFill>
                          <a:effectLst/>
                          <a:latin typeface="Calibri" panose="020F0502020204030204" pitchFamily="34" charset="0"/>
                        </a:rPr>
                        <a:t>107</a:t>
                      </a:r>
                    </a:p>
                  </a:txBody>
                  <a:tcPr marL="0" marR="0" marT="0" marB="0" anchor="b">
                    <a:lnL>
                      <a:noFill/>
                    </a:lnL>
                    <a:lnR>
                      <a:noFill/>
                    </a:lnR>
                    <a:lnT w="6350" cap="flat" cmpd="sng" algn="ctr">
                      <a:solidFill>
                        <a:srgbClr val="9BC2E6"/>
                      </a:solidFill>
                      <a:prstDash val="solid"/>
                      <a:round/>
                      <a:headEnd type="none" w="med" len="med"/>
                      <a:tailEnd type="none" w="med" len="med"/>
                    </a:lnT>
                    <a:lnB>
                      <a:noFill/>
                    </a:lnB>
                    <a:noFill/>
                  </a:tcPr>
                </a:tc>
                <a:tc>
                  <a:txBody>
                    <a:bodyPr/>
                    <a:lstStyle/>
                    <a:p>
                      <a:pPr algn="r" fontAlgn="b"/>
                      <a:r>
                        <a:rPr lang="fr-FR" sz="1100" b="0" i="0" u="none" strike="noStrike">
                          <a:solidFill>
                            <a:srgbClr val="000000"/>
                          </a:solidFill>
                          <a:effectLst/>
                          <a:latin typeface="Calibri" panose="020F0502020204030204" pitchFamily="34" charset="0"/>
                        </a:rPr>
                        <a:t>2</a:t>
                      </a:r>
                    </a:p>
                  </a:txBody>
                  <a:tcPr marL="0" marR="0" marT="0" marB="0" anchor="b">
                    <a:lnL>
                      <a:noFill/>
                    </a:lnL>
                    <a:lnR>
                      <a:noFill/>
                    </a:lnR>
                    <a:lnT w="6350" cap="flat" cmpd="sng" algn="ctr">
                      <a:solidFill>
                        <a:srgbClr val="9BC2E6"/>
                      </a:solidFill>
                      <a:prstDash val="solid"/>
                      <a:round/>
                      <a:headEnd type="none" w="med" len="med"/>
                      <a:tailEnd type="none" w="med" len="med"/>
                    </a:lnT>
                    <a:lnB>
                      <a:noFill/>
                    </a:lnB>
                    <a:noFill/>
                  </a:tcPr>
                </a:tc>
                <a:tc>
                  <a:txBody>
                    <a:bodyPr/>
                    <a:lstStyle/>
                    <a:p>
                      <a:pPr algn="r" fontAlgn="b"/>
                      <a:r>
                        <a:rPr lang="fr-FR" sz="1100" b="0" i="0" u="none" strike="noStrike">
                          <a:solidFill>
                            <a:srgbClr val="000000"/>
                          </a:solidFill>
                          <a:effectLst/>
                          <a:latin typeface="Calibri" panose="020F0502020204030204" pitchFamily="34" charset="0"/>
                        </a:rPr>
                        <a:t>7</a:t>
                      </a:r>
                    </a:p>
                  </a:txBody>
                  <a:tcPr marL="0" marR="0" marT="0" marB="0" anchor="b">
                    <a:lnL>
                      <a:noFill/>
                    </a:lnL>
                    <a:lnR>
                      <a:noFill/>
                    </a:lnR>
                    <a:lnT w="6350" cap="flat" cmpd="sng" algn="ctr">
                      <a:solidFill>
                        <a:srgbClr val="9BC2E6"/>
                      </a:solidFill>
                      <a:prstDash val="solid"/>
                      <a:round/>
                      <a:headEnd type="none" w="med" len="med"/>
                      <a:tailEnd type="none" w="med" len="med"/>
                    </a:lnT>
                    <a:lnB>
                      <a:noFill/>
                    </a:lnB>
                    <a:noFill/>
                  </a:tcPr>
                </a:tc>
                <a:extLst>
                  <a:ext uri="{0D108BD9-81ED-4DB2-BD59-A6C34878D82A}">
                    <a16:rowId xmlns:a16="http://schemas.microsoft.com/office/drawing/2014/main" val="3779137722"/>
                  </a:ext>
                </a:extLst>
              </a:tr>
              <a:tr h="186884">
                <a:tc>
                  <a:txBody>
                    <a:bodyPr/>
                    <a:lstStyle/>
                    <a:p>
                      <a:pPr algn="l" fontAlgn="b"/>
                      <a:r>
                        <a:rPr lang="fr-FR" sz="1200" b="0" i="0" u="none" strike="noStrike" dirty="0">
                          <a:solidFill>
                            <a:srgbClr val="000000"/>
                          </a:solidFill>
                          <a:effectLst/>
                          <a:latin typeface="Calibri" panose="020F0502020204030204" pitchFamily="34" charset="0"/>
                        </a:rPr>
                        <a:t>2021</a:t>
                      </a:r>
                    </a:p>
                  </a:txBody>
                  <a:tcPr marL="114300" marR="0" marT="0" marB="0" anchor="b">
                    <a:lnL>
                      <a:noFill/>
                    </a:lnL>
                    <a:lnR>
                      <a:noFill/>
                    </a:lnR>
                    <a:lnT>
                      <a:noFill/>
                    </a:lnT>
                    <a:lnB>
                      <a:noFill/>
                    </a:lnB>
                    <a:noFill/>
                  </a:tcPr>
                </a:tc>
                <a:tc>
                  <a:txBody>
                    <a:bodyPr/>
                    <a:lstStyle/>
                    <a:p>
                      <a:pPr algn="r" fontAlgn="b"/>
                      <a:r>
                        <a:rPr lang="fr-FR" sz="1100" b="0" i="0" u="none" strike="noStrike" dirty="0">
                          <a:solidFill>
                            <a:srgbClr val="000000"/>
                          </a:solidFill>
                          <a:effectLst/>
                          <a:latin typeface="Calibri" panose="020F0502020204030204" pitchFamily="34" charset="0"/>
                        </a:rPr>
                        <a:t>69</a:t>
                      </a:r>
                    </a:p>
                  </a:txBody>
                  <a:tcPr marL="0" marR="0" marT="0" marB="0" anchor="b">
                    <a:lnL>
                      <a:noFill/>
                    </a:lnL>
                    <a:lnR>
                      <a:noFill/>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22</a:t>
                      </a:r>
                    </a:p>
                  </a:txBody>
                  <a:tcPr marL="0" marR="0" marT="0" marB="0" anchor="b">
                    <a:lnL>
                      <a:noFill/>
                    </a:lnL>
                    <a:lnR>
                      <a:noFill/>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8</a:t>
                      </a:r>
                    </a:p>
                  </a:txBody>
                  <a:tcPr marL="0" marR="0" marT="0" marB="0" anchor="b">
                    <a:lnL>
                      <a:noFill/>
                    </a:lnL>
                    <a:lnR>
                      <a:noFill/>
                    </a:lnR>
                    <a:lnT>
                      <a:noFill/>
                    </a:lnT>
                    <a:lnB>
                      <a:noFill/>
                    </a:lnB>
                    <a:noFill/>
                  </a:tcPr>
                </a:tc>
                <a:extLst>
                  <a:ext uri="{0D108BD9-81ED-4DB2-BD59-A6C34878D82A}">
                    <a16:rowId xmlns:a16="http://schemas.microsoft.com/office/drawing/2014/main" val="921643550"/>
                  </a:ext>
                </a:extLst>
              </a:tr>
              <a:tr h="186884">
                <a:tc>
                  <a:txBody>
                    <a:bodyPr/>
                    <a:lstStyle/>
                    <a:p>
                      <a:pPr algn="l" fontAlgn="b"/>
                      <a:r>
                        <a:rPr lang="fr-FR" sz="1200" b="0" i="0" u="none" strike="noStrike" dirty="0">
                          <a:solidFill>
                            <a:srgbClr val="000000"/>
                          </a:solidFill>
                          <a:effectLst/>
                          <a:latin typeface="Calibri" panose="020F0502020204030204" pitchFamily="34" charset="0"/>
                        </a:rPr>
                        <a:t>2022</a:t>
                      </a:r>
                    </a:p>
                  </a:txBody>
                  <a:tcPr marL="114300" marR="0" marT="0" marB="0" anchor="b">
                    <a:lnL>
                      <a:noFill/>
                    </a:lnL>
                    <a:lnR>
                      <a:noFill/>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43</a:t>
                      </a:r>
                    </a:p>
                  </a:txBody>
                  <a:tcPr marL="0" marR="0" marT="0" marB="0" anchor="b">
                    <a:lnL>
                      <a:noFill/>
                    </a:lnL>
                    <a:lnR>
                      <a:noFill/>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11</a:t>
                      </a:r>
                    </a:p>
                  </a:txBody>
                  <a:tcPr marL="0" marR="0" marT="0" marB="0" anchor="b">
                    <a:lnL>
                      <a:noFill/>
                    </a:lnL>
                    <a:lnR>
                      <a:noFill/>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8</a:t>
                      </a:r>
                    </a:p>
                  </a:txBody>
                  <a:tcPr marL="0" marR="0" marT="0" marB="0" anchor="b">
                    <a:lnL>
                      <a:noFill/>
                    </a:lnL>
                    <a:lnR>
                      <a:noFill/>
                    </a:lnR>
                    <a:lnT>
                      <a:noFill/>
                    </a:lnT>
                    <a:lnB>
                      <a:noFill/>
                    </a:lnB>
                    <a:noFill/>
                  </a:tcPr>
                </a:tc>
                <a:extLst>
                  <a:ext uri="{0D108BD9-81ED-4DB2-BD59-A6C34878D82A}">
                    <a16:rowId xmlns:a16="http://schemas.microsoft.com/office/drawing/2014/main" val="3873218678"/>
                  </a:ext>
                </a:extLst>
              </a:tr>
              <a:tr h="179087">
                <a:tc>
                  <a:txBody>
                    <a:bodyPr/>
                    <a:lstStyle/>
                    <a:p>
                      <a:pPr algn="l" fontAlgn="b"/>
                      <a:r>
                        <a:rPr lang="fr-FR" sz="1200" b="1" i="0" u="none" strike="noStrike" dirty="0">
                          <a:solidFill>
                            <a:srgbClr val="000000"/>
                          </a:solidFill>
                          <a:effectLst/>
                          <a:latin typeface="Calibri" panose="020F0502020204030204" pitchFamily="34" charset="0"/>
                        </a:rPr>
                        <a:t>KWS </a:t>
                      </a:r>
                      <a:r>
                        <a:rPr lang="fr-FR" sz="1200" b="1" i="0" u="none" strike="noStrike" dirty="0" err="1">
                          <a:solidFill>
                            <a:srgbClr val="000000"/>
                          </a:solidFill>
                          <a:effectLst/>
                          <a:latin typeface="Calibri" panose="020F0502020204030204" pitchFamily="34" charset="0"/>
                        </a:rPr>
                        <a:t>Momont</a:t>
                      </a:r>
                      <a:r>
                        <a:rPr lang="fr-FR" sz="1200" b="1" i="0" u="none" strike="noStrike" dirty="0">
                          <a:solidFill>
                            <a:srgbClr val="000000"/>
                          </a:solidFill>
                          <a:effectLst/>
                          <a:latin typeface="Calibri" panose="020F0502020204030204" pitchFamily="34" charset="0"/>
                        </a:rPr>
                        <a:t> 28</a:t>
                      </a:r>
                    </a:p>
                  </a:txBody>
                  <a:tcPr marL="0" marR="0" marT="0" marB="0" anchor="b">
                    <a:lnL>
                      <a:noFill/>
                    </a:lnL>
                    <a:lnR>
                      <a:noFill/>
                    </a:lnR>
                    <a:lnT>
                      <a:noFill/>
                    </a:lnT>
                    <a:lnB w="6350" cap="flat" cmpd="sng" algn="ctr">
                      <a:solidFill>
                        <a:srgbClr val="9BC2E6"/>
                      </a:solidFill>
                      <a:prstDash val="solid"/>
                      <a:round/>
                      <a:headEnd type="none" w="med" len="med"/>
                      <a:tailEnd type="none" w="med" len="med"/>
                    </a:lnB>
                    <a:noFill/>
                  </a:tcPr>
                </a:tc>
                <a:tc>
                  <a:txBody>
                    <a:bodyPr/>
                    <a:lstStyle/>
                    <a:p>
                      <a:pPr algn="r" fontAlgn="b"/>
                      <a:r>
                        <a:rPr lang="fr-FR" sz="1100" b="1" i="0" u="none" strike="noStrike" dirty="0">
                          <a:solidFill>
                            <a:srgbClr val="000000"/>
                          </a:solidFill>
                          <a:effectLst/>
                          <a:latin typeface="Calibri" panose="020F0502020204030204" pitchFamily="34" charset="0"/>
                        </a:rPr>
                        <a:t>101</a:t>
                      </a:r>
                    </a:p>
                  </a:txBody>
                  <a:tcPr marL="0" marR="0" marT="0" marB="0" anchor="b">
                    <a:lnL>
                      <a:noFill/>
                    </a:lnL>
                    <a:lnR>
                      <a:noFill/>
                    </a:lnR>
                    <a:lnT>
                      <a:noFill/>
                    </a:lnT>
                    <a:lnB w="6350" cap="flat" cmpd="sng" algn="ctr">
                      <a:solidFill>
                        <a:srgbClr val="9BC2E6"/>
                      </a:solidFill>
                      <a:prstDash val="solid"/>
                      <a:round/>
                      <a:headEnd type="none" w="med" len="med"/>
                      <a:tailEnd type="none" w="med" len="med"/>
                    </a:lnB>
                    <a:noFill/>
                  </a:tcPr>
                </a:tc>
                <a:tc>
                  <a:txBody>
                    <a:bodyPr/>
                    <a:lstStyle/>
                    <a:p>
                      <a:pPr algn="r" fontAlgn="b"/>
                      <a:r>
                        <a:rPr lang="fr-FR" sz="1100" b="1" i="0" u="none" strike="noStrike">
                          <a:solidFill>
                            <a:srgbClr val="000000"/>
                          </a:solidFill>
                          <a:effectLst/>
                          <a:latin typeface="Calibri" panose="020F0502020204030204" pitchFamily="34" charset="0"/>
                        </a:rPr>
                        <a:t>46</a:t>
                      </a:r>
                    </a:p>
                  </a:txBody>
                  <a:tcPr marL="0" marR="0" marT="0" marB="0" anchor="b">
                    <a:lnL>
                      <a:noFill/>
                    </a:lnL>
                    <a:lnR>
                      <a:noFill/>
                    </a:lnR>
                    <a:lnT>
                      <a:noFill/>
                    </a:lnT>
                    <a:lnB w="6350" cap="flat" cmpd="sng" algn="ctr">
                      <a:solidFill>
                        <a:srgbClr val="9BC2E6"/>
                      </a:solidFill>
                      <a:prstDash val="solid"/>
                      <a:round/>
                      <a:headEnd type="none" w="med" len="med"/>
                      <a:tailEnd type="none" w="med" len="med"/>
                    </a:lnB>
                    <a:noFill/>
                  </a:tcPr>
                </a:tc>
                <a:tc>
                  <a:txBody>
                    <a:bodyPr/>
                    <a:lstStyle/>
                    <a:p>
                      <a:pPr algn="r" fontAlgn="b"/>
                      <a:r>
                        <a:rPr lang="fr-FR" sz="1100" b="1" i="0" u="none" strike="noStrike">
                          <a:solidFill>
                            <a:srgbClr val="000000"/>
                          </a:solidFill>
                          <a:effectLst/>
                          <a:latin typeface="Calibri" panose="020F0502020204030204" pitchFamily="34" charset="0"/>
                        </a:rPr>
                        <a:t>32</a:t>
                      </a:r>
                    </a:p>
                  </a:txBody>
                  <a:tcPr marL="0" marR="0" marT="0" marB="0" anchor="b">
                    <a:lnL>
                      <a:noFill/>
                    </a:lnL>
                    <a:lnR>
                      <a:noFill/>
                    </a:lnR>
                    <a:lnT>
                      <a:noFill/>
                    </a:lnT>
                    <a:lnB w="6350" cap="flat" cmpd="sng" algn="ctr">
                      <a:solidFill>
                        <a:srgbClr val="9BC2E6"/>
                      </a:solidFill>
                      <a:prstDash val="solid"/>
                      <a:round/>
                      <a:headEnd type="none" w="med" len="med"/>
                      <a:tailEnd type="none" w="med" len="med"/>
                    </a:lnB>
                    <a:noFill/>
                  </a:tcPr>
                </a:tc>
                <a:extLst>
                  <a:ext uri="{0D108BD9-81ED-4DB2-BD59-A6C34878D82A}">
                    <a16:rowId xmlns:a16="http://schemas.microsoft.com/office/drawing/2014/main" val="2912202270"/>
                  </a:ext>
                </a:extLst>
              </a:tr>
              <a:tr h="186884">
                <a:tc>
                  <a:txBody>
                    <a:bodyPr/>
                    <a:lstStyle/>
                    <a:p>
                      <a:pPr algn="l" fontAlgn="b"/>
                      <a:r>
                        <a:rPr lang="fr-FR" sz="1200" b="0" i="0" u="none" strike="noStrike" dirty="0">
                          <a:solidFill>
                            <a:srgbClr val="000000"/>
                          </a:solidFill>
                          <a:effectLst/>
                          <a:latin typeface="Calibri" panose="020F0502020204030204" pitchFamily="34" charset="0"/>
                        </a:rPr>
                        <a:t>2022</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noFill/>
                  </a:tcPr>
                </a:tc>
                <a:tc>
                  <a:txBody>
                    <a:bodyPr/>
                    <a:lstStyle/>
                    <a:p>
                      <a:pPr algn="r" fontAlgn="b"/>
                      <a:r>
                        <a:rPr lang="fr-FR" sz="1100" b="0" i="0" u="none" strike="noStrike">
                          <a:solidFill>
                            <a:srgbClr val="000000"/>
                          </a:solidFill>
                          <a:effectLst/>
                          <a:latin typeface="Calibri" panose="020F050202020403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noFill/>
                  </a:tcPr>
                </a:tc>
                <a:tc>
                  <a:txBody>
                    <a:bodyPr/>
                    <a:lstStyle/>
                    <a:p>
                      <a:pPr algn="r" fontAlgn="b"/>
                      <a:r>
                        <a:rPr lang="fr-FR" sz="1100" b="0" i="0" u="none" strike="noStrike">
                          <a:solidFill>
                            <a:srgbClr val="000000"/>
                          </a:solidFill>
                          <a:effectLst/>
                          <a:latin typeface="Calibri" panose="020F0502020204030204" pitchFamily="34" charset="0"/>
                        </a:rPr>
                        <a:t>16</a:t>
                      </a:r>
                    </a:p>
                  </a:txBody>
                  <a:tcPr marL="0" marR="0" marT="0" marB="0" anchor="b">
                    <a:lnL>
                      <a:noFill/>
                    </a:lnL>
                    <a:lnR>
                      <a:noFill/>
                    </a:lnR>
                    <a:lnT w="6350" cap="flat" cmpd="sng" algn="ctr">
                      <a:solidFill>
                        <a:srgbClr val="9BC2E6"/>
                      </a:solidFill>
                      <a:prstDash val="solid"/>
                      <a:round/>
                      <a:headEnd type="none" w="med" len="med"/>
                      <a:tailEnd type="none" w="med" len="med"/>
                    </a:lnT>
                    <a:lnB>
                      <a:noFill/>
                    </a:lnB>
                    <a:noFill/>
                  </a:tcPr>
                </a:tc>
                <a:tc>
                  <a:txBody>
                    <a:bodyPr/>
                    <a:lstStyle/>
                    <a:p>
                      <a:pPr algn="r" fontAlgn="b"/>
                      <a:r>
                        <a:rPr lang="fr-FR" sz="1100" b="0" i="0" u="none" strike="noStrike">
                          <a:solidFill>
                            <a:srgbClr val="000000"/>
                          </a:solidFill>
                          <a:effectLst/>
                          <a:latin typeface="Calibri" panose="020F050202020403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a:noFill/>
                    </a:lnB>
                    <a:noFill/>
                  </a:tcPr>
                </a:tc>
                <a:extLst>
                  <a:ext uri="{0D108BD9-81ED-4DB2-BD59-A6C34878D82A}">
                    <a16:rowId xmlns:a16="http://schemas.microsoft.com/office/drawing/2014/main" val="117137810"/>
                  </a:ext>
                </a:extLst>
              </a:tr>
              <a:tr h="186884">
                <a:tc>
                  <a:txBody>
                    <a:bodyPr/>
                    <a:lstStyle/>
                    <a:p>
                      <a:pPr algn="l" fontAlgn="b"/>
                      <a:r>
                        <a:rPr lang="fr-FR" sz="1200" b="0" i="0" u="none" strike="noStrike" dirty="0">
                          <a:solidFill>
                            <a:srgbClr val="000000"/>
                          </a:solidFill>
                          <a:effectLst/>
                          <a:latin typeface="Calibri" panose="020F0502020204030204" pitchFamily="34" charset="0"/>
                        </a:rPr>
                        <a:t>2023</a:t>
                      </a:r>
                    </a:p>
                  </a:txBody>
                  <a:tcPr marL="114300" marR="0" marT="0" marB="0" anchor="b">
                    <a:lnL>
                      <a:noFill/>
                    </a:lnL>
                    <a:lnR>
                      <a:noFill/>
                    </a:lnR>
                    <a:lnT>
                      <a:noFill/>
                    </a:lnT>
                    <a:lnB>
                      <a:noFill/>
                    </a:lnB>
                    <a:noFill/>
                  </a:tcPr>
                </a:tc>
                <a:tc>
                  <a:txBody>
                    <a:bodyPr/>
                    <a:lstStyle/>
                    <a:p>
                      <a:pPr algn="r" fontAlgn="b"/>
                      <a:r>
                        <a:rPr lang="fr-FR" sz="1100" b="0" i="0" u="none" strike="noStrike" dirty="0">
                          <a:solidFill>
                            <a:srgbClr val="000000"/>
                          </a:solidFill>
                          <a:effectLst/>
                          <a:latin typeface="Calibri" panose="020F0502020204030204" pitchFamily="34" charset="0"/>
                        </a:rPr>
                        <a:t>81</a:t>
                      </a:r>
                    </a:p>
                  </a:txBody>
                  <a:tcPr marL="0" marR="0" marT="0" marB="0" anchor="b">
                    <a:lnL>
                      <a:noFill/>
                    </a:lnL>
                    <a:lnR>
                      <a:noFill/>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30</a:t>
                      </a:r>
                    </a:p>
                  </a:txBody>
                  <a:tcPr marL="0" marR="0" marT="0" marB="0" anchor="b">
                    <a:lnL>
                      <a:noFill/>
                    </a:lnL>
                    <a:lnR>
                      <a:noFill/>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31</a:t>
                      </a:r>
                    </a:p>
                  </a:txBody>
                  <a:tcPr marL="0" marR="0" marT="0" marB="0" anchor="b">
                    <a:lnL>
                      <a:noFill/>
                    </a:lnL>
                    <a:lnR>
                      <a:noFill/>
                    </a:lnR>
                    <a:lnT>
                      <a:noFill/>
                    </a:lnT>
                    <a:lnB>
                      <a:noFill/>
                    </a:lnB>
                    <a:noFill/>
                  </a:tcPr>
                </a:tc>
                <a:extLst>
                  <a:ext uri="{0D108BD9-81ED-4DB2-BD59-A6C34878D82A}">
                    <a16:rowId xmlns:a16="http://schemas.microsoft.com/office/drawing/2014/main" val="2029215906"/>
                  </a:ext>
                </a:extLst>
              </a:tr>
              <a:tr h="186884">
                <a:tc>
                  <a:txBody>
                    <a:bodyPr/>
                    <a:lstStyle/>
                    <a:p>
                      <a:pPr algn="l" fontAlgn="b"/>
                      <a:r>
                        <a:rPr lang="fr-FR" sz="1200" b="1" i="0" u="none" strike="noStrike" dirty="0" err="1">
                          <a:solidFill>
                            <a:srgbClr val="000000"/>
                          </a:solidFill>
                          <a:effectLst/>
                          <a:latin typeface="Calibri" panose="020F0502020204030204" pitchFamily="34" charset="0"/>
                        </a:rPr>
                        <a:t>Lidea</a:t>
                      </a:r>
                      <a:r>
                        <a:rPr lang="fr-FR" sz="1200" b="1" i="0" u="none" strike="noStrike" dirty="0">
                          <a:solidFill>
                            <a:srgbClr val="000000"/>
                          </a:solidFill>
                          <a:effectLst/>
                          <a:latin typeface="Calibri" panose="020F0502020204030204" pitchFamily="34" charset="0"/>
                        </a:rPr>
                        <a:t> 28</a:t>
                      </a:r>
                    </a:p>
                  </a:txBody>
                  <a:tcPr marL="0" marR="0" marT="0" marB="0" anchor="b">
                    <a:lnL>
                      <a:noFill/>
                    </a:lnL>
                    <a:lnR>
                      <a:noFill/>
                    </a:lnR>
                    <a:lnT>
                      <a:noFill/>
                    </a:lnT>
                    <a:lnB w="6350" cap="flat" cmpd="sng" algn="ctr">
                      <a:solidFill>
                        <a:srgbClr val="9BC2E6"/>
                      </a:solidFill>
                      <a:prstDash val="solid"/>
                      <a:round/>
                      <a:headEnd type="none" w="med" len="med"/>
                      <a:tailEnd type="none" w="med" len="med"/>
                    </a:lnB>
                    <a:noFill/>
                  </a:tcPr>
                </a:tc>
                <a:tc>
                  <a:txBody>
                    <a:bodyPr/>
                    <a:lstStyle/>
                    <a:p>
                      <a:pPr algn="r" fontAlgn="b"/>
                      <a:r>
                        <a:rPr lang="fr-FR" sz="1100" b="1" i="0" u="none" strike="noStrike">
                          <a:solidFill>
                            <a:srgbClr val="000000"/>
                          </a:solidFill>
                          <a:effectLst/>
                          <a:latin typeface="Calibri" panose="020F0502020204030204" pitchFamily="34" charset="0"/>
                        </a:rPr>
                        <a:t>35</a:t>
                      </a:r>
                    </a:p>
                  </a:txBody>
                  <a:tcPr marL="0" marR="0" marT="0" marB="0" anchor="b">
                    <a:lnL>
                      <a:noFill/>
                    </a:lnL>
                    <a:lnR>
                      <a:noFill/>
                    </a:lnR>
                    <a:lnT>
                      <a:noFill/>
                    </a:lnT>
                    <a:lnB w="6350" cap="flat" cmpd="sng" algn="ctr">
                      <a:solidFill>
                        <a:srgbClr val="9BC2E6"/>
                      </a:solidFill>
                      <a:prstDash val="solid"/>
                      <a:round/>
                      <a:headEnd type="none" w="med" len="med"/>
                      <a:tailEnd type="none" w="med" len="med"/>
                    </a:lnB>
                    <a:noFill/>
                  </a:tcPr>
                </a:tc>
                <a:tc>
                  <a:txBody>
                    <a:bodyPr/>
                    <a:lstStyle/>
                    <a:p>
                      <a:pPr algn="r" fontAlgn="b"/>
                      <a:r>
                        <a:rPr lang="fr-FR" sz="1100" b="1" i="0" u="none" strike="noStrike">
                          <a:solidFill>
                            <a:srgbClr val="000000"/>
                          </a:solidFill>
                          <a:effectLst/>
                          <a:latin typeface="Calibri" panose="020F050202020403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noFill/>
                  </a:tcPr>
                </a:tc>
                <a:tc>
                  <a:txBody>
                    <a:bodyPr/>
                    <a:lstStyle/>
                    <a:p>
                      <a:pPr algn="r" fontAlgn="b"/>
                      <a:r>
                        <a:rPr lang="fr-FR" sz="1100" b="1" i="0" u="none" strike="noStrike">
                          <a:solidFill>
                            <a:srgbClr val="000000"/>
                          </a:solidFill>
                          <a:effectLst/>
                          <a:latin typeface="Calibri" panose="020F050202020403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noFill/>
                  </a:tcPr>
                </a:tc>
                <a:extLst>
                  <a:ext uri="{0D108BD9-81ED-4DB2-BD59-A6C34878D82A}">
                    <a16:rowId xmlns:a16="http://schemas.microsoft.com/office/drawing/2014/main" val="93737097"/>
                  </a:ext>
                </a:extLst>
              </a:tr>
              <a:tr h="186884">
                <a:tc>
                  <a:txBody>
                    <a:bodyPr/>
                    <a:lstStyle/>
                    <a:p>
                      <a:pPr algn="l" fontAlgn="b"/>
                      <a:r>
                        <a:rPr lang="fr-FR" sz="1200" b="0" i="0" u="none" strike="noStrike" dirty="0">
                          <a:solidFill>
                            <a:srgbClr val="000000"/>
                          </a:solidFill>
                          <a:effectLst/>
                          <a:latin typeface="Calibri" panose="020F0502020204030204" pitchFamily="34" charset="0"/>
                        </a:rPr>
                        <a:t>2022</a:t>
                      </a:r>
                    </a:p>
                  </a:txBody>
                  <a:tcPr marL="11430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noFill/>
                  </a:tcPr>
                </a:tc>
                <a:tc>
                  <a:txBody>
                    <a:bodyPr/>
                    <a:lstStyle/>
                    <a:p>
                      <a:pPr algn="r" fontAlgn="b"/>
                      <a:r>
                        <a:rPr lang="fr-FR" sz="1100" b="0" i="0" u="none" strike="noStrike">
                          <a:solidFill>
                            <a:srgbClr val="000000"/>
                          </a:solidFill>
                          <a:effectLst/>
                          <a:latin typeface="Calibri" panose="020F050202020403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noFill/>
                  </a:tcPr>
                </a:tc>
                <a:tc>
                  <a:txBody>
                    <a:bodyPr/>
                    <a:lstStyle/>
                    <a:p>
                      <a:pPr algn="r" fontAlgn="b"/>
                      <a:r>
                        <a:rPr lang="fr-FR" sz="1100" b="0" i="0" u="none" strike="noStrike">
                          <a:solidFill>
                            <a:srgbClr val="000000"/>
                          </a:solidFill>
                          <a:effectLst/>
                          <a:latin typeface="Calibri" panose="020F0502020204030204" pitchFamily="34" charset="0"/>
                        </a:rPr>
                        <a:t>24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noFill/>
                  </a:tcPr>
                </a:tc>
                <a:tc>
                  <a:txBody>
                    <a:bodyPr/>
                    <a:lstStyle/>
                    <a:p>
                      <a:pPr algn="r" fontAlgn="b"/>
                      <a:r>
                        <a:rPr lang="fr-FR" sz="1100" b="0" i="0" u="none" strike="noStrike">
                          <a:solidFill>
                            <a:srgbClr val="000000"/>
                          </a:solidFill>
                          <a:effectLst/>
                          <a:latin typeface="Calibri" panose="020F0502020204030204" pitchFamily="34" charset="0"/>
                        </a:rPr>
                        <a:t>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noFill/>
                  </a:tcPr>
                </a:tc>
                <a:extLst>
                  <a:ext uri="{0D108BD9-81ED-4DB2-BD59-A6C34878D82A}">
                    <a16:rowId xmlns:a16="http://schemas.microsoft.com/office/drawing/2014/main" val="985556644"/>
                  </a:ext>
                </a:extLst>
              </a:tr>
              <a:tr h="186884">
                <a:tc>
                  <a:txBody>
                    <a:bodyPr/>
                    <a:lstStyle/>
                    <a:p>
                      <a:pPr algn="l" fontAlgn="b"/>
                      <a:r>
                        <a:rPr lang="fr-FR" sz="1200" b="1" i="0" u="none" strike="noStrike" dirty="0">
                          <a:solidFill>
                            <a:srgbClr val="000000"/>
                          </a:solidFill>
                          <a:effectLst/>
                          <a:latin typeface="Calibri" panose="020F0502020204030204" pitchFamily="34" charset="0"/>
                        </a:rPr>
                        <a:t>Total général</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fr-FR" sz="1100" b="1" i="0" u="none" strike="noStrike" dirty="0">
                          <a:solidFill>
                            <a:srgbClr val="000000"/>
                          </a:solidFill>
                          <a:effectLst/>
                          <a:latin typeface="Calibri" panose="020F0502020204030204" pitchFamily="34" charset="0"/>
                        </a:rPr>
                        <a:t>565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fr-FR" sz="1100" b="1" i="0" u="none" strike="noStrike">
                          <a:solidFill>
                            <a:srgbClr val="000000"/>
                          </a:solidFill>
                          <a:effectLst/>
                          <a:latin typeface="Calibri" panose="020F0502020204030204" pitchFamily="34" charset="0"/>
                        </a:rPr>
                        <a:t>185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fr-FR" sz="1100" b="1" i="0" u="none" strike="noStrike" dirty="0">
                          <a:solidFill>
                            <a:srgbClr val="000000"/>
                          </a:solidFill>
                          <a:effectLst/>
                          <a:latin typeface="Calibri" panose="020F0502020204030204" pitchFamily="34" charset="0"/>
                        </a:rPr>
                        <a:t>124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449274343"/>
                  </a:ext>
                </a:extLst>
              </a:tr>
            </a:tbl>
          </a:graphicData>
        </a:graphic>
      </p:graphicFrame>
      <p:sp>
        <p:nvSpPr>
          <p:cNvPr id="15" name="Rectangle : coins arrondis 14">
            <a:extLst>
              <a:ext uri="{FF2B5EF4-FFF2-40B4-BE49-F238E27FC236}">
                <a16:creationId xmlns:a16="http://schemas.microsoft.com/office/drawing/2014/main" id="{019F58FB-B769-9C5E-7607-4D4AB974F735}"/>
              </a:ext>
            </a:extLst>
          </p:cNvPr>
          <p:cNvSpPr/>
          <p:nvPr/>
        </p:nvSpPr>
        <p:spPr>
          <a:xfrm>
            <a:off x="2094171" y="5311676"/>
            <a:ext cx="8553509" cy="1261844"/>
          </a:xfrm>
          <a:prstGeom prst="roundRect">
            <a:avLst/>
          </a:prstGeom>
          <a:solidFill>
            <a:srgbClr val="087B7A"/>
          </a:solidFill>
          <a:ln w="12700" cap="flat" cmpd="sng" algn="ctr">
            <a:solidFill>
              <a:srgbClr val="087B7A">
                <a:shade val="15000"/>
              </a:srgbClr>
            </a:solidFill>
            <a:prstDash val="solid"/>
            <a:miter lim="800000"/>
          </a:ln>
          <a:effectLst/>
        </p:spPr>
        <p:txBody>
          <a:bodyPr rtlCol="0" anchor="ct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0" cap="none" spc="0" normalizeH="0" baseline="0" noProof="0" dirty="0">
                <a:ln>
                  <a:noFill/>
                </a:ln>
                <a:solidFill>
                  <a:prstClr val="white"/>
                </a:solidFill>
                <a:effectLst/>
                <a:uLnTx/>
                <a:uFillTx/>
                <a:latin typeface="Bahnschrift Light" panose="020B0502040204020203" pitchFamily="34" charset="0"/>
                <a:ea typeface="+mn-ea"/>
                <a:cs typeface="+mn-cs"/>
              </a:rPr>
              <a:t>Des différences de prévalence suivant le site : de 27% à 90%</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0" cap="none" spc="0" normalizeH="0" baseline="0" noProof="0" dirty="0">
                <a:ln>
                  <a:noFill/>
                </a:ln>
                <a:solidFill>
                  <a:prstClr val="white"/>
                </a:solidFill>
                <a:effectLst/>
                <a:uLnTx/>
                <a:uFillTx/>
                <a:latin typeface="Bahnschrift Light" panose="020B0502040204020203" pitchFamily="34" charset="0"/>
                <a:ea typeface="+mn-ea"/>
                <a:cs typeface="+mn-cs"/>
              </a:rPr>
              <a:t>Une prédominance de l’isolat blé dans les cicadelles analysées sur quasiment tous les sites de captures, avec une certaine variabilité</a:t>
            </a:r>
          </a:p>
        </p:txBody>
      </p:sp>
      <p:pic>
        <p:nvPicPr>
          <p:cNvPr id="2" name="Image 1">
            <a:extLst>
              <a:ext uri="{FF2B5EF4-FFF2-40B4-BE49-F238E27FC236}">
                <a16:creationId xmlns:a16="http://schemas.microsoft.com/office/drawing/2014/main" id="{7CEA87CB-0AE8-968F-3A3C-12021A18320D}"/>
              </a:ext>
            </a:extLst>
          </p:cNvPr>
          <p:cNvPicPr>
            <a:picLocks noChangeAspect="1"/>
          </p:cNvPicPr>
          <p:nvPr/>
        </p:nvPicPr>
        <p:blipFill>
          <a:blip r:embed="rId2"/>
          <a:stretch>
            <a:fillRect/>
          </a:stretch>
        </p:blipFill>
        <p:spPr>
          <a:xfrm>
            <a:off x="146479" y="1600829"/>
            <a:ext cx="6456224" cy="3200677"/>
          </a:xfrm>
          <a:prstGeom prst="rect">
            <a:avLst/>
          </a:prstGeom>
        </p:spPr>
      </p:pic>
    </p:spTree>
    <p:extLst>
      <p:ext uri="{BB962C8B-B14F-4D97-AF65-F5344CB8AC3E}">
        <p14:creationId xmlns:p14="http://schemas.microsoft.com/office/powerpoint/2010/main" val="228861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6B073-D6B8-A284-E325-BEDC141D512F}"/>
            </a:ext>
          </a:extLst>
        </p:cNvPr>
        <p:cNvGrpSpPr/>
        <p:nvPr/>
      </p:nvGrpSpPr>
      <p:grpSpPr>
        <a:xfrm>
          <a:off x="0" y="0"/>
          <a:ext cx="0" cy="0"/>
          <a:chOff x="0" y="0"/>
          <a:chExt cx="0" cy="0"/>
        </a:xfrm>
      </p:grpSpPr>
      <p:grpSp>
        <p:nvGrpSpPr>
          <p:cNvPr id="85" name="Groupe 84">
            <a:extLst>
              <a:ext uri="{FF2B5EF4-FFF2-40B4-BE49-F238E27FC236}">
                <a16:creationId xmlns:a16="http://schemas.microsoft.com/office/drawing/2014/main" id="{83C23EF9-FBC6-1AC5-C000-DCD9EFB14D35}"/>
              </a:ext>
            </a:extLst>
          </p:cNvPr>
          <p:cNvGrpSpPr/>
          <p:nvPr/>
        </p:nvGrpSpPr>
        <p:grpSpPr>
          <a:xfrm>
            <a:off x="372933" y="50455"/>
            <a:ext cx="11292745" cy="388640"/>
            <a:chOff x="786847" y="329183"/>
            <a:chExt cx="10926154" cy="777241"/>
          </a:xfrm>
        </p:grpSpPr>
        <p:sp>
          <p:nvSpPr>
            <p:cNvPr id="86" name="Rectangle 85">
              <a:extLst>
                <a:ext uri="{FF2B5EF4-FFF2-40B4-BE49-F238E27FC236}">
                  <a16:creationId xmlns:a16="http://schemas.microsoft.com/office/drawing/2014/main" id="{3CCAAFA5-20F2-4864-031B-E03703893A86}"/>
                </a:ext>
              </a:extLst>
            </p:cNvPr>
            <p:cNvSpPr/>
            <p:nvPr/>
          </p:nvSpPr>
          <p:spPr>
            <a:xfrm>
              <a:off x="1600200" y="329184"/>
              <a:ext cx="9299448" cy="77724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Arc 86">
              <a:extLst>
                <a:ext uri="{FF2B5EF4-FFF2-40B4-BE49-F238E27FC236}">
                  <a16:creationId xmlns:a16="http://schemas.microsoft.com/office/drawing/2014/main" id="{861A532D-0DCE-4407-6D7E-A1647262D275}"/>
                </a:ext>
              </a:extLst>
            </p:cNvPr>
            <p:cNvSpPr/>
            <p:nvPr/>
          </p:nvSpPr>
          <p:spPr>
            <a:xfrm flipH="1">
              <a:off x="786847" y="329184"/>
              <a:ext cx="1682495" cy="777240"/>
            </a:xfrm>
            <a:prstGeom prst="arc">
              <a:avLst/>
            </a:prstGeom>
            <a:solidFill>
              <a:srgbClr val="BACFA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Arc 87">
              <a:extLst>
                <a:ext uri="{FF2B5EF4-FFF2-40B4-BE49-F238E27FC236}">
                  <a16:creationId xmlns:a16="http://schemas.microsoft.com/office/drawing/2014/main" id="{E8E27A0C-67F3-39A3-4C80-B5BD4E434EFD}"/>
                </a:ext>
              </a:extLst>
            </p:cNvPr>
            <p:cNvSpPr/>
            <p:nvPr/>
          </p:nvSpPr>
          <p:spPr>
            <a:xfrm rot="10800000" flipH="1">
              <a:off x="10030506" y="329184"/>
              <a:ext cx="1682495" cy="777240"/>
            </a:xfrm>
            <a:prstGeom prst="arc">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67D684E1-EE3C-3792-6BDC-A835234CC546}"/>
                </a:ext>
              </a:extLst>
            </p:cNvPr>
            <p:cNvSpPr/>
            <p:nvPr/>
          </p:nvSpPr>
          <p:spPr>
            <a:xfrm>
              <a:off x="786847" y="704850"/>
              <a:ext cx="976639" cy="401574"/>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89">
              <a:extLst>
                <a:ext uri="{FF2B5EF4-FFF2-40B4-BE49-F238E27FC236}">
                  <a16:creationId xmlns:a16="http://schemas.microsoft.com/office/drawing/2014/main" id="{01A85406-EE7D-A5F4-9000-8DBAEF0E481A}"/>
                </a:ext>
              </a:extLst>
            </p:cNvPr>
            <p:cNvSpPr/>
            <p:nvPr/>
          </p:nvSpPr>
          <p:spPr>
            <a:xfrm>
              <a:off x="10736362" y="329183"/>
              <a:ext cx="976639" cy="38862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Titre 2">
            <a:extLst>
              <a:ext uri="{FF2B5EF4-FFF2-40B4-BE49-F238E27FC236}">
                <a16:creationId xmlns:a16="http://schemas.microsoft.com/office/drawing/2014/main" id="{217E50FE-0E16-5287-B54A-C78D3DCF251E}"/>
              </a:ext>
            </a:extLst>
          </p:cNvPr>
          <p:cNvSpPr>
            <a:spLocks noGrp="1"/>
          </p:cNvSpPr>
          <p:nvPr>
            <p:ph type="title"/>
          </p:nvPr>
        </p:nvSpPr>
        <p:spPr>
          <a:xfrm>
            <a:off x="372933" y="-199776"/>
            <a:ext cx="11292744" cy="888251"/>
          </a:xfrm>
        </p:spPr>
        <p:txBody>
          <a:bodyPr vert="horz" lIns="91440" tIns="45720" rIns="91440" bIns="45720" rtlCol="0" anchor="ctr" anchorCtr="0">
            <a:noAutofit/>
          </a:bodyPr>
          <a:lstStyle/>
          <a:p>
            <a:pPr algn="ctr"/>
            <a:r>
              <a:rPr lang="fr-FR" sz="2000" spc="-150" dirty="0">
                <a:solidFill>
                  <a:schemeClr val="accent2"/>
                </a:solidFill>
                <a:latin typeface="Nunito" pitchFamily="2" charset="0"/>
              </a:rPr>
              <a:t>Actions au champ : analyse du statut </a:t>
            </a:r>
            <a:r>
              <a:rPr lang="fr-FR" sz="2000" spc="-150" dirty="0" err="1">
                <a:solidFill>
                  <a:schemeClr val="accent2"/>
                </a:solidFill>
                <a:latin typeface="Nunito" pitchFamily="2" charset="0"/>
              </a:rPr>
              <a:t>virulifère</a:t>
            </a:r>
            <a:r>
              <a:rPr lang="fr-FR" sz="2000" spc="-150" dirty="0">
                <a:solidFill>
                  <a:schemeClr val="accent2"/>
                </a:solidFill>
                <a:latin typeface="Nunito" pitchFamily="2" charset="0"/>
              </a:rPr>
              <a:t> des cicadelles</a:t>
            </a:r>
            <a:endParaRPr lang="en-US" sz="2000" spc="-150" dirty="0">
              <a:solidFill>
                <a:schemeClr val="accent2"/>
              </a:solidFill>
              <a:latin typeface="Nunito" pitchFamily="2" charset="0"/>
            </a:endParaRPr>
          </a:p>
        </p:txBody>
      </p:sp>
      <p:sp>
        <p:nvSpPr>
          <p:cNvPr id="110" name="Espace réservé du numéro de diapositive 1">
            <a:extLst>
              <a:ext uri="{FF2B5EF4-FFF2-40B4-BE49-F238E27FC236}">
                <a16:creationId xmlns:a16="http://schemas.microsoft.com/office/drawing/2014/main" id="{8B6B08BA-F137-107A-0277-DD21A5001FE4}"/>
              </a:ext>
            </a:extLst>
          </p:cNvPr>
          <p:cNvSpPr txBox="1">
            <a:spLocks/>
          </p:cNvSpPr>
          <p:nvPr/>
        </p:nvSpPr>
        <p:spPr>
          <a:xfrm>
            <a:off x="8610600" y="63563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7BCA25-F3AE-44E6-94B1-B3E1DF1A1953}"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pSp>
        <p:nvGrpSpPr>
          <p:cNvPr id="77" name="Groupe 76">
            <a:extLst>
              <a:ext uri="{FF2B5EF4-FFF2-40B4-BE49-F238E27FC236}">
                <a16:creationId xmlns:a16="http://schemas.microsoft.com/office/drawing/2014/main" id="{8954D3D0-D452-1F96-206D-9625F76D6877}"/>
              </a:ext>
            </a:extLst>
          </p:cNvPr>
          <p:cNvGrpSpPr/>
          <p:nvPr/>
        </p:nvGrpSpPr>
        <p:grpSpPr>
          <a:xfrm>
            <a:off x="11812158" y="0"/>
            <a:ext cx="379842" cy="6857997"/>
            <a:chOff x="11812158" y="2460023"/>
            <a:chExt cx="379842" cy="1147763"/>
          </a:xfrm>
        </p:grpSpPr>
        <p:sp>
          <p:nvSpPr>
            <p:cNvPr id="78" name="Rectangle 77">
              <a:extLst>
                <a:ext uri="{FF2B5EF4-FFF2-40B4-BE49-F238E27FC236}">
                  <a16:creationId xmlns:a16="http://schemas.microsoft.com/office/drawing/2014/main" id="{4856907A-0BB7-5D74-E1D9-4BAC84C2C44E}"/>
                </a:ext>
              </a:extLst>
            </p:cNvPr>
            <p:cNvSpPr/>
            <p:nvPr/>
          </p:nvSpPr>
          <p:spPr>
            <a:xfrm>
              <a:off x="11896725" y="2460023"/>
              <a:ext cx="295275" cy="11477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9" name="Connecteur droit 78">
              <a:extLst>
                <a:ext uri="{FF2B5EF4-FFF2-40B4-BE49-F238E27FC236}">
                  <a16:creationId xmlns:a16="http://schemas.microsoft.com/office/drawing/2014/main" id="{747C0B6A-6436-9BA4-A827-AB943720262B}"/>
                </a:ext>
              </a:extLst>
            </p:cNvPr>
            <p:cNvCxnSpPr/>
            <p:nvPr/>
          </p:nvCxnSpPr>
          <p:spPr>
            <a:xfrm>
              <a:off x="11812158"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8ADF6A02-42C9-DA55-7946-99FF2F29FA45}"/>
                </a:ext>
              </a:extLst>
            </p:cNvPr>
            <p:cNvCxnSpPr/>
            <p:nvPr/>
          </p:nvCxnSpPr>
          <p:spPr>
            <a:xfrm>
              <a:off x="12045520"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6C71B023-A5AD-4386-08F9-5498721DA44F}"/>
                </a:ext>
              </a:extLst>
            </p:cNvPr>
            <p:cNvCxnSpPr/>
            <p:nvPr/>
          </p:nvCxnSpPr>
          <p:spPr>
            <a:xfrm>
              <a:off x="11974082" y="2460023"/>
              <a:ext cx="0" cy="1147763"/>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Espace réservé du contenu 2">
            <a:extLst>
              <a:ext uri="{FF2B5EF4-FFF2-40B4-BE49-F238E27FC236}">
                <a16:creationId xmlns:a16="http://schemas.microsoft.com/office/drawing/2014/main" id="{9B42647C-6440-C260-5026-627040A32737}"/>
              </a:ext>
            </a:extLst>
          </p:cNvPr>
          <p:cNvSpPr>
            <a:spLocks noGrp="1"/>
          </p:cNvSpPr>
          <p:nvPr>
            <p:ph idx="1"/>
          </p:nvPr>
        </p:nvSpPr>
        <p:spPr>
          <a:xfrm>
            <a:off x="838200" y="1057535"/>
            <a:ext cx="10515600" cy="662123"/>
          </a:xfrm>
        </p:spPr>
        <p:txBody>
          <a:bodyPr>
            <a:normAutofit/>
          </a:bodyPr>
          <a:lstStyle/>
          <a:p>
            <a:r>
              <a:rPr lang="fr-FR" sz="2400" b="1" dirty="0"/>
              <a:t>565 </a:t>
            </a:r>
            <a:r>
              <a:rPr lang="fr-FR" sz="2400" b="1" i="1" dirty="0" err="1"/>
              <a:t>p.alienus</a:t>
            </a:r>
            <a:r>
              <a:rPr lang="fr-FR" sz="2400" b="1" i="1" dirty="0"/>
              <a:t> </a:t>
            </a:r>
            <a:r>
              <a:rPr lang="fr-FR" sz="2400" b="1" dirty="0"/>
              <a:t>analysées </a:t>
            </a:r>
            <a:r>
              <a:rPr lang="fr-FR" sz="2400" dirty="0"/>
              <a:t>(statut sanitaire WDV)</a:t>
            </a:r>
          </a:p>
        </p:txBody>
      </p:sp>
      <p:sp>
        <p:nvSpPr>
          <p:cNvPr id="9" name="Rectangle : coins arrondis 8">
            <a:extLst>
              <a:ext uri="{FF2B5EF4-FFF2-40B4-BE49-F238E27FC236}">
                <a16:creationId xmlns:a16="http://schemas.microsoft.com/office/drawing/2014/main" id="{6FFFA5DB-8075-C9DF-E6B2-68FB92FAA987}"/>
              </a:ext>
            </a:extLst>
          </p:cNvPr>
          <p:cNvSpPr/>
          <p:nvPr/>
        </p:nvSpPr>
        <p:spPr>
          <a:xfrm>
            <a:off x="2094171" y="5551916"/>
            <a:ext cx="8695749" cy="1176875"/>
          </a:xfrm>
          <a:prstGeom prst="roundRect">
            <a:avLst/>
          </a:prstGeom>
          <a:solidFill>
            <a:srgbClr val="087B7A"/>
          </a:solidFill>
          <a:ln w="12700" cap="flat" cmpd="sng" algn="ctr">
            <a:solidFill>
              <a:srgbClr val="087B7A">
                <a:shade val="15000"/>
              </a:srgbClr>
            </a:solidFill>
            <a:prstDash val="solid"/>
            <a:miter lim="800000"/>
          </a:ln>
          <a:effectLst/>
        </p:spPr>
        <p:txBody>
          <a:bodyPr rtlCol="0" anchor="ct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prstClr val="white"/>
                </a:solidFill>
                <a:effectLst/>
                <a:uLnTx/>
                <a:uFillTx/>
                <a:latin typeface="Bahnschrift Light" panose="020B0502040204020203" pitchFamily="34" charset="0"/>
                <a:ea typeface="+mn-ea"/>
                <a:cs typeface="+mn-cs"/>
              </a:rPr>
              <a:t>Des différences de prévalence suivant les sites (de 27% à 90%) et années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prstClr val="white"/>
                </a:solidFill>
                <a:effectLst/>
                <a:uLnTx/>
                <a:uFillTx/>
                <a:latin typeface="Bahnschrift Light" panose="020B0502040204020203" pitchFamily="34" charset="0"/>
                <a:ea typeface="+mn-ea"/>
                <a:cs typeface="+mn-cs"/>
              </a:rPr>
              <a:t>Une variabilité de répartition des isolats suivant les sites et les années de capture ; mais une prédominance de l’isolat blé dans les cicadelles analysées sur quasiment tous les sites de captures, toutes les années</a:t>
            </a:r>
          </a:p>
        </p:txBody>
      </p:sp>
      <p:pic>
        <p:nvPicPr>
          <p:cNvPr id="10" name="Image 9">
            <a:extLst>
              <a:ext uri="{FF2B5EF4-FFF2-40B4-BE49-F238E27FC236}">
                <a16:creationId xmlns:a16="http://schemas.microsoft.com/office/drawing/2014/main" id="{64A758C1-412A-5A90-81FB-1EDECDFD181F}"/>
              </a:ext>
            </a:extLst>
          </p:cNvPr>
          <p:cNvPicPr>
            <a:picLocks noChangeAspect="1"/>
          </p:cNvPicPr>
          <p:nvPr/>
        </p:nvPicPr>
        <p:blipFill>
          <a:blip r:embed="rId2"/>
          <a:stretch>
            <a:fillRect/>
          </a:stretch>
        </p:blipFill>
        <p:spPr>
          <a:xfrm>
            <a:off x="1819285" y="1452006"/>
            <a:ext cx="8553429" cy="4054191"/>
          </a:xfrm>
          <a:prstGeom prst="rect">
            <a:avLst/>
          </a:prstGeom>
        </p:spPr>
      </p:pic>
    </p:spTree>
    <p:extLst>
      <p:ext uri="{BB962C8B-B14F-4D97-AF65-F5344CB8AC3E}">
        <p14:creationId xmlns:p14="http://schemas.microsoft.com/office/powerpoint/2010/main" val="50449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CEB7E08-D896-2C8F-5197-607CD3025346}"/>
            </a:ext>
          </a:extLst>
        </p:cNvPr>
        <p:cNvGrpSpPr/>
        <p:nvPr/>
      </p:nvGrpSpPr>
      <p:grpSpPr>
        <a:xfrm>
          <a:off x="0" y="0"/>
          <a:ext cx="0" cy="0"/>
          <a:chOff x="0" y="0"/>
          <a:chExt cx="0" cy="0"/>
        </a:xfrm>
      </p:grpSpPr>
      <p:grpSp>
        <p:nvGrpSpPr>
          <p:cNvPr id="85" name="Groupe 84">
            <a:extLst>
              <a:ext uri="{FF2B5EF4-FFF2-40B4-BE49-F238E27FC236}">
                <a16:creationId xmlns:a16="http://schemas.microsoft.com/office/drawing/2014/main" id="{B5A4A5AC-528F-24B0-23C3-23DE520B38A3}"/>
              </a:ext>
            </a:extLst>
          </p:cNvPr>
          <p:cNvGrpSpPr/>
          <p:nvPr/>
        </p:nvGrpSpPr>
        <p:grpSpPr>
          <a:xfrm>
            <a:off x="372933" y="50455"/>
            <a:ext cx="11292745" cy="388640"/>
            <a:chOff x="786847" y="329183"/>
            <a:chExt cx="10926154" cy="777241"/>
          </a:xfrm>
        </p:grpSpPr>
        <p:sp>
          <p:nvSpPr>
            <p:cNvPr id="86" name="Rectangle 85">
              <a:extLst>
                <a:ext uri="{FF2B5EF4-FFF2-40B4-BE49-F238E27FC236}">
                  <a16:creationId xmlns:a16="http://schemas.microsoft.com/office/drawing/2014/main" id="{5A11810F-B22D-AFC2-70B6-0FBB88819AA4}"/>
                </a:ext>
              </a:extLst>
            </p:cNvPr>
            <p:cNvSpPr/>
            <p:nvPr/>
          </p:nvSpPr>
          <p:spPr>
            <a:xfrm>
              <a:off x="1600200" y="329184"/>
              <a:ext cx="9299448" cy="77724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Arc 86">
              <a:extLst>
                <a:ext uri="{FF2B5EF4-FFF2-40B4-BE49-F238E27FC236}">
                  <a16:creationId xmlns:a16="http://schemas.microsoft.com/office/drawing/2014/main" id="{B5CE8EB4-AB59-6E3C-8CDD-072F73971332}"/>
                </a:ext>
              </a:extLst>
            </p:cNvPr>
            <p:cNvSpPr/>
            <p:nvPr/>
          </p:nvSpPr>
          <p:spPr>
            <a:xfrm flipH="1">
              <a:off x="786847" y="329184"/>
              <a:ext cx="1682495" cy="777240"/>
            </a:xfrm>
            <a:prstGeom prst="arc">
              <a:avLst/>
            </a:prstGeom>
            <a:solidFill>
              <a:srgbClr val="BACFA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Arc 87">
              <a:extLst>
                <a:ext uri="{FF2B5EF4-FFF2-40B4-BE49-F238E27FC236}">
                  <a16:creationId xmlns:a16="http://schemas.microsoft.com/office/drawing/2014/main" id="{341DADE7-75CF-6C13-3B67-45174BD38821}"/>
                </a:ext>
              </a:extLst>
            </p:cNvPr>
            <p:cNvSpPr/>
            <p:nvPr/>
          </p:nvSpPr>
          <p:spPr>
            <a:xfrm rot="10800000" flipH="1">
              <a:off x="10030506" y="329184"/>
              <a:ext cx="1682495" cy="777240"/>
            </a:xfrm>
            <a:prstGeom prst="arc">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95813D9C-A1A6-14C7-B35A-96D6F4864525}"/>
                </a:ext>
              </a:extLst>
            </p:cNvPr>
            <p:cNvSpPr/>
            <p:nvPr/>
          </p:nvSpPr>
          <p:spPr>
            <a:xfrm>
              <a:off x="786847" y="704850"/>
              <a:ext cx="976639" cy="401574"/>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89">
              <a:extLst>
                <a:ext uri="{FF2B5EF4-FFF2-40B4-BE49-F238E27FC236}">
                  <a16:creationId xmlns:a16="http://schemas.microsoft.com/office/drawing/2014/main" id="{84B3115B-E290-26AE-7424-3348A9689E59}"/>
                </a:ext>
              </a:extLst>
            </p:cNvPr>
            <p:cNvSpPr/>
            <p:nvPr/>
          </p:nvSpPr>
          <p:spPr>
            <a:xfrm>
              <a:off x="10736362" y="329183"/>
              <a:ext cx="976639" cy="38862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Titre 2">
            <a:extLst>
              <a:ext uri="{FF2B5EF4-FFF2-40B4-BE49-F238E27FC236}">
                <a16:creationId xmlns:a16="http://schemas.microsoft.com/office/drawing/2014/main" id="{3FA3A6B0-AAEC-FF5E-9649-C81FE1752ABF}"/>
              </a:ext>
            </a:extLst>
          </p:cNvPr>
          <p:cNvSpPr>
            <a:spLocks noGrp="1"/>
          </p:cNvSpPr>
          <p:nvPr>
            <p:ph type="title"/>
          </p:nvPr>
        </p:nvSpPr>
        <p:spPr>
          <a:xfrm>
            <a:off x="372933" y="-199776"/>
            <a:ext cx="11292744" cy="888251"/>
          </a:xfrm>
        </p:spPr>
        <p:txBody>
          <a:bodyPr vert="horz" lIns="91440" tIns="45720" rIns="91440" bIns="45720" rtlCol="0" anchor="ctr" anchorCtr="0">
            <a:noAutofit/>
          </a:bodyPr>
          <a:lstStyle/>
          <a:p>
            <a:pPr algn="ctr"/>
            <a:r>
              <a:rPr lang="fr-FR" sz="2000" spc="-150" dirty="0">
                <a:solidFill>
                  <a:schemeClr val="accent2"/>
                </a:solidFill>
                <a:latin typeface="Nunito" pitchFamily="2" charset="0"/>
              </a:rPr>
              <a:t>Actions au champ : analyse du statut </a:t>
            </a:r>
            <a:r>
              <a:rPr lang="fr-FR" sz="2000" spc="-150" dirty="0" err="1">
                <a:solidFill>
                  <a:schemeClr val="accent2"/>
                </a:solidFill>
                <a:latin typeface="Nunito" pitchFamily="2" charset="0"/>
              </a:rPr>
              <a:t>virulifère</a:t>
            </a:r>
            <a:r>
              <a:rPr lang="fr-FR" sz="2000" spc="-150" dirty="0">
                <a:solidFill>
                  <a:schemeClr val="accent2"/>
                </a:solidFill>
                <a:latin typeface="Nunito" pitchFamily="2" charset="0"/>
              </a:rPr>
              <a:t> des cicadelles</a:t>
            </a:r>
            <a:endParaRPr lang="en-US" sz="2000" spc="-150" dirty="0">
              <a:solidFill>
                <a:schemeClr val="accent2"/>
              </a:solidFill>
              <a:latin typeface="Nunito" pitchFamily="2" charset="0"/>
            </a:endParaRPr>
          </a:p>
        </p:txBody>
      </p:sp>
      <p:sp>
        <p:nvSpPr>
          <p:cNvPr id="110" name="Espace réservé du numéro de diapositive 1">
            <a:extLst>
              <a:ext uri="{FF2B5EF4-FFF2-40B4-BE49-F238E27FC236}">
                <a16:creationId xmlns:a16="http://schemas.microsoft.com/office/drawing/2014/main" id="{B6ED7D21-733C-C383-8A03-9C96F5F5378F}"/>
              </a:ext>
            </a:extLst>
          </p:cNvPr>
          <p:cNvSpPr txBox="1">
            <a:spLocks/>
          </p:cNvSpPr>
          <p:nvPr/>
        </p:nvSpPr>
        <p:spPr>
          <a:xfrm>
            <a:off x="8610600" y="63563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7BCA25-F3AE-44E6-94B1-B3E1DF1A1953}"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pSp>
        <p:nvGrpSpPr>
          <p:cNvPr id="77" name="Groupe 76">
            <a:extLst>
              <a:ext uri="{FF2B5EF4-FFF2-40B4-BE49-F238E27FC236}">
                <a16:creationId xmlns:a16="http://schemas.microsoft.com/office/drawing/2014/main" id="{310595CF-0DBF-9838-6279-6E90711010A0}"/>
              </a:ext>
            </a:extLst>
          </p:cNvPr>
          <p:cNvGrpSpPr/>
          <p:nvPr/>
        </p:nvGrpSpPr>
        <p:grpSpPr>
          <a:xfrm>
            <a:off x="11812158" y="0"/>
            <a:ext cx="379842" cy="6857997"/>
            <a:chOff x="11812158" y="2460023"/>
            <a:chExt cx="379842" cy="1147763"/>
          </a:xfrm>
        </p:grpSpPr>
        <p:sp>
          <p:nvSpPr>
            <p:cNvPr id="78" name="Rectangle 77">
              <a:extLst>
                <a:ext uri="{FF2B5EF4-FFF2-40B4-BE49-F238E27FC236}">
                  <a16:creationId xmlns:a16="http://schemas.microsoft.com/office/drawing/2014/main" id="{637C652F-B9CF-46A1-1D73-C79DFEAA8B55}"/>
                </a:ext>
              </a:extLst>
            </p:cNvPr>
            <p:cNvSpPr/>
            <p:nvPr/>
          </p:nvSpPr>
          <p:spPr>
            <a:xfrm>
              <a:off x="11896725" y="2460023"/>
              <a:ext cx="295275" cy="11477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9" name="Connecteur droit 78">
              <a:extLst>
                <a:ext uri="{FF2B5EF4-FFF2-40B4-BE49-F238E27FC236}">
                  <a16:creationId xmlns:a16="http://schemas.microsoft.com/office/drawing/2014/main" id="{C48A54A3-3F5E-6418-A456-C36FA565371D}"/>
                </a:ext>
              </a:extLst>
            </p:cNvPr>
            <p:cNvCxnSpPr/>
            <p:nvPr/>
          </p:nvCxnSpPr>
          <p:spPr>
            <a:xfrm>
              <a:off x="11812158"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55F3D212-B90F-7D72-E582-85E584B0814D}"/>
                </a:ext>
              </a:extLst>
            </p:cNvPr>
            <p:cNvCxnSpPr/>
            <p:nvPr/>
          </p:nvCxnSpPr>
          <p:spPr>
            <a:xfrm>
              <a:off x="12045520"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80350494-2FFE-10D7-CB57-E212CDC8ABC4}"/>
                </a:ext>
              </a:extLst>
            </p:cNvPr>
            <p:cNvCxnSpPr/>
            <p:nvPr/>
          </p:nvCxnSpPr>
          <p:spPr>
            <a:xfrm>
              <a:off x="11974082" y="2460023"/>
              <a:ext cx="0" cy="1147763"/>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 name="Espace réservé du contenu 2">
            <a:extLst>
              <a:ext uri="{FF2B5EF4-FFF2-40B4-BE49-F238E27FC236}">
                <a16:creationId xmlns:a16="http://schemas.microsoft.com/office/drawing/2014/main" id="{4626EAFF-3793-EC4C-0996-D901C0D177F4}"/>
              </a:ext>
            </a:extLst>
          </p:cNvPr>
          <p:cNvSpPr>
            <a:spLocks noGrp="1"/>
          </p:cNvSpPr>
          <p:nvPr>
            <p:ph idx="1"/>
          </p:nvPr>
        </p:nvSpPr>
        <p:spPr>
          <a:xfrm>
            <a:off x="838200" y="1057535"/>
            <a:ext cx="10515600" cy="605010"/>
          </a:xfrm>
        </p:spPr>
        <p:txBody>
          <a:bodyPr>
            <a:normAutofit/>
          </a:bodyPr>
          <a:lstStyle/>
          <a:p>
            <a:r>
              <a:rPr lang="fr-FR" sz="2400" b="1" dirty="0"/>
              <a:t>565 </a:t>
            </a:r>
            <a:r>
              <a:rPr lang="fr-FR" sz="2400" b="1" i="1" dirty="0" err="1"/>
              <a:t>p.alienus</a:t>
            </a:r>
            <a:r>
              <a:rPr lang="fr-FR" sz="2400" b="1" i="1" dirty="0"/>
              <a:t> </a:t>
            </a:r>
            <a:r>
              <a:rPr lang="fr-FR" sz="2400" b="1" dirty="0"/>
              <a:t>analysées </a:t>
            </a:r>
            <a:r>
              <a:rPr lang="fr-FR" sz="2400" dirty="0"/>
              <a:t>(statut sanitaire WDV)</a:t>
            </a:r>
          </a:p>
        </p:txBody>
      </p:sp>
      <p:sp>
        <p:nvSpPr>
          <p:cNvPr id="8" name="Rectangle : coins arrondis 7">
            <a:extLst>
              <a:ext uri="{FF2B5EF4-FFF2-40B4-BE49-F238E27FC236}">
                <a16:creationId xmlns:a16="http://schemas.microsoft.com/office/drawing/2014/main" id="{2E8F3D3F-4873-D5A6-3900-15ACB7E80425}"/>
              </a:ext>
            </a:extLst>
          </p:cNvPr>
          <p:cNvSpPr/>
          <p:nvPr/>
        </p:nvSpPr>
        <p:spPr>
          <a:xfrm>
            <a:off x="358485" y="5265183"/>
            <a:ext cx="5070764" cy="1104345"/>
          </a:xfrm>
          <a:prstGeom prst="roundRect">
            <a:avLst/>
          </a:prstGeom>
          <a:solidFill>
            <a:srgbClr val="087B7A"/>
          </a:solidFill>
          <a:ln w="12700" cap="flat" cmpd="sng" algn="ctr">
            <a:solidFill>
              <a:srgbClr val="087B7A">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white"/>
                </a:solidFill>
                <a:effectLst/>
                <a:uLnTx/>
                <a:uFillTx/>
                <a:latin typeface="Bahnschrift Light" panose="020B0502040204020203" pitchFamily="34" charset="0"/>
                <a:ea typeface="+mn-ea"/>
                <a:cs typeface="+mn-cs"/>
              </a:rPr>
              <a:t>Pas de différence de % de cicadelles infectées et de répartition des isolats en fonction de l'espèce cultivées où les pièges furent positionnés</a:t>
            </a:r>
          </a:p>
        </p:txBody>
      </p:sp>
      <p:sp>
        <p:nvSpPr>
          <p:cNvPr id="9" name="Rectangle : coins arrondis 8">
            <a:extLst>
              <a:ext uri="{FF2B5EF4-FFF2-40B4-BE49-F238E27FC236}">
                <a16:creationId xmlns:a16="http://schemas.microsoft.com/office/drawing/2014/main" id="{E680400E-0493-C502-218F-626DDF4017E5}"/>
              </a:ext>
            </a:extLst>
          </p:cNvPr>
          <p:cNvSpPr/>
          <p:nvPr/>
        </p:nvSpPr>
        <p:spPr>
          <a:xfrm>
            <a:off x="6630927" y="5265182"/>
            <a:ext cx="4973174" cy="1104345"/>
          </a:xfrm>
          <a:prstGeom prst="roundRect">
            <a:avLst/>
          </a:prstGeom>
          <a:solidFill>
            <a:srgbClr val="087B7A"/>
          </a:solidFill>
          <a:ln w="12700" cap="flat" cmpd="sng" algn="ctr">
            <a:solidFill>
              <a:srgbClr val="087B7A">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white"/>
                </a:solidFill>
                <a:effectLst/>
                <a:uLnTx/>
                <a:uFillTx/>
                <a:latin typeface="Bahnschrift Light" panose="020B0502040204020203" pitchFamily="34" charset="0"/>
                <a:ea typeface="+mn-ea"/>
                <a:cs typeface="+mn-cs"/>
              </a:rPr>
              <a:t>Pas de différence de % de cicadelles infectées et de répartition des isolats en fonction du sexe de la cicadelle </a:t>
            </a:r>
            <a:r>
              <a:rPr kumimoji="0" lang="fr-FR" sz="1400" b="0" i="1" u="none" strike="noStrike" kern="0" cap="none" spc="0" normalizeH="0" baseline="0" noProof="0" dirty="0">
                <a:ln>
                  <a:noFill/>
                </a:ln>
                <a:solidFill>
                  <a:prstClr val="white"/>
                </a:solidFill>
                <a:effectLst/>
                <a:uLnTx/>
                <a:uFillTx/>
                <a:latin typeface="Bahnschrift Light" panose="020B0502040204020203" pitchFamily="34" charset="0"/>
                <a:ea typeface="+mn-ea"/>
                <a:cs typeface="+mn-cs"/>
              </a:rPr>
              <a:t>P. </a:t>
            </a:r>
            <a:r>
              <a:rPr kumimoji="0" lang="fr-FR" sz="1400" b="0" i="1" u="none" strike="noStrike" kern="0" cap="none" spc="0" normalizeH="0" baseline="0" noProof="0" dirty="0" err="1">
                <a:ln>
                  <a:noFill/>
                </a:ln>
                <a:solidFill>
                  <a:prstClr val="white"/>
                </a:solidFill>
                <a:effectLst/>
                <a:uLnTx/>
                <a:uFillTx/>
                <a:latin typeface="Bahnschrift Light" panose="020B0502040204020203" pitchFamily="34" charset="0"/>
                <a:ea typeface="+mn-ea"/>
                <a:cs typeface="+mn-cs"/>
              </a:rPr>
              <a:t>alienus</a:t>
            </a:r>
            <a:endParaRPr kumimoji="0" lang="fr-FR" sz="1400" b="0" i="1" u="none" strike="noStrike" kern="0" cap="none" spc="0" normalizeH="0" baseline="0" noProof="0" dirty="0">
              <a:ln>
                <a:noFill/>
              </a:ln>
              <a:solidFill>
                <a:prstClr val="white"/>
              </a:solidFill>
              <a:effectLst/>
              <a:uLnTx/>
              <a:uFillTx/>
              <a:latin typeface="Bahnschrift Light" panose="020B0502040204020203" pitchFamily="34" charset="0"/>
              <a:ea typeface="+mn-ea"/>
              <a:cs typeface="+mn-cs"/>
            </a:endParaRPr>
          </a:p>
        </p:txBody>
      </p:sp>
      <p:pic>
        <p:nvPicPr>
          <p:cNvPr id="2" name="Image 1">
            <a:extLst>
              <a:ext uri="{FF2B5EF4-FFF2-40B4-BE49-F238E27FC236}">
                <a16:creationId xmlns:a16="http://schemas.microsoft.com/office/drawing/2014/main" id="{8E493EA3-8D70-A5CD-A936-972E66945117}"/>
              </a:ext>
            </a:extLst>
          </p:cNvPr>
          <p:cNvPicPr>
            <a:picLocks noChangeAspect="1"/>
          </p:cNvPicPr>
          <p:nvPr/>
        </p:nvPicPr>
        <p:blipFill>
          <a:blip r:embed="rId2"/>
          <a:stretch>
            <a:fillRect/>
          </a:stretch>
        </p:blipFill>
        <p:spPr>
          <a:xfrm>
            <a:off x="150429" y="1626228"/>
            <a:ext cx="5486876" cy="3639627"/>
          </a:xfrm>
          <a:prstGeom prst="rect">
            <a:avLst/>
          </a:prstGeom>
        </p:spPr>
      </p:pic>
      <p:pic>
        <p:nvPicPr>
          <p:cNvPr id="3" name="Image 2">
            <a:extLst>
              <a:ext uri="{FF2B5EF4-FFF2-40B4-BE49-F238E27FC236}">
                <a16:creationId xmlns:a16="http://schemas.microsoft.com/office/drawing/2014/main" id="{47DECBDC-3B3B-4ACB-9878-7EA2D9342BEC}"/>
              </a:ext>
            </a:extLst>
          </p:cNvPr>
          <p:cNvPicPr>
            <a:picLocks noChangeAspect="1"/>
          </p:cNvPicPr>
          <p:nvPr/>
        </p:nvPicPr>
        <p:blipFill>
          <a:blip r:embed="rId3"/>
          <a:stretch>
            <a:fillRect/>
          </a:stretch>
        </p:blipFill>
        <p:spPr>
          <a:xfrm>
            <a:off x="6160676" y="1665854"/>
            <a:ext cx="5651482" cy="3560373"/>
          </a:xfrm>
          <a:prstGeom prst="rect">
            <a:avLst/>
          </a:prstGeom>
        </p:spPr>
      </p:pic>
    </p:spTree>
    <p:extLst>
      <p:ext uri="{BB962C8B-B14F-4D97-AF65-F5344CB8AC3E}">
        <p14:creationId xmlns:p14="http://schemas.microsoft.com/office/powerpoint/2010/main" val="246064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5" name="Groupe 184">
            <a:extLst>
              <a:ext uri="{FF2B5EF4-FFF2-40B4-BE49-F238E27FC236}">
                <a16:creationId xmlns:a16="http://schemas.microsoft.com/office/drawing/2014/main" id="{535DA97A-0CBA-400B-A5AD-CB8A1A965734}"/>
              </a:ext>
            </a:extLst>
          </p:cNvPr>
          <p:cNvGrpSpPr/>
          <p:nvPr/>
        </p:nvGrpSpPr>
        <p:grpSpPr>
          <a:xfrm>
            <a:off x="372933" y="40931"/>
            <a:ext cx="11292744" cy="449634"/>
            <a:chOff x="786847" y="312363"/>
            <a:chExt cx="10926154" cy="794061"/>
          </a:xfrm>
        </p:grpSpPr>
        <p:sp>
          <p:nvSpPr>
            <p:cNvPr id="188" name="Rectangle 187">
              <a:extLst>
                <a:ext uri="{FF2B5EF4-FFF2-40B4-BE49-F238E27FC236}">
                  <a16:creationId xmlns:a16="http://schemas.microsoft.com/office/drawing/2014/main" id="{07A8F0EE-E9FC-4AF0-88E1-A9BF31044C3F}"/>
                </a:ext>
              </a:extLst>
            </p:cNvPr>
            <p:cNvSpPr/>
            <p:nvPr/>
          </p:nvSpPr>
          <p:spPr>
            <a:xfrm>
              <a:off x="1600200" y="329184"/>
              <a:ext cx="9299448" cy="77724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9" name="Arc 188">
              <a:extLst>
                <a:ext uri="{FF2B5EF4-FFF2-40B4-BE49-F238E27FC236}">
                  <a16:creationId xmlns:a16="http://schemas.microsoft.com/office/drawing/2014/main" id="{D2006C53-82BC-4646-85C0-62F5F7D04CE2}"/>
                </a:ext>
              </a:extLst>
            </p:cNvPr>
            <p:cNvSpPr/>
            <p:nvPr/>
          </p:nvSpPr>
          <p:spPr>
            <a:xfrm flipH="1">
              <a:off x="786847" y="329184"/>
              <a:ext cx="1682495" cy="777240"/>
            </a:xfrm>
            <a:prstGeom prst="arc">
              <a:avLst/>
            </a:prstGeom>
            <a:solidFill>
              <a:srgbClr val="BACFA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90" name="Arc 189">
              <a:extLst>
                <a:ext uri="{FF2B5EF4-FFF2-40B4-BE49-F238E27FC236}">
                  <a16:creationId xmlns:a16="http://schemas.microsoft.com/office/drawing/2014/main" id="{C0E2E5CD-FBB6-4104-81B3-61242321CB6F}"/>
                </a:ext>
              </a:extLst>
            </p:cNvPr>
            <p:cNvSpPr/>
            <p:nvPr/>
          </p:nvSpPr>
          <p:spPr>
            <a:xfrm rot="10800000" flipH="1">
              <a:off x="10030506" y="312363"/>
              <a:ext cx="1682495" cy="777239"/>
            </a:xfrm>
            <a:prstGeom prst="arc">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lt1"/>
                </a:solidFill>
              </a:endParaRPr>
            </a:p>
          </p:txBody>
        </p:sp>
        <p:sp>
          <p:nvSpPr>
            <p:cNvPr id="191" name="Rectangle 190">
              <a:extLst>
                <a:ext uri="{FF2B5EF4-FFF2-40B4-BE49-F238E27FC236}">
                  <a16:creationId xmlns:a16="http://schemas.microsoft.com/office/drawing/2014/main" id="{64BC29E7-6FEC-4711-8468-0C849347D4F7}"/>
                </a:ext>
              </a:extLst>
            </p:cNvPr>
            <p:cNvSpPr/>
            <p:nvPr/>
          </p:nvSpPr>
          <p:spPr>
            <a:xfrm>
              <a:off x="786847" y="704850"/>
              <a:ext cx="976639" cy="401574"/>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2" name="Rectangle 191">
              <a:extLst>
                <a:ext uri="{FF2B5EF4-FFF2-40B4-BE49-F238E27FC236}">
                  <a16:creationId xmlns:a16="http://schemas.microsoft.com/office/drawing/2014/main" id="{B5A118DE-8789-4F57-95AD-D1D7C0884B71}"/>
                </a:ext>
              </a:extLst>
            </p:cNvPr>
            <p:cNvSpPr/>
            <p:nvPr/>
          </p:nvSpPr>
          <p:spPr>
            <a:xfrm>
              <a:off x="10736362" y="329183"/>
              <a:ext cx="976639" cy="38862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 name="Groupe 1">
            <a:extLst>
              <a:ext uri="{FF2B5EF4-FFF2-40B4-BE49-F238E27FC236}">
                <a16:creationId xmlns:a16="http://schemas.microsoft.com/office/drawing/2014/main" id="{4D3A400F-7C5B-4800-89FF-D5F362BA610F}"/>
              </a:ext>
            </a:extLst>
          </p:cNvPr>
          <p:cNvGrpSpPr/>
          <p:nvPr/>
        </p:nvGrpSpPr>
        <p:grpSpPr>
          <a:xfrm>
            <a:off x="11812158" y="0"/>
            <a:ext cx="379842" cy="6857997"/>
            <a:chOff x="11812158" y="2460023"/>
            <a:chExt cx="379842" cy="1147763"/>
          </a:xfrm>
        </p:grpSpPr>
        <p:sp>
          <p:nvSpPr>
            <p:cNvPr id="176" name="Rectangle 175">
              <a:extLst>
                <a:ext uri="{FF2B5EF4-FFF2-40B4-BE49-F238E27FC236}">
                  <a16:creationId xmlns:a16="http://schemas.microsoft.com/office/drawing/2014/main" id="{69257284-3B7B-4C25-918A-5005D9702FDC}"/>
                </a:ext>
              </a:extLst>
            </p:cNvPr>
            <p:cNvSpPr/>
            <p:nvPr/>
          </p:nvSpPr>
          <p:spPr>
            <a:xfrm>
              <a:off x="11896725" y="2460023"/>
              <a:ext cx="295275" cy="11477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8" name="Connecteur droit 177">
              <a:extLst>
                <a:ext uri="{FF2B5EF4-FFF2-40B4-BE49-F238E27FC236}">
                  <a16:creationId xmlns:a16="http://schemas.microsoft.com/office/drawing/2014/main" id="{6993D97C-1C35-4BF7-B743-A9A7B4639F79}"/>
                </a:ext>
              </a:extLst>
            </p:cNvPr>
            <p:cNvCxnSpPr/>
            <p:nvPr/>
          </p:nvCxnSpPr>
          <p:spPr>
            <a:xfrm>
              <a:off x="11812158"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1" name="Connecteur droit 180">
              <a:extLst>
                <a:ext uri="{FF2B5EF4-FFF2-40B4-BE49-F238E27FC236}">
                  <a16:creationId xmlns:a16="http://schemas.microsoft.com/office/drawing/2014/main" id="{7A745B42-8D4D-4723-B372-3174D0D99915}"/>
                </a:ext>
              </a:extLst>
            </p:cNvPr>
            <p:cNvCxnSpPr/>
            <p:nvPr/>
          </p:nvCxnSpPr>
          <p:spPr>
            <a:xfrm>
              <a:off x="12045520"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3" name="Connecteur droit 182">
              <a:extLst>
                <a:ext uri="{FF2B5EF4-FFF2-40B4-BE49-F238E27FC236}">
                  <a16:creationId xmlns:a16="http://schemas.microsoft.com/office/drawing/2014/main" id="{B7D2523A-9B50-4300-B447-38623CC32C30}"/>
                </a:ext>
              </a:extLst>
            </p:cNvPr>
            <p:cNvCxnSpPr/>
            <p:nvPr/>
          </p:nvCxnSpPr>
          <p:spPr>
            <a:xfrm>
              <a:off x="11974082" y="2460023"/>
              <a:ext cx="0" cy="1147763"/>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92" name="Forme libre : forme 391">
            <a:extLst>
              <a:ext uri="{FF2B5EF4-FFF2-40B4-BE49-F238E27FC236}">
                <a16:creationId xmlns:a16="http://schemas.microsoft.com/office/drawing/2014/main" id="{4A6EE597-4BEC-403E-AA5F-339F35BA9FDC}"/>
              </a:ext>
            </a:extLst>
          </p:cNvPr>
          <p:cNvSpPr/>
          <p:nvPr/>
        </p:nvSpPr>
        <p:spPr bwMode="auto">
          <a:xfrm>
            <a:off x="5298201" y="3015769"/>
            <a:ext cx="5434398" cy="2393720"/>
          </a:xfrm>
          <a:custGeom>
            <a:avLst/>
            <a:gdLst>
              <a:gd name="connsiteX0" fmla="*/ 0 w 18135600"/>
              <a:gd name="connsiteY0" fmla="*/ 0 h 12293600"/>
              <a:gd name="connsiteX1" fmla="*/ 13360400 w 18135600"/>
              <a:gd name="connsiteY1" fmla="*/ 7112000 h 12293600"/>
              <a:gd name="connsiteX2" fmla="*/ 18135600 w 18135600"/>
              <a:gd name="connsiteY2" fmla="*/ 12293600 h 12293600"/>
              <a:gd name="connsiteX0" fmla="*/ 0 w 18135600"/>
              <a:gd name="connsiteY0" fmla="*/ 0 h 12293600"/>
              <a:gd name="connsiteX1" fmla="*/ 10210800 w 18135600"/>
              <a:gd name="connsiteY1" fmla="*/ 4724400 h 12293600"/>
              <a:gd name="connsiteX2" fmla="*/ 18135600 w 18135600"/>
              <a:gd name="connsiteY2" fmla="*/ 12293600 h 12293600"/>
              <a:gd name="connsiteX0" fmla="*/ 0 w 18135600"/>
              <a:gd name="connsiteY0" fmla="*/ 0 h 12293600"/>
              <a:gd name="connsiteX1" fmla="*/ 10210800 w 18135600"/>
              <a:gd name="connsiteY1" fmla="*/ 4724400 h 12293600"/>
              <a:gd name="connsiteX2" fmla="*/ 18135600 w 18135600"/>
              <a:gd name="connsiteY2" fmla="*/ 12293600 h 12293600"/>
              <a:gd name="connsiteX0" fmla="*/ 0 w 18135600"/>
              <a:gd name="connsiteY0" fmla="*/ 0 h 12293600"/>
              <a:gd name="connsiteX1" fmla="*/ 10210800 w 18135600"/>
              <a:gd name="connsiteY1" fmla="*/ 4724400 h 12293600"/>
              <a:gd name="connsiteX2" fmla="*/ 18135600 w 18135600"/>
              <a:gd name="connsiteY2" fmla="*/ 12293600 h 12293600"/>
            </a:gdLst>
            <a:ahLst/>
            <a:cxnLst>
              <a:cxn ang="0">
                <a:pos x="connsiteX0" y="connsiteY0"/>
              </a:cxn>
              <a:cxn ang="0">
                <a:pos x="connsiteX1" y="connsiteY1"/>
              </a:cxn>
              <a:cxn ang="0">
                <a:pos x="connsiteX2" y="connsiteY2"/>
              </a:cxn>
            </a:cxnLst>
            <a:rect l="l" t="t" r="r" b="b"/>
            <a:pathLst>
              <a:path w="18135600" h="12293600">
                <a:moveTo>
                  <a:pt x="0" y="0"/>
                </a:moveTo>
                <a:cubicBezTo>
                  <a:pt x="3289300" y="956733"/>
                  <a:pt x="7188200" y="2675467"/>
                  <a:pt x="10210800" y="4724400"/>
                </a:cubicBezTo>
                <a:cubicBezTo>
                  <a:pt x="13233400" y="6773333"/>
                  <a:pt x="17259300" y="10727266"/>
                  <a:pt x="18135600" y="12293600"/>
                </a:cubicBezTo>
              </a:path>
            </a:pathLst>
          </a:custGeom>
          <a:noFill/>
          <a:ln w="215900" cap="rnd" algn="ctr">
            <a:solidFill>
              <a:srgbClr val="ABD0D9"/>
            </a:solidFill>
            <a:round/>
            <a:headEnd type="none" w="med" len="med"/>
            <a:tailEnd type="arrow" w="med" len="med"/>
          </a:ln>
        </p:spPr>
        <p:txBody>
          <a:bodyPr vert="horz" wrap="square" lIns="90001" tIns="45001" rIns="90001" bIns="45001" numCol="1" rtlCol="0" anchor="t" anchorCtr="0" compatLnSpc="1">
            <a:prstTxWarp prst="textNoShape">
              <a:avLst/>
            </a:prstTxWarp>
          </a:bodyPr>
          <a:lstStyle/>
          <a:p>
            <a:pPr defTabSz="853167" eaLnBrk="0" hangingPunct="0"/>
            <a:endParaRPr lang="en-US" sz="1400">
              <a:latin typeface="Arial" panose="020B0604020202020204" pitchFamily="34" charset="0"/>
              <a:cs typeface="Arial" panose="020B0604020202020204" pitchFamily="34" charset="0"/>
            </a:endParaRPr>
          </a:p>
        </p:txBody>
      </p:sp>
      <p:pic>
        <p:nvPicPr>
          <p:cNvPr id="10" name="Image 9">
            <a:extLst>
              <a:ext uri="{FF2B5EF4-FFF2-40B4-BE49-F238E27FC236}">
                <a16:creationId xmlns:a16="http://schemas.microsoft.com/office/drawing/2014/main" id="{0054F74E-09A3-48D8-92CA-462CA10A6633}"/>
              </a:ext>
            </a:extLst>
          </p:cNvPr>
          <p:cNvPicPr>
            <a:picLocks noChangeAspect="1"/>
          </p:cNvPicPr>
          <p:nvPr/>
        </p:nvPicPr>
        <p:blipFill rotWithShape="1">
          <a:blip r:embed="rId3"/>
          <a:srcRect r="60596"/>
          <a:stretch/>
        </p:blipFill>
        <p:spPr>
          <a:xfrm>
            <a:off x="5176390" y="2899618"/>
            <a:ext cx="2560812" cy="3456732"/>
          </a:xfrm>
          <a:prstGeom prst="rect">
            <a:avLst/>
          </a:prstGeom>
        </p:spPr>
      </p:pic>
      <p:sp>
        <p:nvSpPr>
          <p:cNvPr id="3" name="Titre 2">
            <a:extLst>
              <a:ext uri="{FF2B5EF4-FFF2-40B4-BE49-F238E27FC236}">
                <a16:creationId xmlns:a16="http://schemas.microsoft.com/office/drawing/2014/main" id="{2107E4F9-DDD4-400D-B4B1-C7B0FEE679EE}"/>
              </a:ext>
            </a:extLst>
          </p:cNvPr>
          <p:cNvSpPr>
            <a:spLocks noGrp="1"/>
          </p:cNvSpPr>
          <p:nvPr>
            <p:ph type="title"/>
          </p:nvPr>
        </p:nvSpPr>
        <p:spPr>
          <a:xfrm>
            <a:off x="0" y="-171622"/>
            <a:ext cx="11664016" cy="888251"/>
          </a:xfrm>
        </p:spPr>
        <p:txBody>
          <a:bodyPr vert="horz" lIns="91440" tIns="45720" rIns="91440" bIns="45720" rtlCol="0" anchor="ctr">
            <a:noAutofit/>
          </a:bodyPr>
          <a:lstStyle/>
          <a:p>
            <a:pPr algn="ctr"/>
            <a:r>
              <a:rPr lang="fr-FR" sz="2000" spc="-150" dirty="0">
                <a:solidFill>
                  <a:schemeClr val="accent2"/>
                </a:solidFill>
                <a:latin typeface="Nunito" pitchFamily="2" charset="0"/>
              </a:rPr>
              <a:t>Impact du génotype de l’hôte sur l’épidémiologie des maladies virales transmises par insectes</a:t>
            </a:r>
            <a:endParaRPr lang="en-US" sz="2000" spc="-150" dirty="0">
              <a:solidFill>
                <a:schemeClr val="accent2"/>
              </a:solidFill>
              <a:latin typeface="Nunito" pitchFamily="2" charset="0"/>
            </a:endParaRPr>
          </a:p>
        </p:txBody>
      </p:sp>
      <p:sp>
        <p:nvSpPr>
          <p:cNvPr id="40" name="Espace réservé du numéro de diapositive 1">
            <a:extLst>
              <a:ext uri="{FF2B5EF4-FFF2-40B4-BE49-F238E27FC236}">
                <a16:creationId xmlns:a16="http://schemas.microsoft.com/office/drawing/2014/main" id="{F56B8F03-5CB2-4A3E-B961-0A341394EA14}"/>
              </a:ext>
            </a:extLst>
          </p:cNvPr>
          <p:cNvSpPr txBox="1">
            <a:spLocks/>
          </p:cNvSpPr>
          <p:nvPr/>
        </p:nvSpPr>
        <p:spPr>
          <a:xfrm>
            <a:off x="8610600" y="63563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77BCA25-F3AE-44E6-94B1-B3E1DF1A1953}" type="slidenum">
              <a:rPr lang="en-US" sz="1200" smtClean="0">
                <a:solidFill>
                  <a:schemeClr val="bg1">
                    <a:lumMod val="50000"/>
                  </a:schemeClr>
                </a:solidFill>
              </a:rPr>
              <a:pPr algn="r"/>
              <a:t>3</a:t>
            </a:fld>
            <a:endParaRPr lang="en-US" sz="1200" dirty="0">
              <a:solidFill>
                <a:schemeClr val="bg1">
                  <a:lumMod val="50000"/>
                </a:schemeClr>
              </a:solidFill>
            </a:endParaRPr>
          </a:p>
        </p:txBody>
      </p:sp>
      <p:pic>
        <p:nvPicPr>
          <p:cNvPr id="308" name="Graphique 307">
            <a:extLst>
              <a:ext uri="{FF2B5EF4-FFF2-40B4-BE49-F238E27FC236}">
                <a16:creationId xmlns:a16="http://schemas.microsoft.com/office/drawing/2014/main" id="{8FA01A20-309E-4384-AC55-4A9762360B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32339" y="1294200"/>
            <a:ext cx="1515466" cy="3624824"/>
          </a:xfrm>
          <a:prstGeom prst="rect">
            <a:avLst/>
          </a:prstGeom>
        </p:spPr>
      </p:pic>
      <p:sp>
        <p:nvSpPr>
          <p:cNvPr id="212" name="ZoneTexte 211">
            <a:extLst>
              <a:ext uri="{FF2B5EF4-FFF2-40B4-BE49-F238E27FC236}">
                <a16:creationId xmlns:a16="http://schemas.microsoft.com/office/drawing/2014/main" id="{681ABC5C-27BF-474B-89FE-EFD5E08118D0}"/>
              </a:ext>
            </a:extLst>
          </p:cNvPr>
          <p:cNvSpPr txBox="1"/>
          <p:nvPr/>
        </p:nvSpPr>
        <p:spPr>
          <a:xfrm>
            <a:off x="-125907" y="4984758"/>
            <a:ext cx="4355007" cy="923330"/>
          </a:xfrm>
          <a:prstGeom prst="rect">
            <a:avLst/>
          </a:prstGeom>
          <a:noFill/>
        </p:spPr>
        <p:txBody>
          <a:bodyPr wrap="square" rtlCol="0">
            <a:spAutoFit/>
          </a:bodyPr>
          <a:lstStyle/>
          <a:p>
            <a:pPr algn="ctr"/>
            <a:r>
              <a:rPr lang="fr-FR" b="1" dirty="0">
                <a:solidFill>
                  <a:srgbClr val="52C1C3"/>
                </a:solidFill>
              </a:rPr>
              <a:t>Mécanismes de défense pour faire face à l’infection virale et/ou à la colonisation d’insectes</a:t>
            </a:r>
            <a:endParaRPr lang="en-US" b="1" dirty="0">
              <a:solidFill>
                <a:srgbClr val="52C1C3"/>
              </a:solidFill>
            </a:endParaRPr>
          </a:p>
        </p:txBody>
      </p:sp>
      <p:sp>
        <p:nvSpPr>
          <p:cNvPr id="346" name="ZoneTexte 345">
            <a:extLst>
              <a:ext uri="{FF2B5EF4-FFF2-40B4-BE49-F238E27FC236}">
                <a16:creationId xmlns:a16="http://schemas.microsoft.com/office/drawing/2014/main" id="{B9ADC67C-1F03-43D6-A270-275AD47DCB72}"/>
              </a:ext>
            </a:extLst>
          </p:cNvPr>
          <p:cNvSpPr txBox="1"/>
          <p:nvPr/>
        </p:nvSpPr>
        <p:spPr>
          <a:xfrm>
            <a:off x="331919" y="5916715"/>
            <a:ext cx="3155031" cy="246221"/>
          </a:xfrm>
          <a:prstGeom prst="rect">
            <a:avLst/>
          </a:prstGeom>
          <a:noFill/>
        </p:spPr>
        <p:txBody>
          <a:bodyPr wrap="none" rtlCol="0">
            <a:spAutoFit/>
          </a:bodyPr>
          <a:lstStyle/>
          <a:p>
            <a:pPr algn="ctr"/>
            <a:r>
              <a:rPr lang="en-US" sz="1000" dirty="0">
                <a:solidFill>
                  <a:schemeClr val="bg1">
                    <a:lumMod val="50000"/>
                  </a:schemeClr>
                </a:solidFill>
              </a:rPr>
              <a:t>(</a:t>
            </a:r>
            <a:r>
              <a:rPr lang="en-US" sz="1000" dirty="0" err="1">
                <a:solidFill>
                  <a:schemeClr val="bg1">
                    <a:lumMod val="50000"/>
                  </a:schemeClr>
                </a:solidFill>
              </a:rPr>
              <a:t>Morkunas</a:t>
            </a:r>
            <a:r>
              <a:rPr lang="en-US" sz="1000" dirty="0">
                <a:solidFill>
                  <a:schemeClr val="bg1">
                    <a:lumMod val="50000"/>
                  </a:schemeClr>
                </a:solidFill>
              </a:rPr>
              <a:t> et al., 2011; </a:t>
            </a:r>
            <a:r>
              <a:rPr lang="en-US" sz="1000" dirty="0" err="1">
                <a:solidFill>
                  <a:schemeClr val="bg1">
                    <a:lumMod val="50000"/>
                  </a:schemeClr>
                </a:solidFill>
              </a:rPr>
              <a:t>Carr</a:t>
            </a:r>
            <a:r>
              <a:rPr lang="en-US" sz="1000" dirty="0">
                <a:solidFill>
                  <a:schemeClr val="bg1">
                    <a:lumMod val="50000"/>
                  </a:schemeClr>
                </a:solidFill>
              </a:rPr>
              <a:t> et al., 2019, Pan et al., 2021)</a:t>
            </a:r>
          </a:p>
        </p:txBody>
      </p:sp>
      <p:grpSp>
        <p:nvGrpSpPr>
          <p:cNvPr id="217" name="Groupe 216">
            <a:extLst>
              <a:ext uri="{FF2B5EF4-FFF2-40B4-BE49-F238E27FC236}">
                <a16:creationId xmlns:a16="http://schemas.microsoft.com/office/drawing/2014/main" id="{38EEA837-655B-4F5E-9EF5-2439F60367E9}"/>
              </a:ext>
            </a:extLst>
          </p:cNvPr>
          <p:cNvGrpSpPr/>
          <p:nvPr/>
        </p:nvGrpSpPr>
        <p:grpSpPr>
          <a:xfrm>
            <a:off x="4099122" y="2304626"/>
            <a:ext cx="1146712" cy="839531"/>
            <a:chOff x="663891" y="15366201"/>
            <a:chExt cx="5133580" cy="3758395"/>
          </a:xfrm>
        </p:grpSpPr>
        <p:grpSp>
          <p:nvGrpSpPr>
            <p:cNvPr id="218" name="Groupe 217">
              <a:extLst>
                <a:ext uri="{FF2B5EF4-FFF2-40B4-BE49-F238E27FC236}">
                  <a16:creationId xmlns:a16="http://schemas.microsoft.com/office/drawing/2014/main" id="{6C4D4C5E-C4AA-4388-BC41-0F3538F270B9}"/>
                </a:ext>
              </a:extLst>
            </p:cNvPr>
            <p:cNvGrpSpPr/>
            <p:nvPr/>
          </p:nvGrpSpPr>
          <p:grpSpPr>
            <a:xfrm>
              <a:off x="663891" y="15366201"/>
              <a:ext cx="2221764" cy="2511948"/>
              <a:chOff x="273040" y="1585892"/>
              <a:chExt cx="1351452" cy="1843108"/>
            </a:xfrm>
          </p:grpSpPr>
          <p:pic>
            <p:nvPicPr>
              <p:cNvPr id="267" name="Graphique 266">
                <a:extLst>
                  <a:ext uri="{FF2B5EF4-FFF2-40B4-BE49-F238E27FC236}">
                    <a16:creationId xmlns:a16="http://schemas.microsoft.com/office/drawing/2014/main" id="{BDB0D247-2B9D-4053-99BF-78D60B560F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040" y="1585892"/>
                <a:ext cx="770565" cy="1843108"/>
              </a:xfrm>
              <a:prstGeom prst="rect">
                <a:avLst/>
              </a:prstGeom>
            </p:spPr>
          </p:pic>
          <p:pic>
            <p:nvPicPr>
              <p:cNvPr id="334" name="Graphique 333">
                <a:extLst>
                  <a:ext uri="{FF2B5EF4-FFF2-40B4-BE49-F238E27FC236}">
                    <a16:creationId xmlns:a16="http://schemas.microsoft.com/office/drawing/2014/main" id="{264A5F6D-7E0F-413D-8A8C-7DC9D60274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927" y="1585892"/>
                <a:ext cx="770565" cy="1843108"/>
              </a:xfrm>
              <a:prstGeom prst="rect">
                <a:avLst/>
              </a:prstGeom>
            </p:spPr>
          </p:pic>
        </p:grpSp>
        <p:grpSp>
          <p:nvGrpSpPr>
            <p:cNvPr id="219" name="Groupe 218">
              <a:extLst>
                <a:ext uri="{FF2B5EF4-FFF2-40B4-BE49-F238E27FC236}">
                  <a16:creationId xmlns:a16="http://schemas.microsoft.com/office/drawing/2014/main" id="{E2E95319-2305-495C-BB71-3F9B9306AC98}"/>
                </a:ext>
              </a:extLst>
            </p:cNvPr>
            <p:cNvGrpSpPr/>
            <p:nvPr/>
          </p:nvGrpSpPr>
          <p:grpSpPr>
            <a:xfrm>
              <a:off x="2451837" y="15366201"/>
              <a:ext cx="2221764" cy="2511948"/>
              <a:chOff x="273040" y="1585892"/>
              <a:chExt cx="1351452" cy="1843108"/>
            </a:xfrm>
          </p:grpSpPr>
          <p:pic>
            <p:nvPicPr>
              <p:cNvPr id="241" name="Graphique 240">
                <a:extLst>
                  <a:ext uri="{FF2B5EF4-FFF2-40B4-BE49-F238E27FC236}">
                    <a16:creationId xmlns:a16="http://schemas.microsoft.com/office/drawing/2014/main" id="{DB913BDF-F76C-4A90-BAFF-6C74FEFC4A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040" y="1585892"/>
                <a:ext cx="770565" cy="1843108"/>
              </a:xfrm>
              <a:prstGeom prst="rect">
                <a:avLst/>
              </a:prstGeom>
            </p:spPr>
          </p:pic>
          <p:pic>
            <p:nvPicPr>
              <p:cNvPr id="242" name="Graphique 241">
                <a:extLst>
                  <a:ext uri="{FF2B5EF4-FFF2-40B4-BE49-F238E27FC236}">
                    <a16:creationId xmlns:a16="http://schemas.microsoft.com/office/drawing/2014/main" id="{3FE42BC1-9472-4CC7-82A2-94E9CADDE9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927" y="1585892"/>
                <a:ext cx="770565" cy="1843108"/>
              </a:xfrm>
              <a:prstGeom prst="rect">
                <a:avLst/>
              </a:prstGeom>
            </p:spPr>
          </p:pic>
        </p:grpSp>
        <p:grpSp>
          <p:nvGrpSpPr>
            <p:cNvPr id="225" name="Groupe 224">
              <a:extLst>
                <a:ext uri="{FF2B5EF4-FFF2-40B4-BE49-F238E27FC236}">
                  <a16:creationId xmlns:a16="http://schemas.microsoft.com/office/drawing/2014/main" id="{42B46DBD-1F1F-446E-9CFC-7E959620EB36}"/>
                </a:ext>
              </a:extLst>
            </p:cNvPr>
            <p:cNvGrpSpPr/>
            <p:nvPr/>
          </p:nvGrpSpPr>
          <p:grpSpPr>
            <a:xfrm>
              <a:off x="1109365" y="16612648"/>
              <a:ext cx="2221764" cy="2511948"/>
              <a:chOff x="273040" y="1585892"/>
              <a:chExt cx="1351452" cy="1843108"/>
            </a:xfrm>
          </p:grpSpPr>
          <p:pic>
            <p:nvPicPr>
              <p:cNvPr id="239" name="Graphique 238">
                <a:extLst>
                  <a:ext uri="{FF2B5EF4-FFF2-40B4-BE49-F238E27FC236}">
                    <a16:creationId xmlns:a16="http://schemas.microsoft.com/office/drawing/2014/main" id="{F7F71DE4-799C-4089-AF4F-3653CAD0CD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040" y="1585892"/>
                <a:ext cx="770565" cy="1843108"/>
              </a:xfrm>
              <a:prstGeom prst="rect">
                <a:avLst/>
              </a:prstGeom>
            </p:spPr>
          </p:pic>
          <p:pic>
            <p:nvPicPr>
              <p:cNvPr id="240" name="Graphique 239">
                <a:extLst>
                  <a:ext uri="{FF2B5EF4-FFF2-40B4-BE49-F238E27FC236}">
                    <a16:creationId xmlns:a16="http://schemas.microsoft.com/office/drawing/2014/main" id="{84228B1A-6F49-42FA-8B96-22A7A242B2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927" y="1585892"/>
                <a:ext cx="770565" cy="1843108"/>
              </a:xfrm>
              <a:prstGeom prst="rect">
                <a:avLst/>
              </a:prstGeom>
            </p:spPr>
          </p:pic>
        </p:grpSp>
        <p:grpSp>
          <p:nvGrpSpPr>
            <p:cNvPr id="228" name="Groupe 227">
              <a:extLst>
                <a:ext uri="{FF2B5EF4-FFF2-40B4-BE49-F238E27FC236}">
                  <a16:creationId xmlns:a16="http://schemas.microsoft.com/office/drawing/2014/main" id="{612845C0-520D-45F9-8662-FF1BC5743130}"/>
                </a:ext>
              </a:extLst>
            </p:cNvPr>
            <p:cNvGrpSpPr/>
            <p:nvPr/>
          </p:nvGrpSpPr>
          <p:grpSpPr>
            <a:xfrm>
              <a:off x="2897311" y="16612648"/>
              <a:ext cx="2221764" cy="2511948"/>
              <a:chOff x="273040" y="1585892"/>
              <a:chExt cx="1351452" cy="1843108"/>
            </a:xfrm>
          </p:grpSpPr>
          <p:pic>
            <p:nvPicPr>
              <p:cNvPr id="237" name="Graphique 236">
                <a:extLst>
                  <a:ext uri="{FF2B5EF4-FFF2-40B4-BE49-F238E27FC236}">
                    <a16:creationId xmlns:a16="http://schemas.microsoft.com/office/drawing/2014/main" id="{A453A090-2D93-4892-95ED-54B77A85ED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040" y="1585892"/>
                <a:ext cx="770565" cy="1843108"/>
              </a:xfrm>
              <a:prstGeom prst="rect">
                <a:avLst/>
              </a:prstGeom>
            </p:spPr>
          </p:pic>
          <p:pic>
            <p:nvPicPr>
              <p:cNvPr id="238" name="Graphique 237">
                <a:extLst>
                  <a:ext uri="{FF2B5EF4-FFF2-40B4-BE49-F238E27FC236}">
                    <a16:creationId xmlns:a16="http://schemas.microsoft.com/office/drawing/2014/main" id="{7CBAF4B9-93DF-401F-A26C-3D1982D5C5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927" y="1585892"/>
                <a:ext cx="770565" cy="1843108"/>
              </a:xfrm>
              <a:prstGeom prst="rect">
                <a:avLst/>
              </a:prstGeom>
            </p:spPr>
          </p:pic>
        </p:grpSp>
        <p:pic>
          <p:nvPicPr>
            <p:cNvPr id="231" name="Graphique 230">
              <a:extLst>
                <a:ext uri="{FF2B5EF4-FFF2-40B4-BE49-F238E27FC236}">
                  <a16:creationId xmlns:a16="http://schemas.microsoft.com/office/drawing/2014/main" id="{55FA5FE7-B75B-4293-9606-0FBFE9472A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85201" y="15366201"/>
              <a:ext cx="1266796" cy="2511948"/>
            </a:xfrm>
            <a:prstGeom prst="rect">
              <a:avLst/>
            </a:prstGeom>
          </p:spPr>
        </p:pic>
        <p:pic>
          <p:nvPicPr>
            <p:cNvPr id="233" name="Graphique 232">
              <a:extLst>
                <a:ext uri="{FF2B5EF4-FFF2-40B4-BE49-F238E27FC236}">
                  <a16:creationId xmlns:a16="http://schemas.microsoft.com/office/drawing/2014/main" id="{C961FA8E-3B9F-462D-9E87-238180EF69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30675" y="16612648"/>
              <a:ext cx="1266796" cy="2511948"/>
            </a:xfrm>
            <a:prstGeom prst="rect">
              <a:avLst/>
            </a:prstGeom>
          </p:spPr>
        </p:pic>
      </p:grpSp>
      <p:grpSp>
        <p:nvGrpSpPr>
          <p:cNvPr id="347" name="Groupe 346">
            <a:extLst>
              <a:ext uri="{FF2B5EF4-FFF2-40B4-BE49-F238E27FC236}">
                <a16:creationId xmlns:a16="http://schemas.microsoft.com/office/drawing/2014/main" id="{8045B4BA-F965-4B3D-A94B-39695CD12275}"/>
              </a:ext>
            </a:extLst>
          </p:cNvPr>
          <p:cNvGrpSpPr/>
          <p:nvPr/>
        </p:nvGrpSpPr>
        <p:grpSpPr>
          <a:xfrm>
            <a:off x="10600183" y="4967566"/>
            <a:ext cx="1147361" cy="838728"/>
            <a:chOff x="3601532" y="1612907"/>
            <a:chExt cx="4760726" cy="2940000"/>
          </a:xfrm>
        </p:grpSpPr>
        <p:grpSp>
          <p:nvGrpSpPr>
            <p:cNvPr id="348" name="Groupe 347">
              <a:extLst>
                <a:ext uri="{FF2B5EF4-FFF2-40B4-BE49-F238E27FC236}">
                  <a16:creationId xmlns:a16="http://schemas.microsoft.com/office/drawing/2014/main" id="{798A69CA-DE36-4236-9329-77C90B64C22B}"/>
                </a:ext>
              </a:extLst>
            </p:cNvPr>
            <p:cNvGrpSpPr/>
            <p:nvPr/>
          </p:nvGrpSpPr>
          <p:grpSpPr>
            <a:xfrm>
              <a:off x="3601532" y="1614163"/>
              <a:ext cx="1737231" cy="1964129"/>
              <a:chOff x="273040" y="1585892"/>
              <a:chExt cx="1351452" cy="1843108"/>
            </a:xfrm>
          </p:grpSpPr>
          <p:pic>
            <p:nvPicPr>
              <p:cNvPr id="383" name="Graphique 382">
                <a:extLst>
                  <a:ext uri="{FF2B5EF4-FFF2-40B4-BE49-F238E27FC236}">
                    <a16:creationId xmlns:a16="http://schemas.microsoft.com/office/drawing/2014/main" id="{510F5E67-BF0B-4C15-9826-C83F6C7DB8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040" y="1585892"/>
                <a:ext cx="770565" cy="1843108"/>
              </a:xfrm>
              <a:prstGeom prst="rect">
                <a:avLst/>
              </a:prstGeom>
            </p:spPr>
          </p:pic>
          <p:pic>
            <p:nvPicPr>
              <p:cNvPr id="384" name="Graphique 383">
                <a:extLst>
                  <a:ext uri="{FF2B5EF4-FFF2-40B4-BE49-F238E27FC236}">
                    <a16:creationId xmlns:a16="http://schemas.microsoft.com/office/drawing/2014/main" id="{F4C17CBC-5A8A-40A6-8353-974235A05D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927" y="1585892"/>
                <a:ext cx="770565" cy="1843108"/>
              </a:xfrm>
              <a:prstGeom prst="rect">
                <a:avLst/>
              </a:prstGeom>
            </p:spPr>
          </p:pic>
        </p:grpSp>
        <p:grpSp>
          <p:nvGrpSpPr>
            <p:cNvPr id="349" name="Groupe 348">
              <a:extLst>
                <a:ext uri="{FF2B5EF4-FFF2-40B4-BE49-F238E27FC236}">
                  <a16:creationId xmlns:a16="http://schemas.microsoft.com/office/drawing/2014/main" id="{198CBC33-CA40-4164-848F-3560FEEAA638}"/>
                </a:ext>
              </a:extLst>
            </p:cNvPr>
            <p:cNvGrpSpPr/>
            <p:nvPr/>
          </p:nvGrpSpPr>
          <p:grpSpPr>
            <a:xfrm>
              <a:off x="4999554" y="1614163"/>
              <a:ext cx="1737231" cy="1964129"/>
              <a:chOff x="273040" y="1585892"/>
              <a:chExt cx="1351452" cy="1843108"/>
            </a:xfrm>
          </p:grpSpPr>
          <p:pic>
            <p:nvPicPr>
              <p:cNvPr id="381" name="Graphique 380">
                <a:extLst>
                  <a:ext uri="{FF2B5EF4-FFF2-40B4-BE49-F238E27FC236}">
                    <a16:creationId xmlns:a16="http://schemas.microsoft.com/office/drawing/2014/main" id="{1B693964-0D5A-4CDD-A759-DEFAC095F1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040" y="1585892"/>
                <a:ext cx="770565" cy="1843108"/>
              </a:xfrm>
              <a:prstGeom prst="rect">
                <a:avLst/>
              </a:prstGeom>
            </p:spPr>
          </p:pic>
          <p:pic>
            <p:nvPicPr>
              <p:cNvPr id="382" name="Graphique 381">
                <a:extLst>
                  <a:ext uri="{FF2B5EF4-FFF2-40B4-BE49-F238E27FC236}">
                    <a16:creationId xmlns:a16="http://schemas.microsoft.com/office/drawing/2014/main" id="{E9307505-730C-4206-8937-4422C6EEF6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927" y="1585892"/>
                <a:ext cx="770565" cy="1843108"/>
              </a:xfrm>
              <a:prstGeom prst="rect">
                <a:avLst/>
              </a:prstGeom>
            </p:spPr>
          </p:pic>
        </p:grpSp>
        <p:grpSp>
          <p:nvGrpSpPr>
            <p:cNvPr id="350" name="Groupe 349">
              <a:extLst>
                <a:ext uri="{FF2B5EF4-FFF2-40B4-BE49-F238E27FC236}">
                  <a16:creationId xmlns:a16="http://schemas.microsoft.com/office/drawing/2014/main" id="{9BEB0AA1-826A-414C-84D4-824AF3AE26F7}"/>
                </a:ext>
              </a:extLst>
            </p:cNvPr>
            <p:cNvGrpSpPr/>
            <p:nvPr/>
          </p:nvGrpSpPr>
          <p:grpSpPr>
            <a:xfrm>
              <a:off x="3949855" y="2588778"/>
              <a:ext cx="1737231" cy="1964129"/>
              <a:chOff x="273040" y="1585892"/>
              <a:chExt cx="1351452" cy="1843108"/>
            </a:xfrm>
          </p:grpSpPr>
          <p:pic>
            <p:nvPicPr>
              <p:cNvPr id="379" name="Graphique 378">
                <a:extLst>
                  <a:ext uri="{FF2B5EF4-FFF2-40B4-BE49-F238E27FC236}">
                    <a16:creationId xmlns:a16="http://schemas.microsoft.com/office/drawing/2014/main" id="{3C7D3AC6-D25A-4727-AFA7-5F73E3DA80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040" y="1585892"/>
                <a:ext cx="770565" cy="1843108"/>
              </a:xfrm>
              <a:prstGeom prst="rect">
                <a:avLst/>
              </a:prstGeom>
            </p:spPr>
          </p:pic>
          <p:pic>
            <p:nvPicPr>
              <p:cNvPr id="380" name="Graphique 379">
                <a:extLst>
                  <a:ext uri="{FF2B5EF4-FFF2-40B4-BE49-F238E27FC236}">
                    <a16:creationId xmlns:a16="http://schemas.microsoft.com/office/drawing/2014/main" id="{B1B45207-1A90-4F27-8CFA-9AD65752D1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927" y="1585892"/>
                <a:ext cx="770565" cy="1843108"/>
              </a:xfrm>
              <a:prstGeom prst="rect">
                <a:avLst/>
              </a:prstGeom>
            </p:spPr>
          </p:pic>
        </p:grpSp>
        <p:grpSp>
          <p:nvGrpSpPr>
            <p:cNvPr id="351" name="Groupe 350">
              <a:extLst>
                <a:ext uri="{FF2B5EF4-FFF2-40B4-BE49-F238E27FC236}">
                  <a16:creationId xmlns:a16="http://schemas.microsoft.com/office/drawing/2014/main" id="{58A9F40D-A206-4533-A8D3-E23A4EE3A6AB}"/>
                </a:ext>
              </a:extLst>
            </p:cNvPr>
            <p:cNvGrpSpPr/>
            <p:nvPr/>
          </p:nvGrpSpPr>
          <p:grpSpPr>
            <a:xfrm>
              <a:off x="5347877" y="2588778"/>
              <a:ext cx="1737231" cy="1964129"/>
              <a:chOff x="273040" y="1585892"/>
              <a:chExt cx="1351452" cy="1843108"/>
            </a:xfrm>
          </p:grpSpPr>
          <p:pic>
            <p:nvPicPr>
              <p:cNvPr id="377" name="Graphique 376">
                <a:extLst>
                  <a:ext uri="{FF2B5EF4-FFF2-40B4-BE49-F238E27FC236}">
                    <a16:creationId xmlns:a16="http://schemas.microsoft.com/office/drawing/2014/main" id="{22C41EE4-5AA1-4168-A51D-58AA6A151E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040" y="1585892"/>
                <a:ext cx="770565" cy="1843108"/>
              </a:xfrm>
              <a:prstGeom prst="rect">
                <a:avLst/>
              </a:prstGeom>
            </p:spPr>
          </p:pic>
          <p:pic>
            <p:nvPicPr>
              <p:cNvPr id="378" name="Graphique 377">
                <a:extLst>
                  <a:ext uri="{FF2B5EF4-FFF2-40B4-BE49-F238E27FC236}">
                    <a16:creationId xmlns:a16="http://schemas.microsoft.com/office/drawing/2014/main" id="{43A9B49C-BC70-489E-9852-E8E961FC50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927" y="1585892"/>
                <a:ext cx="770565" cy="1843108"/>
              </a:xfrm>
              <a:prstGeom prst="rect">
                <a:avLst/>
              </a:prstGeom>
            </p:spPr>
          </p:pic>
        </p:grpSp>
        <p:grpSp>
          <p:nvGrpSpPr>
            <p:cNvPr id="352" name="Groupe 351">
              <a:extLst>
                <a:ext uri="{FF2B5EF4-FFF2-40B4-BE49-F238E27FC236}">
                  <a16:creationId xmlns:a16="http://schemas.microsoft.com/office/drawing/2014/main" id="{818D8886-C78D-4DEB-A860-DD1807C0AA59}"/>
                </a:ext>
              </a:extLst>
            </p:cNvPr>
            <p:cNvGrpSpPr/>
            <p:nvPr/>
          </p:nvGrpSpPr>
          <p:grpSpPr>
            <a:xfrm>
              <a:off x="6276705" y="1614163"/>
              <a:ext cx="1737231" cy="1964129"/>
              <a:chOff x="273040" y="1585892"/>
              <a:chExt cx="1351452" cy="1843108"/>
            </a:xfrm>
          </p:grpSpPr>
          <p:pic>
            <p:nvPicPr>
              <p:cNvPr id="375" name="Graphique 374">
                <a:extLst>
                  <a:ext uri="{FF2B5EF4-FFF2-40B4-BE49-F238E27FC236}">
                    <a16:creationId xmlns:a16="http://schemas.microsoft.com/office/drawing/2014/main" id="{B12B6B40-22D4-4E50-987F-F27C886796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040" y="1585892"/>
                <a:ext cx="770565" cy="1843108"/>
              </a:xfrm>
              <a:prstGeom prst="rect">
                <a:avLst/>
              </a:prstGeom>
            </p:spPr>
          </p:pic>
          <p:pic>
            <p:nvPicPr>
              <p:cNvPr id="376" name="Graphique 375">
                <a:extLst>
                  <a:ext uri="{FF2B5EF4-FFF2-40B4-BE49-F238E27FC236}">
                    <a16:creationId xmlns:a16="http://schemas.microsoft.com/office/drawing/2014/main" id="{B99052F7-1F1C-4201-BE36-565738D566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927" y="1585892"/>
                <a:ext cx="770565" cy="1843108"/>
              </a:xfrm>
              <a:prstGeom prst="rect">
                <a:avLst/>
              </a:prstGeom>
            </p:spPr>
          </p:pic>
        </p:grpSp>
        <p:grpSp>
          <p:nvGrpSpPr>
            <p:cNvPr id="353" name="Groupe 352">
              <a:extLst>
                <a:ext uri="{FF2B5EF4-FFF2-40B4-BE49-F238E27FC236}">
                  <a16:creationId xmlns:a16="http://schemas.microsoft.com/office/drawing/2014/main" id="{53D59C65-FBC6-4E17-8E6C-2B80D4C239F0}"/>
                </a:ext>
              </a:extLst>
            </p:cNvPr>
            <p:cNvGrpSpPr/>
            <p:nvPr/>
          </p:nvGrpSpPr>
          <p:grpSpPr>
            <a:xfrm>
              <a:off x="6625027" y="2588778"/>
              <a:ext cx="1737231" cy="1964129"/>
              <a:chOff x="273040" y="1585892"/>
              <a:chExt cx="1351452" cy="1843108"/>
            </a:xfrm>
          </p:grpSpPr>
          <p:pic>
            <p:nvPicPr>
              <p:cNvPr id="372" name="Graphique 371">
                <a:extLst>
                  <a:ext uri="{FF2B5EF4-FFF2-40B4-BE49-F238E27FC236}">
                    <a16:creationId xmlns:a16="http://schemas.microsoft.com/office/drawing/2014/main" id="{7784CE02-90B3-493A-AB20-367A56E108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040" y="1585892"/>
                <a:ext cx="770565" cy="1843108"/>
              </a:xfrm>
              <a:prstGeom prst="rect">
                <a:avLst/>
              </a:prstGeom>
            </p:spPr>
          </p:pic>
          <p:pic>
            <p:nvPicPr>
              <p:cNvPr id="374" name="Graphique 373">
                <a:extLst>
                  <a:ext uri="{FF2B5EF4-FFF2-40B4-BE49-F238E27FC236}">
                    <a16:creationId xmlns:a16="http://schemas.microsoft.com/office/drawing/2014/main" id="{FDCA08DB-C265-43AE-9A6E-C9D27B49CB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927" y="1585892"/>
                <a:ext cx="770565" cy="1843108"/>
              </a:xfrm>
              <a:prstGeom prst="rect">
                <a:avLst/>
              </a:prstGeom>
            </p:spPr>
          </p:pic>
        </p:grpSp>
        <p:pic>
          <p:nvPicPr>
            <p:cNvPr id="354" name="Graphique 353">
              <a:extLst>
                <a:ext uri="{FF2B5EF4-FFF2-40B4-BE49-F238E27FC236}">
                  <a16:creationId xmlns:a16="http://schemas.microsoft.com/office/drawing/2014/main" id="{76982BD5-FA82-4701-9539-4BD5C478EF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32530" y="1614163"/>
              <a:ext cx="855719" cy="1628052"/>
            </a:xfrm>
            <a:prstGeom prst="rect">
              <a:avLst/>
            </a:prstGeom>
          </p:spPr>
        </p:pic>
        <p:pic>
          <p:nvPicPr>
            <p:cNvPr id="355" name="Graphique 354">
              <a:extLst>
                <a:ext uri="{FF2B5EF4-FFF2-40B4-BE49-F238E27FC236}">
                  <a16:creationId xmlns:a16="http://schemas.microsoft.com/office/drawing/2014/main" id="{5F4B5D32-EFAA-4AF8-BB8A-4A32A092714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80529" y="1614163"/>
              <a:ext cx="855719" cy="1628052"/>
            </a:xfrm>
            <a:prstGeom prst="rect">
              <a:avLst/>
            </a:prstGeom>
          </p:spPr>
        </p:pic>
        <p:pic>
          <p:nvPicPr>
            <p:cNvPr id="356" name="Graphique 355">
              <a:extLst>
                <a:ext uri="{FF2B5EF4-FFF2-40B4-BE49-F238E27FC236}">
                  <a16:creationId xmlns:a16="http://schemas.microsoft.com/office/drawing/2014/main" id="{F08D247B-9585-46DB-914B-4A7E153F38C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81837" y="2588267"/>
              <a:ext cx="855719" cy="1628052"/>
            </a:xfrm>
            <a:prstGeom prst="rect">
              <a:avLst/>
            </a:prstGeom>
          </p:spPr>
        </p:pic>
        <p:pic>
          <p:nvPicPr>
            <p:cNvPr id="357" name="Graphique 356">
              <a:extLst>
                <a:ext uri="{FF2B5EF4-FFF2-40B4-BE49-F238E27FC236}">
                  <a16:creationId xmlns:a16="http://schemas.microsoft.com/office/drawing/2014/main" id="{19C45B65-3DAA-445C-8B27-6EBE9725B0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57067" y="1612907"/>
              <a:ext cx="855719" cy="1628052"/>
            </a:xfrm>
            <a:prstGeom prst="rect">
              <a:avLst/>
            </a:prstGeom>
          </p:spPr>
        </p:pic>
        <p:pic>
          <p:nvPicPr>
            <p:cNvPr id="358" name="Graphique 357">
              <a:extLst>
                <a:ext uri="{FF2B5EF4-FFF2-40B4-BE49-F238E27FC236}">
                  <a16:creationId xmlns:a16="http://schemas.microsoft.com/office/drawing/2014/main" id="{D7DE3A8D-9FAE-4A04-96AE-9A3DEFE8C7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03647" y="2588267"/>
              <a:ext cx="855719" cy="1628052"/>
            </a:xfrm>
            <a:prstGeom prst="rect">
              <a:avLst/>
            </a:prstGeom>
          </p:spPr>
        </p:pic>
        <p:pic>
          <p:nvPicPr>
            <p:cNvPr id="359" name="Graphique 358">
              <a:extLst>
                <a:ext uri="{FF2B5EF4-FFF2-40B4-BE49-F238E27FC236}">
                  <a16:creationId xmlns:a16="http://schemas.microsoft.com/office/drawing/2014/main" id="{837DC620-C01A-4E2C-8677-BD07743B43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75395" y="1614163"/>
              <a:ext cx="855719" cy="1628052"/>
            </a:xfrm>
            <a:prstGeom prst="rect">
              <a:avLst/>
            </a:prstGeom>
          </p:spPr>
        </p:pic>
        <p:pic>
          <p:nvPicPr>
            <p:cNvPr id="360" name="Graphique 359">
              <a:extLst>
                <a:ext uri="{FF2B5EF4-FFF2-40B4-BE49-F238E27FC236}">
                  <a16:creationId xmlns:a16="http://schemas.microsoft.com/office/drawing/2014/main" id="{6B47DB49-9E20-4B90-959D-8BE0A3894CF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36676" y="2587727"/>
              <a:ext cx="855720" cy="1628053"/>
            </a:xfrm>
            <a:prstGeom prst="rect">
              <a:avLst/>
            </a:prstGeom>
          </p:spPr>
        </p:pic>
        <p:pic>
          <p:nvPicPr>
            <p:cNvPr id="361" name="Graphique 360">
              <a:extLst>
                <a:ext uri="{FF2B5EF4-FFF2-40B4-BE49-F238E27FC236}">
                  <a16:creationId xmlns:a16="http://schemas.microsoft.com/office/drawing/2014/main" id="{153821E5-536A-4E43-AF4D-3009D3C1DA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28239" y="1614164"/>
              <a:ext cx="855720" cy="1628053"/>
            </a:xfrm>
            <a:prstGeom prst="rect">
              <a:avLst/>
            </a:prstGeom>
          </p:spPr>
        </p:pic>
        <p:pic>
          <p:nvPicPr>
            <p:cNvPr id="362" name="Graphique 361">
              <a:extLst>
                <a:ext uri="{FF2B5EF4-FFF2-40B4-BE49-F238E27FC236}">
                  <a16:creationId xmlns:a16="http://schemas.microsoft.com/office/drawing/2014/main" id="{62CF0600-D050-4ED7-A9BB-7805E95807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07737" y="1614164"/>
              <a:ext cx="855720" cy="1628053"/>
            </a:xfrm>
            <a:prstGeom prst="rect">
              <a:avLst/>
            </a:prstGeom>
          </p:spPr>
        </p:pic>
        <p:pic>
          <p:nvPicPr>
            <p:cNvPr id="369" name="Graphique 368">
              <a:extLst>
                <a:ext uri="{FF2B5EF4-FFF2-40B4-BE49-F238E27FC236}">
                  <a16:creationId xmlns:a16="http://schemas.microsoft.com/office/drawing/2014/main" id="{0D03F082-2CCD-44BB-A5CF-5C961F2852E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23719" y="2587727"/>
              <a:ext cx="855720" cy="1628053"/>
            </a:xfrm>
            <a:prstGeom prst="rect">
              <a:avLst/>
            </a:prstGeom>
          </p:spPr>
        </p:pic>
        <p:pic>
          <p:nvPicPr>
            <p:cNvPr id="370" name="Graphique 369">
              <a:extLst>
                <a:ext uri="{FF2B5EF4-FFF2-40B4-BE49-F238E27FC236}">
                  <a16:creationId xmlns:a16="http://schemas.microsoft.com/office/drawing/2014/main" id="{5246B2D9-709F-4893-9B87-B747C0E409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59149" y="2587727"/>
              <a:ext cx="855720" cy="1628053"/>
            </a:xfrm>
            <a:prstGeom prst="rect">
              <a:avLst/>
            </a:prstGeom>
          </p:spPr>
        </p:pic>
        <p:pic>
          <p:nvPicPr>
            <p:cNvPr id="371" name="Graphique 370">
              <a:extLst>
                <a:ext uri="{FF2B5EF4-FFF2-40B4-BE49-F238E27FC236}">
                  <a16:creationId xmlns:a16="http://schemas.microsoft.com/office/drawing/2014/main" id="{244E5410-3126-4051-9D18-C750C04924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81034" y="2587727"/>
              <a:ext cx="855720" cy="1628053"/>
            </a:xfrm>
            <a:prstGeom prst="rect">
              <a:avLst/>
            </a:prstGeom>
          </p:spPr>
        </p:pic>
      </p:grpSp>
      <p:sp>
        <p:nvSpPr>
          <p:cNvPr id="385" name="Rectangle 384">
            <a:extLst>
              <a:ext uri="{FF2B5EF4-FFF2-40B4-BE49-F238E27FC236}">
                <a16:creationId xmlns:a16="http://schemas.microsoft.com/office/drawing/2014/main" id="{AF0D0965-5B37-4B8F-B461-82AA60ECC5CE}"/>
              </a:ext>
            </a:extLst>
          </p:cNvPr>
          <p:cNvSpPr/>
          <p:nvPr/>
        </p:nvSpPr>
        <p:spPr>
          <a:xfrm>
            <a:off x="8032780" y="3316574"/>
            <a:ext cx="1220920" cy="30439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517881"/>
              </a:solidFill>
            </a:endParaRPr>
          </a:p>
        </p:txBody>
      </p:sp>
      <p:pic>
        <p:nvPicPr>
          <p:cNvPr id="386" name="Graphique 385">
            <a:extLst>
              <a:ext uri="{FF2B5EF4-FFF2-40B4-BE49-F238E27FC236}">
                <a16:creationId xmlns:a16="http://schemas.microsoft.com/office/drawing/2014/main" id="{8B8C93B8-ACF5-43E0-952C-B2B082D27F0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279272" flipH="1">
            <a:off x="4604641" y="1764917"/>
            <a:ext cx="370207" cy="179384"/>
          </a:xfrm>
          <a:prstGeom prst="rect">
            <a:avLst/>
          </a:prstGeom>
        </p:spPr>
      </p:pic>
      <p:sp>
        <p:nvSpPr>
          <p:cNvPr id="387" name="Forme libre : forme 386">
            <a:extLst>
              <a:ext uri="{FF2B5EF4-FFF2-40B4-BE49-F238E27FC236}">
                <a16:creationId xmlns:a16="http://schemas.microsoft.com/office/drawing/2014/main" id="{4A330DFE-0F94-4512-89F5-40807F85B001}"/>
              </a:ext>
            </a:extLst>
          </p:cNvPr>
          <p:cNvSpPr/>
          <p:nvPr/>
        </p:nvSpPr>
        <p:spPr bwMode="auto">
          <a:xfrm rot="328286">
            <a:off x="4495407" y="1951174"/>
            <a:ext cx="454540" cy="280003"/>
          </a:xfrm>
          <a:custGeom>
            <a:avLst/>
            <a:gdLst>
              <a:gd name="connsiteX0" fmla="*/ 0 w 18135600"/>
              <a:gd name="connsiteY0" fmla="*/ 0 h 12293600"/>
              <a:gd name="connsiteX1" fmla="*/ 13360400 w 18135600"/>
              <a:gd name="connsiteY1" fmla="*/ 7112000 h 12293600"/>
              <a:gd name="connsiteX2" fmla="*/ 18135600 w 18135600"/>
              <a:gd name="connsiteY2" fmla="*/ 12293600 h 12293600"/>
              <a:gd name="connsiteX0" fmla="*/ 0 w 18135600"/>
              <a:gd name="connsiteY0" fmla="*/ 0 h 12293600"/>
              <a:gd name="connsiteX1" fmla="*/ 10210800 w 18135600"/>
              <a:gd name="connsiteY1" fmla="*/ 4724400 h 12293600"/>
              <a:gd name="connsiteX2" fmla="*/ 18135600 w 18135600"/>
              <a:gd name="connsiteY2" fmla="*/ 12293600 h 12293600"/>
              <a:gd name="connsiteX0" fmla="*/ 0 w 18135600"/>
              <a:gd name="connsiteY0" fmla="*/ 0 h 12293600"/>
              <a:gd name="connsiteX1" fmla="*/ 10210800 w 18135600"/>
              <a:gd name="connsiteY1" fmla="*/ 4724400 h 12293600"/>
              <a:gd name="connsiteX2" fmla="*/ 18135600 w 18135600"/>
              <a:gd name="connsiteY2" fmla="*/ 12293600 h 12293600"/>
              <a:gd name="connsiteX0" fmla="*/ 0 w 18135600"/>
              <a:gd name="connsiteY0" fmla="*/ 0 h 12293600"/>
              <a:gd name="connsiteX1" fmla="*/ 10210800 w 18135600"/>
              <a:gd name="connsiteY1" fmla="*/ 4724400 h 12293600"/>
              <a:gd name="connsiteX2" fmla="*/ 18135600 w 18135600"/>
              <a:gd name="connsiteY2" fmla="*/ 12293600 h 12293600"/>
            </a:gdLst>
            <a:ahLst/>
            <a:cxnLst>
              <a:cxn ang="0">
                <a:pos x="connsiteX0" y="connsiteY0"/>
              </a:cxn>
              <a:cxn ang="0">
                <a:pos x="connsiteX1" y="connsiteY1"/>
              </a:cxn>
              <a:cxn ang="0">
                <a:pos x="connsiteX2" y="connsiteY2"/>
              </a:cxn>
            </a:cxnLst>
            <a:rect l="l" t="t" r="r" b="b"/>
            <a:pathLst>
              <a:path w="18135600" h="12293600">
                <a:moveTo>
                  <a:pt x="0" y="0"/>
                </a:moveTo>
                <a:cubicBezTo>
                  <a:pt x="3289300" y="956733"/>
                  <a:pt x="7188200" y="2675467"/>
                  <a:pt x="10210800" y="4724400"/>
                </a:cubicBezTo>
                <a:cubicBezTo>
                  <a:pt x="13233400" y="6773333"/>
                  <a:pt x="17259300" y="10727266"/>
                  <a:pt x="18135600" y="12293600"/>
                </a:cubicBezTo>
              </a:path>
            </a:pathLst>
          </a:custGeom>
          <a:noFill/>
          <a:ln w="57150" cap="rnd" algn="ctr">
            <a:solidFill>
              <a:srgbClr val="4D98A9"/>
            </a:solidFill>
            <a:round/>
            <a:headEnd type="none" w="med" len="med"/>
            <a:tailEnd type="arrow" w="med" len="med"/>
          </a:ln>
        </p:spPr>
        <p:txBody>
          <a:bodyPr vert="horz" wrap="square" lIns="90001" tIns="45001" rIns="90001" bIns="45001" numCol="1" rtlCol="0" anchor="t" anchorCtr="0" compatLnSpc="1">
            <a:prstTxWarp prst="textNoShape">
              <a:avLst/>
            </a:prstTxWarp>
          </a:bodyPr>
          <a:lstStyle/>
          <a:p>
            <a:pPr defTabSz="853167" eaLnBrk="0" hangingPunct="0"/>
            <a:endParaRPr lang="en-US" sz="1400">
              <a:latin typeface="Arial" panose="020B0604020202020204" pitchFamily="34" charset="0"/>
              <a:cs typeface="Arial" panose="020B0604020202020204" pitchFamily="34" charset="0"/>
            </a:endParaRPr>
          </a:p>
        </p:txBody>
      </p:sp>
      <p:pic>
        <p:nvPicPr>
          <p:cNvPr id="389" name="Graphique 388">
            <a:extLst>
              <a:ext uri="{FF2B5EF4-FFF2-40B4-BE49-F238E27FC236}">
                <a16:creationId xmlns:a16="http://schemas.microsoft.com/office/drawing/2014/main" id="{4FEAA2D5-1135-4352-B6D6-E1B0B359E7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279272" flipH="1">
            <a:off x="4119065" y="1727945"/>
            <a:ext cx="370207" cy="179384"/>
          </a:xfrm>
          <a:prstGeom prst="rect">
            <a:avLst/>
          </a:prstGeom>
        </p:spPr>
      </p:pic>
      <p:pic>
        <p:nvPicPr>
          <p:cNvPr id="390" name="Picture 2" descr="https://lh3.googleusercontent.com/yCGPgWp6DXA71JKfqL06lI_3LXw7OSbZHjgSaQU6dd3xRz3gDFMr_833KNf_NlP5XqeWJjcdB92o_KTnxZKJOOm1heSQlg2E7YSfxaxMTZby_RHzjpH7hV8SX72u2ZrljySYspLW4hGb">
            <a:extLst>
              <a:ext uri="{FF2B5EF4-FFF2-40B4-BE49-F238E27FC236}">
                <a16:creationId xmlns:a16="http://schemas.microsoft.com/office/drawing/2014/main" id="{F05398DE-3B3C-4531-A135-B99EBF41E1C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1263035" flipV="1">
            <a:off x="4173493" y="1712729"/>
            <a:ext cx="132967" cy="77003"/>
          </a:xfrm>
          <a:prstGeom prst="rect">
            <a:avLst/>
          </a:prstGeom>
          <a:noFill/>
          <a:extLst>
            <a:ext uri="{909E8E84-426E-40DD-AFC4-6F175D3DCCD1}">
              <a14:hiddenFill xmlns:a14="http://schemas.microsoft.com/office/drawing/2010/main">
                <a:solidFill>
                  <a:srgbClr val="FFFFFF"/>
                </a:solidFill>
              </a14:hiddenFill>
            </a:ext>
          </a:extLst>
        </p:spPr>
      </p:pic>
      <p:grpSp>
        <p:nvGrpSpPr>
          <p:cNvPr id="394" name="Groupe 393">
            <a:extLst>
              <a:ext uri="{FF2B5EF4-FFF2-40B4-BE49-F238E27FC236}">
                <a16:creationId xmlns:a16="http://schemas.microsoft.com/office/drawing/2014/main" id="{36460040-3F75-4142-A5DE-6C6D447685F0}"/>
              </a:ext>
            </a:extLst>
          </p:cNvPr>
          <p:cNvGrpSpPr/>
          <p:nvPr/>
        </p:nvGrpSpPr>
        <p:grpSpPr>
          <a:xfrm>
            <a:off x="6335838" y="3869679"/>
            <a:ext cx="762338" cy="762338"/>
            <a:chOff x="2261078" y="1195787"/>
            <a:chExt cx="1164874" cy="1164874"/>
          </a:xfrm>
        </p:grpSpPr>
        <p:sp>
          <p:nvSpPr>
            <p:cNvPr id="425" name="Ellipse 424">
              <a:extLst>
                <a:ext uri="{FF2B5EF4-FFF2-40B4-BE49-F238E27FC236}">
                  <a16:creationId xmlns:a16="http://schemas.microsoft.com/office/drawing/2014/main" id="{00E86DA5-A627-47F9-9E53-263DDB15D70A}"/>
                </a:ext>
              </a:extLst>
            </p:cNvPr>
            <p:cNvSpPr/>
            <p:nvPr/>
          </p:nvSpPr>
          <p:spPr bwMode="auto">
            <a:xfrm>
              <a:off x="2261078" y="1195787"/>
              <a:ext cx="1164874" cy="1164874"/>
            </a:xfrm>
            <a:prstGeom prst="ellipse">
              <a:avLst/>
            </a:prstGeom>
            <a:solidFill>
              <a:schemeClr val="bg1"/>
            </a:solidFill>
            <a:ln w="31750" algn="ctr">
              <a:solidFill>
                <a:srgbClr val="4D98A9"/>
              </a:solidFill>
              <a:round/>
              <a:headEnd/>
              <a:tailEnd/>
            </a:ln>
          </p:spPr>
          <p:txBody>
            <a:bodyPr rtlCol="0" anchor="ctr" anchorCtr="1"/>
            <a:lstStyle/>
            <a:p>
              <a:pPr algn="ctr" defTabSz="853167" eaLnBrk="0" hangingPunct="0"/>
              <a:endParaRPr lang="en-US" sz="1400">
                <a:latin typeface="Arial" panose="020B0604020202020204" pitchFamily="34" charset="0"/>
                <a:cs typeface="Arial" panose="020B0604020202020204" pitchFamily="34" charset="0"/>
              </a:endParaRPr>
            </a:p>
          </p:txBody>
        </p:sp>
        <p:pic>
          <p:nvPicPr>
            <p:cNvPr id="426" name="Graphique 425">
              <a:extLst>
                <a:ext uri="{FF2B5EF4-FFF2-40B4-BE49-F238E27FC236}">
                  <a16:creationId xmlns:a16="http://schemas.microsoft.com/office/drawing/2014/main" id="{D15CD873-F0F5-4F0F-9712-6B73CEEE2F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13516" y="1285908"/>
              <a:ext cx="433648" cy="1068280"/>
            </a:xfrm>
            <a:prstGeom prst="rect">
              <a:avLst/>
            </a:prstGeom>
          </p:spPr>
        </p:pic>
        <p:sp>
          <p:nvSpPr>
            <p:cNvPr id="438" name="Arc 437">
              <a:extLst>
                <a:ext uri="{FF2B5EF4-FFF2-40B4-BE49-F238E27FC236}">
                  <a16:creationId xmlns:a16="http://schemas.microsoft.com/office/drawing/2014/main" id="{076983F8-BCA1-407C-945E-03732A8CB11B}"/>
                </a:ext>
              </a:extLst>
            </p:cNvPr>
            <p:cNvSpPr/>
            <p:nvPr/>
          </p:nvSpPr>
          <p:spPr bwMode="auto">
            <a:xfrm rot="2555462">
              <a:off x="2430387" y="1346858"/>
              <a:ext cx="453886" cy="453886"/>
            </a:xfrm>
            <a:prstGeom prst="arc">
              <a:avLst>
                <a:gd name="adj1" fmla="val 16200000"/>
                <a:gd name="adj2" fmla="val 18279107"/>
              </a:avLst>
            </a:prstGeom>
            <a:noFill/>
            <a:ln w="19050" cap="flat" cmpd="sng" algn="ctr">
              <a:solidFill>
                <a:srgbClr val="66C8CA"/>
              </a:solidFill>
              <a:prstDash val="solid"/>
              <a:round/>
              <a:headEnd type="none" w="med" len="med"/>
              <a:tailEnd type="triangle" w="med" len="med"/>
            </a:ln>
            <a:effectLst/>
          </p:spPr>
          <p:txBody>
            <a:bodyPr vert="horz" wrap="square" lIns="90001" tIns="45001" rIns="90001" bIns="45001" numCol="1" rtlCol="0" anchor="t" anchorCtr="0" compatLnSpc="1">
              <a:prstTxWarp prst="textNoShape">
                <a:avLst/>
              </a:prstTxWarp>
            </a:bodyPr>
            <a:lstStyle/>
            <a:p>
              <a:pPr defTabSz="853167" eaLnBrk="0" hangingPunct="0"/>
              <a:endParaRPr lang="en-US" sz="1400">
                <a:latin typeface="Arial" panose="020B0604020202020204" pitchFamily="34" charset="0"/>
                <a:cs typeface="Arial" panose="020B0604020202020204" pitchFamily="34" charset="0"/>
              </a:endParaRPr>
            </a:p>
          </p:txBody>
        </p:sp>
        <p:pic>
          <p:nvPicPr>
            <p:cNvPr id="439" name="Graphique 438">
              <a:extLst>
                <a:ext uri="{FF2B5EF4-FFF2-40B4-BE49-F238E27FC236}">
                  <a16:creationId xmlns:a16="http://schemas.microsoft.com/office/drawing/2014/main" id="{DB554AE0-6D2B-4704-9E71-8A8E2E7A007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388878" flipH="1">
              <a:off x="2562978" y="1305115"/>
              <a:ext cx="265344" cy="131640"/>
            </a:xfrm>
            <a:prstGeom prst="rect">
              <a:avLst/>
            </a:prstGeom>
          </p:spPr>
        </p:pic>
      </p:grpSp>
      <p:grpSp>
        <p:nvGrpSpPr>
          <p:cNvPr id="440" name="Groupe 439">
            <a:extLst>
              <a:ext uri="{FF2B5EF4-FFF2-40B4-BE49-F238E27FC236}">
                <a16:creationId xmlns:a16="http://schemas.microsoft.com/office/drawing/2014/main" id="{18C3665F-2B5B-4249-8EB5-F6336DC90534}"/>
              </a:ext>
            </a:extLst>
          </p:cNvPr>
          <p:cNvGrpSpPr/>
          <p:nvPr/>
        </p:nvGrpSpPr>
        <p:grpSpPr>
          <a:xfrm>
            <a:off x="6323606" y="2163731"/>
            <a:ext cx="763337" cy="763337"/>
            <a:chOff x="4648681" y="3499150"/>
            <a:chExt cx="1355880" cy="1355880"/>
          </a:xfrm>
        </p:grpSpPr>
        <p:sp>
          <p:nvSpPr>
            <p:cNvPr id="441" name="Ellipse 440">
              <a:extLst>
                <a:ext uri="{FF2B5EF4-FFF2-40B4-BE49-F238E27FC236}">
                  <a16:creationId xmlns:a16="http://schemas.microsoft.com/office/drawing/2014/main" id="{97694734-142A-40E1-AC84-5D8288D33419}"/>
                </a:ext>
              </a:extLst>
            </p:cNvPr>
            <p:cNvSpPr/>
            <p:nvPr/>
          </p:nvSpPr>
          <p:spPr bwMode="auto">
            <a:xfrm>
              <a:off x="4648681" y="3499150"/>
              <a:ext cx="1355880" cy="1355880"/>
            </a:xfrm>
            <a:prstGeom prst="ellipse">
              <a:avLst/>
            </a:prstGeom>
            <a:solidFill>
              <a:schemeClr val="bg1"/>
            </a:solidFill>
            <a:ln w="28575" algn="ctr">
              <a:solidFill>
                <a:srgbClr val="4D98A9"/>
              </a:solidFill>
              <a:round/>
              <a:headEnd/>
              <a:tailEnd/>
            </a:ln>
          </p:spPr>
          <p:txBody>
            <a:bodyPr rtlCol="0" anchor="ctr" anchorCtr="1"/>
            <a:lstStyle/>
            <a:p>
              <a:pPr algn="ctr" defTabSz="853167" eaLnBrk="0" hangingPunct="0"/>
              <a:endParaRPr lang="en-US" sz="1400">
                <a:latin typeface="Arial" panose="020B0604020202020204" pitchFamily="34" charset="0"/>
                <a:cs typeface="Arial" panose="020B0604020202020204" pitchFamily="34" charset="0"/>
              </a:endParaRPr>
            </a:p>
          </p:txBody>
        </p:sp>
        <p:pic>
          <p:nvPicPr>
            <p:cNvPr id="442" name="Graphique 441">
              <a:extLst>
                <a:ext uri="{FF2B5EF4-FFF2-40B4-BE49-F238E27FC236}">
                  <a16:creationId xmlns:a16="http://schemas.microsoft.com/office/drawing/2014/main" id="{B1AEAD41-DC98-43C1-810C-9BDB211455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30573" y="3562752"/>
              <a:ext cx="504754" cy="1243450"/>
            </a:xfrm>
            <a:prstGeom prst="rect">
              <a:avLst/>
            </a:prstGeom>
          </p:spPr>
        </p:pic>
        <p:pic>
          <p:nvPicPr>
            <p:cNvPr id="443" name="Graphique 442">
              <a:extLst>
                <a:ext uri="{FF2B5EF4-FFF2-40B4-BE49-F238E27FC236}">
                  <a16:creationId xmlns:a16="http://schemas.microsoft.com/office/drawing/2014/main" id="{91E8E6EF-C737-4DB0-A07E-9C7064EDCAD2}"/>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26807" r="58834" b="10159"/>
            <a:stretch/>
          </p:blipFill>
          <p:spPr>
            <a:xfrm>
              <a:off x="5093123" y="3834757"/>
              <a:ext cx="192304" cy="693954"/>
            </a:xfrm>
            <a:prstGeom prst="rect">
              <a:avLst/>
            </a:prstGeom>
          </p:spPr>
        </p:pic>
        <p:pic>
          <p:nvPicPr>
            <p:cNvPr id="444" name="Graphique 443">
              <a:extLst>
                <a:ext uri="{FF2B5EF4-FFF2-40B4-BE49-F238E27FC236}">
                  <a16:creationId xmlns:a16="http://schemas.microsoft.com/office/drawing/2014/main" id="{35FBBC15-72AA-4C50-8732-49F472E517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flipH="1">
              <a:off x="5045683" y="4140765"/>
              <a:ext cx="310256" cy="153922"/>
            </a:xfrm>
            <a:prstGeom prst="rect">
              <a:avLst/>
            </a:prstGeom>
          </p:spPr>
        </p:pic>
        <p:pic>
          <p:nvPicPr>
            <p:cNvPr id="445" name="Picture 2" descr="https://lh3.googleusercontent.com/yCGPgWp6DXA71JKfqL06lI_3LXw7OSbZHjgSaQU6dd3xRz3gDFMr_833KNf_NlP5XqeWJjcdB92o_KTnxZKJOOm1heSQlg2E7YSfxaxMTZby_RHzjpH7hV8SX72u2ZrljySYspLW4hGb">
              <a:extLst>
                <a:ext uri="{FF2B5EF4-FFF2-40B4-BE49-F238E27FC236}">
                  <a16:creationId xmlns:a16="http://schemas.microsoft.com/office/drawing/2014/main" id="{8E255A20-DE2F-4860-9164-22FA919FCE8B}"/>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5400000">
              <a:off x="5102553" y="4246443"/>
              <a:ext cx="116960" cy="67732"/>
            </a:xfrm>
            <a:prstGeom prst="rect">
              <a:avLst/>
            </a:prstGeom>
            <a:noFill/>
            <a:extLst>
              <a:ext uri="{909E8E84-426E-40DD-AFC4-6F175D3DCCD1}">
                <a14:hiddenFill xmlns:a14="http://schemas.microsoft.com/office/drawing/2010/main">
                  <a:solidFill>
                    <a:srgbClr val="FFFFFF"/>
                  </a:solidFill>
                </a14:hiddenFill>
              </a:ext>
            </a:extLst>
          </p:spPr>
        </p:pic>
      </p:grpSp>
      <p:sp>
        <p:nvSpPr>
          <p:cNvPr id="447" name="ZoneTexte 446">
            <a:extLst>
              <a:ext uri="{FF2B5EF4-FFF2-40B4-BE49-F238E27FC236}">
                <a16:creationId xmlns:a16="http://schemas.microsoft.com/office/drawing/2014/main" id="{4B8346DF-D022-4303-B286-A3DDBB8A5DFD}"/>
              </a:ext>
            </a:extLst>
          </p:cNvPr>
          <p:cNvSpPr txBox="1"/>
          <p:nvPr/>
        </p:nvSpPr>
        <p:spPr bwMode="auto">
          <a:xfrm>
            <a:off x="6027914" y="1904616"/>
            <a:ext cx="1346533" cy="276999"/>
          </a:xfrm>
          <a:prstGeom prst="rect">
            <a:avLst/>
          </a:prstGeom>
          <a:noFill/>
          <a:ln w="9525">
            <a:noFill/>
            <a:miter lim="800000"/>
            <a:headEnd/>
            <a:tailEnd/>
          </a:ln>
        </p:spPr>
        <p:txBody>
          <a:bodyPr wrap="square" rtlCol="0">
            <a:spAutoFit/>
          </a:bodyPr>
          <a:lstStyle/>
          <a:p>
            <a:pPr algn="ctr" eaLnBrk="0" hangingPunct="0"/>
            <a:r>
              <a:rPr lang="en-US" sz="1200" dirty="0" err="1">
                <a:solidFill>
                  <a:srgbClr val="375157"/>
                </a:solidFill>
                <a:latin typeface="Arial" panose="020B0604020202020204" pitchFamily="34" charset="0"/>
                <a:cs typeface="Arial" panose="020B0604020202020204" pitchFamily="34" charset="0"/>
              </a:rPr>
              <a:t>Taux</a:t>
            </a:r>
            <a:r>
              <a:rPr lang="en-US" sz="1200" dirty="0">
                <a:solidFill>
                  <a:srgbClr val="375157"/>
                </a:solidFill>
                <a:latin typeface="Arial" panose="020B0604020202020204" pitchFamily="34" charset="0"/>
                <a:cs typeface="Arial" panose="020B0604020202020204" pitchFamily="34" charset="0"/>
              </a:rPr>
              <a:t> </a:t>
            </a:r>
            <a:r>
              <a:rPr lang="en-US" sz="1200" dirty="0" err="1">
                <a:solidFill>
                  <a:srgbClr val="375157"/>
                </a:solidFill>
                <a:latin typeface="Arial" panose="020B0604020202020204" pitchFamily="34" charset="0"/>
                <a:cs typeface="Arial" panose="020B0604020202020204" pitchFamily="34" charset="0"/>
              </a:rPr>
              <a:t>d’infection</a:t>
            </a:r>
            <a:endParaRPr lang="en-US" sz="1200" dirty="0">
              <a:solidFill>
                <a:srgbClr val="375157"/>
              </a:solidFill>
              <a:latin typeface="Arial" panose="020B0604020202020204" pitchFamily="34" charset="0"/>
              <a:cs typeface="Arial" panose="020B0604020202020204" pitchFamily="34" charset="0"/>
            </a:endParaRPr>
          </a:p>
        </p:txBody>
      </p:sp>
      <p:sp>
        <p:nvSpPr>
          <p:cNvPr id="448" name="ZoneTexte 447">
            <a:extLst>
              <a:ext uri="{FF2B5EF4-FFF2-40B4-BE49-F238E27FC236}">
                <a16:creationId xmlns:a16="http://schemas.microsoft.com/office/drawing/2014/main" id="{3013F2BB-5A62-49F4-A499-2D85DEB34E92}"/>
              </a:ext>
            </a:extLst>
          </p:cNvPr>
          <p:cNvSpPr txBox="1"/>
          <p:nvPr/>
        </p:nvSpPr>
        <p:spPr bwMode="auto">
          <a:xfrm>
            <a:off x="8601710" y="5784620"/>
            <a:ext cx="1499926" cy="461665"/>
          </a:xfrm>
          <a:prstGeom prst="rect">
            <a:avLst/>
          </a:prstGeom>
          <a:noFill/>
          <a:ln w="9525">
            <a:noFill/>
            <a:miter lim="800000"/>
            <a:headEnd/>
            <a:tailEnd/>
          </a:ln>
        </p:spPr>
        <p:txBody>
          <a:bodyPr wrap="square" rtlCol="0">
            <a:spAutoFit/>
          </a:bodyPr>
          <a:lstStyle>
            <a:defPPr>
              <a:defRPr lang="fr-FR"/>
            </a:defPPr>
            <a:lvl1pPr algn="ctr" eaLnBrk="0" hangingPunct="0">
              <a:defRPr sz="1200">
                <a:solidFill>
                  <a:srgbClr val="375157"/>
                </a:solidFill>
                <a:latin typeface="Arial" panose="020B0604020202020204" pitchFamily="34" charset="0"/>
                <a:cs typeface="Arial" panose="020B0604020202020204" pitchFamily="34" charset="0"/>
              </a:defRPr>
            </a:lvl1pPr>
          </a:lstStyle>
          <a:p>
            <a:r>
              <a:rPr lang="fr-FR" dirty="0"/>
              <a:t>Survie et fécondité de </a:t>
            </a:r>
            <a:r>
              <a:rPr lang="fr-FR" i="1" dirty="0"/>
              <a:t>P. </a:t>
            </a:r>
            <a:r>
              <a:rPr lang="fr-FR" i="1" dirty="0" err="1"/>
              <a:t>alienus</a:t>
            </a:r>
            <a:endParaRPr lang="en-US" i="1" dirty="0"/>
          </a:p>
        </p:txBody>
      </p:sp>
      <p:grpSp>
        <p:nvGrpSpPr>
          <p:cNvPr id="449" name="Groupe 448">
            <a:extLst>
              <a:ext uri="{FF2B5EF4-FFF2-40B4-BE49-F238E27FC236}">
                <a16:creationId xmlns:a16="http://schemas.microsoft.com/office/drawing/2014/main" id="{722093F8-4819-48C1-A244-61CB886C4D2A}"/>
              </a:ext>
            </a:extLst>
          </p:cNvPr>
          <p:cNvGrpSpPr/>
          <p:nvPr/>
        </p:nvGrpSpPr>
        <p:grpSpPr>
          <a:xfrm>
            <a:off x="8955159" y="5058172"/>
            <a:ext cx="763337" cy="763337"/>
            <a:chOff x="6285020" y="6616346"/>
            <a:chExt cx="2309845" cy="2309845"/>
          </a:xfrm>
        </p:grpSpPr>
        <p:sp>
          <p:nvSpPr>
            <p:cNvPr id="450" name="Ellipse 449">
              <a:extLst>
                <a:ext uri="{FF2B5EF4-FFF2-40B4-BE49-F238E27FC236}">
                  <a16:creationId xmlns:a16="http://schemas.microsoft.com/office/drawing/2014/main" id="{13218B53-7D41-486E-813C-CEB1F4187C1A}"/>
                </a:ext>
              </a:extLst>
            </p:cNvPr>
            <p:cNvSpPr/>
            <p:nvPr/>
          </p:nvSpPr>
          <p:spPr bwMode="auto">
            <a:xfrm>
              <a:off x="6285020" y="6616346"/>
              <a:ext cx="2309845" cy="2309845"/>
            </a:xfrm>
            <a:prstGeom prst="ellipse">
              <a:avLst/>
            </a:prstGeom>
            <a:solidFill>
              <a:schemeClr val="bg1"/>
            </a:solidFill>
            <a:ln w="28575" algn="ctr">
              <a:solidFill>
                <a:srgbClr val="ABD0D9"/>
              </a:solidFill>
              <a:round/>
              <a:headEnd/>
              <a:tailEnd/>
            </a:ln>
          </p:spPr>
          <p:txBody>
            <a:bodyPr rtlCol="0" anchor="ctr" anchorCtr="1"/>
            <a:lstStyle/>
            <a:p>
              <a:pPr algn="ctr" defTabSz="853167" eaLnBrk="0" hangingPunct="0"/>
              <a:endParaRPr lang="en-US" sz="1400">
                <a:latin typeface="Arial" panose="020B0604020202020204" pitchFamily="34" charset="0"/>
                <a:cs typeface="Arial" panose="020B0604020202020204" pitchFamily="34" charset="0"/>
              </a:endParaRPr>
            </a:p>
          </p:txBody>
        </p:sp>
        <p:pic>
          <p:nvPicPr>
            <p:cNvPr id="451" name="Graphique 450">
              <a:extLst>
                <a:ext uri="{FF2B5EF4-FFF2-40B4-BE49-F238E27FC236}">
                  <a16:creationId xmlns:a16="http://schemas.microsoft.com/office/drawing/2014/main" id="{59AD8DF6-F6FC-4C76-8702-ED9F468263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02136" y="6739782"/>
              <a:ext cx="859887" cy="2118314"/>
            </a:xfrm>
            <a:prstGeom prst="rect">
              <a:avLst/>
            </a:prstGeom>
          </p:spPr>
        </p:pic>
        <p:grpSp>
          <p:nvGrpSpPr>
            <p:cNvPr id="452" name="Groupe 451">
              <a:extLst>
                <a:ext uri="{FF2B5EF4-FFF2-40B4-BE49-F238E27FC236}">
                  <a16:creationId xmlns:a16="http://schemas.microsoft.com/office/drawing/2014/main" id="{85157831-4131-4202-A7CD-53619F28596B}"/>
                </a:ext>
              </a:extLst>
            </p:cNvPr>
            <p:cNvGrpSpPr/>
            <p:nvPr/>
          </p:nvGrpSpPr>
          <p:grpSpPr>
            <a:xfrm rot="16200000">
              <a:off x="6592533" y="7506860"/>
              <a:ext cx="1427442" cy="629178"/>
              <a:chOff x="8356043" y="14599350"/>
              <a:chExt cx="3152271" cy="1465150"/>
            </a:xfrm>
          </p:grpSpPr>
          <p:pic>
            <p:nvPicPr>
              <p:cNvPr id="453" name="Graphique 452">
                <a:extLst>
                  <a:ext uri="{FF2B5EF4-FFF2-40B4-BE49-F238E27FC236}">
                    <a16:creationId xmlns:a16="http://schemas.microsoft.com/office/drawing/2014/main" id="{C22F80A7-A689-49DA-BE01-C4A1D920EC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3371527" flipH="1">
                <a:off x="10585963" y="14940917"/>
                <a:ext cx="1263918" cy="580784"/>
              </a:xfrm>
              <a:prstGeom prst="rect">
                <a:avLst/>
              </a:prstGeom>
            </p:spPr>
          </p:pic>
          <p:pic>
            <p:nvPicPr>
              <p:cNvPr id="454" name="Graphique 453">
                <a:extLst>
                  <a:ext uri="{FF2B5EF4-FFF2-40B4-BE49-F238E27FC236}">
                    <a16:creationId xmlns:a16="http://schemas.microsoft.com/office/drawing/2014/main" id="{6D7F8E50-0D21-4662-B5A9-1316A91F9CB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605410" flipH="1" flipV="1">
                <a:off x="9713925" y="15746483"/>
                <a:ext cx="752150" cy="318017"/>
              </a:xfrm>
              <a:prstGeom prst="rect">
                <a:avLst/>
              </a:prstGeom>
            </p:spPr>
          </p:pic>
          <p:pic>
            <p:nvPicPr>
              <p:cNvPr id="455" name="Graphique 454">
                <a:extLst>
                  <a:ext uri="{FF2B5EF4-FFF2-40B4-BE49-F238E27FC236}">
                    <a16:creationId xmlns:a16="http://schemas.microsoft.com/office/drawing/2014/main" id="{A39D34EA-4CBB-42EB-982C-4A4CFADA34D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0194590" flipV="1">
                <a:off x="9605425" y="15337478"/>
                <a:ext cx="752149" cy="318016"/>
              </a:xfrm>
              <a:prstGeom prst="rect">
                <a:avLst/>
              </a:prstGeom>
            </p:spPr>
          </p:pic>
          <p:pic>
            <p:nvPicPr>
              <p:cNvPr id="456" name="Graphique 455">
                <a:extLst>
                  <a:ext uri="{FF2B5EF4-FFF2-40B4-BE49-F238E27FC236}">
                    <a16:creationId xmlns:a16="http://schemas.microsoft.com/office/drawing/2014/main" id="{3966DFAF-2D5A-4271-BBCD-6972A715A2E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605410" flipH="1" flipV="1">
                <a:off x="8356043" y="15606731"/>
                <a:ext cx="752149" cy="318016"/>
              </a:xfrm>
              <a:prstGeom prst="rect">
                <a:avLst/>
              </a:prstGeom>
            </p:spPr>
          </p:pic>
        </p:grpSp>
      </p:grpSp>
      <p:sp>
        <p:nvSpPr>
          <p:cNvPr id="457" name="ZoneTexte 456">
            <a:extLst>
              <a:ext uri="{FF2B5EF4-FFF2-40B4-BE49-F238E27FC236}">
                <a16:creationId xmlns:a16="http://schemas.microsoft.com/office/drawing/2014/main" id="{47722504-A292-4B28-A66D-35931B2C40DD}"/>
              </a:ext>
            </a:extLst>
          </p:cNvPr>
          <p:cNvSpPr txBox="1"/>
          <p:nvPr/>
        </p:nvSpPr>
        <p:spPr>
          <a:xfrm>
            <a:off x="5849693" y="1557914"/>
            <a:ext cx="1115369" cy="307777"/>
          </a:xfrm>
          <a:prstGeom prst="rect">
            <a:avLst/>
          </a:prstGeom>
          <a:noFill/>
        </p:spPr>
        <p:txBody>
          <a:bodyPr wrap="none" rtlCol="0">
            <a:spAutoFit/>
          </a:bodyPr>
          <a:lstStyle/>
          <a:p>
            <a:pPr algn="ctr"/>
            <a:r>
              <a:rPr lang="en-US" sz="1400" b="1" dirty="0">
                <a:solidFill>
                  <a:srgbClr val="4CA2B6"/>
                </a:solidFill>
              </a:rPr>
              <a:t>Introduction</a:t>
            </a:r>
          </a:p>
        </p:txBody>
      </p:sp>
      <p:cxnSp>
        <p:nvCxnSpPr>
          <p:cNvPr id="458" name="Connecteur droit 457">
            <a:extLst>
              <a:ext uri="{FF2B5EF4-FFF2-40B4-BE49-F238E27FC236}">
                <a16:creationId xmlns:a16="http://schemas.microsoft.com/office/drawing/2014/main" id="{770AECE1-7839-46B7-9B5B-3AA66C85DAEC}"/>
              </a:ext>
            </a:extLst>
          </p:cNvPr>
          <p:cNvCxnSpPr>
            <a:cxnSpLocks/>
          </p:cNvCxnSpPr>
          <p:nvPr/>
        </p:nvCxnSpPr>
        <p:spPr>
          <a:xfrm>
            <a:off x="5245834" y="1839845"/>
            <a:ext cx="2464792" cy="0"/>
          </a:xfrm>
          <a:prstGeom prst="line">
            <a:avLst/>
          </a:prstGeom>
          <a:ln w="12700">
            <a:solidFill>
              <a:srgbClr val="4CA2B6"/>
            </a:solidFill>
          </a:ln>
        </p:spPr>
        <p:style>
          <a:lnRef idx="1">
            <a:schemeClr val="accent1"/>
          </a:lnRef>
          <a:fillRef idx="0">
            <a:schemeClr val="accent1"/>
          </a:fillRef>
          <a:effectRef idx="0">
            <a:schemeClr val="accent1"/>
          </a:effectRef>
          <a:fontRef idx="minor">
            <a:schemeClr val="tx1"/>
          </a:fontRef>
        </p:style>
      </p:cxnSp>
      <p:sp>
        <p:nvSpPr>
          <p:cNvPr id="459" name="ZoneTexte 458">
            <a:extLst>
              <a:ext uri="{FF2B5EF4-FFF2-40B4-BE49-F238E27FC236}">
                <a16:creationId xmlns:a16="http://schemas.microsoft.com/office/drawing/2014/main" id="{BD9B59DD-9FCB-4545-BB52-196F026B3C08}"/>
              </a:ext>
            </a:extLst>
          </p:cNvPr>
          <p:cNvSpPr txBox="1"/>
          <p:nvPr/>
        </p:nvSpPr>
        <p:spPr>
          <a:xfrm>
            <a:off x="8797259" y="1557914"/>
            <a:ext cx="1091454" cy="307777"/>
          </a:xfrm>
          <a:prstGeom prst="rect">
            <a:avLst/>
          </a:prstGeom>
          <a:noFill/>
        </p:spPr>
        <p:txBody>
          <a:bodyPr wrap="none" rtlCol="0">
            <a:spAutoFit/>
          </a:bodyPr>
          <a:lstStyle/>
          <a:p>
            <a:pPr algn="ctr"/>
            <a:r>
              <a:rPr lang="en-US" sz="1400" b="1" dirty="0">
                <a:solidFill>
                  <a:srgbClr val="ABD0D9"/>
                </a:solidFill>
              </a:rPr>
              <a:t>Propagation</a:t>
            </a:r>
          </a:p>
        </p:txBody>
      </p:sp>
      <p:cxnSp>
        <p:nvCxnSpPr>
          <p:cNvPr id="460" name="Connecteur droit 459">
            <a:extLst>
              <a:ext uri="{FF2B5EF4-FFF2-40B4-BE49-F238E27FC236}">
                <a16:creationId xmlns:a16="http://schemas.microsoft.com/office/drawing/2014/main" id="{C7F58C20-EEC1-4EAE-818F-408B0758DFCE}"/>
              </a:ext>
            </a:extLst>
          </p:cNvPr>
          <p:cNvCxnSpPr>
            <a:cxnSpLocks/>
          </p:cNvCxnSpPr>
          <p:nvPr/>
        </p:nvCxnSpPr>
        <p:spPr>
          <a:xfrm>
            <a:off x="7710627" y="1839845"/>
            <a:ext cx="3204623" cy="0"/>
          </a:xfrm>
          <a:prstGeom prst="line">
            <a:avLst/>
          </a:prstGeom>
          <a:ln w="12700">
            <a:solidFill>
              <a:srgbClr val="ABD0D9"/>
            </a:solidFill>
          </a:ln>
        </p:spPr>
        <p:style>
          <a:lnRef idx="1">
            <a:schemeClr val="accent1"/>
          </a:lnRef>
          <a:fillRef idx="0">
            <a:schemeClr val="accent1"/>
          </a:fillRef>
          <a:effectRef idx="0">
            <a:schemeClr val="accent1"/>
          </a:effectRef>
          <a:fontRef idx="minor">
            <a:schemeClr val="tx1"/>
          </a:fontRef>
        </p:style>
      </p:cxnSp>
      <p:sp>
        <p:nvSpPr>
          <p:cNvPr id="461" name="ZoneTexte 460">
            <a:extLst>
              <a:ext uri="{FF2B5EF4-FFF2-40B4-BE49-F238E27FC236}">
                <a16:creationId xmlns:a16="http://schemas.microsoft.com/office/drawing/2014/main" id="{1886F75F-93CB-42BE-BAC3-3CFD9E20D0D6}"/>
              </a:ext>
            </a:extLst>
          </p:cNvPr>
          <p:cNvSpPr txBox="1"/>
          <p:nvPr/>
        </p:nvSpPr>
        <p:spPr bwMode="auto">
          <a:xfrm>
            <a:off x="10477837" y="4674846"/>
            <a:ext cx="1395998" cy="307777"/>
          </a:xfrm>
          <a:prstGeom prst="rect">
            <a:avLst/>
          </a:prstGeom>
          <a:noFill/>
          <a:ln w="9525">
            <a:noFill/>
            <a:miter lim="800000"/>
            <a:headEnd/>
            <a:tailEnd/>
          </a:ln>
        </p:spPr>
        <p:txBody>
          <a:bodyPr wrap="square" rtlCol="0">
            <a:spAutoFit/>
          </a:bodyPr>
          <a:lstStyle/>
          <a:p>
            <a:pPr algn="ctr" eaLnBrk="0" hangingPunct="0"/>
            <a:r>
              <a:rPr lang="en-US" sz="1400" dirty="0">
                <a:solidFill>
                  <a:srgbClr val="375157"/>
                </a:solidFill>
                <a:latin typeface="Arial" panose="020B0604020202020204" pitchFamily="34" charset="0"/>
                <a:cs typeface="Arial" panose="020B0604020202020204" pitchFamily="34" charset="0"/>
              </a:rPr>
              <a:t>Champ </a:t>
            </a:r>
            <a:r>
              <a:rPr lang="en-US" sz="1400" dirty="0" err="1">
                <a:solidFill>
                  <a:srgbClr val="375157"/>
                </a:solidFill>
                <a:latin typeface="Arial" panose="020B0604020202020204" pitchFamily="34" charset="0"/>
                <a:cs typeface="Arial" panose="020B0604020202020204" pitchFamily="34" charset="0"/>
              </a:rPr>
              <a:t>infecté</a:t>
            </a:r>
            <a:endParaRPr lang="en-US" sz="1400" dirty="0">
              <a:solidFill>
                <a:srgbClr val="375157"/>
              </a:solidFill>
              <a:latin typeface="Arial" panose="020B0604020202020204" pitchFamily="34" charset="0"/>
              <a:cs typeface="Arial" panose="020B0604020202020204" pitchFamily="34" charset="0"/>
            </a:endParaRPr>
          </a:p>
        </p:txBody>
      </p:sp>
      <p:sp>
        <p:nvSpPr>
          <p:cNvPr id="462" name="ZoneTexte 461">
            <a:extLst>
              <a:ext uri="{FF2B5EF4-FFF2-40B4-BE49-F238E27FC236}">
                <a16:creationId xmlns:a16="http://schemas.microsoft.com/office/drawing/2014/main" id="{81774585-57F7-4561-A6A6-323791CBCE41}"/>
              </a:ext>
            </a:extLst>
          </p:cNvPr>
          <p:cNvSpPr txBox="1"/>
          <p:nvPr/>
        </p:nvSpPr>
        <p:spPr bwMode="auto">
          <a:xfrm>
            <a:off x="4011506" y="3270602"/>
            <a:ext cx="1395998" cy="307777"/>
          </a:xfrm>
          <a:prstGeom prst="rect">
            <a:avLst/>
          </a:prstGeom>
          <a:noFill/>
          <a:ln w="9525">
            <a:noFill/>
            <a:miter lim="800000"/>
            <a:headEnd/>
            <a:tailEnd/>
          </a:ln>
        </p:spPr>
        <p:txBody>
          <a:bodyPr wrap="square" rtlCol="0">
            <a:spAutoFit/>
          </a:bodyPr>
          <a:lstStyle/>
          <a:p>
            <a:pPr algn="ctr" eaLnBrk="0" hangingPunct="0"/>
            <a:r>
              <a:rPr lang="en-US" sz="1400" dirty="0">
                <a:solidFill>
                  <a:srgbClr val="375157"/>
                </a:solidFill>
                <a:latin typeface="Arial" panose="020B0604020202020204" pitchFamily="34" charset="0"/>
                <a:cs typeface="Arial" panose="020B0604020202020204" pitchFamily="34" charset="0"/>
              </a:rPr>
              <a:t>Champ </a:t>
            </a:r>
            <a:r>
              <a:rPr lang="en-US" sz="1400" dirty="0" err="1">
                <a:solidFill>
                  <a:srgbClr val="375157"/>
                </a:solidFill>
                <a:latin typeface="Arial" panose="020B0604020202020204" pitchFamily="34" charset="0"/>
                <a:cs typeface="Arial" panose="020B0604020202020204" pitchFamily="34" charset="0"/>
              </a:rPr>
              <a:t>sain</a:t>
            </a:r>
            <a:endParaRPr lang="en-US" sz="1400" dirty="0">
              <a:solidFill>
                <a:srgbClr val="375157"/>
              </a:solidFill>
              <a:latin typeface="Arial" panose="020B0604020202020204" pitchFamily="34" charset="0"/>
              <a:cs typeface="Arial" panose="020B0604020202020204" pitchFamily="34" charset="0"/>
            </a:endParaRPr>
          </a:p>
        </p:txBody>
      </p:sp>
      <p:sp>
        <p:nvSpPr>
          <p:cNvPr id="463" name="Rectangle 462">
            <a:extLst>
              <a:ext uri="{FF2B5EF4-FFF2-40B4-BE49-F238E27FC236}">
                <a16:creationId xmlns:a16="http://schemas.microsoft.com/office/drawing/2014/main" id="{8D8AA306-D66C-472D-A3EE-11D851E3DD9D}"/>
              </a:ext>
            </a:extLst>
          </p:cNvPr>
          <p:cNvSpPr/>
          <p:nvPr/>
        </p:nvSpPr>
        <p:spPr>
          <a:xfrm>
            <a:off x="6209284" y="3123338"/>
            <a:ext cx="980761" cy="5875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464" name="Groupe 463">
            <a:extLst>
              <a:ext uri="{FF2B5EF4-FFF2-40B4-BE49-F238E27FC236}">
                <a16:creationId xmlns:a16="http://schemas.microsoft.com/office/drawing/2014/main" id="{54BFE7CF-C92B-41A2-917A-5F6C6BC0CAE4}"/>
              </a:ext>
            </a:extLst>
          </p:cNvPr>
          <p:cNvGrpSpPr/>
          <p:nvPr/>
        </p:nvGrpSpPr>
        <p:grpSpPr>
          <a:xfrm>
            <a:off x="6117875" y="2968908"/>
            <a:ext cx="1177989" cy="824240"/>
            <a:chOff x="3659144" y="1622053"/>
            <a:chExt cx="1800000" cy="1259462"/>
          </a:xfrm>
        </p:grpSpPr>
        <p:grpSp>
          <p:nvGrpSpPr>
            <p:cNvPr id="465" name="Groupe 464">
              <a:extLst>
                <a:ext uri="{FF2B5EF4-FFF2-40B4-BE49-F238E27FC236}">
                  <a16:creationId xmlns:a16="http://schemas.microsoft.com/office/drawing/2014/main" id="{137CCB53-6642-440D-86AE-71B85BE79B48}"/>
                </a:ext>
              </a:extLst>
            </p:cNvPr>
            <p:cNvGrpSpPr/>
            <p:nvPr/>
          </p:nvGrpSpPr>
          <p:grpSpPr>
            <a:xfrm>
              <a:off x="4670610" y="1622053"/>
              <a:ext cx="656836" cy="841770"/>
              <a:chOff x="273040" y="1585892"/>
              <a:chExt cx="1351452" cy="1843108"/>
            </a:xfrm>
          </p:grpSpPr>
          <p:pic>
            <p:nvPicPr>
              <p:cNvPr id="484" name="Graphique 483">
                <a:extLst>
                  <a:ext uri="{FF2B5EF4-FFF2-40B4-BE49-F238E27FC236}">
                    <a16:creationId xmlns:a16="http://schemas.microsoft.com/office/drawing/2014/main" id="{773F8126-8557-4FD1-9AD1-00C2FB40DE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040" y="1585892"/>
                <a:ext cx="770565" cy="1843108"/>
              </a:xfrm>
              <a:prstGeom prst="rect">
                <a:avLst/>
              </a:prstGeom>
            </p:spPr>
          </p:pic>
          <p:pic>
            <p:nvPicPr>
              <p:cNvPr id="485" name="Graphique 484">
                <a:extLst>
                  <a:ext uri="{FF2B5EF4-FFF2-40B4-BE49-F238E27FC236}">
                    <a16:creationId xmlns:a16="http://schemas.microsoft.com/office/drawing/2014/main" id="{4D87424C-2E07-402F-9E99-F58E149115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927" y="1585892"/>
                <a:ext cx="770565" cy="1843108"/>
              </a:xfrm>
              <a:prstGeom prst="rect">
                <a:avLst/>
              </a:prstGeom>
            </p:spPr>
          </p:pic>
        </p:grpSp>
        <p:grpSp>
          <p:nvGrpSpPr>
            <p:cNvPr id="466" name="Groupe 465">
              <a:extLst>
                <a:ext uri="{FF2B5EF4-FFF2-40B4-BE49-F238E27FC236}">
                  <a16:creationId xmlns:a16="http://schemas.microsoft.com/office/drawing/2014/main" id="{9940FBDE-F234-412A-9AA8-1CAD3CD4A26A}"/>
                </a:ext>
              </a:extLst>
            </p:cNvPr>
            <p:cNvGrpSpPr/>
            <p:nvPr/>
          </p:nvGrpSpPr>
          <p:grpSpPr>
            <a:xfrm>
              <a:off x="3659144" y="1622053"/>
              <a:ext cx="656836" cy="841770"/>
              <a:chOff x="273040" y="1585892"/>
              <a:chExt cx="1351452" cy="1843108"/>
            </a:xfrm>
          </p:grpSpPr>
          <p:pic>
            <p:nvPicPr>
              <p:cNvPr id="482" name="Graphique 481">
                <a:extLst>
                  <a:ext uri="{FF2B5EF4-FFF2-40B4-BE49-F238E27FC236}">
                    <a16:creationId xmlns:a16="http://schemas.microsoft.com/office/drawing/2014/main" id="{C634032E-0253-46C4-A4D8-51F0DCE39C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040" y="1585892"/>
                <a:ext cx="770565" cy="1843108"/>
              </a:xfrm>
              <a:prstGeom prst="rect">
                <a:avLst/>
              </a:prstGeom>
            </p:spPr>
          </p:pic>
          <p:pic>
            <p:nvPicPr>
              <p:cNvPr id="483" name="Graphique 482">
                <a:extLst>
                  <a:ext uri="{FF2B5EF4-FFF2-40B4-BE49-F238E27FC236}">
                    <a16:creationId xmlns:a16="http://schemas.microsoft.com/office/drawing/2014/main" id="{CDC28A2C-D51A-44F8-A12C-422639F630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927" y="1585892"/>
                <a:ext cx="770565" cy="1843108"/>
              </a:xfrm>
              <a:prstGeom prst="rect">
                <a:avLst/>
              </a:prstGeom>
            </p:spPr>
          </p:pic>
        </p:grpSp>
        <p:grpSp>
          <p:nvGrpSpPr>
            <p:cNvPr id="467" name="Groupe 466">
              <a:extLst>
                <a:ext uri="{FF2B5EF4-FFF2-40B4-BE49-F238E27FC236}">
                  <a16:creationId xmlns:a16="http://schemas.microsoft.com/office/drawing/2014/main" id="{013070BE-BE75-4902-8209-73B21485A909}"/>
                </a:ext>
              </a:extLst>
            </p:cNvPr>
            <p:cNvGrpSpPr/>
            <p:nvPr/>
          </p:nvGrpSpPr>
          <p:grpSpPr>
            <a:xfrm>
              <a:off x="4187727" y="1622053"/>
              <a:ext cx="656836" cy="841770"/>
              <a:chOff x="273040" y="1585892"/>
              <a:chExt cx="1351452" cy="1843108"/>
            </a:xfrm>
          </p:grpSpPr>
          <p:pic>
            <p:nvPicPr>
              <p:cNvPr id="480" name="Graphique 479">
                <a:extLst>
                  <a:ext uri="{FF2B5EF4-FFF2-40B4-BE49-F238E27FC236}">
                    <a16:creationId xmlns:a16="http://schemas.microsoft.com/office/drawing/2014/main" id="{B2F01971-7723-48CE-A0C2-C19A30FD82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040" y="1585892"/>
                <a:ext cx="770565" cy="1843108"/>
              </a:xfrm>
              <a:prstGeom prst="rect">
                <a:avLst/>
              </a:prstGeom>
            </p:spPr>
          </p:pic>
          <p:pic>
            <p:nvPicPr>
              <p:cNvPr id="481" name="Graphique 480">
                <a:extLst>
                  <a:ext uri="{FF2B5EF4-FFF2-40B4-BE49-F238E27FC236}">
                    <a16:creationId xmlns:a16="http://schemas.microsoft.com/office/drawing/2014/main" id="{D9A305DA-6308-4738-86CB-0D6303760C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927" y="1585892"/>
                <a:ext cx="770565" cy="1843108"/>
              </a:xfrm>
              <a:prstGeom prst="rect">
                <a:avLst/>
              </a:prstGeom>
            </p:spPr>
          </p:pic>
        </p:grpSp>
        <p:pic>
          <p:nvPicPr>
            <p:cNvPr id="468" name="Graphique 467">
              <a:extLst>
                <a:ext uri="{FF2B5EF4-FFF2-40B4-BE49-F238E27FC236}">
                  <a16:creationId xmlns:a16="http://schemas.microsoft.com/office/drawing/2014/main" id="{D2B82320-7E28-4FB2-8273-41685E5961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91487" y="1622053"/>
              <a:ext cx="323542" cy="697737"/>
            </a:xfrm>
            <a:prstGeom prst="rect">
              <a:avLst/>
            </a:prstGeom>
          </p:spPr>
        </p:pic>
        <p:grpSp>
          <p:nvGrpSpPr>
            <p:cNvPr id="469" name="Groupe 468">
              <a:extLst>
                <a:ext uri="{FF2B5EF4-FFF2-40B4-BE49-F238E27FC236}">
                  <a16:creationId xmlns:a16="http://schemas.microsoft.com/office/drawing/2014/main" id="{E5F49D32-6A14-46D4-B4E8-6C6D31BFFD97}"/>
                </a:ext>
              </a:extLst>
            </p:cNvPr>
            <p:cNvGrpSpPr/>
            <p:nvPr/>
          </p:nvGrpSpPr>
          <p:grpSpPr>
            <a:xfrm>
              <a:off x="3790843" y="2039745"/>
              <a:ext cx="656836" cy="841770"/>
              <a:chOff x="273040" y="1585892"/>
              <a:chExt cx="1351452" cy="1843108"/>
            </a:xfrm>
          </p:grpSpPr>
          <p:pic>
            <p:nvPicPr>
              <p:cNvPr id="478" name="Graphique 477">
                <a:extLst>
                  <a:ext uri="{FF2B5EF4-FFF2-40B4-BE49-F238E27FC236}">
                    <a16:creationId xmlns:a16="http://schemas.microsoft.com/office/drawing/2014/main" id="{9AB9B369-8390-4B9B-A639-D7FC614D01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040" y="1585892"/>
                <a:ext cx="770565" cy="1843108"/>
              </a:xfrm>
              <a:prstGeom prst="rect">
                <a:avLst/>
              </a:prstGeom>
            </p:spPr>
          </p:pic>
          <p:pic>
            <p:nvPicPr>
              <p:cNvPr id="479" name="Graphique 478">
                <a:extLst>
                  <a:ext uri="{FF2B5EF4-FFF2-40B4-BE49-F238E27FC236}">
                    <a16:creationId xmlns:a16="http://schemas.microsoft.com/office/drawing/2014/main" id="{D0A65AB5-5D9F-4416-8B2A-397FD0900D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927" y="1585892"/>
                <a:ext cx="770565" cy="1843108"/>
              </a:xfrm>
              <a:prstGeom prst="rect">
                <a:avLst/>
              </a:prstGeom>
            </p:spPr>
          </p:pic>
        </p:grpSp>
        <p:grpSp>
          <p:nvGrpSpPr>
            <p:cNvPr id="470" name="Groupe 469">
              <a:extLst>
                <a:ext uri="{FF2B5EF4-FFF2-40B4-BE49-F238E27FC236}">
                  <a16:creationId xmlns:a16="http://schemas.microsoft.com/office/drawing/2014/main" id="{24E446EC-64DB-4E12-9FEF-63609F221FC2}"/>
                </a:ext>
              </a:extLst>
            </p:cNvPr>
            <p:cNvGrpSpPr/>
            <p:nvPr/>
          </p:nvGrpSpPr>
          <p:grpSpPr>
            <a:xfrm>
              <a:off x="4319426" y="2039745"/>
              <a:ext cx="656836" cy="841770"/>
              <a:chOff x="273040" y="1585892"/>
              <a:chExt cx="1351452" cy="1843108"/>
            </a:xfrm>
          </p:grpSpPr>
          <p:pic>
            <p:nvPicPr>
              <p:cNvPr id="476" name="Graphique 475">
                <a:extLst>
                  <a:ext uri="{FF2B5EF4-FFF2-40B4-BE49-F238E27FC236}">
                    <a16:creationId xmlns:a16="http://schemas.microsoft.com/office/drawing/2014/main" id="{0EC50463-5132-43B4-8DBD-92816BECA4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040" y="1585892"/>
                <a:ext cx="770565" cy="1843108"/>
              </a:xfrm>
              <a:prstGeom prst="rect">
                <a:avLst/>
              </a:prstGeom>
            </p:spPr>
          </p:pic>
          <p:pic>
            <p:nvPicPr>
              <p:cNvPr id="477" name="Graphique 476">
                <a:extLst>
                  <a:ext uri="{FF2B5EF4-FFF2-40B4-BE49-F238E27FC236}">
                    <a16:creationId xmlns:a16="http://schemas.microsoft.com/office/drawing/2014/main" id="{A151B438-DE6F-48F6-8B4D-3307E8A674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927" y="1585892"/>
                <a:ext cx="770565" cy="1843108"/>
              </a:xfrm>
              <a:prstGeom prst="rect">
                <a:avLst/>
              </a:prstGeom>
            </p:spPr>
          </p:pic>
        </p:grpSp>
        <p:grpSp>
          <p:nvGrpSpPr>
            <p:cNvPr id="471" name="Groupe 470">
              <a:extLst>
                <a:ext uri="{FF2B5EF4-FFF2-40B4-BE49-F238E27FC236}">
                  <a16:creationId xmlns:a16="http://schemas.microsoft.com/office/drawing/2014/main" id="{8295F209-3B34-487B-805C-0F880116917D}"/>
                </a:ext>
              </a:extLst>
            </p:cNvPr>
            <p:cNvGrpSpPr/>
            <p:nvPr/>
          </p:nvGrpSpPr>
          <p:grpSpPr>
            <a:xfrm>
              <a:off x="4802308" y="2039745"/>
              <a:ext cx="656836" cy="841770"/>
              <a:chOff x="273040" y="1585892"/>
              <a:chExt cx="1351452" cy="1843108"/>
            </a:xfrm>
          </p:grpSpPr>
          <p:pic>
            <p:nvPicPr>
              <p:cNvPr id="474" name="Graphique 473">
                <a:extLst>
                  <a:ext uri="{FF2B5EF4-FFF2-40B4-BE49-F238E27FC236}">
                    <a16:creationId xmlns:a16="http://schemas.microsoft.com/office/drawing/2014/main" id="{DFFD2FA4-5BFF-44CD-92B3-14A6564BA5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040" y="1585892"/>
                <a:ext cx="770565" cy="1843108"/>
              </a:xfrm>
              <a:prstGeom prst="rect">
                <a:avLst/>
              </a:prstGeom>
            </p:spPr>
          </p:pic>
          <p:pic>
            <p:nvPicPr>
              <p:cNvPr id="475" name="Graphique 474">
                <a:extLst>
                  <a:ext uri="{FF2B5EF4-FFF2-40B4-BE49-F238E27FC236}">
                    <a16:creationId xmlns:a16="http://schemas.microsoft.com/office/drawing/2014/main" id="{015B6CBE-D418-4F7A-BDD1-14A9F3D993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927" y="1585892"/>
                <a:ext cx="770565" cy="1843108"/>
              </a:xfrm>
              <a:prstGeom prst="rect">
                <a:avLst/>
              </a:prstGeom>
            </p:spPr>
          </p:pic>
        </p:grpSp>
        <p:pic>
          <p:nvPicPr>
            <p:cNvPr id="472" name="Graphique 471">
              <a:extLst>
                <a:ext uri="{FF2B5EF4-FFF2-40B4-BE49-F238E27FC236}">
                  <a16:creationId xmlns:a16="http://schemas.microsoft.com/office/drawing/2014/main" id="{0AE71793-A45D-4D2B-A743-F882BE05AD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08674" y="1622053"/>
              <a:ext cx="323542" cy="697737"/>
            </a:xfrm>
            <a:prstGeom prst="rect">
              <a:avLst/>
            </a:prstGeom>
          </p:spPr>
        </p:pic>
        <p:pic>
          <p:nvPicPr>
            <p:cNvPr id="473" name="Graphique 472">
              <a:extLst>
                <a:ext uri="{FF2B5EF4-FFF2-40B4-BE49-F238E27FC236}">
                  <a16:creationId xmlns:a16="http://schemas.microsoft.com/office/drawing/2014/main" id="{90F9DDDA-A6DA-4C0C-8EB3-DE5FBD186F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70075" y="2039526"/>
              <a:ext cx="323542" cy="697737"/>
            </a:xfrm>
            <a:prstGeom prst="rect">
              <a:avLst/>
            </a:prstGeom>
          </p:spPr>
        </p:pic>
      </p:grpSp>
      <p:sp>
        <p:nvSpPr>
          <p:cNvPr id="486" name="Rectangle 485">
            <a:extLst>
              <a:ext uri="{FF2B5EF4-FFF2-40B4-BE49-F238E27FC236}">
                <a16:creationId xmlns:a16="http://schemas.microsoft.com/office/drawing/2014/main" id="{3F39B382-8A0C-4BDC-937F-8EC9A72A890D}"/>
              </a:ext>
            </a:extLst>
          </p:cNvPr>
          <p:cNvSpPr/>
          <p:nvPr/>
        </p:nvSpPr>
        <p:spPr>
          <a:xfrm rot="556530">
            <a:off x="8697854" y="4133760"/>
            <a:ext cx="1207675" cy="5875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487" name="Groupe 486">
            <a:extLst>
              <a:ext uri="{FF2B5EF4-FFF2-40B4-BE49-F238E27FC236}">
                <a16:creationId xmlns:a16="http://schemas.microsoft.com/office/drawing/2014/main" id="{948E93EE-EAD5-4379-AE7F-2A38BCA11598}"/>
              </a:ext>
            </a:extLst>
          </p:cNvPr>
          <p:cNvGrpSpPr/>
          <p:nvPr/>
        </p:nvGrpSpPr>
        <p:grpSpPr>
          <a:xfrm>
            <a:off x="8732640" y="3920293"/>
            <a:ext cx="1147361" cy="838728"/>
            <a:chOff x="3601532" y="1612907"/>
            <a:chExt cx="4760726" cy="2940000"/>
          </a:xfrm>
        </p:grpSpPr>
        <p:grpSp>
          <p:nvGrpSpPr>
            <p:cNvPr id="488" name="Groupe 487">
              <a:extLst>
                <a:ext uri="{FF2B5EF4-FFF2-40B4-BE49-F238E27FC236}">
                  <a16:creationId xmlns:a16="http://schemas.microsoft.com/office/drawing/2014/main" id="{8960F3FC-ECFF-4B4F-8398-CB67B00868A8}"/>
                </a:ext>
              </a:extLst>
            </p:cNvPr>
            <p:cNvGrpSpPr/>
            <p:nvPr/>
          </p:nvGrpSpPr>
          <p:grpSpPr>
            <a:xfrm>
              <a:off x="3601532" y="1614163"/>
              <a:ext cx="1737231" cy="1964129"/>
              <a:chOff x="273040" y="1585892"/>
              <a:chExt cx="1351452" cy="1843108"/>
            </a:xfrm>
          </p:grpSpPr>
          <p:pic>
            <p:nvPicPr>
              <p:cNvPr id="511" name="Graphique 510">
                <a:extLst>
                  <a:ext uri="{FF2B5EF4-FFF2-40B4-BE49-F238E27FC236}">
                    <a16:creationId xmlns:a16="http://schemas.microsoft.com/office/drawing/2014/main" id="{E149E290-9041-41A6-9C43-6A12E38D6C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040" y="1585892"/>
                <a:ext cx="770565" cy="1843108"/>
              </a:xfrm>
              <a:prstGeom prst="rect">
                <a:avLst/>
              </a:prstGeom>
            </p:spPr>
          </p:pic>
          <p:pic>
            <p:nvPicPr>
              <p:cNvPr id="512" name="Graphique 511">
                <a:extLst>
                  <a:ext uri="{FF2B5EF4-FFF2-40B4-BE49-F238E27FC236}">
                    <a16:creationId xmlns:a16="http://schemas.microsoft.com/office/drawing/2014/main" id="{F320BA00-764F-4D33-B0EF-7556EFDF14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927" y="1585892"/>
                <a:ext cx="770565" cy="1843108"/>
              </a:xfrm>
              <a:prstGeom prst="rect">
                <a:avLst/>
              </a:prstGeom>
            </p:spPr>
          </p:pic>
        </p:grpSp>
        <p:grpSp>
          <p:nvGrpSpPr>
            <p:cNvPr id="489" name="Groupe 488">
              <a:extLst>
                <a:ext uri="{FF2B5EF4-FFF2-40B4-BE49-F238E27FC236}">
                  <a16:creationId xmlns:a16="http://schemas.microsoft.com/office/drawing/2014/main" id="{612A5E05-CBFB-47E6-90FE-2A9EC3706A66}"/>
                </a:ext>
              </a:extLst>
            </p:cNvPr>
            <p:cNvGrpSpPr/>
            <p:nvPr/>
          </p:nvGrpSpPr>
          <p:grpSpPr>
            <a:xfrm>
              <a:off x="4999554" y="1614163"/>
              <a:ext cx="1737231" cy="1964129"/>
              <a:chOff x="273040" y="1585892"/>
              <a:chExt cx="1351452" cy="1843108"/>
            </a:xfrm>
          </p:grpSpPr>
          <p:pic>
            <p:nvPicPr>
              <p:cNvPr id="509" name="Graphique 508">
                <a:extLst>
                  <a:ext uri="{FF2B5EF4-FFF2-40B4-BE49-F238E27FC236}">
                    <a16:creationId xmlns:a16="http://schemas.microsoft.com/office/drawing/2014/main" id="{258663B5-0B05-4079-8CE8-D51CC0FA56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040" y="1585892"/>
                <a:ext cx="770565" cy="1843108"/>
              </a:xfrm>
              <a:prstGeom prst="rect">
                <a:avLst/>
              </a:prstGeom>
            </p:spPr>
          </p:pic>
          <p:pic>
            <p:nvPicPr>
              <p:cNvPr id="510" name="Graphique 509">
                <a:extLst>
                  <a:ext uri="{FF2B5EF4-FFF2-40B4-BE49-F238E27FC236}">
                    <a16:creationId xmlns:a16="http://schemas.microsoft.com/office/drawing/2014/main" id="{2E46E58D-ACF4-489B-9E88-5B644DBDEB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927" y="1585892"/>
                <a:ext cx="770565" cy="1843108"/>
              </a:xfrm>
              <a:prstGeom prst="rect">
                <a:avLst/>
              </a:prstGeom>
            </p:spPr>
          </p:pic>
        </p:grpSp>
        <p:grpSp>
          <p:nvGrpSpPr>
            <p:cNvPr id="490" name="Groupe 489">
              <a:extLst>
                <a:ext uri="{FF2B5EF4-FFF2-40B4-BE49-F238E27FC236}">
                  <a16:creationId xmlns:a16="http://schemas.microsoft.com/office/drawing/2014/main" id="{54298EFF-654E-4FCD-AD04-D38E8FD44D43}"/>
                </a:ext>
              </a:extLst>
            </p:cNvPr>
            <p:cNvGrpSpPr/>
            <p:nvPr/>
          </p:nvGrpSpPr>
          <p:grpSpPr>
            <a:xfrm>
              <a:off x="3949855" y="2588778"/>
              <a:ext cx="1737231" cy="1964129"/>
              <a:chOff x="273040" y="1585892"/>
              <a:chExt cx="1351452" cy="1843108"/>
            </a:xfrm>
          </p:grpSpPr>
          <p:pic>
            <p:nvPicPr>
              <p:cNvPr id="507" name="Graphique 506">
                <a:extLst>
                  <a:ext uri="{FF2B5EF4-FFF2-40B4-BE49-F238E27FC236}">
                    <a16:creationId xmlns:a16="http://schemas.microsoft.com/office/drawing/2014/main" id="{459B22BC-DD27-4668-947C-FC7E68B2F4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040" y="1585892"/>
                <a:ext cx="770565" cy="1843108"/>
              </a:xfrm>
              <a:prstGeom prst="rect">
                <a:avLst/>
              </a:prstGeom>
            </p:spPr>
          </p:pic>
          <p:pic>
            <p:nvPicPr>
              <p:cNvPr id="508" name="Graphique 507">
                <a:extLst>
                  <a:ext uri="{FF2B5EF4-FFF2-40B4-BE49-F238E27FC236}">
                    <a16:creationId xmlns:a16="http://schemas.microsoft.com/office/drawing/2014/main" id="{A83D4F2C-0B12-4B73-B668-93FBBE1BA3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927" y="1585892"/>
                <a:ext cx="770565" cy="1843108"/>
              </a:xfrm>
              <a:prstGeom prst="rect">
                <a:avLst/>
              </a:prstGeom>
            </p:spPr>
          </p:pic>
        </p:grpSp>
        <p:grpSp>
          <p:nvGrpSpPr>
            <p:cNvPr id="491" name="Groupe 490">
              <a:extLst>
                <a:ext uri="{FF2B5EF4-FFF2-40B4-BE49-F238E27FC236}">
                  <a16:creationId xmlns:a16="http://schemas.microsoft.com/office/drawing/2014/main" id="{ED6AC7BD-B823-4308-A575-3103506D38F6}"/>
                </a:ext>
              </a:extLst>
            </p:cNvPr>
            <p:cNvGrpSpPr/>
            <p:nvPr/>
          </p:nvGrpSpPr>
          <p:grpSpPr>
            <a:xfrm>
              <a:off x="5347877" y="2588778"/>
              <a:ext cx="1737231" cy="1964129"/>
              <a:chOff x="273040" y="1585892"/>
              <a:chExt cx="1351452" cy="1843108"/>
            </a:xfrm>
          </p:grpSpPr>
          <p:pic>
            <p:nvPicPr>
              <p:cNvPr id="505" name="Graphique 504">
                <a:extLst>
                  <a:ext uri="{FF2B5EF4-FFF2-40B4-BE49-F238E27FC236}">
                    <a16:creationId xmlns:a16="http://schemas.microsoft.com/office/drawing/2014/main" id="{D22827EB-2851-4BF3-B157-6105728EA5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040" y="1585892"/>
                <a:ext cx="770565" cy="1843108"/>
              </a:xfrm>
              <a:prstGeom prst="rect">
                <a:avLst/>
              </a:prstGeom>
            </p:spPr>
          </p:pic>
          <p:pic>
            <p:nvPicPr>
              <p:cNvPr id="506" name="Graphique 505">
                <a:extLst>
                  <a:ext uri="{FF2B5EF4-FFF2-40B4-BE49-F238E27FC236}">
                    <a16:creationId xmlns:a16="http://schemas.microsoft.com/office/drawing/2014/main" id="{11F3A175-4BC0-4549-A7A0-F117324715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927" y="1585892"/>
                <a:ext cx="770565" cy="1843108"/>
              </a:xfrm>
              <a:prstGeom prst="rect">
                <a:avLst/>
              </a:prstGeom>
            </p:spPr>
          </p:pic>
        </p:grpSp>
        <p:grpSp>
          <p:nvGrpSpPr>
            <p:cNvPr id="492" name="Groupe 491">
              <a:extLst>
                <a:ext uri="{FF2B5EF4-FFF2-40B4-BE49-F238E27FC236}">
                  <a16:creationId xmlns:a16="http://schemas.microsoft.com/office/drawing/2014/main" id="{22BCE1EF-6064-4E07-877C-3DB4B1ED4293}"/>
                </a:ext>
              </a:extLst>
            </p:cNvPr>
            <p:cNvGrpSpPr/>
            <p:nvPr/>
          </p:nvGrpSpPr>
          <p:grpSpPr>
            <a:xfrm>
              <a:off x="6276705" y="1614163"/>
              <a:ext cx="1737231" cy="1964129"/>
              <a:chOff x="273040" y="1585892"/>
              <a:chExt cx="1351452" cy="1843108"/>
            </a:xfrm>
          </p:grpSpPr>
          <p:pic>
            <p:nvPicPr>
              <p:cNvPr id="503" name="Graphique 502">
                <a:extLst>
                  <a:ext uri="{FF2B5EF4-FFF2-40B4-BE49-F238E27FC236}">
                    <a16:creationId xmlns:a16="http://schemas.microsoft.com/office/drawing/2014/main" id="{856FE17E-D32E-4D16-AA60-20997558FF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040" y="1585892"/>
                <a:ext cx="770565" cy="1843108"/>
              </a:xfrm>
              <a:prstGeom prst="rect">
                <a:avLst/>
              </a:prstGeom>
            </p:spPr>
          </p:pic>
          <p:pic>
            <p:nvPicPr>
              <p:cNvPr id="504" name="Graphique 503">
                <a:extLst>
                  <a:ext uri="{FF2B5EF4-FFF2-40B4-BE49-F238E27FC236}">
                    <a16:creationId xmlns:a16="http://schemas.microsoft.com/office/drawing/2014/main" id="{A90456AB-0EA2-40BD-8106-98F0DE1AD1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927" y="1585892"/>
                <a:ext cx="770565" cy="1843108"/>
              </a:xfrm>
              <a:prstGeom prst="rect">
                <a:avLst/>
              </a:prstGeom>
            </p:spPr>
          </p:pic>
        </p:grpSp>
        <p:grpSp>
          <p:nvGrpSpPr>
            <p:cNvPr id="493" name="Groupe 492">
              <a:extLst>
                <a:ext uri="{FF2B5EF4-FFF2-40B4-BE49-F238E27FC236}">
                  <a16:creationId xmlns:a16="http://schemas.microsoft.com/office/drawing/2014/main" id="{648968AD-021C-4BEE-B17E-D6EE4A288C4D}"/>
                </a:ext>
              </a:extLst>
            </p:cNvPr>
            <p:cNvGrpSpPr/>
            <p:nvPr/>
          </p:nvGrpSpPr>
          <p:grpSpPr>
            <a:xfrm>
              <a:off x="6625027" y="2588778"/>
              <a:ext cx="1737231" cy="1964129"/>
              <a:chOff x="273040" y="1585892"/>
              <a:chExt cx="1351452" cy="1843108"/>
            </a:xfrm>
          </p:grpSpPr>
          <p:pic>
            <p:nvPicPr>
              <p:cNvPr id="501" name="Graphique 500">
                <a:extLst>
                  <a:ext uri="{FF2B5EF4-FFF2-40B4-BE49-F238E27FC236}">
                    <a16:creationId xmlns:a16="http://schemas.microsoft.com/office/drawing/2014/main" id="{ED3FF23C-4438-4CF3-BFB7-7404AFC97B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040" y="1585892"/>
                <a:ext cx="770565" cy="1843108"/>
              </a:xfrm>
              <a:prstGeom prst="rect">
                <a:avLst/>
              </a:prstGeom>
            </p:spPr>
          </p:pic>
          <p:pic>
            <p:nvPicPr>
              <p:cNvPr id="502" name="Graphique 501">
                <a:extLst>
                  <a:ext uri="{FF2B5EF4-FFF2-40B4-BE49-F238E27FC236}">
                    <a16:creationId xmlns:a16="http://schemas.microsoft.com/office/drawing/2014/main" id="{23028E28-0E3D-4F46-A47F-1AFB80AE05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927" y="1585892"/>
                <a:ext cx="770565" cy="1843108"/>
              </a:xfrm>
              <a:prstGeom prst="rect">
                <a:avLst/>
              </a:prstGeom>
            </p:spPr>
          </p:pic>
        </p:grpSp>
        <p:pic>
          <p:nvPicPr>
            <p:cNvPr id="494" name="Graphique 493">
              <a:extLst>
                <a:ext uri="{FF2B5EF4-FFF2-40B4-BE49-F238E27FC236}">
                  <a16:creationId xmlns:a16="http://schemas.microsoft.com/office/drawing/2014/main" id="{399DBDFE-5283-4229-A9D6-48BB67C845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32530" y="1614163"/>
              <a:ext cx="855719" cy="1628052"/>
            </a:xfrm>
            <a:prstGeom prst="rect">
              <a:avLst/>
            </a:prstGeom>
          </p:spPr>
        </p:pic>
        <p:pic>
          <p:nvPicPr>
            <p:cNvPr id="495" name="Graphique 494">
              <a:extLst>
                <a:ext uri="{FF2B5EF4-FFF2-40B4-BE49-F238E27FC236}">
                  <a16:creationId xmlns:a16="http://schemas.microsoft.com/office/drawing/2014/main" id="{790FFF6E-E922-43C0-AFFA-8CA0833F14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80529" y="1614163"/>
              <a:ext cx="855719" cy="1628052"/>
            </a:xfrm>
            <a:prstGeom prst="rect">
              <a:avLst/>
            </a:prstGeom>
          </p:spPr>
        </p:pic>
        <p:pic>
          <p:nvPicPr>
            <p:cNvPr id="496" name="Graphique 495">
              <a:extLst>
                <a:ext uri="{FF2B5EF4-FFF2-40B4-BE49-F238E27FC236}">
                  <a16:creationId xmlns:a16="http://schemas.microsoft.com/office/drawing/2014/main" id="{04B1622B-DD87-4D82-94DD-2405E92625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81837" y="2588267"/>
              <a:ext cx="855719" cy="1628052"/>
            </a:xfrm>
            <a:prstGeom prst="rect">
              <a:avLst/>
            </a:prstGeom>
          </p:spPr>
        </p:pic>
        <p:pic>
          <p:nvPicPr>
            <p:cNvPr id="497" name="Graphique 496">
              <a:extLst>
                <a:ext uri="{FF2B5EF4-FFF2-40B4-BE49-F238E27FC236}">
                  <a16:creationId xmlns:a16="http://schemas.microsoft.com/office/drawing/2014/main" id="{8EA2B703-AE6A-48E8-8437-C2C1975C9A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57067" y="1612907"/>
              <a:ext cx="855719" cy="1628052"/>
            </a:xfrm>
            <a:prstGeom prst="rect">
              <a:avLst/>
            </a:prstGeom>
          </p:spPr>
        </p:pic>
        <p:pic>
          <p:nvPicPr>
            <p:cNvPr id="498" name="Graphique 497">
              <a:extLst>
                <a:ext uri="{FF2B5EF4-FFF2-40B4-BE49-F238E27FC236}">
                  <a16:creationId xmlns:a16="http://schemas.microsoft.com/office/drawing/2014/main" id="{626498DC-50B7-4227-AD0B-907F6D72CB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03647" y="2588267"/>
              <a:ext cx="855719" cy="1628052"/>
            </a:xfrm>
            <a:prstGeom prst="rect">
              <a:avLst/>
            </a:prstGeom>
          </p:spPr>
        </p:pic>
        <p:pic>
          <p:nvPicPr>
            <p:cNvPr id="499" name="Graphique 498">
              <a:extLst>
                <a:ext uri="{FF2B5EF4-FFF2-40B4-BE49-F238E27FC236}">
                  <a16:creationId xmlns:a16="http://schemas.microsoft.com/office/drawing/2014/main" id="{7113F2A9-AF9C-45D8-91E7-311156E239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75395" y="1614163"/>
              <a:ext cx="855719" cy="1628052"/>
            </a:xfrm>
            <a:prstGeom prst="rect">
              <a:avLst/>
            </a:prstGeom>
          </p:spPr>
        </p:pic>
        <p:pic>
          <p:nvPicPr>
            <p:cNvPr id="500" name="Graphique 499">
              <a:extLst>
                <a:ext uri="{FF2B5EF4-FFF2-40B4-BE49-F238E27FC236}">
                  <a16:creationId xmlns:a16="http://schemas.microsoft.com/office/drawing/2014/main" id="{B034B1EE-5221-4867-9611-DDB9225546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36675" y="2587728"/>
              <a:ext cx="855719" cy="1628052"/>
            </a:xfrm>
            <a:prstGeom prst="rect">
              <a:avLst/>
            </a:prstGeom>
          </p:spPr>
        </p:pic>
      </p:grpSp>
      <p:cxnSp>
        <p:nvCxnSpPr>
          <p:cNvPr id="513" name="Connecteur droit 512">
            <a:extLst>
              <a:ext uri="{FF2B5EF4-FFF2-40B4-BE49-F238E27FC236}">
                <a16:creationId xmlns:a16="http://schemas.microsoft.com/office/drawing/2014/main" id="{33868A14-1875-4CDD-AC10-EDA6C4B82F9C}"/>
              </a:ext>
            </a:extLst>
          </p:cNvPr>
          <p:cNvCxnSpPr>
            <a:cxnSpLocks/>
          </p:cNvCxnSpPr>
          <p:nvPr/>
        </p:nvCxnSpPr>
        <p:spPr>
          <a:xfrm>
            <a:off x="7011660" y="2298321"/>
            <a:ext cx="1703260" cy="0"/>
          </a:xfrm>
          <a:prstGeom prst="line">
            <a:avLst/>
          </a:prstGeom>
          <a:ln w="19050">
            <a:solidFill>
              <a:srgbClr val="4CA2B6"/>
            </a:solidFill>
          </a:ln>
        </p:spPr>
        <p:style>
          <a:lnRef idx="1">
            <a:schemeClr val="accent1"/>
          </a:lnRef>
          <a:fillRef idx="0">
            <a:schemeClr val="accent1"/>
          </a:fillRef>
          <a:effectRef idx="0">
            <a:schemeClr val="accent1"/>
          </a:effectRef>
          <a:fontRef idx="minor">
            <a:schemeClr val="tx1"/>
          </a:fontRef>
        </p:style>
      </p:cxnSp>
      <p:sp>
        <p:nvSpPr>
          <p:cNvPr id="514" name="ZoneTexte 513">
            <a:extLst>
              <a:ext uri="{FF2B5EF4-FFF2-40B4-BE49-F238E27FC236}">
                <a16:creationId xmlns:a16="http://schemas.microsoft.com/office/drawing/2014/main" id="{4BC35B9C-2B99-4D50-8F5A-068ED8DC8DA0}"/>
              </a:ext>
            </a:extLst>
          </p:cNvPr>
          <p:cNvSpPr txBox="1"/>
          <p:nvPr/>
        </p:nvSpPr>
        <p:spPr bwMode="auto">
          <a:xfrm>
            <a:off x="8714920" y="2060454"/>
            <a:ext cx="1220787" cy="578882"/>
          </a:xfrm>
          <a:prstGeom prst="roundRect">
            <a:avLst/>
          </a:prstGeom>
          <a:noFill/>
          <a:ln w="19050">
            <a:solidFill>
              <a:srgbClr val="517881"/>
            </a:solidFill>
            <a:miter lim="800000"/>
            <a:headEnd/>
            <a:tailEnd/>
          </a:ln>
        </p:spPr>
        <p:txBody>
          <a:bodyPr wrap="square" rtlCol="0">
            <a:spAutoFit/>
          </a:bodyPr>
          <a:lstStyle/>
          <a:p>
            <a:pPr algn="ctr" eaLnBrk="0" hangingPunct="0"/>
            <a:r>
              <a:rPr lang="en-US" sz="1400" dirty="0" err="1">
                <a:solidFill>
                  <a:srgbClr val="375157"/>
                </a:solidFill>
                <a:latin typeface="Arial" panose="020B0604020202020204" pitchFamily="34" charset="0"/>
                <a:cs typeface="Arial" panose="020B0604020202020204" pitchFamily="34" charset="0"/>
              </a:rPr>
              <a:t>Paramètres</a:t>
            </a:r>
            <a:r>
              <a:rPr lang="en-US" sz="1400" dirty="0">
                <a:solidFill>
                  <a:srgbClr val="375157"/>
                </a:solidFill>
                <a:latin typeface="Arial" panose="020B0604020202020204" pitchFamily="34" charset="0"/>
                <a:cs typeface="Arial" panose="020B0604020202020204" pitchFamily="34" charset="0"/>
              </a:rPr>
              <a:t> du virus</a:t>
            </a:r>
            <a:endParaRPr lang="en-US" sz="1400" i="1" dirty="0">
              <a:solidFill>
                <a:srgbClr val="375157"/>
              </a:solidFill>
              <a:latin typeface="Arial" panose="020B0604020202020204" pitchFamily="34" charset="0"/>
              <a:cs typeface="Arial" panose="020B0604020202020204" pitchFamily="34" charset="0"/>
            </a:endParaRPr>
          </a:p>
        </p:txBody>
      </p:sp>
      <p:cxnSp>
        <p:nvCxnSpPr>
          <p:cNvPr id="515" name="Connecteur droit 514">
            <a:extLst>
              <a:ext uri="{FF2B5EF4-FFF2-40B4-BE49-F238E27FC236}">
                <a16:creationId xmlns:a16="http://schemas.microsoft.com/office/drawing/2014/main" id="{8DB6FAE7-B06B-4FDD-B897-497952FC0FA6}"/>
              </a:ext>
            </a:extLst>
          </p:cNvPr>
          <p:cNvCxnSpPr>
            <a:cxnSpLocks/>
          </p:cNvCxnSpPr>
          <p:nvPr/>
        </p:nvCxnSpPr>
        <p:spPr>
          <a:xfrm>
            <a:off x="6730488" y="5021340"/>
            <a:ext cx="0" cy="122768"/>
          </a:xfrm>
          <a:prstGeom prst="line">
            <a:avLst/>
          </a:prstGeom>
          <a:ln w="19050">
            <a:solidFill>
              <a:srgbClr val="4CA2B6"/>
            </a:solidFill>
          </a:ln>
        </p:spPr>
        <p:style>
          <a:lnRef idx="1">
            <a:schemeClr val="accent1"/>
          </a:lnRef>
          <a:fillRef idx="0">
            <a:schemeClr val="accent1"/>
          </a:fillRef>
          <a:effectRef idx="0">
            <a:schemeClr val="accent1"/>
          </a:effectRef>
          <a:fontRef idx="minor">
            <a:schemeClr val="tx1"/>
          </a:fontRef>
        </p:style>
      </p:cxnSp>
      <p:cxnSp>
        <p:nvCxnSpPr>
          <p:cNvPr id="516" name="Connecteur droit 515">
            <a:extLst>
              <a:ext uri="{FF2B5EF4-FFF2-40B4-BE49-F238E27FC236}">
                <a16:creationId xmlns:a16="http://schemas.microsoft.com/office/drawing/2014/main" id="{0FECAB78-34E7-4A05-AF69-2E77F0227300}"/>
              </a:ext>
            </a:extLst>
          </p:cNvPr>
          <p:cNvCxnSpPr>
            <a:cxnSpLocks/>
            <a:stCxn id="517" idx="3"/>
            <a:endCxn id="450" idx="2"/>
          </p:cNvCxnSpPr>
          <p:nvPr/>
        </p:nvCxnSpPr>
        <p:spPr>
          <a:xfrm>
            <a:off x="7340882" y="5432997"/>
            <a:ext cx="1614277" cy="6844"/>
          </a:xfrm>
          <a:prstGeom prst="line">
            <a:avLst/>
          </a:prstGeom>
          <a:ln w="19050">
            <a:solidFill>
              <a:srgbClr val="ABD0D9"/>
            </a:solidFill>
          </a:ln>
        </p:spPr>
        <p:style>
          <a:lnRef idx="1">
            <a:schemeClr val="accent1"/>
          </a:lnRef>
          <a:fillRef idx="0">
            <a:schemeClr val="accent1"/>
          </a:fillRef>
          <a:effectRef idx="0">
            <a:schemeClr val="accent1"/>
          </a:effectRef>
          <a:fontRef idx="minor">
            <a:schemeClr val="tx1"/>
          </a:fontRef>
        </p:style>
      </p:cxnSp>
      <p:sp>
        <p:nvSpPr>
          <p:cNvPr id="517" name="ZoneTexte 516">
            <a:extLst>
              <a:ext uri="{FF2B5EF4-FFF2-40B4-BE49-F238E27FC236}">
                <a16:creationId xmlns:a16="http://schemas.microsoft.com/office/drawing/2014/main" id="{E214E9EE-FEC7-4D9B-9C8A-AF703A30E48F}"/>
              </a:ext>
            </a:extLst>
          </p:cNvPr>
          <p:cNvSpPr txBox="1"/>
          <p:nvPr/>
        </p:nvSpPr>
        <p:spPr bwMode="auto">
          <a:xfrm>
            <a:off x="6052061" y="5143556"/>
            <a:ext cx="1288821" cy="578882"/>
          </a:xfrm>
          <a:prstGeom prst="roundRect">
            <a:avLst/>
          </a:prstGeom>
          <a:solidFill>
            <a:schemeClr val="bg1"/>
          </a:solidFill>
          <a:ln w="12700">
            <a:solidFill>
              <a:srgbClr val="517881"/>
            </a:solidFill>
            <a:miter lim="800000"/>
            <a:headEnd/>
            <a:tailEnd/>
          </a:ln>
        </p:spPr>
        <p:txBody>
          <a:bodyPr wrap="square" rtlCol="0">
            <a:spAutoFit/>
          </a:bodyPr>
          <a:lstStyle>
            <a:defPPr>
              <a:defRPr lang="fr-FR"/>
            </a:defPPr>
            <a:lvl1pPr algn="ctr" eaLnBrk="0" hangingPunct="0">
              <a:defRPr sz="2000">
                <a:solidFill>
                  <a:srgbClr val="375157"/>
                </a:solidFill>
                <a:latin typeface="Arial" panose="020B0604020202020204" pitchFamily="34" charset="0"/>
                <a:cs typeface="Arial" panose="020B0604020202020204" pitchFamily="34" charset="0"/>
              </a:defRPr>
            </a:lvl1pPr>
          </a:lstStyle>
          <a:p>
            <a:r>
              <a:rPr lang="en-US" sz="1400" dirty="0" err="1"/>
              <a:t>Paramètres</a:t>
            </a:r>
            <a:r>
              <a:rPr lang="en-US" sz="1400" dirty="0"/>
              <a:t> du </a:t>
            </a:r>
            <a:r>
              <a:rPr lang="en-US" sz="1400" dirty="0" err="1"/>
              <a:t>vecteur</a:t>
            </a:r>
            <a:endParaRPr lang="en-US" sz="1400" i="1" dirty="0"/>
          </a:p>
        </p:txBody>
      </p:sp>
      <p:pic>
        <p:nvPicPr>
          <p:cNvPr id="169" name="Picture 2" descr="https://lh3.googleusercontent.com/yCGPgWp6DXA71JKfqL06lI_3LXw7OSbZHjgSaQU6dd3xRz3gDFMr_833KNf_NlP5XqeWJjcdB92o_KTnxZKJOOm1heSQlg2E7YSfxaxMTZby_RHzjpH7hV8SX72u2ZrljySYspLW4hGb">
            <a:extLst>
              <a:ext uri="{FF2B5EF4-FFF2-40B4-BE49-F238E27FC236}">
                <a16:creationId xmlns:a16="http://schemas.microsoft.com/office/drawing/2014/main" id="{B64EC40D-FF89-4ED6-90D7-0BFAC482B506}"/>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8617527" flipV="1">
            <a:off x="2509786" y="2189269"/>
            <a:ext cx="737965" cy="427363"/>
          </a:xfrm>
          <a:prstGeom prst="rect">
            <a:avLst/>
          </a:prstGeom>
          <a:noFill/>
          <a:extLst>
            <a:ext uri="{909E8E84-426E-40DD-AFC4-6F175D3DCCD1}">
              <a14:hiddenFill xmlns:a14="http://schemas.microsoft.com/office/drawing/2010/main">
                <a:solidFill>
                  <a:srgbClr val="FFFFFF"/>
                </a:solidFill>
              </a14:hiddenFill>
            </a:ext>
          </a:extLst>
        </p:spPr>
      </p:pic>
      <p:pic>
        <p:nvPicPr>
          <p:cNvPr id="170" name="Graphique 169">
            <a:extLst>
              <a:ext uri="{FF2B5EF4-FFF2-40B4-BE49-F238E27FC236}">
                <a16:creationId xmlns:a16="http://schemas.microsoft.com/office/drawing/2014/main" id="{296A1758-4303-41EC-932C-2B10F40C82F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279272" flipH="1">
            <a:off x="554084" y="2636431"/>
            <a:ext cx="1159814" cy="561990"/>
          </a:xfrm>
          <a:prstGeom prst="rect">
            <a:avLst/>
          </a:prstGeom>
        </p:spPr>
      </p:pic>
      <p:sp>
        <p:nvSpPr>
          <p:cNvPr id="446" name="ZoneTexte 445">
            <a:extLst>
              <a:ext uri="{FF2B5EF4-FFF2-40B4-BE49-F238E27FC236}">
                <a16:creationId xmlns:a16="http://schemas.microsoft.com/office/drawing/2014/main" id="{C243B8A0-13C2-460A-9D5C-000EAA619AC5}"/>
              </a:ext>
            </a:extLst>
          </p:cNvPr>
          <p:cNvSpPr txBox="1"/>
          <p:nvPr/>
        </p:nvSpPr>
        <p:spPr bwMode="auto">
          <a:xfrm>
            <a:off x="5965175" y="4620042"/>
            <a:ext cx="1550050" cy="461665"/>
          </a:xfrm>
          <a:prstGeom prst="rect">
            <a:avLst/>
          </a:prstGeom>
          <a:noFill/>
          <a:ln w="9525">
            <a:noFill/>
            <a:miter lim="800000"/>
            <a:headEnd/>
            <a:tailEnd/>
          </a:ln>
        </p:spPr>
        <p:txBody>
          <a:bodyPr wrap="square" rtlCol="0">
            <a:spAutoFit/>
          </a:bodyPr>
          <a:lstStyle/>
          <a:p>
            <a:pPr algn="ctr" eaLnBrk="0" hangingPunct="0"/>
            <a:r>
              <a:rPr lang="fr-FR" sz="1200" dirty="0">
                <a:solidFill>
                  <a:srgbClr val="375157"/>
                </a:solidFill>
                <a:latin typeface="Arial" panose="020B0604020202020204" pitchFamily="34" charset="0"/>
                <a:cs typeface="Arial" panose="020B0604020202020204" pitchFamily="34" charset="0"/>
              </a:rPr>
              <a:t>Sélection de l’hôte par </a:t>
            </a:r>
            <a:r>
              <a:rPr lang="fr-FR" sz="1200" i="1" dirty="0">
                <a:solidFill>
                  <a:srgbClr val="375157"/>
                </a:solidFill>
                <a:latin typeface="Arial" panose="020B0604020202020204" pitchFamily="34" charset="0"/>
                <a:cs typeface="Arial" panose="020B0604020202020204" pitchFamily="34" charset="0"/>
              </a:rPr>
              <a:t>P. </a:t>
            </a:r>
            <a:r>
              <a:rPr lang="fr-FR" sz="1200" i="1" dirty="0" err="1">
                <a:solidFill>
                  <a:srgbClr val="375157"/>
                </a:solidFill>
                <a:latin typeface="Arial" panose="020B0604020202020204" pitchFamily="34" charset="0"/>
                <a:cs typeface="Arial" panose="020B0604020202020204" pitchFamily="34" charset="0"/>
              </a:rPr>
              <a:t>alienus</a:t>
            </a:r>
            <a:endParaRPr lang="en-US" sz="1200" i="1" dirty="0">
              <a:solidFill>
                <a:srgbClr val="375157"/>
              </a:solidFill>
              <a:latin typeface="Arial" panose="020B0604020202020204" pitchFamily="34" charset="0"/>
              <a:cs typeface="Arial" panose="020B0604020202020204" pitchFamily="34" charset="0"/>
            </a:endParaRPr>
          </a:p>
        </p:txBody>
      </p:sp>
      <p:cxnSp>
        <p:nvCxnSpPr>
          <p:cNvPr id="177" name="Connecteur droit 176">
            <a:extLst>
              <a:ext uri="{FF2B5EF4-FFF2-40B4-BE49-F238E27FC236}">
                <a16:creationId xmlns:a16="http://schemas.microsoft.com/office/drawing/2014/main" id="{A6CFB583-0EB9-4802-90A9-580C7AEB16D7}"/>
              </a:ext>
            </a:extLst>
          </p:cNvPr>
          <p:cNvCxnSpPr>
            <a:cxnSpLocks/>
          </p:cNvCxnSpPr>
          <p:nvPr/>
        </p:nvCxnSpPr>
        <p:spPr>
          <a:xfrm>
            <a:off x="4118343" y="1397885"/>
            <a:ext cx="7629201" cy="0"/>
          </a:xfrm>
          <a:prstGeom prst="line">
            <a:avLst/>
          </a:prstGeom>
          <a:ln w="19050">
            <a:solidFill>
              <a:srgbClr val="537A83"/>
            </a:solidFill>
          </a:ln>
        </p:spPr>
        <p:style>
          <a:lnRef idx="1">
            <a:schemeClr val="accent1"/>
          </a:lnRef>
          <a:fillRef idx="0">
            <a:schemeClr val="accent1"/>
          </a:fillRef>
          <a:effectRef idx="0">
            <a:schemeClr val="accent1"/>
          </a:effectRef>
          <a:fontRef idx="minor">
            <a:schemeClr val="tx1"/>
          </a:fontRef>
        </p:style>
      </p:cxnSp>
      <p:sp>
        <p:nvSpPr>
          <p:cNvPr id="179" name="ZoneTexte 178">
            <a:extLst>
              <a:ext uri="{FF2B5EF4-FFF2-40B4-BE49-F238E27FC236}">
                <a16:creationId xmlns:a16="http://schemas.microsoft.com/office/drawing/2014/main" id="{7FC8799A-CDD6-4BA3-ABDC-E9C1F599A97F}"/>
              </a:ext>
            </a:extLst>
          </p:cNvPr>
          <p:cNvSpPr txBox="1"/>
          <p:nvPr/>
        </p:nvSpPr>
        <p:spPr>
          <a:xfrm>
            <a:off x="6651951" y="1020430"/>
            <a:ext cx="2561984" cy="400110"/>
          </a:xfrm>
          <a:prstGeom prst="rect">
            <a:avLst/>
          </a:prstGeom>
          <a:noFill/>
        </p:spPr>
        <p:txBody>
          <a:bodyPr wrap="none" rtlCol="0">
            <a:spAutoFit/>
          </a:bodyPr>
          <a:lstStyle/>
          <a:p>
            <a:pPr algn="ctr"/>
            <a:r>
              <a:rPr lang="en-US" sz="2000" b="1" dirty="0" err="1">
                <a:solidFill>
                  <a:srgbClr val="537A83"/>
                </a:solidFill>
              </a:rPr>
              <a:t>Processus</a:t>
            </a:r>
            <a:r>
              <a:rPr lang="en-US" sz="2000" b="1" dirty="0">
                <a:solidFill>
                  <a:srgbClr val="537A83"/>
                </a:solidFill>
              </a:rPr>
              <a:t> </a:t>
            </a:r>
            <a:r>
              <a:rPr lang="en-US" sz="2000" b="1" dirty="0" err="1">
                <a:solidFill>
                  <a:srgbClr val="537A83"/>
                </a:solidFill>
              </a:rPr>
              <a:t>épidémique</a:t>
            </a:r>
            <a:endParaRPr lang="en-US" sz="2000" b="1" dirty="0">
              <a:solidFill>
                <a:srgbClr val="537A83"/>
              </a:solidFill>
            </a:endParaRPr>
          </a:p>
        </p:txBody>
      </p:sp>
      <p:cxnSp>
        <p:nvCxnSpPr>
          <p:cNvPr id="180" name="Connecteur droit 179">
            <a:extLst>
              <a:ext uri="{FF2B5EF4-FFF2-40B4-BE49-F238E27FC236}">
                <a16:creationId xmlns:a16="http://schemas.microsoft.com/office/drawing/2014/main" id="{D72DD166-0E17-442F-9F94-DFA6C4FA6AF4}"/>
              </a:ext>
            </a:extLst>
          </p:cNvPr>
          <p:cNvCxnSpPr>
            <a:cxnSpLocks/>
          </p:cNvCxnSpPr>
          <p:nvPr/>
        </p:nvCxnSpPr>
        <p:spPr>
          <a:xfrm>
            <a:off x="2446493" y="1896526"/>
            <a:ext cx="231393" cy="232105"/>
          </a:xfrm>
          <a:prstGeom prst="line">
            <a:avLst/>
          </a:prstGeom>
          <a:ln w="57150">
            <a:solidFill>
              <a:srgbClr val="4CA2B6"/>
            </a:solidFill>
          </a:ln>
        </p:spPr>
        <p:style>
          <a:lnRef idx="1">
            <a:schemeClr val="accent1"/>
          </a:lnRef>
          <a:fillRef idx="0">
            <a:schemeClr val="accent1"/>
          </a:fillRef>
          <a:effectRef idx="0">
            <a:schemeClr val="accent1"/>
          </a:effectRef>
          <a:fontRef idx="minor">
            <a:schemeClr val="tx1"/>
          </a:fontRef>
        </p:style>
      </p:cxnSp>
      <p:cxnSp>
        <p:nvCxnSpPr>
          <p:cNvPr id="182" name="Connecteur droit 181">
            <a:extLst>
              <a:ext uri="{FF2B5EF4-FFF2-40B4-BE49-F238E27FC236}">
                <a16:creationId xmlns:a16="http://schemas.microsoft.com/office/drawing/2014/main" id="{AD681BF6-F59E-4A25-9962-55CB83D4BCB3}"/>
              </a:ext>
            </a:extLst>
          </p:cNvPr>
          <p:cNvCxnSpPr>
            <a:cxnSpLocks/>
          </p:cNvCxnSpPr>
          <p:nvPr/>
        </p:nvCxnSpPr>
        <p:spPr>
          <a:xfrm flipV="1">
            <a:off x="2606623" y="2042554"/>
            <a:ext cx="166188" cy="172156"/>
          </a:xfrm>
          <a:prstGeom prst="line">
            <a:avLst/>
          </a:prstGeom>
          <a:ln w="57150">
            <a:solidFill>
              <a:srgbClr val="4CA2B6"/>
            </a:solidFill>
          </a:ln>
        </p:spPr>
        <p:style>
          <a:lnRef idx="1">
            <a:schemeClr val="accent1"/>
          </a:lnRef>
          <a:fillRef idx="0">
            <a:schemeClr val="accent1"/>
          </a:fillRef>
          <a:effectRef idx="0">
            <a:schemeClr val="accent1"/>
          </a:effectRef>
          <a:fontRef idx="minor">
            <a:schemeClr val="tx1"/>
          </a:fontRef>
        </p:style>
      </p:cxnSp>
      <p:grpSp>
        <p:nvGrpSpPr>
          <p:cNvPr id="15" name="Groupe 14">
            <a:extLst>
              <a:ext uri="{FF2B5EF4-FFF2-40B4-BE49-F238E27FC236}">
                <a16:creationId xmlns:a16="http://schemas.microsoft.com/office/drawing/2014/main" id="{3E4BD09B-A158-46FF-A2E8-4FD2B10998B9}"/>
              </a:ext>
            </a:extLst>
          </p:cNvPr>
          <p:cNvGrpSpPr/>
          <p:nvPr/>
        </p:nvGrpSpPr>
        <p:grpSpPr>
          <a:xfrm rot="5037101">
            <a:off x="1316043" y="2290108"/>
            <a:ext cx="326318" cy="318184"/>
            <a:chOff x="2598893" y="2048926"/>
            <a:chExt cx="326318" cy="318184"/>
          </a:xfrm>
        </p:grpSpPr>
        <p:cxnSp>
          <p:nvCxnSpPr>
            <p:cNvPr id="186" name="Connecteur droit 185">
              <a:extLst>
                <a:ext uri="{FF2B5EF4-FFF2-40B4-BE49-F238E27FC236}">
                  <a16:creationId xmlns:a16="http://schemas.microsoft.com/office/drawing/2014/main" id="{1C931C5C-9299-4E17-AAEB-7FE37297897C}"/>
                </a:ext>
              </a:extLst>
            </p:cNvPr>
            <p:cNvCxnSpPr>
              <a:cxnSpLocks/>
            </p:cNvCxnSpPr>
            <p:nvPr/>
          </p:nvCxnSpPr>
          <p:spPr>
            <a:xfrm>
              <a:off x="2598893" y="2048926"/>
              <a:ext cx="231393" cy="232105"/>
            </a:xfrm>
            <a:prstGeom prst="line">
              <a:avLst/>
            </a:prstGeom>
            <a:ln w="57150">
              <a:solidFill>
                <a:srgbClr val="4CA2B6"/>
              </a:solidFill>
            </a:ln>
          </p:spPr>
          <p:style>
            <a:lnRef idx="1">
              <a:schemeClr val="accent1"/>
            </a:lnRef>
            <a:fillRef idx="0">
              <a:schemeClr val="accent1"/>
            </a:fillRef>
            <a:effectRef idx="0">
              <a:schemeClr val="accent1"/>
            </a:effectRef>
            <a:fontRef idx="minor">
              <a:schemeClr val="tx1"/>
            </a:fontRef>
          </p:style>
        </p:cxnSp>
        <p:cxnSp>
          <p:nvCxnSpPr>
            <p:cNvPr id="187" name="Connecteur droit 186">
              <a:extLst>
                <a:ext uri="{FF2B5EF4-FFF2-40B4-BE49-F238E27FC236}">
                  <a16:creationId xmlns:a16="http://schemas.microsoft.com/office/drawing/2014/main" id="{5B323561-490D-48CC-9CC2-635E3B74DE3B}"/>
                </a:ext>
              </a:extLst>
            </p:cNvPr>
            <p:cNvCxnSpPr>
              <a:cxnSpLocks/>
            </p:cNvCxnSpPr>
            <p:nvPr/>
          </p:nvCxnSpPr>
          <p:spPr>
            <a:xfrm flipV="1">
              <a:off x="2759023" y="2194954"/>
              <a:ext cx="166188" cy="172156"/>
            </a:xfrm>
            <a:prstGeom prst="line">
              <a:avLst/>
            </a:prstGeom>
            <a:ln w="57150">
              <a:solidFill>
                <a:srgbClr val="4CA2B6"/>
              </a:solidFill>
            </a:ln>
          </p:spPr>
          <p:style>
            <a:lnRef idx="1">
              <a:schemeClr val="accent1"/>
            </a:lnRef>
            <a:fillRef idx="0">
              <a:schemeClr val="accent1"/>
            </a:fillRef>
            <a:effectRef idx="0">
              <a:schemeClr val="accent1"/>
            </a:effectRef>
            <a:fontRef idx="minor">
              <a:schemeClr val="tx1"/>
            </a:fontRef>
          </p:style>
        </p:cxnSp>
      </p:grpSp>
      <p:grpSp>
        <p:nvGrpSpPr>
          <p:cNvPr id="4" name="Groupe 3">
            <a:extLst>
              <a:ext uri="{FF2B5EF4-FFF2-40B4-BE49-F238E27FC236}">
                <a16:creationId xmlns:a16="http://schemas.microsoft.com/office/drawing/2014/main" id="{DC80F7A7-001E-45CD-AE78-AB1F3B626C7C}"/>
              </a:ext>
            </a:extLst>
          </p:cNvPr>
          <p:cNvGrpSpPr/>
          <p:nvPr/>
        </p:nvGrpSpPr>
        <p:grpSpPr>
          <a:xfrm>
            <a:off x="8955227" y="3103287"/>
            <a:ext cx="763200" cy="763200"/>
            <a:chOff x="8001600" y="4552524"/>
            <a:chExt cx="763200" cy="763200"/>
          </a:xfrm>
        </p:grpSpPr>
        <p:sp>
          <p:nvSpPr>
            <p:cNvPr id="153" name="Ellipse 152">
              <a:extLst>
                <a:ext uri="{FF2B5EF4-FFF2-40B4-BE49-F238E27FC236}">
                  <a16:creationId xmlns:a16="http://schemas.microsoft.com/office/drawing/2014/main" id="{E8EF651A-3235-4246-8BF5-2A27E7B683D2}"/>
                </a:ext>
              </a:extLst>
            </p:cNvPr>
            <p:cNvSpPr/>
            <p:nvPr/>
          </p:nvSpPr>
          <p:spPr bwMode="auto">
            <a:xfrm>
              <a:off x="8001600" y="4552524"/>
              <a:ext cx="763200" cy="763200"/>
            </a:xfrm>
            <a:prstGeom prst="ellipse">
              <a:avLst/>
            </a:prstGeom>
            <a:solidFill>
              <a:schemeClr val="bg1"/>
            </a:solidFill>
            <a:ln w="28575" algn="ctr">
              <a:solidFill>
                <a:srgbClr val="ABD0D9"/>
              </a:solidFill>
              <a:round/>
              <a:headEnd/>
              <a:tailEnd/>
            </a:ln>
          </p:spPr>
          <p:txBody>
            <a:bodyPr rtlCol="0" anchor="ctr" anchorCtr="1"/>
            <a:lstStyle/>
            <a:p>
              <a:pPr algn="ctr" defTabSz="853167" eaLnBrk="0" hangingPunct="0"/>
              <a:endParaRPr lang="en-GB" sz="1378">
                <a:latin typeface="Arial" panose="020B0604020202020204" pitchFamily="34" charset="0"/>
                <a:cs typeface="Arial" panose="020B0604020202020204" pitchFamily="34" charset="0"/>
              </a:endParaRPr>
            </a:p>
          </p:txBody>
        </p:sp>
        <p:pic>
          <p:nvPicPr>
            <p:cNvPr id="154" name="Graphique 153">
              <a:extLst>
                <a:ext uri="{FF2B5EF4-FFF2-40B4-BE49-F238E27FC236}">
                  <a16:creationId xmlns:a16="http://schemas.microsoft.com/office/drawing/2014/main" id="{A0BFC3A5-53C3-493F-AC7C-95B8FC5B93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61861" y="4634434"/>
              <a:ext cx="240500" cy="592467"/>
            </a:xfrm>
            <a:prstGeom prst="rect">
              <a:avLst/>
            </a:prstGeom>
          </p:spPr>
        </p:pic>
        <p:pic>
          <p:nvPicPr>
            <p:cNvPr id="155" name="Graphique 154">
              <a:extLst>
                <a:ext uri="{FF2B5EF4-FFF2-40B4-BE49-F238E27FC236}">
                  <a16:creationId xmlns:a16="http://schemas.microsoft.com/office/drawing/2014/main" id="{69F47352-515C-4BE0-8516-559AA35AFC1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a:stretch/>
          </p:blipFill>
          <p:spPr>
            <a:xfrm>
              <a:off x="8135325" y="4634434"/>
              <a:ext cx="240500" cy="592467"/>
            </a:xfrm>
            <a:prstGeom prst="rect">
              <a:avLst/>
            </a:prstGeom>
          </p:spPr>
        </p:pic>
        <p:cxnSp>
          <p:nvCxnSpPr>
            <p:cNvPr id="156" name="Connecteur droit avec flèche 155">
              <a:extLst>
                <a:ext uri="{FF2B5EF4-FFF2-40B4-BE49-F238E27FC236}">
                  <a16:creationId xmlns:a16="http://schemas.microsoft.com/office/drawing/2014/main" id="{096898FD-9551-42BE-BFCA-2C1D1EC96C4D}"/>
                </a:ext>
              </a:extLst>
            </p:cNvPr>
            <p:cNvCxnSpPr>
              <a:cxnSpLocks/>
            </p:cNvCxnSpPr>
            <p:nvPr/>
          </p:nvCxnSpPr>
          <p:spPr bwMode="auto">
            <a:xfrm>
              <a:off x="8290348" y="5003641"/>
              <a:ext cx="178981" cy="3557"/>
            </a:xfrm>
            <a:prstGeom prst="straightConnector1">
              <a:avLst/>
            </a:prstGeom>
            <a:solidFill>
              <a:schemeClr val="accent1"/>
            </a:solidFill>
            <a:ln w="9525" cap="flat" cmpd="sng" algn="ctr">
              <a:solidFill>
                <a:schemeClr val="tx1"/>
              </a:solidFill>
              <a:prstDash val="dash"/>
              <a:round/>
              <a:headEnd type="none" w="med" len="med"/>
              <a:tailEnd type="triangle"/>
            </a:ln>
            <a:effectLst/>
          </p:spPr>
        </p:cxnSp>
        <p:sp>
          <p:nvSpPr>
            <p:cNvPr id="157" name="ZoneTexte 156">
              <a:extLst>
                <a:ext uri="{FF2B5EF4-FFF2-40B4-BE49-F238E27FC236}">
                  <a16:creationId xmlns:a16="http://schemas.microsoft.com/office/drawing/2014/main" id="{FDF8A72E-F291-4EFF-B72C-1B57725A6AB5}"/>
                </a:ext>
              </a:extLst>
            </p:cNvPr>
            <p:cNvSpPr txBox="1"/>
            <p:nvPr/>
          </p:nvSpPr>
          <p:spPr bwMode="auto">
            <a:xfrm>
              <a:off x="8136686" y="5050117"/>
              <a:ext cx="460383" cy="228652"/>
            </a:xfrm>
            <a:prstGeom prst="rect">
              <a:avLst/>
            </a:prstGeom>
            <a:noFill/>
            <a:ln w="9525">
              <a:noFill/>
              <a:miter lim="800000"/>
              <a:headEnd/>
              <a:tailEnd/>
            </a:ln>
          </p:spPr>
          <p:txBody>
            <a:bodyPr wrap="none" rtlCol="0">
              <a:spAutoFit/>
            </a:bodyPr>
            <a:lstStyle/>
            <a:p>
              <a:pPr algn="ctr" eaLnBrk="0" hangingPunct="0"/>
              <a:r>
                <a:rPr lang="en-GB" sz="886" dirty="0" err="1">
                  <a:latin typeface="Arial" panose="020B0604020202020204" pitchFamily="34" charset="0"/>
                  <a:cs typeface="Arial" panose="020B0604020202020204" pitchFamily="34" charset="0"/>
                </a:rPr>
                <a:t>Jours</a:t>
              </a:r>
              <a:endParaRPr lang="en-GB" sz="886" dirty="0">
                <a:latin typeface="Arial" panose="020B0604020202020204" pitchFamily="34" charset="0"/>
                <a:cs typeface="Arial" panose="020B0604020202020204" pitchFamily="34" charset="0"/>
              </a:endParaRPr>
            </a:p>
          </p:txBody>
        </p:sp>
        <p:pic>
          <p:nvPicPr>
            <p:cNvPr id="158" name="Graphique 157">
              <a:extLst>
                <a:ext uri="{FF2B5EF4-FFF2-40B4-BE49-F238E27FC236}">
                  <a16:creationId xmlns:a16="http://schemas.microsoft.com/office/drawing/2014/main" id="{FE28F14E-F80C-4093-9071-2F33E6B0BE37}"/>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26807" r="58834" b="10159"/>
            <a:stretch/>
          </p:blipFill>
          <p:spPr>
            <a:xfrm>
              <a:off x="8163168" y="4761272"/>
              <a:ext cx="90154" cy="361900"/>
            </a:xfrm>
            <a:prstGeom prst="rect">
              <a:avLst/>
            </a:prstGeom>
          </p:spPr>
        </p:pic>
        <p:pic>
          <p:nvPicPr>
            <p:cNvPr id="159" name="Graphique 158">
              <a:extLst>
                <a:ext uri="{FF2B5EF4-FFF2-40B4-BE49-F238E27FC236}">
                  <a16:creationId xmlns:a16="http://schemas.microsoft.com/office/drawing/2014/main" id="{7CA15CB7-6142-43F1-BAED-FEFA87879CC0}"/>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21255" r="30948"/>
            <a:stretch/>
          </p:blipFill>
          <p:spPr>
            <a:xfrm>
              <a:off x="8393304" y="4739398"/>
              <a:ext cx="144327" cy="389852"/>
            </a:xfrm>
            <a:prstGeom prst="rect">
              <a:avLst/>
            </a:prstGeom>
          </p:spPr>
        </p:pic>
        <p:sp>
          <p:nvSpPr>
            <p:cNvPr id="160" name="Arc 159">
              <a:extLst>
                <a:ext uri="{FF2B5EF4-FFF2-40B4-BE49-F238E27FC236}">
                  <a16:creationId xmlns:a16="http://schemas.microsoft.com/office/drawing/2014/main" id="{0FF00401-BB56-42B4-93DA-3A7DD1013DBA}"/>
                </a:ext>
              </a:extLst>
            </p:cNvPr>
            <p:cNvSpPr/>
            <p:nvPr/>
          </p:nvSpPr>
          <p:spPr bwMode="auto">
            <a:xfrm rot="992119">
              <a:off x="8277862" y="4668868"/>
              <a:ext cx="295014" cy="295014"/>
            </a:xfrm>
            <a:prstGeom prst="arc">
              <a:avLst>
                <a:gd name="adj1" fmla="val 12515411"/>
                <a:gd name="adj2" fmla="val 18279107"/>
              </a:avLst>
            </a:prstGeom>
            <a:noFill/>
            <a:ln w="19050" cap="flat" cmpd="sng" algn="ctr">
              <a:solidFill>
                <a:schemeClr val="tx1"/>
              </a:solidFill>
              <a:prstDash val="solid"/>
              <a:round/>
              <a:headEnd type="none" w="med" len="med"/>
              <a:tailEnd type="triangle" w="med" len="med"/>
            </a:ln>
            <a:effectLst/>
          </p:spPr>
          <p:txBody>
            <a:bodyPr vert="horz" wrap="square" lIns="90001" tIns="45001" rIns="90001" bIns="45001" numCol="1" rtlCol="0" anchor="t" anchorCtr="0" compatLnSpc="1">
              <a:prstTxWarp prst="textNoShape">
                <a:avLst/>
              </a:prstTxWarp>
            </a:bodyPr>
            <a:lstStyle/>
            <a:p>
              <a:pPr defTabSz="853167" eaLnBrk="0" hangingPunct="0"/>
              <a:endParaRPr lang="en-GB" sz="2264">
                <a:latin typeface="Arial" panose="020B0604020202020204" pitchFamily="34" charset="0"/>
                <a:cs typeface="Arial" panose="020B0604020202020204" pitchFamily="34" charset="0"/>
              </a:endParaRPr>
            </a:p>
          </p:txBody>
        </p:sp>
        <p:pic>
          <p:nvPicPr>
            <p:cNvPr id="161" name="Graphique 160">
              <a:extLst>
                <a:ext uri="{FF2B5EF4-FFF2-40B4-BE49-F238E27FC236}">
                  <a16:creationId xmlns:a16="http://schemas.microsoft.com/office/drawing/2014/main" id="{166BA8BC-728B-47AD-A56A-918D3A1B8C6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1437314" flipH="1">
              <a:off x="8375902" y="4632532"/>
              <a:ext cx="155697" cy="75443"/>
            </a:xfrm>
            <a:prstGeom prst="rect">
              <a:avLst/>
            </a:prstGeom>
          </p:spPr>
        </p:pic>
        <p:pic>
          <p:nvPicPr>
            <p:cNvPr id="162" name="Picture 2" descr="https://lh3.googleusercontent.com/yCGPgWp6DXA71JKfqL06lI_3LXw7OSbZHjgSaQU6dd3xRz3gDFMr_833KNf_NlP5XqeWJjcdB92o_KTnxZKJOOm1heSQlg2E7YSfxaxMTZby_RHzjpH7hV8SX72u2ZrljySYspLW4hGb">
              <a:extLst>
                <a:ext uri="{FF2B5EF4-FFF2-40B4-BE49-F238E27FC236}">
                  <a16:creationId xmlns:a16="http://schemas.microsoft.com/office/drawing/2014/main" id="{AE9BC6FA-88B2-4AB8-A1D2-F7C025807E4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V="1">
              <a:off x="8380398" y="4631800"/>
              <a:ext cx="66362" cy="3843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65" name="Connecteur droit 164">
            <a:extLst>
              <a:ext uri="{FF2B5EF4-FFF2-40B4-BE49-F238E27FC236}">
                <a16:creationId xmlns:a16="http://schemas.microsoft.com/office/drawing/2014/main" id="{C42D3815-B68A-4043-B6D0-E9048B5299C8}"/>
              </a:ext>
            </a:extLst>
          </p:cNvPr>
          <p:cNvCxnSpPr>
            <a:cxnSpLocks/>
            <a:endCxn id="153" idx="0"/>
          </p:cNvCxnSpPr>
          <p:nvPr/>
        </p:nvCxnSpPr>
        <p:spPr>
          <a:xfrm>
            <a:off x="9334223" y="2646087"/>
            <a:ext cx="2604" cy="457200"/>
          </a:xfrm>
          <a:prstGeom prst="line">
            <a:avLst/>
          </a:prstGeom>
          <a:ln w="19050">
            <a:solidFill>
              <a:srgbClr val="ABD0D9"/>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3F195145-975F-4402-A20B-92DA3B5C037B}"/>
              </a:ext>
            </a:extLst>
          </p:cNvPr>
          <p:cNvSpPr/>
          <p:nvPr/>
        </p:nvSpPr>
        <p:spPr>
          <a:xfrm>
            <a:off x="9272880" y="2763258"/>
            <a:ext cx="110804" cy="184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7" name="ZoneTexte 166">
            <a:extLst>
              <a:ext uri="{FF2B5EF4-FFF2-40B4-BE49-F238E27FC236}">
                <a16:creationId xmlns:a16="http://schemas.microsoft.com/office/drawing/2014/main" id="{12348B39-C2A5-45AE-ABD0-91D579768928}"/>
              </a:ext>
            </a:extLst>
          </p:cNvPr>
          <p:cNvSpPr txBox="1"/>
          <p:nvPr/>
        </p:nvSpPr>
        <p:spPr bwMode="auto">
          <a:xfrm>
            <a:off x="8240808" y="2735878"/>
            <a:ext cx="2272518" cy="276999"/>
          </a:xfrm>
          <a:prstGeom prst="rect">
            <a:avLst/>
          </a:prstGeom>
          <a:noFill/>
          <a:ln w="9525">
            <a:noFill/>
            <a:miter lim="800000"/>
            <a:headEnd/>
            <a:tailEnd/>
          </a:ln>
        </p:spPr>
        <p:txBody>
          <a:bodyPr wrap="square" rtlCol="0">
            <a:spAutoFit/>
          </a:bodyPr>
          <a:lstStyle>
            <a:defPPr>
              <a:defRPr lang="fr-FR"/>
            </a:defPPr>
            <a:lvl1pPr algn="ctr" eaLnBrk="0" hangingPunct="0">
              <a:defRPr sz="1200">
                <a:solidFill>
                  <a:srgbClr val="375157"/>
                </a:solidFill>
                <a:latin typeface="Arial" panose="020B0604020202020204" pitchFamily="34" charset="0"/>
                <a:cs typeface="Arial" panose="020B0604020202020204" pitchFamily="34" charset="0"/>
              </a:defRPr>
            </a:lvl1pPr>
          </a:lstStyle>
          <a:p>
            <a:r>
              <a:rPr lang="en-US" dirty="0" err="1"/>
              <a:t>Cinétique</a:t>
            </a:r>
            <a:r>
              <a:rPr lang="en-US" dirty="0"/>
              <a:t> de transmission</a:t>
            </a:r>
            <a:endParaRPr lang="en-US" i="1" dirty="0"/>
          </a:p>
        </p:txBody>
      </p:sp>
    </p:spTree>
    <p:extLst>
      <p:ext uri="{BB962C8B-B14F-4D97-AF65-F5344CB8AC3E}">
        <p14:creationId xmlns:p14="http://schemas.microsoft.com/office/powerpoint/2010/main" val="238986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8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6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6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9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8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8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8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5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5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5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6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7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 grpId="0" animBg="1"/>
      <p:bldP spid="387" grpId="0" animBg="1"/>
      <p:bldP spid="447" grpId="0"/>
      <p:bldP spid="448" grpId="0"/>
      <p:bldP spid="457" grpId="0"/>
      <p:bldP spid="459" grpId="0"/>
      <p:bldP spid="461" grpId="0"/>
      <p:bldP spid="462" grpId="0"/>
      <p:bldP spid="514" grpId="0" animBg="1"/>
      <p:bldP spid="517" grpId="0" animBg="1"/>
      <p:bldP spid="446" grpId="0"/>
      <p:bldP spid="179" grpId="0"/>
      <p:bldP spid="16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58C8E-ED56-BE1B-202D-8AF5CD610E6B}"/>
            </a:ext>
          </a:extLst>
        </p:cNvPr>
        <p:cNvGrpSpPr/>
        <p:nvPr/>
      </p:nvGrpSpPr>
      <p:grpSpPr>
        <a:xfrm>
          <a:off x="0" y="0"/>
          <a:ext cx="0" cy="0"/>
          <a:chOff x="0" y="0"/>
          <a:chExt cx="0" cy="0"/>
        </a:xfrm>
      </p:grpSpPr>
      <p:grpSp>
        <p:nvGrpSpPr>
          <p:cNvPr id="85" name="Groupe 84">
            <a:extLst>
              <a:ext uri="{FF2B5EF4-FFF2-40B4-BE49-F238E27FC236}">
                <a16:creationId xmlns:a16="http://schemas.microsoft.com/office/drawing/2014/main" id="{6C0F8A1A-1354-ABA7-3CCB-C9A6178F7387}"/>
              </a:ext>
            </a:extLst>
          </p:cNvPr>
          <p:cNvGrpSpPr/>
          <p:nvPr/>
        </p:nvGrpSpPr>
        <p:grpSpPr>
          <a:xfrm>
            <a:off x="372933" y="50455"/>
            <a:ext cx="11292745" cy="388640"/>
            <a:chOff x="786847" y="329183"/>
            <a:chExt cx="10926154" cy="777241"/>
          </a:xfrm>
        </p:grpSpPr>
        <p:sp>
          <p:nvSpPr>
            <p:cNvPr id="86" name="Rectangle 85">
              <a:extLst>
                <a:ext uri="{FF2B5EF4-FFF2-40B4-BE49-F238E27FC236}">
                  <a16:creationId xmlns:a16="http://schemas.microsoft.com/office/drawing/2014/main" id="{D2490F1E-8FAB-A166-20CB-82F0EBA90802}"/>
                </a:ext>
              </a:extLst>
            </p:cNvPr>
            <p:cNvSpPr/>
            <p:nvPr/>
          </p:nvSpPr>
          <p:spPr>
            <a:xfrm>
              <a:off x="1600200" y="329184"/>
              <a:ext cx="9299448" cy="77724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Arc 86">
              <a:extLst>
                <a:ext uri="{FF2B5EF4-FFF2-40B4-BE49-F238E27FC236}">
                  <a16:creationId xmlns:a16="http://schemas.microsoft.com/office/drawing/2014/main" id="{57324EE9-D9A4-2E41-DB99-FDB1A0BD920E}"/>
                </a:ext>
              </a:extLst>
            </p:cNvPr>
            <p:cNvSpPr/>
            <p:nvPr/>
          </p:nvSpPr>
          <p:spPr>
            <a:xfrm flipH="1">
              <a:off x="786847" y="329184"/>
              <a:ext cx="1682495" cy="777240"/>
            </a:xfrm>
            <a:prstGeom prst="arc">
              <a:avLst/>
            </a:prstGeom>
            <a:solidFill>
              <a:srgbClr val="BACFA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Arc 87">
              <a:extLst>
                <a:ext uri="{FF2B5EF4-FFF2-40B4-BE49-F238E27FC236}">
                  <a16:creationId xmlns:a16="http://schemas.microsoft.com/office/drawing/2014/main" id="{BE3385E1-77DC-067E-4DCC-C16875EA5DF3}"/>
                </a:ext>
              </a:extLst>
            </p:cNvPr>
            <p:cNvSpPr/>
            <p:nvPr/>
          </p:nvSpPr>
          <p:spPr>
            <a:xfrm rot="10800000" flipH="1">
              <a:off x="10030506" y="329184"/>
              <a:ext cx="1682495" cy="777240"/>
            </a:xfrm>
            <a:prstGeom prst="arc">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8B169BDC-5AFF-7147-608A-EFB23F0E54FA}"/>
                </a:ext>
              </a:extLst>
            </p:cNvPr>
            <p:cNvSpPr/>
            <p:nvPr/>
          </p:nvSpPr>
          <p:spPr>
            <a:xfrm>
              <a:off x="786847" y="704850"/>
              <a:ext cx="976639" cy="401574"/>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89">
              <a:extLst>
                <a:ext uri="{FF2B5EF4-FFF2-40B4-BE49-F238E27FC236}">
                  <a16:creationId xmlns:a16="http://schemas.microsoft.com/office/drawing/2014/main" id="{F05B38A3-45FF-224D-F035-44EBF1687DD6}"/>
                </a:ext>
              </a:extLst>
            </p:cNvPr>
            <p:cNvSpPr/>
            <p:nvPr/>
          </p:nvSpPr>
          <p:spPr>
            <a:xfrm>
              <a:off x="10736362" y="329183"/>
              <a:ext cx="976639" cy="38862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Titre 2">
            <a:extLst>
              <a:ext uri="{FF2B5EF4-FFF2-40B4-BE49-F238E27FC236}">
                <a16:creationId xmlns:a16="http://schemas.microsoft.com/office/drawing/2014/main" id="{691BDDA1-6367-6EC8-CF69-AAD4B86F8042}"/>
              </a:ext>
            </a:extLst>
          </p:cNvPr>
          <p:cNvSpPr>
            <a:spLocks noGrp="1"/>
          </p:cNvSpPr>
          <p:nvPr>
            <p:ph type="title"/>
          </p:nvPr>
        </p:nvSpPr>
        <p:spPr>
          <a:xfrm>
            <a:off x="372933" y="-199776"/>
            <a:ext cx="11292744" cy="888251"/>
          </a:xfrm>
        </p:spPr>
        <p:txBody>
          <a:bodyPr vert="horz" lIns="91440" tIns="45720" rIns="91440" bIns="45720" rtlCol="0" anchor="ctr" anchorCtr="0">
            <a:noAutofit/>
          </a:bodyPr>
          <a:lstStyle/>
          <a:p>
            <a:pPr algn="ctr"/>
            <a:r>
              <a:rPr lang="fr-FR" sz="2000" spc="-150" dirty="0">
                <a:solidFill>
                  <a:schemeClr val="accent2"/>
                </a:solidFill>
                <a:latin typeface="Nunito" pitchFamily="2" charset="0"/>
              </a:rPr>
              <a:t>Actions au champ : notation symptômes – BTH</a:t>
            </a:r>
            <a:endParaRPr lang="en-US" sz="2000" spc="-150" dirty="0">
              <a:solidFill>
                <a:schemeClr val="accent2"/>
              </a:solidFill>
              <a:latin typeface="Nunito" pitchFamily="2" charset="0"/>
            </a:endParaRPr>
          </a:p>
        </p:txBody>
      </p:sp>
      <p:sp>
        <p:nvSpPr>
          <p:cNvPr id="110" name="Espace réservé du numéro de diapositive 1">
            <a:extLst>
              <a:ext uri="{FF2B5EF4-FFF2-40B4-BE49-F238E27FC236}">
                <a16:creationId xmlns:a16="http://schemas.microsoft.com/office/drawing/2014/main" id="{8706C3B9-0B7B-C2FE-AB66-D2682F524657}"/>
              </a:ext>
            </a:extLst>
          </p:cNvPr>
          <p:cNvSpPr txBox="1">
            <a:spLocks/>
          </p:cNvSpPr>
          <p:nvPr/>
        </p:nvSpPr>
        <p:spPr>
          <a:xfrm>
            <a:off x="8610600" y="63563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7BCA25-F3AE-44E6-94B1-B3E1DF1A1953}"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pSp>
        <p:nvGrpSpPr>
          <p:cNvPr id="77" name="Groupe 76">
            <a:extLst>
              <a:ext uri="{FF2B5EF4-FFF2-40B4-BE49-F238E27FC236}">
                <a16:creationId xmlns:a16="http://schemas.microsoft.com/office/drawing/2014/main" id="{851C4B94-59D6-89AE-BE78-6D22D43E7EAA}"/>
              </a:ext>
            </a:extLst>
          </p:cNvPr>
          <p:cNvGrpSpPr/>
          <p:nvPr/>
        </p:nvGrpSpPr>
        <p:grpSpPr>
          <a:xfrm>
            <a:off x="11812158" y="0"/>
            <a:ext cx="379842" cy="6857997"/>
            <a:chOff x="11812158" y="2460023"/>
            <a:chExt cx="379842" cy="1147763"/>
          </a:xfrm>
        </p:grpSpPr>
        <p:sp>
          <p:nvSpPr>
            <p:cNvPr id="78" name="Rectangle 77">
              <a:extLst>
                <a:ext uri="{FF2B5EF4-FFF2-40B4-BE49-F238E27FC236}">
                  <a16:creationId xmlns:a16="http://schemas.microsoft.com/office/drawing/2014/main" id="{5167C4EE-7D45-01C7-0C37-0F867C88C163}"/>
                </a:ext>
              </a:extLst>
            </p:cNvPr>
            <p:cNvSpPr/>
            <p:nvPr/>
          </p:nvSpPr>
          <p:spPr>
            <a:xfrm>
              <a:off x="11896725" y="2460023"/>
              <a:ext cx="295275" cy="11477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9" name="Connecteur droit 78">
              <a:extLst>
                <a:ext uri="{FF2B5EF4-FFF2-40B4-BE49-F238E27FC236}">
                  <a16:creationId xmlns:a16="http://schemas.microsoft.com/office/drawing/2014/main" id="{E26DB9A5-407F-24C3-F7E6-AE3968433CCF}"/>
                </a:ext>
              </a:extLst>
            </p:cNvPr>
            <p:cNvCxnSpPr/>
            <p:nvPr/>
          </p:nvCxnSpPr>
          <p:spPr>
            <a:xfrm>
              <a:off x="11812158"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EA64CCA7-E8C8-6E4E-96D7-68D7DF879C9E}"/>
                </a:ext>
              </a:extLst>
            </p:cNvPr>
            <p:cNvCxnSpPr/>
            <p:nvPr/>
          </p:nvCxnSpPr>
          <p:spPr>
            <a:xfrm>
              <a:off x="12045520"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38A588CE-5ACF-F5A2-E62A-6CFA9941AF39}"/>
                </a:ext>
              </a:extLst>
            </p:cNvPr>
            <p:cNvCxnSpPr/>
            <p:nvPr/>
          </p:nvCxnSpPr>
          <p:spPr>
            <a:xfrm>
              <a:off x="11974082" y="2460023"/>
              <a:ext cx="0" cy="1147763"/>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e 1">
            <a:extLst>
              <a:ext uri="{FF2B5EF4-FFF2-40B4-BE49-F238E27FC236}">
                <a16:creationId xmlns:a16="http://schemas.microsoft.com/office/drawing/2014/main" id="{FD36D41D-C551-6A51-01CB-29310ED3C140}"/>
              </a:ext>
            </a:extLst>
          </p:cNvPr>
          <p:cNvGrpSpPr/>
          <p:nvPr/>
        </p:nvGrpSpPr>
        <p:grpSpPr>
          <a:xfrm>
            <a:off x="372933" y="3742505"/>
            <a:ext cx="6887833" cy="3293493"/>
            <a:chOff x="324429" y="607485"/>
            <a:chExt cx="6887833" cy="3293493"/>
          </a:xfrm>
        </p:grpSpPr>
        <p:pic>
          <p:nvPicPr>
            <p:cNvPr id="7" name="Image 6">
              <a:extLst>
                <a:ext uri="{FF2B5EF4-FFF2-40B4-BE49-F238E27FC236}">
                  <a16:creationId xmlns:a16="http://schemas.microsoft.com/office/drawing/2014/main" id="{EF0B33A2-00FF-A200-4FFB-82A3A6417D9D}"/>
                </a:ext>
              </a:extLst>
            </p:cNvPr>
            <p:cNvPicPr>
              <a:picLocks noChangeAspect="1"/>
            </p:cNvPicPr>
            <p:nvPr/>
          </p:nvPicPr>
          <p:blipFill>
            <a:blip r:embed="rId2"/>
            <a:stretch>
              <a:fillRect/>
            </a:stretch>
          </p:blipFill>
          <p:spPr>
            <a:xfrm>
              <a:off x="324429" y="607485"/>
              <a:ext cx="6887833" cy="3293493"/>
            </a:xfrm>
            <a:prstGeom prst="rect">
              <a:avLst/>
            </a:prstGeom>
          </p:spPr>
        </p:pic>
        <p:pic>
          <p:nvPicPr>
            <p:cNvPr id="10" name="Image 9" descr="Une image contenant ciel, train, voie, herbe&#10;&#10;Description générée automatiquement">
              <a:extLst>
                <a:ext uri="{FF2B5EF4-FFF2-40B4-BE49-F238E27FC236}">
                  <a16:creationId xmlns:a16="http://schemas.microsoft.com/office/drawing/2014/main" id="{89F74EBF-2916-809E-1B6A-4E1479869719}"/>
                </a:ext>
              </a:extLst>
            </p:cNvPr>
            <p:cNvPicPr>
              <a:picLocks noChangeAspect="1"/>
            </p:cNvPicPr>
            <p:nvPr/>
          </p:nvPicPr>
          <p:blipFill rotWithShape="1">
            <a:blip r:embed="rId3">
              <a:extLst>
                <a:ext uri="{28A0092B-C50C-407E-A947-70E740481C1C}">
                  <a14:useLocalDpi xmlns:a14="http://schemas.microsoft.com/office/drawing/2010/main" val="0"/>
                </a:ext>
              </a:extLst>
            </a:blip>
            <a:srcRect l="17473" t="12136" r="20398" b="30292"/>
            <a:stretch/>
          </p:blipFill>
          <p:spPr>
            <a:xfrm>
              <a:off x="903298" y="1123004"/>
              <a:ext cx="1519137" cy="791830"/>
            </a:xfrm>
            <a:prstGeom prst="rect">
              <a:avLst/>
            </a:prstGeom>
          </p:spPr>
        </p:pic>
      </p:grpSp>
      <p:sp>
        <p:nvSpPr>
          <p:cNvPr id="11" name="Rectangle : coins arrondis 10">
            <a:extLst>
              <a:ext uri="{FF2B5EF4-FFF2-40B4-BE49-F238E27FC236}">
                <a16:creationId xmlns:a16="http://schemas.microsoft.com/office/drawing/2014/main" id="{8420B654-4D8C-C7F6-77EE-37574E2F4979}"/>
              </a:ext>
            </a:extLst>
          </p:cNvPr>
          <p:cNvSpPr/>
          <p:nvPr/>
        </p:nvSpPr>
        <p:spPr>
          <a:xfrm>
            <a:off x="7784036" y="2819243"/>
            <a:ext cx="3913764" cy="3465515"/>
          </a:xfrm>
          <a:prstGeom prst="roundRect">
            <a:avLst/>
          </a:prstGeom>
          <a:solidFill>
            <a:srgbClr val="087B7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fr-FR" sz="1600" dirty="0">
                <a:latin typeface="Bahnschrift Light" panose="020B0502040204020203" pitchFamily="34" charset="0"/>
              </a:rPr>
              <a:t>Confirmation de la moindre sensibilité des génétiques FISHT et MV VEKNI</a:t>
            </a:r>
          </a:p>
          <a:p>
            <a:endParaRPr lang="fr-FR" sz="1600" dirty="0">
              <a:latin typeface="Bahnschrift Light" panose="020B0502040204020203" pitchFamily="34" charset="0"/>
            </a:endParaRPr>
          </a:p>
          <a:p>
            <a:pPr marL="342900" indent="-342900">
              <a:buFont typeface="Arial" panose="020B0604020202020204" pitchFamily="34" charset="0"/>
              <a:buChar char="•"/>
            </a:pPr>
            <a:r>
              <a:rPr lang="fr-FR" sz="1600" dirty="0">
                <a:latin typeface="Bahnschrift Light" panose="020B0502040204020203" pitchFamily="34" charset="0"/>
              </a:rPr>
              <a:t>Des écarts de sensibilité variétale observés sur la base des symptômes sur d’autres variétés exotiques</a:t>
            </a:r>
          </a:p>
          <a:p>
            <a:pPr marL="342900" indent="-342900">
              <a:buFont typeface="Arial" panose="020B0604020202020204" pitchFamily="34" charset="0"/>
              <a:buChar char="•"/>
            </a:pPr>
            <a:endParaRPr lang="fr-FR" sz="1600" dirty="0">
              <a:latin typeface="Bahnschrift Light" panose="020B0502040204020203" pitchFamily="34" charset="0"/>
            </a:endParaRPr>
          </a:p>
          <a:p>
            <a:pPr algn="ctr"/>
            <a:r>
              <a:rPr lang="fr-FR" sz="1600" dirty="0">
                <a:latin typeface="Bahnschrift SemiLight" panose="020B0502040204020203" pitchFamily="34" charset="0"/>
              </a:rPr>
              <a:t>Des pistes intéressantes pour le développement de variétés tolérantes à la MPC</a:t>
            </a:r>
          </a:p>
        </p:txBody>
      </p:sp>
      <p:graphicFrame>
        <p:nvGraphicFramePr>
          <p:cNvPr id="12" name="Tableau 11">
            <a:extLst>
              <a:ext uri="{FF2B5EF4-FFF2-40B4-BE49-F238E27FC236}">
                <a16:creationId xmlns:a16="http://schemas.microsoft.com/office/drawing/2014/main" id="{7EB3348C-5FFB-729C-00D2-16E450176E23}"/>
              </a:ext>
            </a:extLst>
          </p:cNvPr>
          <p:cNvGraphicFramePr>
            <a:graphicFrameLocks noGrp="1"/>
          </p:cNvGraphicFramePr>
          <p:nvPr/>
        </p:nvGraphicFramePr>
        <p:xfrm>
          <a:off x="8149694" y="1518919"/>
          <a:ext cx="3352192" cy="1043940"/>
        </p:xfrm>
        <a:graphic>
          <a:graphicData uri="http://schemas.openxmlformats.org/drawingml/2006/table">
            <a:tbl>
              <a:tblPr/>
              <a:tblGrid>
                <a:gridCol w="884408">
                  <a:extLst>
                    <a:ext uri="{9D8B030D-6E8A-4147-A177-3AD203B41FA5}">
                      <a16:colId xmlns:a16="http://schemas.microsoft.com/office/drawing/2014/main" val="449756199"/>
                    </a:ext>
                  </a:extLst>
                </a:gridCol>
                <a:gridCol w="2467784">
                  <a:extLst>
                    <a:ext uri="{9D8B030D-6E8A-4147-A177-3AD203B41FA5}">
                      <a16:colId xmlns:a16="http://schemas.microsoft.com/office/drawing/2014/main" val="2471613140"/>
                    </a:ext>
                  </a:extLst>
                </a:gridCol>
              </a:tblGrid>
              <a:tr h="182880">
                <a:tc>
                  <a:txBody>
                    <a:bodyPr/>
                    <a:lstStyle/>
                    <a:p>
                      <a:pPr algn="l" fontAlgn="b"/>
                      <a:r>
                        <a:rPr lang="fr-FR" sz="12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FF0000"/>
                    </a:solidFill>
                  </a:tcPr>
                </a:tc>
                <a:tc>
                  <a:txBody>
                    <a:bodyPr/>
                    <a:lstStyle/>
                    <a:p>
                      <a:pPr algn="l" fontAlgn="ctr"/>
                      <a:r>
                        <a:rPr lang="fr-FR" sz="1200" b="0" i="0" u="none" strike="noStrike" dirty="0">
                          <a:solidFill>
                            <a:srgbClr val="000000"/>
                          </a:solidFill>
                          <a:effectLst/>
                          <a:latin typeface="Aptos Narrow" panose="020B0004020202020204" pitchFamily="34" charset="0"/>
                        </a:rPr>
                        <a:t>  Variété témoin sensible JNO et MPC</a:t>
                      </a:r>
                    </a:p>
                  </a:txBody>
                  <a:tcPr marL="7620" marR="7620" marT="7620" marB="0" anchor="ctr">
                    <a:lnL>
                      <a:noFill/>
                    </a:lnL>
                    <a:lnR>
                      <a:noFill/>
                    </a:lnR>
                    <a:lnT>
                      <a:noFill/>
                    </a:lnT>
                    <a:lnB>
                      <a:noFill/>
                    </a:lnB>
                    <a:noFill/>
                  </a:tcPr>
                </a:tc>
                <a:extLst>
                  <a:ext uri="{0D108BD9-81ED-4DB2-BD59-A6C34878D82A}">
                    <a16:rowId xmlns:a16="http://schemas.microsoft.com/office/drawing/2014/main" val="327164525"/>
                  </a:ext>
                </a:extLst>
              </a:tr>
              <a:tr h="91440">
                <a:tc>
                  <a:txBody>
                    <a:bodyPr/>
                    <a:lstStyle/>
                    <a:p>
                      <a:pPr algn="l" fontAlgn="b"/>
                      <a:endParaRPr lang="fr-FR" sz="200" b="0" i="0" u="none" strike="noStrike" dirty="0">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ctr"/>
                      <a:endParaRPr lang="fr-FR" sz="200" b="0" i="0" u="none" strike="noStrike" dirty="0">
                        <a:solidFill>
                          <a:srgbClr val="000000"/>
                        </a:solidFill>
                        <a:effectLst/>
                        <a:latin typeface="Aptos Narrow" panose="020B0004020202020204" pitchFamily="34" charset="0"/>
                      </a:endParaRPr>
                    </a:p>
                  </a:txBody>
                  <a:tcPr marL="7620" marR="7620" marT="7620" marB="0" anchor="ctr">
                    <a:lnL>
                      <a:noFill/>
                    </a:lnL>
                    <a:lnR>
                      <a:noFill/>
                    </a:lnR>
                    <a:lnT>
                      <a:noFill/>
                    </a:lnT>
                    <a:lnB>
                      <a:noFill/>
                    </a:lnB>
                    <a:noFill/>
                  </a:tcPr>
                </a:tc>
                <a:extLst>
                  <a:ext uri="{0D108BD9-81ED-4DB2-BD59-A6C34878D82A}">
                    <a16:rowId xmlns:a16="http://schemas.microsoft.com/office/drawing/2014/main" val="2169625533"/>
                  </a:ext>
                </a:extLst>
              </a:tr>
              <a:tr h="182880">
                <a:tc>
                  <a:txBody>
                    <a:bodyPr/>
                    <a:lstStyle/>
                    <a:p>
                      <a:pPr algn="l" fontAlgn="b"/>
                      <a:r>
                        <a:rPr lang="fr-FR" sz="12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0070C0"/>
                    </a:solidFill>
                  </a:tcPr>
                </a:tc>
                <a:tc>
                  <a:txBody>
                    <a:bodyPr/>
                    <a:lstStyle/>
                    <a:p>
                      <a:pPr algn="l" fontAlgn="ctr"/>
                      <a:r>
                        <a:rPr lang="fr-FR" sz="1200" b="0" i="0" u="none" strike="noStrike" dirty="0">
                          <a:solidFill>
                            <a:srgbClr val="000000"/>
                          </a:solidFill>
                          <a:effectLst/>
                          <a:latin typeface="Aptos Narrow" panose="020B0004020202020204" pitchFamily="34" charset="0"/>
                        </a:rPr>
                        <a:t>  </a:t>
                      </a:r>
                      <a:r>
                        <a:rPr lang="fr-FR" sz="1200" b="0" i="0" u="none" strike="noStrike">
                          <a:solidFill>
                            <a:srgbClr val="000000"/>
                          </a:solidFill>
                          <a:effectLst/>
                          <a:latin typeface="Aptos Narrow" panose="020B0004020202020204" pitchFamily="34" charset="0"/>
                        </a:rPr>
                        <a:t>Variété supposée </a:t>
                      </a:r>
                      <a:r>
                        <a:rPr lang="fr-FR" sz="1200" b="0" i="0" u="none" strike="noStrike" dirty="0">
                          <a:solidFill>
                            <a:srgbClr val="000000"/>
                          </a:solidFill>
                          <a:effectLst/>
                          <a:latin typeface="Aptos Narrow" panose="020B0004020202020204" pitchFamily="34" charset="0"/>
                        </a:rPr>
                        <a:t>sensible JNO et MPC</a:t>
                      </a:r>
                    </a:p>
                  </a:txBody>
                  <a:tcPr marL="7620" marR="7620" marT="7620" marB="0" anchor="ctr">
                    <a:lnL>
                      <a:noFill/>
                    </a:lnL>
                    <a:lnR>
                      <a:noFill/>
                    </a:lnR>
                    <a:lnT>
                      <a:noFill/>
                    </a:lnT>
                    <a:lnB>
                      <a:noFill/>
                    </a:lnB>
                    <a:noFill/>
                  </a:tcPr>
                </a:tc>
                <a:extLst>
                  <a:ext uri="{0D108BD9-81ED-4DB2-BD59-A6C34878D82A}">
                    <a16:rowId xmlns:a16="http://schemas.microsoft.com/office/drawing/2014/main" val="2993179393"/>
                  </a:ext>
                </a:extLst>
              </a:tr>
              <a:tr h="91440">
                <a:tc>
                  <a:txBody>
                    <a:bodyPr/>
                    <a:lstStyle/>
                    <a:p>
                      <a:pPr algn="l" fontAlgn="b"/>
                      <a:endParaRPr lang="fr-FR" sz="200" b="0" i="0" u="none" strike="noStrike" dirty="0">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ctr"/>
                      <a:endParaRPr lang="fr-FR" sz="200" b="0" i="0" u="none" strike="noStrike" dirty="0">
                        <a:solidFill>
                          <a:srgbClr val="000000"/>
                        </a:solidFill>
                        <a:effectLst/>
                        <a:latin typeface="Aptos Narrow" panose="020B0004020202020204" pitchFamily="34" charset="0"/>
                      </a:endParaRPr>
                    </a:p>
                  </a:txBody>
                  <a:tcPr marL="7620" marR="7620" marT="7620" marB="0" anchor="ctr">
                    <a:lnL>
                      <a:noFill/>
                    </a:lnL>
                    <a:lnR>
                      <a:noFill/>
                    </a:lnR>
                    <a:lnT>
                      <a:noFill/>
                    </a:lnT>
                    <a:lnB>
                      <a:noFill/>
                    </a:lnB>
                    <a:noFill/>
                  </a:tcPr>
                </a:tc>
                <a:extLst>
                  <a:ext uri="{0D108BD9-81ED-4DB2-BD59-A6C34878D82A}">
                    <a16:rowId xmlns:a16="http://schemas.microsoft.com/office/drawing/2014/main" val="3626449708"/>
                  </a:ext>
                </a:extLst>
              </a:tr>
              <a:tr h="182880">
                <a:tc>
                  <a:txBody>
                    <a:bodyPr/>
                    <a:lstStyle/>
                    <a:p>
                      <a:pPr algn="l" fontAlgn="b"/>
                      <a:r>
                        <a:rPr lang="fr-FR" sz="12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92D050"/>
                    </a:solidFill>
                  </a:tcPr>
                </a:tc>
                <a:tc>
                  <a:txBody>
                    <a:bodyPr/>
                    <a:lstStyle/>
                    <a:p>
                      <a:pPr algn="l" fontAlgn="ctr"/>
                      <a:r>
                        <a:rPr lang="fr-FR" sz="1200" b="0" i="0" u="none" strike="noStrike" dirty="0">
                          <a:solidFill>
                            <a:srgbClr val="000000"/>
                          </a:solidFill>
                          <a:effectLst/>
                          <a:latin typeface="Aptos Narrow" panose="020B0004020202020204" pitchFamily="34" charset="0"/>
                        </a:rPr>
                        <a:t>  Variété supposée tolérante à la MPC</a:t>
                      </a:r>
                    </a:p>
                  </a:txBody>
                  <a:tcPr marL="7620" marR="7620" marT="7620" marB="0" anchor="ctr">
                    <a:lnL>
                      <a:noFill/>
                    </a:lnL>
                    <a:lnR>
                      <a:noFill/>
                    </a:lnR>
                    <a:lnT>
                      <a:noFill/>
                    </a:lnT>
                    <a:lnB>
                      <a:noFill/>
                    </a:lnB>
                    <a:noFill/>
                  </a:tcPr>
                </a:tc>
                <a:extLst>
                  <a:ext uri="{0D108BD9-81ED-4DB2-BD59-A6C34878D82A}">
                    <a16:rowId xmlns:a16="http://schemas.microsoft.com/office/drawing/2014/main" val="929933963"/>
                  </a:ext>
                </a:extLst>
              </a:tr>
              <a:tr h="99060">
                <a:tc>
                  <a:txBody>
                    <a:bodyPr/>
                    <a:lstStyle/>
                    <a:p>
                      <a:pPr algn="l" fontAlgn="b"/>
                      <a:endParaRPr lang="fr-FR" sz="200" b="0" i="0" u="none" strike="noStrike" dirty="0">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tc>
                  <a:txBody>
                    <a:bodyPr/>
                    <a:lstStyle/>
                    <a:p>
                      <a:pPr algn="l" fontAlgn="ctr"/>
                      <a:endParaRPr lang="fr-FR" sz="200" b="0" i="0" u="none" strike="noStrike" dirty="0">
                        <a:solidFill>
                          <a:srgbClr val="000000"/>
                        </a:solidFill>
                        <a:effectLst/>
                        <a:latin typeface="Aptos Narrow" panose="020B0004020202020204" pitchFamily="34" charset="0"/>
                      </a:endParaRPr>
                    </a:p>
                  </a:txBody>
                  <a:tcPr marL="7620" marR="7620" marT="7620" marB="0" anchor="ctr">
                    <a:lnL>
                      <a:noFill/>
                    </a:lnL>
                    <a:lnR>
                      <a:noFill/>
                    </a:lnR>
                    <a:lnT>
                      <a:noFill/>
                    </a:lnT>
                    <a:lnB>
                      <a:noFill/>
                    </a:lnB>
                    <a:noFill/>
                  </a:tcPr>
                </a:tc>
                <a:extLst>
                  <a:ext uri="{0D108BD9-81ED-4DB2-BD59-A6C34878D82A}">
                    <a16:rowId xmlns:a16="http://schemas.microsoft.com/office/drawing/2014/main" val="3293009475"/>
                  </a:ext>
                </a:extLst>
              </a:tr>
              <a:tr h="182880">
                <a:tc>
                  <a:txBody>
                    <a:bodyPr/>
                    <a:lstStyle/>
                    <a:p>
                      <a:pPr algn="l" fontAlgn="b"/>
                      <a:r>
                        <a:rPr lang="fr-FR" sz="12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solidFill>
                      <a:srgbClr val="7030A0"/>
                    </a:solidFill>
                  </a:tcPr>
                </a:tc>
                <a:tc>
                  <a:txBody>
                    <a:bodyPr/>
                    <a:lstStyle/>
                    <a:p>
                      <a:pPr algn="l" fontAlgn="ctr"/>
                      <a:r>
                        <a:rPr lang="fr-FR" sz="1200" b="0" i="0" u="none" strike="noStrike" dirty="0">
                          <a:solidFill>
                            <a:srgbClr val="000000"/>
                          </a:solidFill>
                          <a:effectLst/>
                          <a:latin typeface="Aptos Narrow" panose="020B0004020202020204" pitchFamily="34" charset="0"/>
                        </a:rPr>
                        <a:t>  Variété tolérante à la JNO</a:t>
                      </a:r>
                    </a:p>
                  </a:txBody>
                  <a:tcPr marL="7620" marR="7620" marT="7620" marB="0" anchor="ctr">
                    <a:lnL>
                      <a:noFill/>
                    </a:lnL>
                    <a:lnR>
                      <a:noFill/>
                    </a:lnR>
                    <a:lnT>
                      <a:noFill/>
                    </a:lnT>
                    <a:lnB>
                      <a:noFill/>
                    </a:lnB>
                    <a:noFill/>
                  </a:tcPr>
                </a:tc>
                <a:extLst>
                  <a:ext uri="{0D108BD9-81ED-4DB2-BD59-A6C34878D82A}">
                    <a16:rowId xmlns:a16="http://schemas.microsoft.com/office/drawing/2014/main" val="655992061"/>
                  </a:ext>
                </a:extLst>
              </a:tr>
            </a:tbl>
          </a:graphicData>
        </a:graphic>
      </p:graphicFrame>
      <p:pic>
        <p:nvPicPr>
          <p:cNvPr id="13" name="Image 12">
            <a:extLst>
              <a:ext uri="{FF2B5EF4-FFF2-40B4-BE49-F238E27FC236}">
                <a16:creationId xmlns:a16="http://schemas.microsoft.com/office/drawing/2014/main" id="{6E32FEDD-AE83-7873-8A83-A6C6460781F2}"/>
              </a:ext>
            </a:extLst>
          </p:cNvPr>
          <p:cNvPicPr>
            <a:picLocks noChangeAspect="1"/>
          </p:cNvPicPr>
          <p:nvPr/>
        </p:nvPicPr>
        <p:blipFill>
          <a:blip r:embed="rId4"/>
          <a:stretch>
            <a:fillRect/>
          </a:stretch>
        </p:blipFill>
        <p:spPr>
          <a:xfrm>
            <a:off x="141885" y="509759"/>
            <a:ext cx="7053700" cy="3062260"/>
          </a:xfrm>
          <a:prstGeom prst="rect">
            <a:avLst/>
          </a:prstGeom>
        </p:spPr>
      </p:pic>
    </p:spTree>
    <p:extLst>
      <p:ext uri="{BB962C8B-B14F-4D97-AF65-F5344CB8AC3E}">
        <p14:creationId xmlns:p14="http://schemas.microsoft.com/office/powerpoint/2010/main" val="31373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F4D21-0274-9E06-21C0-BD96B653E1C2}"/>
            </a:ext>
          </a:extLst>
        </p:cNvPr>
        <p:cNvGrpSpPr/>
        <p:nvPr/>
      </p:nvGrpSpPr>
      <p:grpSpPr>
        <a:xfrm>
          <a:off x="0" y="0"/>
          <a:ext cx="0" cy="0"/>
          <a:chOff x="0" y="0"/>
          <a:chExt cx="0" cy="0"/>
        </a:xfrm>
      </p:grpSpPr>
      <p:grpSp>
        <p:nvGrpSpPr>
          <p:cNvPr id="85" name="Groupe 84">
            <a:extLst>
              <a:ext uri="{FF2B5EF4-FFF2-40B4-BE49-F238E27FC236}">
                <a16:creationId xmlns:a16="http://schemas.microsoft.com/office/drawing/2014/main" id="{15927F76-342C-4833-5524-EC68A0D0E6CE}"/>
              </a:ext>
            </a:extLst>
          </p:cNvPr>
          <p:cNvGrpSpPr/>
          <p:nvPr/>
        </p:nvGrpSpPr>
        <p:grpSpPr>
          <a:xfrm>
            <a:off x="372933" y="50455"/>
            <a:ext cx="11292745" cy="388640"/>
            <a:chOff x="786847" y="329183"/>
            <a:chExt cx="10926154" cy="777241"/>
          </a:xfrm>
        </p:grpSpPr>
        <p:sp>
          <p:nvSpPr>
            <p:cNvPr id="86" name="Rectangle 85">
              <a:extLst>
                <a:ext uri="{FF2B5EF4-FFF2-40B4-BE49-F238E27FC236}">
                  <a16:creationId xmlns:a16="http://schemas.microsoft.com/office/drawing/2014/main" id="{5ED026FB-9FAA-0EA5-DC3E-0B56DB1AB304}"/>
                </a:ext>
              </a:extLst>
            </p:cNvPr>
            <p:cNvSpPr/>
            <p:nvPr/>
          </p:nvSpPr>
          <p:spPr>
            <a:xfrm>
              <a:off x="1600200" y="329184"/>
              <a:ext cx="9299448" cy="77724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Arc 86">
              <a:extLst>
                <a:ext uri="{FF2B5EF4-FFF2-40B4-BE49-F238E27FC236}">
                  <a16:creationId xmlns:a16="http://schemas.microsoft.com/office/drawing/2014/main" id="{6286ED3B-F7AC-3C9D-33AB-227D14D39268}"/>
                </a:ext>
              </a:extLst>
            </p:cNvPr>
            <p:cNvSpPr/>
            <p:nvPr/>
          </p:nvSpPr>
          <p:spPr>
            <a:xfrm flipH="1">
              <a:off x="786847" y="329184"/>
              <a:ext cx="1682495" cy="777240"/>
            </a:xfrm>
            <a:prstGeom prst="arc">
              <a:avLst/>
            </a:prstGeom>
            <a:solidFill>
              <a:srgbClr val="BACFA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Arc 87">
              <a:extLst>
                <a:ext uri="{FF2B5EF4-FFF2-40B4-BE49-F238E27FC236}">
                  <a16:creationId xmlns:a16="http://schemas.microsoft.com/office/drawing/2014/main" id="{E9FA2116-4B6B-4449-1285-350CD1036E27}"/>
                </a:ext>
              </a:extLst>
            </p:cNvPr>
            <p:cNvSpPr/>
            <p:nvPr/>
          </p:nvSpPr>
          <p:spPr>
            <a:xfrm rot="10800000" flipH="1">
              <a:off x="10030506" y="329184"/>
              <a:ext cx="1682495" cy="777240"/>
            </a:xfrm>
            <a:prstGeom prst="arc">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8BDA12B0-D18C-41BB-D5EB-D7297CFF55FE}"/>
                </a:ext>
              </a:extLst>
            </p:cNvPr>
            <p:cNvSpPr/>
            <p:nvPr/>
          </p:nvSpPr>
          <p:spPr>
            <a:xfrm>
              <a:off x="786847" y="704850"/>
              <a:ext cx="976639" cy="401574"/>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89">
              <a:extLst>
                <a:ext uri="{FF2B5EF4-FFF2-40B4-BE49-F238E27FC236}">
                  <a16:creationId xmlns:a16="http://schemas.microsoft.com/office/drawing/2014/main" id="{5D81C2FE-093D-36E7-E51E-9901A239EFAA}"/>
                </a:ext>
              </a:extLst>
            </p:cNvPr>
            <p:cNvSpPr/>
            <p:nvPr/>
          </p:nvSpPr>
          <p:spPr>
            <a:xfrm>
              <a:off x="10736362" y="329183"/>
              <a:ext cx="976639" cy="38862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Titre 2">
            <a:extLst>
              <a:ext uri="{FF2B5EF4-FFF2-40B4-BE49-F238E27FC236}">
                <a16:creationId xmlns:a16="http://schemas.microsoft.com/office/drawing/2014/main" id="{70523956-8664-2D73-F970-880E5145FB3F}"/>
              </a:ext>
            </a:extLst>
          </p:cNvPr>
          <p:cNvSpPr>
            <a:spLocks noGrp="1"/>
          </p:cNvSpPr>
          <p:nvPr>
            <p:ph type="title"/>
          </p:nvPr>
        </p:nvSpPr>
        <p:spPr>
          <a:xfrm>
            <a:off x="372933" y="-199776"/>
            <a:ext cx="11292744" cy="888251"/>
          </a:xfrm>
        </p:spPr>
        <p:txBody>
          <a:bodyPr vert="horz" lIns="91440" tIns="45720" rIns="91440" bIns="45720" rtlCol="0" anchor="ctr" anchorCtr="0">
            <a:noAutofit/>
          </a:bodyPr>
          <a:lstStyle/>
          <a:p>
            <a:pPr algn="ctr"/>
            <a:r>
              <a:rPr lang="fr-FR" sz="2000" spc="-150" dirty="0">
                <a:solidFill>
                  <a:schemeClr val="accent2"/>
                </a:solidFill>
                <a:latin typeface="Nunito" pitchFamily="2" charset="0"/>
              </a:rPr>
              <a:t>Actions au champ : notation symptômes – BTH</a:t>
            </a:r>
            <a:endParaRPr lang="en-US" sz="2000" spc="-150" dirty="0">
              <a:solidFill>
                <a:schemeClr val="accent2"/>
              </a:solidFill>
              <a:latin typeface="Nunito" pitchFamily="2" charset="0"/>
            </a:endParaRPr>
          </a:p>
        </p:txBody>
      </p:sp>
      <p:sp>
        <p:nvSpPr>
          <p:cNvPr id="110" name="Espace réservé du numéro de diapositive 1">
            <a:extLst>
              <a:ext uri="{FF2B5EF4-FFF2-40B4-BE49-F238E27FC236}">
                <a16:creationId xmlns:a16="http://schemas.microsoft.com/office/drawing/2014/main" id="{FFD13A95-C531-167B-E227-DDCD9F71D83A}"/>
              </a:ext>
            </a:extLst>
          </p:cNvPr>
          <p:cNvSpPr txBox="1">
            <a:spLocks/>
          </p:cNvSpPr>
          <p:nvPr/>
        </p:nvSpPr>
        <p:spPr>
          <a:xfrm>
            <a:off x="8610600" y="63563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7BCA25-F3AE-44E6-94B1-B3E1DF1A1953}"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pSp>
        <p:nvGrpSpPr>
          <p:cNvPr id="77" name="Groupe 76">
            <a:extLst>
              <a:ext uri="{FF2B5EF4-FFF2-40B4-BE49-F238E27FC236}">
                <a16:creationId xmlns:a16="http://schemas.microsoft.com/office/drawing/2014/main" id="{85F8F707-F34C-934D-1A45-BEA0CE149B49}"/>
              </a:ext>
            </a:extLst>
          </p:cNvPr>
          <p:cNvGrpSpPr/>
          <p:nvPr/>
        </p:nvGrpSpPr>
        <p:grpSpPr>
          <a:xfrm>
            <a:off x="11812158" y="0"/>
            <a:ext cx="379842" cy="6857997"/>
            <a:chOff x="11812158" y="2460023"/>
            <a:chExt cx="379842" cy="1147763"/>
          </a:xfrm>
        </p:grpSpPr>
        <p:sp>
          <p:nvSpPr>
            <p:cNvPr id="78" name="Rectangle 77">
              <a:extLst>
                <a:ext uri="{FF2B5EF4-FFF2-40B4-BE49-F238E27FC236}">
                  <a16:creationId xmlns:a16="http://schemas.microsoft.com/office/drawing/2014/main" id="{663F7782-F4A9-3F9F-4159-768B1E5DB149}"/>
                </a:ext>
              </a:extLst>
            </p:cNvPr>
            <p:cNvSpPr/>
            <p:nvPr/>
          </p:nvSpPr>
          <p:spPr>
            <a:xfrm>
              <a:off x="11896725" y="2460023"/>
              <a:ext cx="295275" cy="11477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9" name="Connecteur droit 78">
              <a:extLst>
                <a:ext uri="{FF2B5EF4-FFF2-40B4-BE49-F238E27FC236}">
                  <a16:creationId xmlns:a16="http://schemas.microsoft.com/office/drawing/2014/main" id="{9C8B5EA5-540A-7A78-1B27-2DA696878682}"/>
                </a:ext>
              </a:extLst>
            </p:cNvPr>
            <p:cNvCxnSpPr/>
            <p:nvPr/>
          </p:nvCxnSpPr>
          <p:spPr>
            <a:xfrm>
              <a:off x="11812158"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E052FB59-69D0-DADF-2AA9-7ACE62FDA718}"/>
                </a:ext>
              </a:extLst>
            </p:cNvPr>
            <p:cNvCxnSpPr/>
            <p:nvPr/>
          </p:nvCxnSpPr>
          <p:spPr>
            <a:xfrm>
              <a:off x="12045520"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81D333A2-6EEC-6B54-58C3-78C013A80C2F}"/>
                </a:ext>
              </a:extLst>
            </p:cNvPr>
            <p:cNvCxnSpPr/>
            <p:nvPr/>
          </p:nvCxnSpPr>
          <p:spPr>
            <a:xfrm>
              <a:off x="11974082" y="2460023"/>
              <a:ext cx="0" cy="1147763"/>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4" name="Graphique 3">
            <a:extLst>
              <a:ext uri="{FF2B5EF4-FFF2-40B4-BE49-F238E27FC236}">
                <a16:creationId xmlns:a16="http://schemas.microsoft.com/office/drawing/2014/main" id="{2AEE7C11-88CB-9EF7-51F6-61B7027B7EE8}"/>
              </a:ext>
            </a:extLst>
          </p:cNvPr>
          <p:cNvGraphicFramePr>
            <a:graphicFrameLocks/>
          </p:cNvGraphicFramePr>
          <p:nvPr/>
        </p:nvGraphicFramePr>
        <p:xfrm>
          <a:off x="1635760" y="707854"/>
          <a:ext cx="8660765" cy="5254796"/>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1B949C09-E346-29EC-46B4-A67E70C2E5BF}"/>
              </a:ext>
            </a:extLst>
          </p:cNvPr>
          <p:cNvSpPr/>
          <p:nvPr/>
        </p:nvSpPr>
        <p:spPr>
          <a:xfrm>
            <a:off x="8782050" y="5391150"/>
            <a:ext cx="2190750" cy="75899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sp>
        <p:nvSpPr>
          <p:cNvPr id="6" name="ZoneTexte 5">
            <a:extLst>
              <a:ext uri="{FF2B5EF4-FFF2-40B4-BE49-F238E27FC236}">
                <a16:creationId xmlns:a16="http://schemas.microsoft.com/office/drawing/2014/main" id="{182DC9F8-F0F2-1702-932A-CBF0E3A5BBF8}"/>
              </a:ext>
            </a:extLst>
          </p:cNvPr>
          <p:cNvSpPr txBox="1"/>
          <p:nvPr/>
        </p:nvSpPr>
        <p:spPr>
          <a:xfrm>
            <a:off x="8100426" y="5462871"/>
            <a:ext cx="234515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Avenir Next LT Pro DemiCalibri"/>
                <a:ea typeface="+mn-ea"/>
                <a:cs typeface="+mn-cs"/>
              </a:rPr>
              <a:t>3 années, 5 sites, 7 essais</a:t>
            </a:r>
          </a:p>
        </p:txBody>
      </p:sp>
      <p:pic>
        <p:nvPicPr>
          <p:cNvPr id="7" name="Image 6" descr="IMG_20230322_115851">
            <a:extLst>
              <a:ext uri="{FF2B5EF4-FFF2-40B4-BE49-F238E27FC236}">
                <a16:creationId xmlns:a16="http://schemas.microsoft.com/office/drawing/2014/main" id="{27DFBAF1-1E74-656A-2289-45B5BDC329B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1303540" y="0"/>
            <a:ext cx="888460" cy="1184614"/>
          </a:xfrm>
          <a:prstGeom prst="rect">
            <a:avLst/>
          </a:prstGeom>
        </p:spPr>
      </p:pic>
    </p:spTree>
    <p:extLst>
      <p:ext uri="{BB962C8B-B14F-4D97-AF65-F5344CB8AC3E}">
        <p14:creationId xmlns:p14="http://schemas.microsoft.com/office/powerpoint/2010/main" val="20956550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4CF1A-2CC0-8B92-70C0-CD337809A74E}"/>
            </a:ext>
          </a:extLst>
        </p:cNvPr>
        <p:cNvGrpSpPr/>
        <p:nvPr/>
      </p:nvGrpSpPr>
      <p:grpSpPr>
        <a:xfrm>
          <a:off x="0" y="0"/>
          <a:ext cx="0" cy="0"/>
          <a:chOff x="0" y="0"/>
          <a:chExt cx="0" cy="0"/>
        </a:xfrm>
      </p:grpSpPr>
      <p:grpSp>
        <p:nvGrpSpPr>
          <p:cNvPr id="85" name="Groupe 84">
            <a:extLst>
              <a:ext uri="{FF2B5EF4-FFF2-40B4-BE49-F238E27FC236}">
                <a16:creationId xmlns:a16="http://schemas.microsoft.com/office/drawing/2014/main" id="{6FE160EA-6265-10D4-B925-8AE76C3EF408}"/>
              </a:ext>
            </a:extLst>
          </p:cNvPr>
          <p:cNvGrpSpPr/>
          <p:nvPr/>
        </p:nvGrpSpPr>
        <p:grpSpPr>
          <a:xfrm>
            <a:off x="372933" y="50455"/>
            <a:ext cx="11292745" cy="388640"/>
            <a:chOff x="786847" y="329183"/>
            <a:chExt cx="10926154" cy="777241"/>
          </a:xfrm>
        </p:grpSpPr>
        <p:sp>
          <p:nvSpPr>
            <p:cNvPr id="86" name="Rectangle 85">
              <a:extLst>
                <a:ext uri="{FF2B5EF4-FFF2-40B4-BE49-F238E27FC236}">
                  <a16:creationId xmlns:a16="http://schemas.microsoft.com/office/drawing/2014/main" id="{32A97212-72DE-01B9-B08E-B29F225AE1F1}"/>
                </a:ext>
              </a:extLst>
            </p:cNvPr>
            <p:cNvSpPr/>
            <p:nvPr/>
          </p:nvSpPr>
          <p:spPr>
            <a:xfrm>
              <a:off x="1600200" y="329184"/>
              <a:ext cx="9299448" cy="77724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Arc 86">
              <a:extLst>
                <a:ext uri="{FF2B5EF4-FFF2-40B4-BE49-F238E27FC236}">
                  <a16:creationId xmlns:a16="http://schemas.microsoft.com/office/drawing/2014/main" id="{4B66B9E7-BA4D-BBF0-A740-70AD2C4C732A}"/>
                </a:ext>
              </a:extLst>
            </p:cNvPr>
            <p:cNvSpPr/>
            <p:nvPr/>
          </p:nvSpPr>
          <p:spPr>
            <a:xfrm flipH="1">
              <a:off x="786847" y="329184"/>
              <a:ext cx="1682495" cy="777240"/>
            </a:xfrm>
            <a:prstGeom prst="arc">
              <a:avLst/>
            </a:prstGeom>
            <a:solidFill>
              <a:srgbClr val="BACFA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Arc 87">
              <a:extLst>
                <a:ext uri="{FF2B5EF4-FFF2-40B4-BE49-F238E27FC236}">
                  <a16:creationId xmlns:a16="http://schemas.microsoft.com/office/drawing/2014/main" id="{BAB84C12-BF6B-74FC-7151-8C6E11199A04}"/>
                </a:ext>
              </a:extLst>
            </p:cNvPr>
            <p:cNvSpPr/>
            <p:nvPr/>
          </p:nvSpPr>
          <p:spPr>
            <a:xfrm rot="10800000" flipH="1">
              <a:off x="10030506" y="329184"/>
              <a:ext cx="1682495" cy="777240"/>
            </a:xfrm>
            <a:prstGeom prst="arc">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F623E3E1-68BF-7B17-2DE1-865DD5359C97}"/>
                </a:ext>
              </a:extLst>
            </p:cNvPr>
            <p:cNvSpPr/>
            <p:nvPr/>
          </p:nvSpPr>
          <p:spPr>
            <a:xfrm>
              <a:off x="786847" y="704850"/>
              <a:ext cx="976639" cy="401574"/>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89">
              <a:extLst>
                <a:ext uri="{FF2B5EF4-FFF2-40B4-BE49-F238E27FC236}">
                  <a16:creationId xmlns:a16="http://schemas.microsoft.com/office/drawing/2014/main" id="{4594D58D-F96D-C6B3-D04E-81810272B3AC}"/>
                </a:ext>
              </a:extLst>
            </p:cNvPr>
            <p:cNvSpPr/>
            <p:nvPr/>
          </p:nvSpPr>
          <p:spPr>
            <a:xfrm>
              <a:off x="10736362" y="329183"/>
              <a:ext cx="976639" cy="38862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Titre 2">
            <a:extLst>
              <a:ext uri="{FF2B5EF4-FFF2-40B4-BE49-F238E27FC236}">
                <a16:creationId xmlns:a16="http://schemas.microsoft.com/office/drawing/2014/main" id="{0225F6A9-8F0A-2997-147C-ADDB6D1ECC76}"/>
              </a:ext>
            </a:extLst>
          </p:cNvPr>
          <p:cNvSpPr>
            <a:spLocks noGrp="1"/>
          </p:cNvSpPr>
          <p:nvPr>
            <p:ph type="title"/>
          </p:nvPr>
        </p:nvSpPr>
        <p:spPr>
          <a:xfrm>
            <a:off x="372933" y="-199776"/>
            <a:ext cx="11292744" cy="888251"/>
          </a:xfrm>
        </p:spPr>
        <p:txBody>
          <a:bodyPr vert="horz" lIns="91440" tIns="45720" rIns="91440" bIns="45720" rtlCol="0" anchor="ctr" anchorCtr="0">
            <a:noAutofit/>
          </a:bodyPr>
          <a:lstStyle/>
          <a:p>
            <a:pPr algn="ctr"/>
            <a:r>
              <a:rPr lang="fr-FR" sz="2000" spc="-150" dirty="0">
                <a:solidFill>
                  <a:schemeClr val="accent2"/>
                </a:solidFill>
                <a:latin typeface="Nunito" pitchFamily="2" charset="0"/>
              </a:rPr>
              <a:t>Actions au champ : notation symptômes – OH</a:t>
            </a:r>
            <a:endParaRPr lang="en-US" sz="2000" spc="-150" dirty="0">
              <a:solidFill>
                <a:schemeClr val="accent2"/>
              </a:solidFill>
              <a:latin typeface="Nunito" pitchFamily="2" charset="0"/>
            </a:endParaRPr>
          </a:p>
        </p:txBody>
      </p:sp>
      <p:sp>
        <p:nvSpPr>
          <p:cNvPr id="110" name="Espace réservé du numéro de diapositive 1">
            <a:extLst>
              <a:ext uri="{FF2B5EF4-FFF2-40B4-BE49-F238E27FC236}">
                <a16:creationId xmlns:a16="http://schemas.microsoft.com/office/drawing/2014/main" id="{61885557-EBDE-1301-39E1-7A70574540EC}"/>
              </a:ext>
            </a:extLst>
          </p:cNvPr>
          <p:cNvSpPr txBox="1">
            <a:spLocks/>
          </p:cNvSpPr>
          <p:nvPr/>
        </p:nvSpPr>
        <p:spPr>
          <a:xfrm>
            <a:off x="8610600" y="63563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7BCA25-F3AE-44E6-94B1-B3E1DF1A1953}"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pSp>
        <p:nvGrpSpPr>
          <p:cNvPr id="77" name="Groupe 76">
            <a:extLst>
              <a:ext uri="{FF2B5EF4-FFF2-40B4-BE49-F238E27FC236}">
                <a16:creationId xmlns:a16="http://schemas.microsoft.com/office/drawing/2014/main" id="{35BE883E-301E-E4B1-30E1-253C6995F2EE}"/>
              </a:ext>
            </a:extLst>
          </p:cNvPr>
          <p:cNvGrpSpPr/>
          <p:nvPr/>
        </p:nvGrpSpPr>
        <p:grpSpPr>
          <a:xfrm>
            <a:off x="11812158" y="0"/>
            <a:ext cx="379842" cy="6857997"/>
            <a:chOff x="11812158" y="2460023"/>
            <a:chExt cx="379842" cy="1147763"/>
          </a:xfrm>
        </p:grpSpPr>
        <p:sp>
          <p:nvSpPr>
            <p:cNvPr id="78" name="Rectangle 77">
              <a:extLst>
                <a:ext uri="{FF2B5EF4-FFF2-40B4-BE49-F238E27FC236}">
                  <a16:creationId xmlns:a16="http://schemas.microsoft.com/office/drawing/2014/main" id="{4CD7ED2D-CE1B-DC22-4EA3-1863F7222717}"/>
                </a:ext>
              </a:extLst>
            </p:cNvPr>
            <p:cNvSpPr/>
            <p:nvPr/>
          </p:nvSpPr>
          <p:spPr>
            <a:xfrm>
              <a:off x="11896725" y="2460023"/>
              <a:ext cx="295275" cy="11477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9" name="Connecteur droit 78">
              <a:extLst>
                <a:ext uri="{FF2B5EF4-FFF2-40B4-BE49-F238E27FC236}">
                  <a16:creationId xmlns:a16="http://schemas.microsoft.com/office/drawing/2014/main" id="{131109B4-A3D9-3CC0-4C70-7150245CD373}"/>
                </a:ext>
              </a:extLst>
            </p:cNvPr>
            <p:cNvCxnSpPr/>
            <p:nvPr/>
          </p:nvCxnSpPr>
          <p:spPr>
            <a:xfrm>
              <a:off x="11812158"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2CB45A08-8985-6184-68AD-670227C55325}"/>
                </a:ext>
              </a:extLst>
            </p:cNvPr>
            <p:cNvCxnSpPr/>
            <p:nvPr/>
          </p:nvCxnSpPr>
          <p:spPr>
            <a:xfrm>
              <a:off x="12045520"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7E2E9403-239F-DA7F-6FC6-4013C66A7D0D}"/>
                </a:ext>
              </a:extLst>
            </p:cNvPr>
            <p:cNvCxnSpPr/>
            <p:nvPr/>
          </p:nvCxnSpPr>
          <p:spPr>
            <a:xfrm>
              <a:off x="11974082" y="2460023"/>
              <a:ext cx="0" cy="1147763"/>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2" name="Image 21">
            <a:extLst>
              <a:ext uri="{FF2B5EF4-FFF2-40B4-BE49-F238E27FC236}">
                <a16:creationId xmlns:a16="http://schemas.microsoft.com/office/drawing/2014/main" id="{BE10FC8D-1530-B1F1-305B-CF5109EF60D8}"/>
              </a:ext>
            </a:extLst>
          </p:cNvPr>
          <p:cNvPicPr>
            <a:picLocks noChangeAspect="1"/>
          </p:cNvPicPr>
          <p:nvPr/>
        </p:nvPicPr>
        <p:blipFill>
          <a:blip r:embed="rId2"/>
          <a:stretch>
            <a:fillRect/>
          </a:stretch>
        </p:blipFill>
        <p:spPr>
          <a:xfrm>
            <a:off x="0" y="887786"/>
            <a:ext cx="9297186" cy="3804330"/>
          </a:xfrm>
          <a:prstGeom prst="rect">
            <a:avLst/>
          </a:prstGeom>
        </p:spPr>
      </p:pic>
      <p:sp>
        <p:nvSpPr>
          <p:cNvPr id="23" name="ZoneTexte 22">
            <a:extLst>
              <a:ext uri="{FF2B5EF4-FFF2-40B4-BE49-F238E27FC236}">
                <a16:creationId xmlns:a16="http://schemas.microsoft.com/office/drawing/2014/main" id="{CCF50BF1-B576-9AD2-C5E1-2984B1DC7F44}"/>
              </a:ext>
            </a:extLst>
          </p:cNvPr>
          <p:cNvSpPr txBox="1"/>
          <p:nvPr/>
        </p:nvSpPr>
        <p:spPr>
          <a:xfrm>
            <a:off x="255944" y="4707674"/>
            <a:ext cx="9499600" cy="261610"/>
          </a:xfrm>
          <a:prstGeom prst="rect">
            <a:avLst/>
          </a:prstGeom>
          <a:noFill/>
        </p:spPr>
        <p:txBody>
          <a:bodyPr wrap="square">
            <a:spAutoFit/>
          </a:bodyPr>
          <a:lstStyle/>
          <a:p>
            <a:pPr algn="ctr"/>
            <a:r>
              <a:rPr lang="fr-FR" sz="1100" i="1" dirty="0">
                <a:solidFill>
                  <a:prstClr val="black"/>
                </a:solidFill>
                <a:latin typeface="Bahnschrift Light" panose="020B0502040204020203" pitchFamily="34" charset="0"/>
              </a:rPr>
              <a:t>A noter : impact JNO plus important que sur BTH = les variétés tolérantes JNO sont moins symptomatiques que le témoin</a:t>
            </a:r>
          </a:p>
        </p:txBody>
      </p:sp>
      <p:graphicFrame>
        <p:nvGraphicFramePr>
          <p:cNvPr id="24" name="Tableau 23">
            <a:extLst>
              <a:ext uri="{FF2B5EF4-FFF2-40B4-BE49-F238E27FC236}">
                <a16:creationId xmlns:a16="http://schemas.microsoft.com/office/drawing/2014/main" id="{2E11D171-0C91-4D12-9F3C-892832A1D3CC}"/>
              </a:ext>
            </a:extLst>
          </p:cNvPr>
          <p:cNvGraphicFramePr>
            <a:graphicFrameLocks noGrp="1"/>
          </p:cNvGraphicFramePr>
          <p:nvPr>
            <p:extLst>
              <p:ext uri="{D42A27DB-BD31-4B8C-83A1-F6EECF244321}">
                <p14:modId xmlns:p14="http://schemas.microsoft.com/office/powerpoint/2010/main" val="3391626812"/>
              </p:ext>
            </p:extLst>
          </p:nvPr>
        </p:nvGraphicFramePr>
        <p:xfrm>
          <a:off x="9356469" y="2180841"/>
          <a:ext cx="2430405" cy="1013460"/>
        </p:xfrm>
        <a:graphic>
          <a:graphicData uri="http://schemas.openxmlformats.org/drawingml/2006/table">
            <a:tbl>
              <a:tblPr/>
              <a:tblGrid>
                <a:gridCol w="374556">
                  <a:extLst>
                    <a:ext uri="{9D8B030D-6E8A-4147-A177-3AD203B41FA5}">
                      <a16:colId xmlns:a16="http://schemas.microsoft.com/office/drawing/2014/main" val="449756199"/>
                    </a:ext>
                  </a:extLst>
                </a:gridCol>
                <a:gridCol w="2055849">
                  <a:extLst>
                    <a:ext uri="{9D8B030D-6E8A-4147-A177-3AD203B41FA5}">
                      <a16:colId xmlns:a16="http://schemas.microsoft.com/office/drawing/2014/main" val="2471613140"/>
                    </a:ext>
                  </a:extLst>
                </a:gridCol>
              </a:tblGrid>
              <a:tr h="182880">
                <a:tc>
                  <a:txBody>
                    <a:bodyPr/>
                    <a:lstStyle>
                      <a:lvl1pPr marL="0" algn="l" defTabSz="914400" rtl="0" eaLnBrk="1" latinLnBrk="0" hangingPunct="1">
                        <a:defRPr sz="1800" kern="1200">
                          <a:solidFill>
                            <a:schemeClr val="tx1"/>
                          </a:solidFill>
                          <a:latin typeface="Avenir Next LT Pro DemiCalibri"/>
                        </a:defRPr>
                      </a:lvl1pPr>
                      <a:lvl2pPr marL="457200" algn="l" defTabSz="914400" rtl="0" eaLnBrk="1" latinLnBrk="0" hangingPunct="1">
                        <a:defRPr sz="1800" kern="1200">
                          <a:solidFill>
                            <a:schemeClr val="tx1"/>
                          </a:solidFill>
                          <a:latin typeface="Avenir Next LT Pro DemiCalibri"/>
                        </a:defRPr>
                      </a:lvl2pPr>
                      <a:lvl3pPr marL="914400" algn="l" defTabSz="914400" rtl="0" eaLnBrk="1" latinLnBrk="0" hangingPunct="1">
                        <a:defRPr sz="1800" kern="1200">
                          <a:solidFill>
                            <a:schemeClr val="tx1"/>
                          </a:solidFill>
                          <a:latin typeface="Avenir Next LT Pro DemiCalibri"/>
                        </a:defRPr>
                      </a:lvl3pPr>
                      <a:lvl4pPr marL="1371600" algn="l" defTabSz="914400" rtl="0" eaLnBrk="1" latinLnBrk="0" hangingPunct="1">
                        <a:defRPr sz="1800" kern="1200">
                          <a:solidFill>
                            <a:schemeClr val="tx1"/>
                          </a:solidFill>
                          <a:latin typeface="Avenir Next LT Pro DemiCalibri"/>
                        </a:defRPr>
                      </a:lvl4pPr>
                      <a:lvl5pPr marL="1828800" algn="l" defTabSz="914400" rtl="0" eaLnBrk="1" latinLnBrk="0" hangingPunct="1">
                        <a:defRPr sz="1800" kern="1200">
                          <a:solidFill>
                            <a:schemeClr val="tx1"/>
                          </a:solidFill>
                          <a:latin typeface="Avenir Next LT Pro DemiCalibri"/>
                        </a:defRPr>
                      </a:lvl5pPr>
                      <a:lvl6pPr marL="2286000" algn="l" defTabSz="914400" rtl="0" eaLnBrk="1" latinLnBrk="0" hangingPunct="1">
                        <a:defRPr sz="1800" kern="1200">
                          <a:solidFill>
                            <a:schemeClr val="tx1"/>
                          </a:solidFill>
                          <a:latin typeface="Avenir Next LT Pro DemiCalibri"/>
                        </a:defRPr>
                      </a:lvl6pPr>
                      <a:lvl7pPr marL="2743200" algn="l" defTabSz="914400" rtl="0" eaLnBrk="1" latinLnBrk="0" hangingPunct="1">
                        <a:defRPr sz="1800" kern="1200">
                          <a:solidFill>
                            <a:schemeClr val="tx1"/>
                          </a:solidFill>
                          <a:latin typeface="Avenir Next LT Pro DemiCalibri"/>
                        </a:defRPr>
                      </a:lvl7pPr>
                      <a:lvl8pPr marL="3200400" algn="l" defTabSz="914400" rtl="0" eaLnBrk="1" latinLnBrk="0" hangingPunct="1">
                        <a:defRPr sz="1800" kern="1200">
                          <a:solidFill>
                            <a:schemeClr val="tx1"/>
                          </a:solidFill>
                          <a:latin typeface="Avenir Next LT Pro DemiCalibri"/>
                        </a:defRPr>
                      </a:lvl8pPr>
                      <a:lvl9pPr marL="3657600" algn="l" defTabSz="914400" rtl="0" eaLnBrk="1" latinLnBrk="0" hangingPunct="1">
                        <a:defRPr sz="1800" kern="1200">
                          <a:solidFill>
                            <a:schemeClr val="tx1"/>
                          </a:solidFill>
                          <a:latin typeface="Avenir Next LT Pro DemiCalibri"/>
                        </a:defRPr>
                      </a:lvl9pPr>
                    </a:lstStyle>
                    <a:p>
                      <a:pPr algn="l" fontAlgn="b"/>
                      <a:r>
                        <a:rPr lang="fr-FR" sz="10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tx1"/>
                          </a:solidFill>
                          <a:latin typeface="Avenir Next LT Pro DemiCalibri"/>
                        </a:defRPr>
                      </a:lvl1pPr>
                      <a:lvl2pPr marL="457200" algn="l" defTabSz="914400" rtl="0" eaLnBrk="1" latinLnBrk="0" hangingPunct="1">
                        <a:defRPr sz="1800" kern="1200">
                          <a:solidFill>
                            <a:schemeClr val="tx1"/>
                          </a:solidFill>
                          <a:latin typeface="Avenir Next LT Pro DemiCalibri"/>
                        </a:defRPr>
                      </a:lvl2pPr>
                      <a:lvl3pPr marL="914400" algn="l" defTabSz="914400" rtl="0" eaLnBrk="1" latinLnBrk="0" hangingPunct="1">
                        <a:defRPr sz="1800" kern="1200">
                          <a:solidFill>
                            <a:schemeClr val="tx1"/>
                          </a:solidFill>
                          <a:latin typeface="Avenir Next LT Pro DemiCalibri"/>
                        </a:defRPr>
                      </a:lvl3pPr>
                      <a:lvl4pPr marL="1371600" algn="l" defTabSz="914400" rtl="0" eaLnBrk="1" latinLnBrk="0" hangingPunct="1">
                        <a:defRPr sz="1800" kern="1200">
                          <a:solidFill>
                            <a:schemeClr val="tx1"/>
                          </a:solidFill>
                          <a:latin typeface="Avenir Next LT Pro DemiCalibri"/>
                        </a:defRPr>
                      </a:lvl4pPr>
                      <a:lvl5pPr marL="1828800" algn="l" defTabSz="914400" rtl="0" eaLnBrk="1" latinLnBrk="0" hangingPunct="1">
                        <a:defRPr sz="1800" kern="1200">
                          <a:solidFill>
                            <a:schemeClr val="tx1"/>
                          </a:solidFill>
                          <a:latin typeface="Avenir Next LT Pro DemiCalibri"/>
                        </a:defRPr>
                      </a:lvl5pPr>
                      <a:lvl6pPr marL="2286000" algn="l" defTabSz="914400" rtl="0" eaLnBrk="1" latinLnBrk="0" hangingPunct="1">
                        <a:defRPr sz="1800" kern="1200">
                          <a:solidFill>
                            <a:schemeClr val="tx1"/>
                          </a:solidFill>
                          <a:latin typeface="Avenir Next LT Pro DemiCalibri"/>
                        </a:defRPr>
                      </a:lvl6pPr>
                      <a:lvl7pPr marL="2743200" algn="l" defTabSz="914400" rtl="0" eaLnBrk="1" latinLnBrk="0" hangingPunct="1">
                        <a:defRPr sz="1800" kern="1200">
                          <a:solidFill>
                            <a:schemeClr val="tx1"/>
                          </a:solidFill>
                          <a:latin typeface="Avenir Next LT Pro DemiCalibri"/>
                        </a:defRPr>
                      </a:lvl7pPr>
                      <a:lvl8pPr marL="3200400" algn="l" defTabSz="914400" rtl="0" eaLnBrk="1" latinLnBrk="0" hangingPunct="1">
                        <a:defRPr sz="1800" kern="1200">
                          <a:solidFill>
                            <a:schemeClr val="tx1"/>
                          </a:solidFill>
                          <a:latin typeface="Avenir Next LT Pro DemiCalibri"/>
                        </a:defRPr>
                      </a:lvl8pPr>
                      <a:lvl9pPr marL="3657600" algn="l" defTabSz="914400" rtl="0" eaLnBrk="1" latinLnBrk="0" hangingPunct="1">
                        <a:defRPr sz="1800" kern="1200">
                          <a:solidFill>
                            <a:schemeClr val="tx1"/>
                          </a:solidFill>
                          <a:latin typeface="Avenir Next LT Pro DemiCalibri"/>
                        </a:defRPr>
                      </a:lvl9pPr>
                    </a:lstStyle>
                    <a:p>
                      <a:pPr algn="l" fontAlgn="ctr"/>
                      <a:r>
                        <a:rPr lang="fr-FR" sz="1000" b="0" i="0" u="none" strike="noStrike" dirty="0">
                          <a:solidFill>
                            <a:srgbClr val="000000"/>
                          </a:solidFill>
                          <a:effectLst/>
                          <a:latin typeface="Aptos Narrow" panose="020B0004020202020204" pitchFamily="34" charset="0"/>
                        </a:rPr>
                        <a:t>  Variété témoin sensible JNO et MPC</a:t>
                      </a:r>
                    </a:p>
                  </a:txBody>
                  <a:tcPr marL="7620" marR="7620" marT="762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7164525"/>
                  </a:ext>
                </a:extLst>
              </a:tr>
              <a:tr h="91440">
                <a:tc>
                  <a:txBody>
                    <a:bodyPr/>
                    <a:lstStyle>
                      <a:lvl1pPr marL="0" algn="l" defTabSz="914400" rtl="0" eaLnBrk="1" latinLnBrk="0" hangingPunct="1">
                        <a:defRPr sz="1800" kern="1200">
                          <a:solidFill>
                            <a:schemeClr val="tx1"/>
                          </a:solidFill>
                          <a:latin typeface="Avenir Next LT Pro DemiCalibri"/>
                        </a:defRPr>
                      </a:lvl1pPr>
                      <a:lvl2pPr marL="457200" algn="l" defTabSz="914400" rtl="0" eaLnBrk="1" latinLnBrk="0" hangingPunct="1">
                        <a:defRPr sz="1800" kern="1200">
                          <a:solidFill>
                            <a:schemeClr val="tx1"/>
                          </a:solidFill>
                          <a:latin typeface="Avenir Next LT Pro DemiCalibri"/>
                        </a:defRPr>
                      </a:lvl2pPr>
                      <a:lvl3pPr marL="914400" algn="l" defTabSz="914400" rtl="0" eaLnBrk="1" latinLnBrk="0" hangingPunct="1">
                        <a:defRPr sz="1800" kern="1200">
                          <a:solidFill>
                            <a:schemeClr val="tx1"/>
                          </a:solidFill>
                          <a:latin typeface="Avenir Next LT Pro DemiCalibri"/>
                        </a:defRPr>
                      </a:lvl3pPr>
                      <a:lvl4pPr marL="1371600" algn="l" defTabSz="914400" rtl="0" eaLnBrk="1" latinLnBrk="0" hangingPunct="1">
                        <a:defRPr sz="1800" kern="1200">
                          <a:solidFill>
                            <a:schemeClr val="tx1"/>
                          </a:solidFill>
                          <a:latin typeface="Avenir Next LT Pro DemiCalibri"/>
                        </a:defRPr>
                      </a:lvl4pPr>
                      <a:lvl5pPr marL="1828800" algn="l" defTabSz="914400" rtl="0" eaLnBrk="1" latinLnBrk="0" hangingPunct="1">
                        <a:defRPr sz="1800" kern="1200">
                          <a:solidFill>
                            <a:schemeClr val="tx1"/>
                          </a:solidFill>
                          <a:latin typeface="Avenir Next LT Pro DemiCalibri"/>
                        </a:defRPr>
                      </a:lvl5pPr>
                      <a:lvl6pPr marL="2286000" algn="l" defTabSz="914400" rtl="0" eaLnBrk="1" latinLnBrk="0" hangingPunct="1">
                        <a:defRPr sz="1800" kern="1200">
                          <a:solidFill>
                            <a:schemeClr val="tx1"/>
                          </a:solidFill>
                          <a:latin typeface="Avenir Next LT Pro DemiCalibri"/>
                        </a:defRPr>
                      </a:lvl6pPr>
                      <a:lvl7pPr marL="2743200" algn="l" defTabSz="914400" rtl="0" eaLnBrk="1" latinLnBrk="0" hangingPunct="1">
                        <a:defRPr sz="1800" kern="1200">
                          <a:solidFill>
                            <a:schemeClr val="tx1"/>
                          </a:solidFill>
                          <a:latin typeface="Avenir Next LT Pro DemiCalibri"/>
                        </a:defRPr>
                      </a:lvl7pPr>
                      <a:lvl8pPr marL="3200400" algn="l" defTabSz="914400" rtl="0" eaLnBrk="1" latinLnBrk="0" hangingPunct="1">
                        <a:defRPr sz="1800" kern="1200">
                          <a:solidFill>
                            <a:schemeClr val="tx1"/>
                          </a:solidFill>
                          <a:latin typeface="Avenir Next LT Pro DemiCalibri"/>
                        </a:defRPr>
                      </a:lvl8pPr>
                      <a:lvl9pPr marL="3657600" algn="l" defTabSz="914400" rtl="0" eaLnBrk="1" latinLnBrk="0" hangingPunct="1">
                        <a:defRPr sz="1800" kern="1200">
                          <a:solidFill>
                            <a:schemeClr val="tx1"/>
                          </a:solidFill>
                          <a:latin typeface="Avenir Next LT Pro DemiCalibri"/>
                        </a:defRPr>
                      </a:lvl9pPr>
                    </a:lstStyle>
                    <a:p>
                      <a:pPr algn="l" fontAlgn="b"/>
                      <a:endParaRPr lang="fr-FR" sz="100" b="0" i="0" u="none" strike="noStrike" dirty="0">
                        <a:solidFill>
                          <a:srgbClr val="000000"/>
                        </a:solidFill>
                        <a:effectLst/>
                        <a:latin typeface="Aptos Narrow" panose="020B000402020202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venir Next LT Pro DemiCalibri"/>
                        </a:defRPr>
                      </a:lvl1pPr>
                      <a:lvl2pPr marL="457200" algn="l" defTabSz="914400" rtl="0" eaLnBrk="1" latinLnBrk="0" hangingPunct="1">
                        <a:defRPr sz="1800" kern="1200">
                          <a:solidFill>
                            <a:schemeClr val="tx1"/>
                          </a:solidFill>
                          <a:latin typeface="Avenir Next LT Pro DemiCalibri"/>
                        </a:defRPr>
                      </a:lvl2pPr>
                      <a:lvl3pPr marL="914400" algn="l" defTabSz="914400" rtl="0" eaLnBrk="1" latinLnBrk="0" hangingPunct="1">
                        <a:defRPr sz="1800" kern="1200">
                          <a:solidFill>
                            <a:schemeClr val="tx1"/>
                          </a:solidFill>
                          <a:latin typeface="Avenir Next LT Pro DemiCalibri"/>
                        </a:defRPr>
                      </a:lvl3pPr>
                      <a:lvl4pPr marL="1371600" algn="l" defTabSz="914400" rtl="0" eaLnBrk="1" latinLnBrk="0" hangingPunct="1">
                        <a:defRPr sz="1800" kern="1200">
                          <a:solidFill>
                            <a:schemeClr val="tx1"/>
                          </a:solidFill>
                          <a:latin typeface="Avenir Next LT Pro DemiCalibri"/>
                        </a:defRPr>
                      </a:lvl4pPr>
                      <a:lvl5pPr marL="1828800" algn="l" defTabSz="914400" rtl="0" eaLnBrk="1" latinLnBrk="0" hangingPunct="1">
                        <a:defRPr sz="1800" kern="1200">
                          <a:solidFill>
                            <a:schemeClr val="tx1"/>
                          </a:solidFill>
                          <a:latin typeface="Avenir Next LT Pro DemiCalibri"/>
                        </a:defRPr>
                      </a:lvl5pPr>
                      <a:lvl6pPr marL="2286000" algn="l" defTabSz="914400" rtl="0" eaLnBrk="1" latinLnBrk="0" hangingPunct="1">
                        <a:defRPr sz="1800" kern="1200">
                          <a:solidFill>
                            <a:schemeClr val="tx1"/>
                          </a:solidFill>
                          <a:latin typeface="Avenir Next LT Pro DemiCalibri"/>
                        </a:defRPr>
                      </a:lvl6pPr>
                      <a:lvl7pPr marL="2743200" algn="l" defTabSz="914400" rtl="0" eaLnBrk="1" latinLnBrk="0" hangingPunct="1">
                        <a:defRPr sz="1800" kern="1200">
                          <a:solidFill>
                            <a:schemeClr val="tx1"/>
                          </a:solidFill>
                          <a:latin typeface="Avenir Next LT Pro DemiCalibri"/>
                        </a:defRPr>
                      </a:lvl7pPr>
                      <a:lvl8pPr marL="3200400" algn="l" defTabSz="914400" rtl="0" eaLnBrk="1" latinLnBrk="0" hangingPunct="1">
                        <a:defRPr sz="1800" kern="1200">
                          <a:solidFill>
                            <a:schemeClr val="tx1"/>
                          </a:solidFill>
                          <a:latin typeface="Avenir Next LT Pro DemiCalibri"/>
                        </a:defRPr>
                      </a:lvl8pPr>
                      <a:lvl9pPr marL="3657600" algn="l" defTabSz="914400" rtl="0" eaLnBrk="1" latinLnBrk="0" hangingPunct="1">
                        <a:defRPr sz="1800" kern="1200">
                          <a:solidFill>
                            <a:schemeClr val="tx1"/>
                          </a:solidFill>
                          <a:latin typeface="Avenir Next LT Pro DemiCalibri"/>
                        </a:defRPr>
                      </a:lvl9pPr>
                    </a:lstStyle>
                    <a:p>
                      <a:pPr algn="l" fontAlgn="ctr"/>
                      <a:endParaRPr lang="fr-FR" sz="100" b="0" i="0" u="none" strike="noStrike" dirty="0">
                        <a:solidFill>
                          <a:srgbClr val="000000"/>
                        </a:solidFill>
                        <a:effectLst/>
                        <a:latin typeface="Aptos Narrow" panose="020B0004020202020204" pitchFamily="34" charset="0"/>
                      </a:endParaRPr>
                    </a:p>
                  </a:txBody>
                  <a:tcPr marL="7620" marR="7620" marT="762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169625533"/>
                  </a:ext>
                </a:extLst>
              </a:tr>
              <a:tr h="182880">
                <a:tc>
                  <a:txBody>
                    <a:bodyPr/>
                    <a:lstStyle>
                      <a:lvl1pPr marL="0" algn="l" defTabSz="914400" rtl="0" eaLnBrk="1" latinLnBrk="0" hangingPunct="1">
                        <a:defRPr sz="1800" kern="1200">
                          <a:solidFill>
                            <a:schemeClr val="tx1"/>
                          </a:solidFill>
                          <a:latin typeface="Avenir Next LT Pro DemiCalibri"/>
                        </a:defRPr>
                      </a:lvl1pPr>
                      <a:lvl2pPr marL="457200" algn="l" defTabSz="914400" rtl="0" eaLnBrk="1" latinLnBrk="0" hangingPunct="1">
                        <a:defRPr sz="1800" kern="1200">
                          <a:solidFill>
                            <a:schemeClr val="tx1"/>
                          </a:solidFill>
                          <a:latin typeface="Avenir Next LT Pro DemiCalibri"/>
                        </a:defRPr>
                      </a:lvl2pPr>
                      <a:lvl3pPr marL="914400" algn="l" defTabSz="914400" rtl="0" eaLnBrk="1" latinLnBrk="0" hangingPunct="1">
                        <a:defRPr sz="1800" kern="1200">
                          <a:solidFill>
                            <a:schemeClr val="tx1"/>
                          </a:solidFill>
                          <a:latin typeface="Avenir Next LT Pro DemiCalibri"/>
                        </a:defRPr>
                      </a:lvl3pPr>
                      <a:lvl4pPr marL="1371600" algn="l" defTabSz="914400" rtl="0" eaLnBrk="1" latinLnBrk="0" hangingPunct="1">
                        <a:defRPr sz="1800" kern="1200">
                          <a:solidFill>
                            <a:schemeClr val="tx1"/>
                          </a:solidFill>
                          <a:latin typeface="Avenir Next LT Pro DemiCalibri"/>
                        </a:defRPr>
                      </a:lvl4pPr>
                      <a:lvl5pPr marL="1828800" algn="l" defTabSz="914400" rtl="0" eaLnBrk="1" latinLnBrk="0" hangingPunct="1">
                        <a:defRPr sz="1800" kern="1200">
                          <a:solidFill>
                            <a:schemeClr val="tx1"/>
                          </a:solidFill>
                          <a:latin typeface="Avenir Next LT Pro DemiCalibri"/>
                        </a:defRPr>
                      </a:lvl5pPr>
                      <a:lvl6pPr marL="2286000" algn="l" defTabSz="914400" rtl="0" eaLnBrk="1" latinLnBrk="0" hangingPunct="1">
                        <a:defRPr sz="1800" kern="1200">
                          <a:solidFill>
                            <a:schemeClr val="tx1"/>
                          </a:solidFill>
                          <a:latin typeface="Avenir Next LT Pro DemiCalibri"/>
                        </a:defRPr>
                      </a:lvl6pPr>
                      <a:lvl7pPr marL="2743200" algn="l" defTabSz="914400" rtl="0" eaLnBrk="1" latinLnBrk="0" hangingPunct="1">
                        <a:defRPr sz="1800" kern="1200">
                          <a:solidFill>
                            <a:schemeClr val="tx1"/>
                          </a:solidFill>
                          <a:latin typeface="Avenir Next LT Pro DemiCalibri"/>
                        </a:defRPr>
                      </a:lvl7pPr>
                      <a:lvl8pPr marL="3200400" algn="l" defTabSz="914400" rtl="0" eaLnBrk="1" latinLnBrk="0" hangingPunct="1">
                        <a:defRPr sz="1800" kern="1200">
                          <a:solidFill>
                            <a:schemeClr val="tx1"/>
                          </a:solidFill>
                          <a:latin typeface="Avenir Next LT Pro DemiCalibri"/>
                        </a:defRPr>
                      </a:lvl8pPr>
                      <a:lvl9pPr marL="3657600" algn="l" defTabSz="914400" rtl="0" eaLnBrk="1" latinLnBrk="0" hangingPunct="1">
                        <a:defRPr sz="1800" kern="1200">
                          <a:solidFill>
                            <a:schemeClr val="tx1"/>
                          </a:solidFill>
                          <a:latin typeface="Avenir Next LT Pro DemiCalibri"/>
                        </a:defRPr>
                      </a:lvl9pPr>
                    </a:lstStyle>
                    <a:p>
                      <a:pPr algn="l" fontAlgn="b"/>
                      <a:r>
                        <a:rPr lang="fr-FR" sz="10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Avenir Next LT Pro DemiCalibri"/>
                        </a:defRPr>
                      </a:lvl1pPr>
                      <a:lvl2pPr marL="457200" algn="l" defTabSz="914400" rtl="0" eaLnBrk="1" latinLnBrk="0" hangingPunct="1">
                        <a:defRPr sz="1800" kern="1200">
                          <a:solidFill>
                            <a:schemeClr val="tx1"/>
                          </a:solidFill>
                          <a:latin typeface="Avenir Next LT Pro DemiCalibri"/>
                        </a:defRPr>
                      </a:lvl2pPr>
                      <a:lvl3pPr marL="914400" algn="l" defTabSz="914400" rtl="0" eaLnBrk="1" latinLnBrk="0" hangingPunct="1">
                        <a:defRPr sz="1800" kern="1200">
                          <a:solidFill>
                            <a:schemeClr val="tx1"/>
                          </a:solidFill>
                          <a:latin typeface="Avenir Next LT Pro DemiCalibri"/>
                        </a:defRPr>
                      </a:lvl3pPr>
                      <a:lvl4pPr marL="1371600" algn="l" defTabSz="914400" rtl="0" eaLnBrk="1" latinLnBrk="0" hangingPunct="1">
                        <a:defRPr sz="1800" kern="1200">
                          <a:solidFill>
                            <a:schemeClr val="tx1"/>
                          </a:solidFill>
                          <a:latin typeface="Avenir Next LT Pro DemiCalibri"/>
                        </a:defRPr>
                      </a:lvl4pPr>
                      <a:lvl5pPr marL="1828800" algn="l" defTabSz="914400" rtl="0" eaLnBrk="1" latinLnBrk="0" hangingPunct="1">
                        <a:defRPr sz="1800" kern="1200">
                          <a:solidFill>
                            <a:schemeClr val="tx1"/>
                          </a:solidFill>
                          <a:latin typeface="Avenir Next LT Pro DemiCalibri"/>
                        </a:defRPr>
                      </a:lvl5pPr>
                      <a:lvl6pPr marL="2286000" algn="l" defTabSz="914400" rtl="0" eaLnBrk="1" latinLnBrk="0" hangingPunct="1">
                        <a:defRPr sz="1800" kern="1200">
                          <a:solidFill>
                            <a:schemeClr val="tx1"/>
                          </a:solidFill>
                          <a:latin typeface="Avenir Next LT Pro DemiCalibri"/>
                        </a:defRPr>
                      </a:lvl6pPr>
                      <a:lvl7pPr marL="2743200" algn="l" defTabSz="914400" rtl="0" eaLnBrk="1" latinLnBrk="0" hangingPunct="1">
                        <a:defRPr sz="1800" kern="1200">
                          <a:solidFill>
                            <a:schemeClr val="tx1"/>
                          </a:solidFill>
                          <a:latin typeface="Avenir Next LT Pro DemiCalibri"/>
                        </a:defRPr>
                      </a:lvl7pPr>
                      <a:lvl8pPr marL="3200400" algn="l" defTabSz="914400" rtl="0" eaLnBrk="1" latinLnBrk="0" hangingPunct="1">
                        <a:defRPr sz="1800" kern="1200">
                          <a:solidFill>
                            <a:schemeClr val="tx1"/>
                          </a:solidFill>
                          <a:latin typeface="Avenir Next LT Pro DemiCalibri"/>
                        </a:defRPr>
                      </a:lvl8pPr>
                      <a:lvl9pPr marL="3657600" algn="l" defTabSz="914400" rtl="0" eaLnBrk="1" latinLnBrk="0" hangingPunct="1">
                        <a:defRPr sz="1800" kern="1200">
                          <a:solidFill>
                            <a:schemeClr val="tx1"/>
                          </a:solidFill>
                          <a:latin typeface="Avenir Next LT Pro DemiCalibri"/>
                        </a:defRPr>
                      </a:lvl9pPr>
                    </a:lstStyle>
                    <a:p>
                      <a:pPr algn="l" fontAlgn="ctr"/>
                      <a:r>
                        <a:rPr lang="fr-FR" sz="1000" b="0" i="0" u="none" strike="noStrike" dirty="0">
                          <a:solidFill>
                            <a:srgbClr val="000000"/>
                          </a:solidFill>
                          <a:effectLst/>
                          <a:latin typeface="Aptos Narrow" panose="020B0004020202020204" pitchFamily="34" charset="0"/>
                        </a:rPr>
                        <a:t>  Variété supposée sensible JNO et MPC</a:t>
                      </a:r>
                    </a:p>
                  </a:txBody>
                  <a:tcPr marL="7620" marR="7620" marT="762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93179393"/>
                  </a:ext>
                </a:extLst>
              </a:tr>
              <a:tr h="91440">
                <a:tc>
                  <a:txBody>
                    <a:bodyPr/>
                    <a:lstStyle>
                      <a:lvl1pPr marL="0" algn="l" defTabSz="914400" rtl="0" eaLnBrk="1" latinLnBrk="0" hangingPunct="1">
                        <a:defRPr sz="1800" kern="1200">
                          <a:solidFill>
                            <a:schemeClr val="tx1"/>
                          </a:solidFill>
                          <a:latin typeface="Avenir Next LT Pro DemiCalibri"/>
                        </a:defRPr>
                      </a:lvl1pPr>
                      <a:lvl2pPr marL="457200" algn="l" defTabSz="914400" rtl="0" eaLnBrk="1" latinLnBrk="0" hangingPunct="1">
                        <a:defRPr sz="1800" kern="1200">
                          <a:solidFill>
                            <a:schemeClr val="tx1"/>
                          </a:solidFill>
                          <a:latin typeface="Avenir Next LT Pro DemiCalibri"/>
                        </a:defRPr>
                      </a:lvl2pPr>
                      <a:lvl3pPr marL="914400" algn="l" defTabSz="914400" rtl="0" eaLnBrk="1" latinLnBrk="0" hangingPunct="1">
                        <a:defRPr sz="1800" kern="1200">
                          <a:solidFill>
                            <a:schemeClr val="tx1"/>
                          </a:solidFill>
                          <a:latin typeface="Avenir Next LT Pro DemiCalibri"/>
                        </a:defRPr>
                      </a:lvl3pPr>
                      <a:lvl4pPr marL="1371600" algn="l" defTabSz="914400" rtl="0" eaLnBrk="1" latinLnBrk="0" hangingPunct="1">
                        <a:defRPr sz="1800" kern="1200">
                          <a:solidFill>
                            <a:schemeClr val="tx1"/>
                          </a:solidFill>
                          <a:latin typeface="Avenir Next LT Pro DemiCalibri"/>
                        </a:defRPr>
                      </a:lvl4pPr>
                      <a:lvl5pPr marL="1828800" algn="l" defTabSz="914400" rtl="0" eaLnBrk="1" latinLnBrk="0" hangingPunct="1">
                        <a:defRPr sz="1800" kern="1200">
                          <a:solidFill>
                            <a:schemeClr val="tx1"/>
                          </a:solidFill>
                          <a:latin typeface="Avenir Next LT Pro DemiCalibri"/>
                        </a:defRPr>
                      </a:lvl5pPr>
                      <a:lvl6pPr marL="2286000" algn="l" defTabSz="914400" rtl="0" eaLnBrk="1" latinLnBrk="0" hangingPunct="1">
                        <a:defRPr sz="1800" kern="1200">
                          <a:solidFill>
                            <a:schemeClr val="tx1"/>
                          </a:solidFill>
                          <a:latin typeface="Avenir Next LT Pro DemiCalibri"/>
                        </a:defRPr>
                      </a:lvl6pPr>
                      <a:lvl7pPr marL="2743200" algn="l" defTabSz="914400" rtl="0" eaLnBrk="1" latinLnBrk="0" hangingPunct="1">
                        <a:defRPr sz="1800" kern="1200">
                          <a:solidFill>
                            <a:schemeClr val="tx1"/>
                          </a:solidFill>
                          <a:latin typeface="Avenir Next LT Pro DemiCalibri"/>
                        </a:defRPr>
                      </a:lvl7pPr>
                      <a:lvl8pPr marL="3200400" algn="l" defTabSz="914400" rtl="0" eaLnBrk="1" latinLnBrk="0" hangingPunct="1">
                        <a:defRPr sz="1800" kern="1200">
                          <a:solidFill>
                            <a:schemeClr val="tx1"/>
                          </a:solidFill>
                          <a:latin typeface="Avenir Next LT Pro DemiCalibri"/>
                        </a:defRPr>
                      </a:lvl8pPr>
                      <a:lvl9pPr marL="3657600" algn="l" defTabSz="914400" rtl="0" eaLnBrk="1" latinLnBrk="0" hangingPunct="1">
                        <a:defRPr sz="1800" kern="1200">
                          <a:solidFill>
                            <a:schemeClr val="tx1"/>
                          </a:solidFill>
                          <a:latin typeface="Avenir Next LT Pro DemiCalibri"/>
                        </a:defRPr>
                      </a:lvl9pPr>
                    </a:lstStyle>
                    <a:p>
                      <a:pPr algn="l" fontAlgn="b"/>
                      <a:endParaRPr lang="fr-FR" sz="100" b="0" i="0" u="none" strike="noStrike" dirty="0">
                        <a:solidFill>
                          <a:srgbClr val="000000"/>
                        </a:solidFill>
                        <a:effectLst/>
                        <a:latin typeface="Aptos Narrow" panose="020B000402020202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venir Next LT Pro DemiCalibri"/>
                        </a:defRPr>
                      </a:lvl1pPr>
                      <a:lvl2pPr marL="457200" algn="l" defTabSz="914400" rtl="0" eaLnBrk="1" latinLnBrk="0" hangingPunct="1">
                        <a:defRPr sz="1800" kern="1200">
                          <a:solidFill>
                            <a:schemeClr val="tx1"/>
                          </a:solidFill>
                          <a:latin typeface="Avenir Next LT Pro DemiCalibri"/>
                        </a:defRPr>
                      </a:lvl2pPr>
                      <a:lvl3pPr marL="914400" algn="l" defTabSz="914400" rtl="0" eaLnBrk="1" latinLnBrk="0" hangingPunct="1">
                        <a:defRPr sz="1800" kern="1200">
                          <a:solidFill>
                            <a:schemeClr val="tx1"/>
                          </a:solidFill>
                          <a:latin typeface="Avenir Next LT Pro DemiCalibri"/>
                        </a:defRPr>
                      </a:lvl3pPr>
                      <a:lvl4pPr marL="1371600" algn="l" defTabSz="914400" rtl="0" eaLnBrk="1" latinLnBrk="0" hangingPunct="1">
                        <a:defRPr sz="1800" kern="1200">
                          <a:solidFill>
                            <a:schemeClr val="tx1"/>
                          </a:solidFill>
                          <a:latin typeface="Avenir Next LT Pro DemiCalibri"/>
                        </a:defRPr>
                      </a:lvl4pPr>
                      <a:lvl5pPr marL="1828800" algn="l" defTabSz="914400" rtl="0" eaLnBrk="1" latinLnBrk="0" hangingPunct="1">
                        <a:defRPr sz="1800" kern="1200">
                          <a:solidFill>
                            <a:schemeClr val="tx1"/>
                          </a:solidFill>
                          <a:latin typeface="Avenir Next LT Pro DemiCalibri"/>
                        </a:defRPr>
                      </a:lvl5pPr>
                      <a:lvl6pPr marL="2286000" algn="l" defTabSz="914400" rtl="0" eaLnBrk="1" latinLnBrk="0" hangingPunct="1">
                        <a:defRPr sz="1800" kern="1200">
                          <a:solidFill>
                            <a:schemeClr val="tx1"/>
                          </a:solidFill>
                          <a:latin typeface="Avenir Next LT Pro DemiCalibri"/>
                        </a:defRPr>
                      </a:lvl6pPr>
                      <a:lvl7pPr marL="2743200" algn="l" defTabSz="914400" rtl="0" eaLnBrk="1" latinLnBrk="0" hangingPunct="1">
                        <a:defRPr sz="1800" kern="1200">
                          <a:solidFill>
                            <a:schemeClr val="tx1"/>
                          </a:solidFill>
                          <a:latin typeface="Avenir Next LT Pro DemiCalibri"/>
                        </a:defRPr>
                      </a:lvl7pPr>
                      <a:lvl8pPr marL="3200400" algn="l" defTabSz="914400" rtl="0" eaLnBrk="1" latinLnBrk="0" hangingPunct="1">
                        <a:defRPr sz="1800" kern="1200">
                          <a:solidFill>
                            <a:schemeClr val="tx1"/>
                          </a:solidFill>
                          <a:latin typeface="Avenir Next LT Pro DemiCalibri"/>
                        </a:defRPr>
                      </a:lvl8pPr>
                      <a:lvl9pPr marL="3657600" algn="l" defTabSz="914400" rtl="0" eaLnBrk="1" latinLnBrk="0" hangingPunct="1">
                        <a:defRPr sz="1800" kern="1200">
                          <a:solidFill>
                            <a:schemeClr val="tx1"/>
                          </a:solidFill>
                          <a:latin typeface="Avenir Next LT Pro DemiCalibri"/>
                        </a:defRPr>
                      </a:lvl9pPr>
                    </a:lstStyle>
                    <a:p>
                      <a:pPr algn="l" fontAlgn="ctr"/>
                      <a:endParaRPr lang="fr-FR" sz="100" b="0" i="0" u="none" strike="noStrike" dirty="0">
                        <a:solidFill>
                          <a:srgbClr val="000000"/>
                        </a:solidFill>
                        <a:effectLst/>
                        <a:latin typeface="Aptos Narrow" panose="020B0004020202020204" pitchFamily="34" charset="0"/>
                      </a:endParaRPr>
                    </a:p>
                  </a:txBody>
                  <a:tcPr marL="7620" marR="7620" marT="762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626449708"/>
                  </a:ext>
                </a:extLst>
              </a:tr>
              <a:tr h="182880">
                <a:tc>
                  <a:txBody>
                    <a:bodyPr/>
                    <a:lstStyle>
                      <a:lvl1pPr marL="0" algn="l" defTabSz="914400" rtl="0" eaLnBrk="1" latinLnBrk="0" hangingPunct="1">
                        <a:defRPr sz="1800" kern="1200">
                          <a:solidFill>
                            <a:schemeClr val="tx1"/>
                          </a:solidFill>
                          <a:latin typeface="Avenir Next LT Pro DemiCalibri"/>
                        </a:defRPr>
                      </a:lvl1pPr>
                      <a:lvl2pPr marL="457200" algn="l" defTabSz="914400" rtl="0" eaLnBrk="1" latinLnBrk="0" hangingPunct="1">
                        <a:defRPr sz="1800" kern="1200">
                          <a:solidFill>
                            <a:schemeClr val="tx1"/>
                          </a:solidFill>
                          <a:latin typeface="Avenir Next LT Pro DemiCalibri"/>
                        </a:defRPr>
                      </a:lvl2pPr>
                      <a:lvl3pPr marL="914400" algn="l" defTabSz="914400" rtl="0" eaLnBrk="1" latinLnBrk="0" hangingPunct="1">
                        <a:defRPr sz="1800" kern="1200">
                          <a:solidFill>
                            <a:schemeClr val="tx1"/>
                          </a:solidFill>
                          <a:latin typeface="Avenir Next LT Pro DemiCalibri"/>
                        </a:defRPr>
                      </a:lvl3pPr>
                      <a:lvl4pPr marL="1371600" algn="l" defTabSz="914400" rtl="0" eaLnBrk="1" latinLnBrk="0" hangingPunct="1">
                        <a:defRPr sz="1800" kern="1200">
                          <a:solidFill>
                            <a:schemeClr val="tx1"/>
                          </a:solidFill>
                          <a:latin typeface="Avenir Next LT Pro DemiCalibri"/>
                        </a:defRPr>
                      </a:lvl4pPr>
                      <a:lvl5pPr marL="1828800" algn="l" defTabSz="914400" rtl="0" eaLnBrk="1" latinLnBrk="0" hangingPunct="1">
                        <a:defRPr sz="1800" kern="1200">
                          <a:solidFill>
                            <a:schemeClr val="tx1"/>
                          </a:solidFill>
                          <a:latin typeface="Avenir Next LT Pro DemiCalibri"/>
                        </a:defRPr>
                      </a:lvl5pPr>
                      <a:lvl6pPr marL="2286000" algn="l" defTabSz="914400" rtl="0" eaLnBrk="1" latinLnBrk="0" hangingPunct="1">
                        <a:defRPr sz="1800" kern="1200">
                          <a:solidFill>
                            <a:schemeClr val="tx1"/>
                          </a:solidFill>
                          <a:latin typeface="Avenir Next LT Pro DemiCalibri"/>
                        </a:defRPr>
                      </a:lvl6pPr>
                      <a:lvl7pPr marL="2743200" algn="l" defTabSz="914400" rtl="0" eaLnBrk="1" latinLnBrk="0" hangingPunct="1">
                        <a:defRPr sz="1800" kern="1200">
                          <a:solidFill>
                            <a:schemeClr val="tx1"/>
                          </a:solidFill>
                          <a:latin typeface="Avenir Next LT Pro DemiCalibri"/>
                        </a:defRPr>
                      </a:lvl7pPr>
                      <a:lvl8pPr marL="3200400" algn="l" defTabSz="914400" rtl="0" eaLnBrk="1" latinLnBrk="0" hangingPunct="1">
                        <a:defRPr sz="1800" kern="1200">
                          <a:solidFill>
                            <a:schemeClr val="tx1"/>
                          </a:solidFill>
                          <a:latin typeface="Avenir Next LT Pro DemiCalibri"/>
                        </a:defRPr>
                      </a:lvl8pPr>
                      <a:lvl9pPr marL="3657600" algn="l" defTabSz="914400" rtl="0" eaLnBrk="1" latinLnBrk="0" hangingPunct="1">
                        <a:defRPr sz="1800" kern="1200">
                          <a:solidFill>
                            <a:schemeClr val="tx1"/>
                          </a:solidFill>
                          <a:latin typeface="Avenir Next LT Pro DemiCalibri"/>
                        </a:defRPr>
                      </a:lvl9pPr>
                    </a:lstStyle>
                    <a:p>
                      <a:pPr algn="l" fontAlgn="b"/>
                      <a:r>
                        <a:rPr lang="fr-FR" sz="10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tx1"/>
                          </a:solidFill>
                          <a:latin typeface="Avenir Next LT Pro DemiCalibri"/>
                        </a:defRPr>
                      </a:lvl1pPr>
                      <a:lvl2pPr marL="457200" algn="l" defTabSz="914400" rtl="0" eaLnBrk="1" latinLnBrk="0" hangingPunct="1">
                        <a:defRPr sz="1800" kern="1200">
                          <a:solidFill>
                            <a:schemeClr val="tx1"/>
                          </a:solidFill>
                          <a:latin typeface="Avenir Next LT Pro DemiCalibri"/>
                        </a:defRPr>
                      </a:lvl2pPr>
                      <a:lvl3pPr marL="914400" algn="l" defTabSz="914400" rtl="0" eaLnBrk="1" latinLnBrk="0" hangingPunct="1">
                        <a:defRPr sz="1800" kern="1200">
                          <a:solidFill>
                            <a:schemeClr val="tx1"/>
                          </a:solidFill>
                          <a:latin typeface="Avenir Next LT Pro DemiCalibri"/>
                        </a:defRPr>
                      </a:lvl3pPr>
                      <a:lvl4pPr marL="1371600" algn="l" defTabSz="914400" rtl="0" eaLnBrk="1" latinLnBrk="0" hangingPunct="1">
                        <a:defRPr sz="1800" kern="1200">
                          <a:solidFill>
                            <a:schemeClr val="tx1"/>
                          </a:solidFill>
                          <a:latin typeface="Avenir Next LT Pro DemiCalibri"/>
                        </a:defRPr>
                      </a:lvl4pPr>
                      <a:lvl5pPr marL="1828800" algn="l" defTabSz="914400" rtl="0" eaLnBrk="1" latinLnBrk="0" hangingPunct="1">
                        <a:defRPr sz="1800" kern="1200">
                          <a:solidFill>
                            <a:schemeClr val="tx1"/>
                          </a:solidFill>
                          <a:latin typeface="Avenir Next LT Pro DemiCalibri"/>
                        </a:defRPr>
                      </a:lvl5pPr>
                      <a:lvl6pPr marL="2286000" algn="l" defTabSz="914400" rtl="0" eaLnBrk="1" latinLnBrk="0" hangingPunct="1">
                        <a:defRPr sz="1800" kern="1200">
                          <a:solidFill>
                            <a:schemeClr val="tx1"/>
                          </a:solidFill>
                          <a:latin typeface="Avenir Next LT Pro DemiCalibri"/>
                        </a:defRPr>
                      </a:lvl6pPr>
                      <a:lvl7pPr marL="2743200" algn="l" defTabSz="914400" rtl="0" eaLnBrk="1" latinLnBrk="0" hangingPunct="1">
                        <a:defRPr sz="1800" kern="1200">
                          <a:solidFill>
                            <a:schemeClr val="tx1"/>
                          </a:solidFill>
                          <a:latin typeface="Avenir Next LT Pro DemiCalibri"/>
                        </a:defRPr>
                      </a:lvl7pPr>
                      <a:lvl8pPr marL="3200400" algn="l" defTabSz="914400" rtl="0" eaLnBrk="1" latinLnBrk="0" hangingPunct="1">
                        <a:defRPr sz="1800" kern="1200">
                          <a:solidFill>
                            <a:schemeClr val="tx1"/>
                          </a:solidFill>
                          <a:latin typeface="Avenir Next LT Pro DemiCalibri"/>
                        </a:defRPr>
                      </a:lvl8pPr>
                      <a:lvl9pPr marL="3657600" algn="l" defTabSz="914400" rtl="0" eaLnBrk="1" latinLnBrk="0" hangingPunct="1">
                        <a:defRPr sz="1800" kern="1200">
                          <a:solidFill>
                            <a:schemeClr val="tx1"/>
                          </a:solidFill>
                          <a:latin typeface="Avenir Next LT Pro DemiCalibri"/>
                        </a:defRPr>
                      </a:lvl9pPr>
                    </a:lstStyle>
                    <a:p>
                      <a:pPr algn="l" fontAlgn="ctr"/>
                      <a:r>
                        <a:rPr lang="fr-FR" sz="1000" b="0" i="0" u="none" strike="noStrike" dirty="0">
                          <a:solidFill>
                            <a:srgbClr val="000000"/>
                          </a:solidFill>
                          <a:effectLst/>
                          <a:latin typeface="Aptos Narrow" panose="020B0004020202020204" pitchFamily="34" charset="0"/>
                        </a:rPr>
                        <a:t>  Variété supposée tolérante à la MPC</a:t>
                      </a:r>
                    </a:p>
                  </a:txBody>
                  <a:tcPr marL="7620" marR="7620" marT="762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929933963"/>
                  </a:ext>
                </a:extLst>
              </a:tr>
              <a:tr h="99060">
                <a:tc>
                  <a:txBody>
                    <a:bodyPr/>
                    <a:lstStyle>
                      <a:lvl1pPr marL="0" algn="l" defTabSz="914400" rtl="0" eaLnBrk="1" latinLnBrk="0" hangingPunct="1">
                        <a:defRPr sz="1800" kern="1200">
                          <a:solidFill>
                            <a:schemeClr val="tx1"/>
                          </a:solidFill>
                          <a:latin typeface="Avenir Next LT Pro DemiCalibri"/>
                        </a:defRPr>
                      </a:lvl1pPr>
                      <a:lvl2pPr marL="457200" algn="l" defTabSz="914400" rtl="0" eaLnBrk="1" latinLnBrk="0" hangingPunct="1">
                        <a:defRPr sz="1800" kern="1200">
                          <a:solidFill>
                            <a:schemeClr val="tx1"/>
                          </a:solidFill>
                          <a:latin typeface="Avenir Next LT Pro DemiCalibri"/>
                        </a:defRPr>
                      </a:lvl2pPr>
                      <a:lvl3pPr marL="914400" algn="l" defTabSz="914400" rtl="0" eaLnBrk="1" latinLnBrk="0" hangingPunct="1">
                        <a:defRPr sz="1800" kern="1200">
                          <a:solidFill>
                            <a:schemeClr val="tx1"/>
                          </a:solidFill>
                          <a:latin typeface="Avenir Next LT Pro DemiCalibri"/>
                        </a:defRPr>
                      </a:lvl3pPr>
                      <a:lvl4pPr marL="1371600" algn="l" defTabSz="914400" rtl="0" eaLnBrk="1" latinLnBrk="0" hangingPunct="1">
                        <a:defRPr sz="1800" kern="1200">
                          <a:solidFill>
                            <a:schemeClr val="tx1"/>
                          </a:solidFill>
                          <a:latin typeface="Avenir Next LT Pro DemiCalibri"/>
                        </a:defRPr>
                      </a:lvl4pPr>
                      <a:lvl5pPr marL="1828800" algn="l" defTabSz="914400" rtl="0" eaLnBrk="1" latinLnBrk="0" hangingPunct="1">
                        <a:defRPr sz="1800" kern="1200">
                          <a:solidFill>
                            <a:schemeClr val="tx1"/>
                          </a:solidFill>
                          <a:latin typeface="Avenir Next LT Pro DemiCalibri"/>
                        </a:defRPr>
                      </a:lvl5pPr>
                      <a:lvl6pPr marL="2286000" algn="l" defTabSz="914400" rtl="0" eaLnBrk="1" latinLnBrk="0" hangingPunct="1">
                        <a:defRPr sz="1800" kern="1200">
                          <a:solidFill>
                            <a:schemeClr val="tx1"/>
                          </a:solidFill>
                          <a:latin typeface="Avenir Next LT Pro DemiCalibri"/>
                        </a:defRPr>
                      </a:lvl6pPr>
                      <a:lvl7pPr marL="2743200" algn="l" defTabSz="914400" rtl="0" eaLnBrk="1" latinLnBrk="0" hangingPunct="1">
                        <a:defRPr sz="1800" kern="1200">
                          <a:solidFill>
                            <a:schemeClr val="tx1"/>
                          </a:solidFill>
                          <a:latin typeface="Avenir Next LT Pro DemiCalibri"/>
                        </a:defRPr>
                      </a:lvl7pPr>
                      <a:lvl8pPr marL="3200400" algn="l" defTabSz="914400" rtl="0" eaLnBrk="1" latinLnBrk="0" hangingPunct="1">
                        <a:defRPr sz="1800" kern="1200">
                          <a:solidFill>
                            <a:schemeClr val="tx1"/>
                          </a:solidFill>
                          <a:latin typeface="Avenir Next LT Pro DemiCalibri"/>
                        </a:defRPr>
                      </a:lvl8pPr>
                      <a:lvl9pPr marL="3657600" algn="l" defTabSz="914400" rtl="0" eaLnBrk="1" latinLnBrk="0" hangingPunct="1">
                        <a:defRPr sz="1800" kern="1200">
                          <a:solidFill>
                            <a:schemeClr val="tx1"/>
                          </a:solidFill>
                          <a:latin typeface="Avenir Next LT Pro DemiCalibri"/>
                        </a:defRPr>
                      </a:lvl9pPr>
                    </a:lstStyle>
                    <a:p>
                      <a:pPr algn="l" fontAlgn="b"/>
                      <a:endParaRPr lang="fr-FR" sz="100" b="0" i="0" u="none" strike="noStrike" dirty="0">
                        <a:solidFill>
                          <a:srgbClr val="000000"/>
                        </a:solidFill>
                        <a:effectLst/>
                        <a:latin typeface="Aptos Narrow" panose="020B000402020202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venir Next LT Pro DemiCalibri"/>
                        </a:defRPr>
                      </a:lvl1pPr>
                      <a:lvl2pPr marL="457200" algn="l" defTabSz="914400" rtl="0" eaLnBrk="1" latinLnBrk="0" hangingPunct="1">
                        <a:defRPr sz="1800" kern="1200">
                          <a:solidFill>
                            <a:schemeClr val="tx1"/>
                          </a:solidFill>
                          <a:latin typeface="Avenir Next LT Pro DemiCalibri"/>
                        </a:defRPr>
                      </a:lvl2pPr>
                      <a:lvl3pPr marL="914400" algn="l" defTabSz="914400" rtl="0" eaLnBrk="1" latinLnBrk="0" hangingPunct="1">
                        <a:defRPr sz="1800" kern="1200">
                          <a:solidFill>
                            <a:schemeClr val="tx1"/>
                          </a:solidFill>
                          <a:latin typeface="Avenir Next LT Pro DemiCalibri"/>
                        </a:defRPr>
                      </a:lvl3pPr>
                      <a:lvl4pPr marL="1371600" algn="l" defTabSz="914400" rtl="0" eaLnBrk="1" latinLnBrk="0" hangingPunct="1">
                        <a:defRPr sz="1800" kern="1200">
                          <a:solidFill>
                            <a:schemeClr val="tx1"/>
                          </a:solidFill>
                          <a:latin typeface="Avenir Next LT Pro DemiCalibri"/>
                        </a:defRPr>
                      </a:lvl4pPr>
                      <a:lvl5pPr marL="1828800" algn="l" defTabSz="914400" rtl="0" eaLnBrk="1" latinLnBrk="0" hangingPunct="1">
                        <a:defRPr sz="1800" kern="1200">
                          <a:solidFill>
                            <a:schemeClr val="tx1"/>
                          </a:solidFill>
                          <a:latin typeface="Avenir Next LT Pro DemiCalibri"/>
                        </a:defRPr>
                      </a:lvl5pPr>
                      <a:lvl6pPr marL="2286000" algn="l" defTabSz="914400" rtl="0" eaLnBrk="1" latinLnBrk="0" hangingPunct="1">
                        <a:defRPr sz="1800" kern="1200">
                          <a:solidFill>
                            <a:schemeClr val="tx1"/>
                          </a:solidFill>
                          <a:latin typeface="Avenir Next LT Pro DemiCalibri"/>
                        </a:defRPr>
                      </a:lvl6pPr>
                      <a:lvl7pPr marL="2743200" algn="l" defTabSz="914400" rtl="0" eaLnBrk="1" latinLnBrk="0" hangingPunct="1">
                        <a:defRPr sz="1800" kern="1200">
                          <a:solidFill>
                            <a:schemeClr val="tx1"/>
                          </a:solidFill>
                          <a:latin typeface="Avenir Next LT Pro DemiCalibri"/>
                        </a:defRPr>
                      </a:lvl7pPr>
                      <a:lvl8pPr marL="3200400" algn="l" defTabSz="914400" rtl="0" eaLnBrk="1" latinLnBrk="0" hangingPunct="1">
                        <a:defRPr sz="1800" kern="1200">
                          <a:solidFill>
                            <a:schemeClr val="tx1"/>
                          </a:solidFill>
                          <a:latin typeface="Avenir Next LT Pro DemiCalibri"/>
                        </a:defRPr>
                      </a:lvl8pPr>
                      <a:lvl9pPr marL="3657600" algn="l" defTabSz="914400" rtl="0" eaLnBrk="1" latinLnBrk="0" hangingPunct="1">
                        <a:defRPr sz="1800" kern="1200">
                          <a:solidFill>
                            <a:schemeClr val="tx1"/>
                          </a:solidFill>
                          <a:latin typeface="Avenir Next LT Pro DemiCalibri"/>
                        </a:defRPr>
                      </a:lvl9pPr>
                    </a:lstStyle>
                    <a:p>
                      <a:pPr algn="l" fontAlgn="ctr"/>
                      <a:endParaRPr lang="fr-FR" sz="100" b="0" i="0" u="none" strike="noStrike" dirty="0">
                        <a:solidFill>
                          <a:srgbClr val="000000"/>
                        </a:solidFill>
                        <a:effectLst/>
                        <a:latin typeface="Aptos Narrow" panose="020B0004020202020204" pitchFamily="34" charset="0"/>
                      </a:endParaRPr>
                    </a:p>
                  </a:txBody>
                  <a:tcPr marL="7620" marR="7620" marT="762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93009475"/>
                  </a:ext>
                </a:extLst>
              </a:tr>
              <a:tr h="182880">
                <a:tc>
                  <a:txBody>
                    <a:bodyPr/>
                    <a:lstStyle>
                      <a:lvl1pPr marL="0" algn="l" defTabSz="914400" rtl="0" eaLnBrk="1" latinLnBrk="0" hangingPunct="1">
                        <a:defRPr sz="1800" kern="1200">
                          <a:solidFill>
                            <a:schemeClr val="tx1"/>
                          </a:solidFill>
                          <a:latin typeface="Avenir Next LT Pro DemiCalibri"/>
                        </a:defRPr>
                      </a:lvl1pPr>
                      <a:lvl2pPr marL="457200" algn="l" defTabSz="914400" rtl="0" eaLnBrk="1" latinLnBrk="0" hangingPunct="1">
                        <a:defRPr sz="1800" kern="1200">
                          <a:solidFill>
                            <a:schemeClr val="tx1"/>
                          </a:solidFill>
                          <a:latin typeface="Avenir Next LT Pro DemiCalibri"/>
                        </a:defRPr>
                      </a:lvl2pPr>
                      <a:lvl3pPr marL="914400" algn="l" defTabSz="914400" rtl="0" eaLnBrk="1" latinLnBrk="0" hangingPunct="1">
                        <a:defRPr sz="1800" kern="1200">
                          <a:solidFill>
                            <a:schemeClr val="tx1"/>
                          </a:solidFill>
                          <a:latin typeface="Avenir Next LT Pro DemiCalibri"/>
                        </a:defRPr>
                      </a:lvl3pPr>
                      <a:lvl4pPr marL="1371600" algn="l" defTabSz="914400" rtl="0" eaLnBrk="1" latinLnBrk="0" hangingPunct="1">
                        <a:defRPr sz="1800" kern="1200">
                          <a:solidFill>
                            <a:schemeClr val="tx1"/>
                          </a:solidFill>
                          <a:latin typeface="Avenir Next LT Pro DemiCalibri"/>
                        </a:defRPr>
                      </a:lvl4pPr>
                      <a:lvl5pPr marL="1828800" algn="l" defTabSz="914400" rtl="0" eaLnBrk="1" latinLnBrk="0" hangingPunct="1">
                        <a:defRPr sz="1800" kern="1200">
                          <a:solidFill>
                            <a:schemeClr val="tx1"/>
                          </a:solidFill>
                          <a:latin typeface="Avenir Next LT Pro DemiCalibri"/>
                        </a:defRPr>
                      </a:lvl5pPr>
                      <a:lvl6pPr marL="2286000" algn="l" defTabSz="914400" rtl="0" eaLnBrk="1" latinLnBrk="0" hangingPunct="1">
                        <a:defRPr sz="1800" kern="1200">
                          <a:solidFill>
                            <a:schemeClr val="tx1"/>
                          </a:solidFill>
                          <a:latin typeface="Avenir Next LT Pro DemiCalibri"/>
                        </a:defRPr>
                      </a:lvl6pPr>
                      <a:lvl7pPr marL="2743200" algn="l" defTabSz="914400" rtl="0" eaLnBrk="1" latinLnBrk="0" hangingPunct="1">
                        <a:defRPr sz="1800" kern="1200">
                          <a:solidFill>
                            <a:schemeClr val="tx1"/>
                          </a:solidFill>
                          <a:latin typeface="Avenir Next LT Pro DemiCalibri"/>
                        </a:defRPr>
                      </a:lvl7pPr>
                      <a:lvl8pPr marL="3200400" algn="l" defTabSz="914400" rtl="0" eaLnBrk="1" latinLnBrk="0" hangingPunct="1">
                        <a:defRPr sz="1800" kern="1200">
                          <a:solidFill>
                            <a:schemeClr val="tx1"/>
                          </a:solidFill>
                          <a:latin typeface="Avenir Next LT Pro DemiCalibri"/>
                        </a:defRPr>
                      </a:lvl8pPr>
                      <a:lvl9pPr marL="3657600" algn="l" defTabSz="914400" rtl="0" eaLnBrk="1" latinLnBrk="0" hangingPunct="1">
                        <a:defRPr sz="1800" kern="1200">
                          <a:solidFill>
                            <a:schemeClr val="tx1"/>
                          </a:solidFill>
                          <a:latin typeface="Avenir Next LT Pro DemiCalibri"/>
                        </a:defRPr>
                      </a:lvl9pPr>
                    </a:lstStyle>
                    <a:p>
                      <a:pPr algn="l" fontAlgn="b"/>
                      <a:r>
                        <a:rPr lang="fr-FR" sz="10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7030A0"/>
                    </a:solidFill>
                  </a:tcPr>
                </a:tc>
                <a:tc>
                  <a:txBody>
                    <a:bodyPr/>
                    <a:lstStyle>
                      <a:lvl1pPr marL="0" algn="l" defTabSz="914400" rtl="0" eaLnBrk="1" latinLnBrk="0" hangingPunct="1">
                        <a:defRPr sz="1800" kern="1200">
                          <a:solidFill>
                            <a:schemeClr val="tx1"/>
                          </a:solidFill>
                          <a:latin typeface="Avenir Next LT Pro DemiCalibri"/>
                        </a:defRPr>
                      </a:lvl1pPr>
                      <a:lvl2pPr marL="457200" algn="l" defTabSz="914400" rtl="0" eaLnBrk="1" latinLnBrk="0" hangingPunct="1">
                        <a:defRPr sz="1800" kern="1200">
                          <a:solidFill>
                            <a:schemeClr val="tx1"/>
                          </a:solidFill>
                          <a:latin typeface="Avenir Next LT Pro DemiCalibri"/>
                        </a:defRPr>
                      </a:lvl2pPr>
                      <a:lvl3pPr marL="914400" algn="l" defTabSz="914400" rtl="0" eaLnBrk="1" latinLnBrk="0" hangingPunct="1">
                        <a:defRPr sz="1800" kern="1200">
                          <a:solidFill>
                            <a:schemeClr val="tx1"/>
                          </a:solidFill>
                          <a:latin typeface="Avenir Next LT Pro DemiCalibri"/>
                        </a:defRPr>
                      </a:lvl3pPr>
                      <a:lvl4pPr marL="1371600" algn="l" defTabSz="914400" rtl="0" eaLnBrk="1" latinLnBrk="0" hangingPunct="1">
                        <a:defRPr sz="1800" kern="1200">
                          <a:solidFill>
                            <a:schemeClr val="tx1"/>
                          </a:solidFill>
                          <a:latin typeface="Avenir Next LT Pro DemiCalibri"/>
                        </a:defRPr>
                      </a:lvl4pPr>
                      <a:lvl5pPr marL="1828800" algn="l" defTabSz="914400" rtl="0" eaLnBrk="1" latinLnBrk="0" hangingPunct="1">
                        <a:defRPr sz="1800" kern="1200">
                          <a:solidFill>
                            <a:schemeClr val="tx1"/>
                          </a:solidFill>
                          <a:latin typeface="Avenir Next LT Pro DemiCalibri"/>
                        </a:defRPr>
                      </a:lvl5pPr>
                      <a:lvl6pPr marL="2286000" algn="l" defTabSz="914400" rtl="0" eaLnBrk="1" latinLnBrk="0" hangingPunct="1">
                        <a:defRPr sz="1800" kern="1200">
                          <a:solidFill>
                            <a:schemeClr val="tx1"/>
                          </a:solidFill>
                          <a:latin typeface="Avenir Next LT Pro DemiCalibri"/>
                        </a:defRPr>
                      </a:lvl6pPr>
                      <a:lvl7pPr marL="2743200" algn="l" defTabSz="914400" rtl="0" eaLnBrk="1" latinLnBrk="0" hangingPunct="1">
                        <a:defRPr sz="1800" kern="1200">
                          <a:solidFill>
                            <a:schemeClr val="tx1"/>
                          </a:solidFill>
                          <a:latin typeface="Avenir Next LT Pro DemiCalibri"/>
                        </a:defRPr>
                      </a:lvl7pPr>
                      <a:lvl8pPr marL="3200400" algn="l" defTabSz="914400" rtl="0" eaLnBrk="1" latinLnBrk="0" hangingPunct="1">
                        <a:defRPr sz="1800" kern="1200">
                          <a:solidFill>
                            <a:schemeClr val="tx1"/>
                          </a:solidFill>
                          <a:latin typeface="Avenir Next LT Pro DemiCalibri"/>
                        </a:defRPr>
                      </a:lvl8pPr>
                      <a:lvl9pPr marL="3657600" algn="l" defTabSz="914400" rtl="0" eaLnBrk="1" latinLnBrk="0" hangingPunct="1">
                        <a:defRPr sz="1800" kern="1200">
                          <a:solidFill>
                            <a:schemeClr val="tx1"/>
                          </a:solidFill>
                          <a:latin typeface="Avenir Next LT Pro DemiCalibri"/>
                        </a:defRPr>
                      </a:lvl9pPr>
                    </a:lstStyle>
                    <a:p>
                      <a:pPr algn="l" fontAlgn="ctr"/>
                      <a:r>
                        <a:rPr lang="fr-FR" sz="1000" b="0" i="0" u="none" strike="noStrike" dirty="0">
                          <a:solidFill>
                            <a:srgbClr val="000000"/>
                          </a:solidFill>
                          <a:effectLst/>
                          <a:latin typeface="Aptos Narrow" panose="020B0004020202020204" pitchFamily="34" charset="0"/>
                        </a:rPr>
                        <a:t>  Variété tolérante à la JNO</a:t>
                      </a:r>
                    </a:p>
                  </a:txBody>
                  <a:tcPr marL="7620" marR="7620" marT="762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655992061"/>
                  </a:ext>
                </a:extLst>
              </a:tr>
            </a:tbl>
          </a:graphicData>
        </a:graphic>
      </p:graphicFrame>
      <p:sp>
        <p:nvSpPr>
          <p:cNvPr id="26" name="Rectangle : coins arrondis 25">
            <a:extLst>
              <a:ext uri="{FF2B5EF4-FFF2-40B4-BE49-F238E27FC236}">
                <a16:creationId xmlns:a16="http://schemas.microsoft.com/office/drawing/2014/main" id="{6EFF06C2-0FAB-EEF0-C0A0-3436DD863768}"/>
              </a:ext>
            </a:extLst>
          </p:cNvPr>
          <p:cNvSpPr/>
          <p:nvPr/>
        </p:nvSpPr>
        <p:spPr>
          <a:xfrm>
            <a:off x="1980055" y="5334000"/>
            <a:ext cx="8553509" cy="1209041"/>
          </a:xfrm>
          <a:prstGeom prst="roundRect">
            <a:avLst/>
          </a:prstGeom>
          <a:solidFill>
            <a:srgbClr val="087B7A"/>
          </a:solidFill>
          <a:ln w="12700" cap="flat" cmpd="sng" algn="ctr">
            <a:solidFill>
              <a:srgbClr val="087B7A">
                <a:shade val="15000"/>
              </a:srgbClr>
            </a:solidFill>
            <a:prstDash val="solid"/>
            <a:miter lim="800000"/>
          </a:ln>
          <a:effectLst/>
        </p:spPr>
        <p:txBody>
          <a:bodyPr rtlCol="0" anchor="ct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0" cap="none" spc="0" normalizeH="0" baseline="0" noProof="0" dirty="0">
                <a:ln>
                  <a:noFill/>
                </a:ln>
                <a:solidFill>
                  <a:prstClr val="white"/>
                </a:solidFill>
                <a:effectLst/>
                <a:uLnTx/>
                <a:uFillTx/>
                <a:latin typeface="Bahnschrift Light" panose="020B0502040204020203" pitchFamily="34" charset="0"/>
                <a:ea typeface="+mn-ea"/>
                <a:cs typeface="+mn-cs"/>
              </a:rPr>
              <a:t>Confirmation de la moindre sensibilité de POST </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500" b="0" i="0" u="none" strike="noStrike" kern="0" cap="none" spc="0" normalizeH="0" baseline="0" noProof="0" dirty="0">
              <a:ln>
                <a:noFill/>
              </a:ln>
              <a:solidFill>
                <a:prstClr val="white"/>
              </a:solidFill>
              <a:effectLst/>
              <a:uLnTx/>
              <a:uFillTx/>
              <a:latin typeface="Bahnschrift Light" panose="020B0502040204020203" pitchFamily="34" charset="0"/>
              <a:ea typeface="+mn-ea"/>
              <a:cs typeface="+mn-cs"/>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0" cap="none" spc="0" normalizeH="0" baseline="0" noProof="0" dirty="0">
                <a:ln>
                  <a:noFill/>
                </a:ln>
                <a:solidFill>
                  <a:prstClr val="white"/>
                </a:solidFill>
                <a:effectLst/>
                <a:uLnTx/>
                <a:uFillTx/>
                <a:latin typeface="Bahnschrift Light" panose="020B0502040204020203" pitchFamily="34" charset="0"/>
                <a:ea typeface="+mn-ea"/>
                <a:cs typeface="+mn-cs"/>
              </a:rPr>
              <a:t>Des écarts de sensibilité variétale observés sur la base des symptômes sur d’autres variétés exotiques… mais pas que !</a:t>
            </a: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500" b="0" i="0" u="none" strike="noStrike" kern="0" cap="none" spc="0" normalizeH="0" baseline="0" noProof="0" dirty="0">
              <a:ln>
                <a:noFill/>
              </a:ln>
              <a:solidFill>
                <a:prstClr val="white"/>
              </a:solidFill>
              <a:effectLst/>
              <a:uLnTx/>
              <a:uFillTx/>
              <a:latin typeface="Bahnschrift Light" panose="020B0502040204020203"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white"/>
                </a:solidFill>
                <a:effectLst/>
                <a:uLnTx/>
                <a:uFillTx/>
                <a:latin typeface="Bahnschrift SemiLight" panose="020B0502040204020203" pitchFamily="34" charset="0"/>
                <a:ea typeface="+mn-ea"/>
                <a:cs typeface="+mn-cs"/>
              </a:rPr>
              <a:t>Des pistes intéressantes pour le développement de variétés tolérantes à la MPC</a:t>
            </a:r>
          </a:p>
        </p:txBody>
      </p:sp>
    </p:spTree>
    <p:extLst>
      <p:ext uri="{BB962C8B-B14F-4D97-AF65-F5344CB8AC3E}">
        <p14:creationId xmlns:p14="http://schemas.microsoft.com/office/powerpoint/2010/main" val="359416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7B61E-F2AA-9AC8-4034-5612B5AE11DE}"/>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B6307530-4663-5AC7-2210-1B10238F0746}"/>
              </a:ext>
            </a:extLst>
          </p:cNvPr>
          <p:cNvPicPr>
            <a:picLocks noChangeAspect="1"/>
          </p:cNvPicPr>
          <p:nvPr/>
        </p:nvPicPr>
        <p:blipFill>
          <a:blip r:embed="rId2"/>
          <a:stretch>
            <a:fillRect/>
          </a:stretch>
        </p:blipFill>
        <p:spPr>
          <a:xfrm>
            <a:off x="5903460" y="1738991"/>
            <a:ext cx="5792849" cy="3518094"/>
          </a:xfrm>
          <a:prstGeom prst="rect">
            <a:avLst/>
          </a:prstGeom>
        </p:spPr>
      </p:pic>
      <p:grpSp>
        <p:nvGrpSpPr>
          <p:cNvPr id="85" name="Groupe 84">
            <a:extLst>
              <a:ext uri="{FF2B5EF4-FFF2-40B4-BE49-F238E27FC236}">
                <a16:creationId xmlns:a16="http://schemas.microsoft.com/office/drawing/2014/main" id="{6B4D20BC-6737-822F-397A-183E787A041D}"/>
              </a:ext>
            </a:extLst>
          </p:cNvPr>
          <p:cNvGrpSpPr/>
          <p:nvPr/>
        </p:nvGrpSpPr>
        <p:grpSpPr>
          <a:xfrm>
            <a:off x="372933" y="50455"/>
            <a:ext cx="11292745" cy="388640"/>
            <a:chOff x="786847" y="329183"/>
            <a:chExt cx="10926154" cy="777241"/>
          </a:xfrm>
        </p:grpSpPr>
        <p:sp>
          <p:nvSpPr>
            <p:cNvPr id="86" name="Rectangle 85">
              <a:extLst>
                <a:ext uri="{FF2B5EF4-FFF2-40B4-BE49-F238E27FC236}">
                  <a16:creationId xmlns:a16="http://schemas.microsoft.com/office/drawing/2014/main" id="{40230328-C51F-0C2E-8B2F-D283873C1BB1}"/>
                </a:ext>
              </a:extLst>
            </p:cNvPr>
            <p:cNvSpPr/>
            <p:nvPr/>
          </p:nvSpPr>
          <p:spPr>
            <a:xfrm>
              <a:off x="1600200" y="329184"/>
              <a:ext cx="9299448" cy="77724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Arc 86">
              <a:extLst>
                <a:ext uri="{FF2B5EF4-FFF2-40B4-BE49-F238E27FC236}">
                  <a16:creationId xmlns:a16="http://schemas.microsoft.com/office/drawing/2014/main" id="{E96C354C-B140-4799-602F-899E55483AB7}"/>
                </a:ext>
              </a:extLst>
            </p:cNvPr>
            <p:cNvSpPr/>
            <p:nvPr/>
          </p:nvSpPr>
          <p:spPr>
            <a:xfrm flipH="1">
              <a:off x="786847" y="329184"/>
              <a:ext cx="1682495" cy="777240"/>
            </a:xfrm>
            <a:prstGeom prst="arc">
              <a:avLst/>
            </a:prstGeom>
            <a:solidFill>
              <a:srgbClr val="BACFA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Arc 87">
              <a:extLst>
                <a:ext uri="{FF2B5EF4-FFF2-40B4-BE49-F238E27FC236}">
                  <a16:creationId xmlns:a16="http://schemas.microsoft.com/office/drawing/2014/main" id="{B65671D9-6D87-B2A2-EEFE-99C25454258B}"/>
                </a:ext>
              </a:extLst>
            </p:cNvPr>
            <p:cNvSpPr/>
            <p:nvPr/>
          </p:nvSpPr>
          <p:spPr>
            <a:xfrm rot="10800000" flipH="1">
              <a:off x="10030506" y="329184"/>
              <a:ext cx="1682495" cy="777240"/>
            </a:xfrm>
            <a:prstGeom prst="arc">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0DDD749B-CBCA-8FF2-EE63-C5C4B60CFDF7}"/>
                </a:ext>
              </a:extLst>
            </p:cNvPr>
            <p:cNvSpPr/>
            <p:nvPr/>
          </p:nvSpPr>
          <p:spPr>
            <a:xfrm>
              <a:off x="786847" y="704850"/>
              <a:ext cx="976639" cy="401574"/>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89">
              <a:extLst>
                <a:ext uri="{FF2B5EF4-FFF2-40B4-BE49-F238E27FC236}">
                  <a16:creationId xmlns:a16="http://schemas.microsoft.com/office/drawing/2014/main" id="{FFB328A9-B547-AA0E-A087-3DAB2F2FEF3E}"/>
                </a:ext>
              </a:extLst>
            </p:cNvPr>
            <p:cNvSpPr/>
            <p:nvPr/>
          </p:nvSpPr>
          <p:spPr>
            <a:xfrm>
              <a:off x="10736362" y="329183"/>
              <a:ext cx="976639" cy="38862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Titre 2">
            <a:extLst>
              <a:ext uri="{FF2B5EF4-FFF2-40B4-BE49-F238E27FC236}">
                <a16:creationId xmlns:a16="http://schemas.microsoft.com/office/drawing/2014/main" id="{15BEFD5D-C3AD-6D16-ACBB-817365BB5D13}"/>
              </a:ext>
            </a:extLst>
          </p:cNvPr>
          <p:cNvSpPr>
            <a:spLocks noGrp="1"/>
          </p:cNvSpPr>
          <p:nvPr>
            <p:ph type="title"/>
          </p:nvPr>
        </p:nvSpPr>
        <p:spPr>
          <a:xfrm>
            <a:off x="372933" y="-199776"/>
            <a:ext cx="11292744" cy="888251"/>
          </a:xfrm>
        </p:spPr>
        <p:txBody>
          <a:bodyPr vert="horz" lIns="91440" tIns="45720" rIns="91440" bIns="45720" rtlCol="0" anchor="ctr" anchorCtr="0">
            <a:noAutofit/>
          </a:bodyPr>
          <a:lstStyle/>
          <a:p>
            <a:pPr algn="ctr"/>
            <a:r>
              <a:rPr lang="fr-FR" sz="2000" spc="-150" dirty="0">
                <a:solidFill>
                  <a:schemeClr val="accent2"/>
                </a:solidFill>
                <a:latin typeface="Nunito" pitchFamily="2" charset="0"/>
              </a:rPr>
              <a:t>Actions au champ : pertes de rendement</a:t>
            </a:r>
            <a:endParaRPr lang="en-US" sz="2000" spc="-150" dirty="0">
              <a:solidFill>
                <a:schemeClr val="accent2"/>
              </a:solidFill>
              <a:latin typeface="Nunito" pitchFamily="2" charset="0"/>
            </a:endParaRPr>
          </a:p>
        </p:txBody>
      </p:sp>
      <p:sp>
        <p:nvSpPr>
          <p:cNvPr id="110" name="Espace réservé du numéro de diapositive 1">
            <a:extLst>
              <a:ext uri="{FF2B5EF4-FFF2-40B4-BE49-F238E27FC236}">
                <a16:creationId xmlns:a16="http://schemas.microsoft.com/office/drawing/2014/main" id="{8DAD81C9-F434-0374-2E2F-460D37277B17}"/>
              </a:ext>
            </a:extLst>
          </p:cNvPr>
          <p:cNvSpPr txBox="1">
            <a:spLocks/>
          </p:cNvSpPr>
          <p:nvPr/>
        </p:nvSpPr>
        <p:spPr>
          <a:xfrm>
            <a:off x="8610600" y="63563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7BCA25-F3AE-44E6-94B1-B3E1DF1A1953}"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pSp>
        <p:nvGrpSpPr>
          <p:cNvPr id="77" name="Groupe 76">
            <a:extLst>
              <a:ext uri="{FF2B5EF4-FFF2-40B4-BE49-F238E27FC236}">
                <a16:creationId xmlns:a16="http://schemas.microsoft.com/office/drawing/2014/main" id="{23F6EE82-8E9D-F195-B063-C175AC37EC28}"/>
              </a:ext>
            </a:extLst>
          </p:cNvPr>
          <p:cNvGrpSpPr/>
          <p:nvPr/>
        </p:nvGrpSpPr>
        <p:grpSpPr>
          <a:xfrm>
            <a:off x="11812158" y="0"/>
            <a:ext cx="379842" cy="6857997"/>
            <a:chOff x="11812158" y="2460023"/>
            <a:chExt cx="379842" cy="1147763"/>
          </a:xfrm>
        </p:grpSpPr>
        <p:sp>
          <p:nvSpPr>
            <p:cNvPr id="78" name="Rectangle 77">
              <a:extLst>
                <a:ext uri="{FF2B5EF4-FFF2-40B4-BE49-F238E27FC236}">
                  <a16:creationId xmlns:a16="http://schemas.microsoft.com/office/drawing/2014/main" id="{F4E2A0A1-12E0-9D36-1799-9835169766DA}"/>
                </a:ext>
              </a:extLst>
            </p:cNvPr>
            <p:cNvSpPr/>
            <p:nvPr/>
          </p:nvSpPr>
          <p:spPr>
            <a:xfrm>
              <a:off x="11896725" y="2460023"/>
              <a:ext cx="295275" cy="11477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9" name="Connecteur droit 78">
              <a:extLst>
                <a:ext uri="{FF2B5EF4-FFF2-40B4-BE49-F238E27FC236}">
                  <a16:creationId xmlns:a16="http://schemas.microsoft.com/office/drawing/2014/main" id="{D24ADE72-8BA6-1C06-82CB-00E6EFEC184F}"/>
                </a:ext>
              </a:extLst>
            </p:cNvPr>
            <p:cNvCxnSpPr/>
            <p:nvPr/>
          </p:nvCxnSpPr>
          <p:spPr>
            <a:xfrm>
              <a:off x="11812158"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85DA9EB2-49AA-6310-42B9-D68C7ED5D2E6}"/>
                </a:ext>
              </a:extLst>
            </p:cNvPr>
            <p:cNvCxnSpPr/>
            <p:nvPr/>
          </p:nvCxnSpPr>
          <p:spPr>
            <a:xfrm>
              <a:off x="12045520"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71DBCF67-DD70-EBE2-A29B-D4CC33645C87}"/>
                </a:ext>
              </a:extLst>
            </p:cNvPr>
            <p:cNvCxnSpPr/>
            <p:nvPr/>
          </p:nvCxnSpPr>
          <p:spPr>
            <a:xfrm>
              <a:off x="11974082" y="2460023"/>
              <a:ext cx="0" cy="1147763"/>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 name="ZoneTexte 3">
            <a:extLst>
              <a:ext uri="{FF2B5EF4-FFF2-40B4-BE49-F238E27FC236}">
                <a16:creationId xmlns:a16="http://schemas.microsoft.com/office/drawing/2014/main" id="{CB457E81-7C8F-3258-274C-09DAF8E4C9FE}"/>
              </a:ext>
            </a:extLst>
          </p:cNvPr>
          <p:cNvSpPr txBox="1"/>
          <p:nvPr/>
        </p:nvSpPr>
        <p:spPr>
          <a:xfrm>
            <a:off x="2398228" y="1193343"/>
            <a:ext cx="1243066" cy="461665"/>
          </a:xfrm>
          <a:prstGeom prst="rect">
            <a:avLst/>
          </a:prstGeom>
          <a:noFill/>
        </p:spPr>
        <p:txBody>
          <a:bodyPr wrap="square" rtlCol="0">
            <a:spAutoFit/>
          </a:bodyPr>
          <a:lstStyle/>
          <a:p>
            <a:pPr algn="ctr"/>
            <a:r>
              <a:rPr lang="fr-FR" sz="2400" b="1" u="sng" dirty="0">
                <a:solidFill>
                  <a:prstClr val="black"/>
                </a:solidFill>
                <a:latin typeface="Avenir Next LT Pro DemiCalibri"/>
              </a:rPr>
              <a:t>BTH</a:t>
            </a:r>
            <a:endParaRPr lang="fr-FR" b="1" u="sng" dirty="0">
              <a:solidFill>
                <a:prstClr val="black"/>
              </a:solidFill>
              <a:latin typeface="Avenir Next LT Pro DemiCalibri"/>
            </a:endParaRPr>
          </a:p>
        </p:txBody>
      </p:sp>
      <p:sp>
        <p:nvSpPr>
          <p:cNvPr id="5" name="ZoneTexte 4">
            <a:extLst>
              <a:ext uri="{FF2B5EF4-FFF2-40B4-BE49-F238E27FC236}">
                <a16:creationId xmlns:a16="http://schemas.microsoft.com/office/drawing/2014/main" id="{0BFB2944-C32A-4A0E-483A-CD0F104D31E8}"/>
              </a:ext>
            </a:extLst>
          </p:cNvPr>
          <p:cNvSpPr txBox="1"/>
          <p:nvPr/>
        </p:nvSpPr>
        <p:spPr>
          <a:xfrm>
            <a:off x="8476172" y="1193343"/>
            <a:ext cx="1243066" cy="461665"/>
          </a:xfrm>
          <a:prstGeom prst="rect">
            <a:avLst/>
          </a:prstGeom>
          <a:noFill/>
        </p:spPr>
        <p:txBody>
          <a:bodyPr wrap="square" rtlCol="0">
            <a:spAutoFit/>
          </a:bodyPr>
          <a:lstStyle/>
          <a:p>
            <a:pPr algn="ctr"/>
            <a:r>
              <a:rPr lang="fr-FR" sz="2400" b="1" u="sng" dirty="0">
                <a:solidFill>
                  <a:prstClr val="black"/>
                </a:solidFill>
                <a:latin typeface="Avenir Next LT Pro DemiCalibri"/>
              </a:rPr>
              <a:t>OH</a:t>
            </a:r>
            <a:endParaRPr lang="fr-FR" b="1" u="sng" dirty="0">
              <a:solidFill>
                <a:prstClr val="black"/>
              </a:solidFill>
              <a:latin typeface="Avenir Next LT Pro DemiCalibri"/>
            </a:endParaRPr>
          </a:p>
        </p:txBody>
      </p:sp>
      <p:sp>
        <p:nvSpPr>
          <p:cNvPr id="7" name="ZoneTexte 6">
            <a:extLst>
              <a:ext uri="{FF2B5EF4-FFF2-40B4-BE49-F238E27FC236}">
                <a16:creationId xmlns:a16="http://schemas.microsoft.com/office/drawing/2014/main" id="{51F447F8-3B25-C182-63E6-8090365E937F}"/>
              </a:ext>
            </a:extLst>
          </p:cNvPr>
          <p:cNvSpPr txBox="1"/>
          <p:nvPr/>
        </p:nvSpPr>
        <p:spPr>
          <a:xfrm>
            <a:off x="5913641" y="4712153"/>
            <a:ext cx="917957" cy="523220"/>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black"/>
                </a:solidFill>
                <a:effectLst/>
                <a:uLnTx/>
                <a:uFillTx/>
                <a:latin typeface="Avenir Next LT Pro DemiCalibri"/>
              </a:rPr>
              <a:t>BYDV +++</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black"/>
                </a:solidFill>
                <a:effectLst/>
                <a:uLnTx/>
                <a:uFillTx/>
                <a:latin typeface="Avenir Next LT Pro DemiCalibri"/>
              </a:rPr>
              <a:t>WDV +++</a:t>
            </a:r>
            <a:endParaRPr kumimoji="0" lang="fr-FR" sz="1100" b="0" i="0" u="none" strike="noStrike" kern="0" cap="none" spc="0" normalizeH="0" baseline="0" noProof="0" dirty="0">
              <a:ln>
                <a:noFill/>
              </a:ln>
              <a:solidFill>
                <a:prstClr val="black"/>
              </a:solidFill>
              <a:effectLst/>
              <a:uLnTx/>
              <a:uFillTx/>
              <a:latin typeface="Avenir Next LT Pro DemiCalibri"/>
            </a:endParaRPr>
          </a:p>
        </p:txBody>
      </p:sp>
      <p:sp>
        <p:nvSpPr>
          <p:cNvPr id="9" name="Rectangle : coins arrondis 8">
            <a:extLst>
              <a:ext uri="{FF2B5EF4-FFF2-40B4-BE49-F238E27FC236}">
                <a16:creationId xmlns:a16="http://schemas.microsoft.com/office/drawing/2014/main" id="{FAB630B8-23BC-8AE3-6484-743C910201DA}"/>
              </a:ext>
            </a:extLst>
          </p:cNvPr>
          <p:cNvSpPr/>
          <p:nvPr/>
        </p:nvSpPr>
        <p:spPr>
          <a:xfrm>
            <a:off x="1980055" y="5523771"/>
            <a:ext cx="8553509" cy="1019269"/>
          </a:xfrm>
          <a:prstGeom prst="roundRect">
            <a:avLst/>
          </a:prstGeom>
          <a:solidFill>
            <a:srgbClr val="087B7A"/>
          </a:solidFill>
          <a:ln w="12700" cap="flat" cmpd="sng" algn="ctr">
            <a:solidFill>
              <a:srgbClr val="087B7A">
                <a:shade val="15000"/>
              </a:srgbClr>
            </a:solidFill>
            <a:prstDash val="solid"/>
            <a:miter lim="800000"/>
          </a:ln>
          <a:effectLst/>
        </p:spPr>
        <p:txBody>
          <a:bodyPr rtlCol="0" anchor="ct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0" cap="none" spc="0" normalizeH="0" baseline="0" noProof="0" dirty="0">
                <a:ln>
                  <a:noFill/>
                </a:ln>
                <a:solidFill>
                  <a:prstClr val="white"/>
                </a:solidFill>
                <a:effectLst/>
                <a:uLnTx/>
                <a:uFillTx/>
                <a:latin typeface="Bahnschrift Light" panose="020B0502040204020203" pitchFamily="34" charset="0"/>
                <a:ea typeface="+mn-ea"/>
                <a:cs typeface="+mn-cs"/>
              </a:rPr>
              <a:t>Des différences entre symptômes et pertes aussi bien en OH qu’en BTH </a:t>
            </a:r>
            <a:r>
              <a:rPr kumimoji="0" lang="fr-FR" sz="2000" b="0" i="0" u="none" strike="noStrike" kern="0" cap="none" spc="0" normalizeH="0" baseline="0" noProof="0" dirty="0">
                <a:ln>
                  <a:noFill/>
                </a:ln>
                <a:solidFill>
                  <a:prstClr val="white"/>
                </a:solidFill>
                <a:effectLst/>
                <a:uLnTx/>
                <a:uFillTx/>
                <a:latin typeface="Bahnschrift SemiBold" panose="020B0502040204020203" pitchFamily="34" charset="0"/>
                <a:ea typeface="+mn-ea"/>
                <a:cs typeface="+mn-cs"/>
                <a:sym typeface="Wingdings" panose="05000000000000000000" pitchFamily="2" charset="2"/>
              </a:rPr>
              <a:t>= ne pas tout miser sur l’observation de symptômes</a:t>
            </a:r>
            <a:endParaRPr kumimoji="0" lang="fr-FR" sz="2000" b="0" i="0" u="none" strike="noStrike" kern="0" cap="none" spc="0" normalizeH="0" baseline="0" noProof="0" dirty="0">
              <a:ln>
                <a:noFill/>
              </a:ln>
              <a:solidFill>
                <a:prstClr val="white"/>
              </a:solidFill>
              <a:effectLst/>
              <a:uLnTx/>
              <a:uFillTx/>
              <a:latin typeface="Bahnschrift SemiBold" panose="020B0502040204020203" pitchFamily="34" charset="0"/>
              <a:ea typeface="+mn-ea"/>
              <a:cs typeface="+mn-cs"/>
            </a:endParaRPr>
          </a:p>
        </p:txBody>
      </p:sp>
      <p:sp>
        <p:nvSpPr>
          <p:cNvPr id="11" name="ZoneTexte 10">
            <a:extLst>
              <a:ext uri="{FF2B5EF4-FFF2-40B4-BE49-F238E27FC236}">
                <a16:creationId xmlns:a16="http://schemas.microsoft.com/office/drawing/2014/main" id="{00072614-A5C4-A2C7-8E0D-D96EBA8BBEF1}"/>
              </a:ext>
            </a:extLst>
          </p:cNvPr>
          <p:cNvSpPr txBox="1"/>
          <p:nvPr/>
        </p:nvSpPr>
        <p:spPr>
          <a:xfrm>
            <a:off x="3136496" y="642168"/>
            <a:ext cx="6097508" cy="523220"/>
          </a:xfrm>
          <a:prstGeom prst="rect">
            <a:avLst/>
          </a:prstGeom>
          <a:noFill/>
        </p:spPr>
        <p:txBody>
          <a:bodyPr wrap="square">
            <a:spAutoFit/>
          </a:bodyPr>
          <a:lstStyle/>
          <a:p>
            <a:pPr algn="ctr"/>
            <a:r>
              <a:rPr lang="fr-FR" sz="2800" b="1" u="sng" dirty="0"/>
              <a:t>Essais rendements - </a:t>
            </a:r>
            <a:r>
              <a:rPr lang="fr-FR" sz="2800" b="1" u="sng" dirty="0" err="1"/>
              <a:t>Arvalis</a:t>
            </a:r>
            <a:r>
              <a:rPr lang="fr-FR" sz="2800" b="1" u="sng" dirty="0"/>
              <a:t> 2023</a:t>
            </a:r>
          </a:p>
        </p:txBody>
      </p:sp>
      <p:pic>
        <p:nvPicPr>
          <p:cNvPr id="10" name="Image 9">
            <a:extLst>
              <a:ext uri="{FF2B5EF4-FFF2-40B4-BE49-F238E27FC236}">
                <a16:creationId xmlns:a16="http://schemas.microsoft.com/office/drawing/2014/main" id="{A14BCAC9-6B9B-80E6-66B0-425859B568CE}"/>
              </a:ext>
            </a:extLst>
          </p:cNvPr>
          <p:cNvPicPr>
            <a:picLocks noChangeAspect="1"/>
          </p:cNvPicPr>
          <p:nvPr/>
        </p:nvPicPr>
        <p:blipFill>
          <a:blip r:embed="rId3"/>
          <a:stretch>
            <a:fillRect/>
          </a:stretch>
        </p:blipFill>
        <p:spPr>
          <a:xfrm>
            <a:off x="58797" y="1742240"/>
            <a:ext cx="5799891" cy="3510461"/>
          </a:xfrm>
          <a:prstGeom prst="rect">
            <a:avLst/>
          </a:prstGeom>
        </p:spPr>
      </p:pic>
      <p:sp>
        <p:nvSpPr>
          <p:cNvPr id="12" name="ZoneTexte 11">
            <a:extLst>
              <a:ext uri="{FF2B5EF4-FFF2-40B4-BE49-F238E27FC236}">
                <a16:creationId xmlns:a16="http://schemas.microsoft.com/office/drawing/2014/main" id="{3D981D91-C381-B710-340B-A54A013ADE61}"/>
              </a:ext>
            </a:extLst>
          </p:cNvPr>
          <p:cNvSpPr txBox="1"/>
          <p:nvPr/>
        </p:nvSpPr>
        <p:spPr>
          <a:xfrm>
            <a:off x="77661" y="4717915"/>
            <a:ext cx="917414" cy="523220"/>
          </a:xfrm>
          <a:prstGeom prst="rect">
            <a:avLst/>
          </a:prstGeom>
          <a:noFill/>
          <a:ln>
            <a:solidFill>
              <a:schemeClr val="tx1"/>
            </a:solidFill>
          </a:ln>
        </p:spPr>
        <p:txBody>
          <a:bodyPr wrap="square" rtlCol="0">
            <a:spAutoFit/>
          </a:bodyPr>
          <a:lstStyle/>
          <a:p>
            <a:r>
              <a:rPr lang="fr-FR" sz="1400" dirty="0"/>
              <a:t>BYDV +++</a:t>
            </a:r>
          </a:p>
          <a:p>
            <a:r>
              <a:rPr lang="fr-FR" sz="1400" dirty="0"/>
              <a:t>WDV +</a:t>
            </a:r>
            <a:endParaRPr lang="fr-FR" sz="1100" dirty="0"/>
          </a:p>
        </p:txBody>
      </p:sp>
      <p:pic>
        <p:nvPicPr>
          <p:cNvPr id="2" name="Image 1">
            <a:extLst>
              <a:ext uri="{FF2B5EF4-FFF2-40B4-BE49-F238E27FC236}">
                <a16:creationId xmlns:a16="http://schemas.microsoft.com/office/drawing/2014/main" id="{6A1C058F-BC09-1066-4952-6F58B97981EE}"/>
              </a:ext>
            </a:extLst>
          </p:cNvPr>
          <p:cNvPicPr>
            <a:picLocks noChangeAspect="1"/>
          </p:cNvPicPr>
          <p:nvPr/>
        </p:nvPicPr>
        <p:blipFill>
          <a:blip r:embed="rId2"/>
          <a:srcRect l="33111" t="85128" r="31437" b="4332"/>
          <a:stretch>
            <a:fillRect/>
          </a:stretch>
        </p:blipFill>
        <p:spPr>
          <a:xfrm>
            <a:off x="2183718" y="4769731"/>
            <a:ext cx="2053630" cy="370820"/>
          </a:xfrm>
          <a:prstGeom prst="rect">
            <a:avLst/>
          </a:prstGeom>
        </p:spPr>
      </p:pic>
    </p:spTree>
    <p:extLst>
      <p:ext uri="{BB962C8B-B14F-4D97-AF65-F5344CB8AC3E}">
        <p14:creationId xmlns:p14="http://schemas.microsoft.com/office/powerpoint/2010/main" val="94348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B86F4-0581-3813-5C39-478C09EAF810}"/>
            </a:ext>
          </a:extLst>
        </p:cNvPr>
        <p:cNvGrpSpPr/>
        <p:nvPr/>
      </p:nvGrpSpPr>
      <p:grpSpPr>
        <a:xfrm>
          <a:off x="0" y="0"/>
          <a:ext cx="0" cy="0"/>
          <a:chOff x="0" y="0"/>
          <a:chExt cx="0" cy="0"/>
        </a:xfrm>
      </p:grpSpPr>
      <p:grpSp>
        <p:nvGrpSpPr>
          <p:cNvPr id="85" name="Groupe 84">
            <a:extLst>
              <a:ext uri="{FF2B5EF4-FFF2-40B4-BE49-F238E27FC236}">
                <a16:creationId xmlns:a16="http://schemas.microsoft.com/office/drawing/2014/main" id="{70D28202-7CCA-54FE-9078-7B4284418646}"/>
              </a:ext>
            </a:extLst>
          </p:cNvPr>
          <p:cNvGrpSpPr/>
          <p:nvPr/>
        </p:nvGrpSpPr>
        <p:grpSpPr>
          <a:xfrm>
            <a:off x="372933" y="50455"/>
            <a:ext cx="11292745" cy="388640"/>
            <a:chOff x="786847" y="329183"/>
            <a:chExt cx="10926154" cy="777241"/>
          </a:xfrm>
        </p:grpSpPr>
        <p:sp>
          <p:nvSpPr>
            <p:cNvPr id="86" name="Rectangle 85">
              <a:extLst>
                <a:ext uri="{FF2B5EF4-FFF2-40B4-BE49-F238E27FC236}">
                  <a16:creationId xmlns:a16="http://schemas.microsoft.com/office/drawing/2014/main" id="{EEF5C241-E1AC-5E7A-277D-E5AFD58666C4}"/>
                </a:ext>
              </a:extLst>
            </p:cNvPr>
            <p:cNvSpPr/>
            <p:nvPr/>
          </p:nvSpPr>
          <p:spPr>
            <a:xfrm>
              <a:off x="1600200" y="329184"/>
              <a:ext cx="9299448" cy="77724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Arc 86">
              <a:extLst>
                <a:ext uri="{FF2B5EF4-FFF2-40B4-BE49-F238E27FC236}">
                  <a16:creationId xmlns:a16="http://schemas.microsoft.com/office/drawing/2014/main" id="{10454DA7-2D8E-8B47-5032-015733086881}"/>
                </a:ext>
              </a:extLst>
            </p:cNvPr>
            <p:cNvSpPr/>
            <p:nvPr/>
          </p:nvSpPr>
          <p:spPr>
            <a:xfrm flipH="1">
              <a:off x="786847" y="329184"/>
              <a:ext cx="1682495" cy="777240"/>
            </a:xfrm>
            <a:prstGeom prst="arc">
              <a:avLst/>
            </a:prstGeom>
            <a:solidFill>
              <a:srgbClr val="BACFA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Arc 87">
              <a:extLst>
                <a:ext uri="{FF2B5EF4-FFF2-40B4-BE49-F238E27FC236}">
                  <a16:creationId xmlns:a16="http://schemas.microsoft.com/office/drawing/2014/main" id="{5F934349-EEE2-6909-FEBA-9B4C79863690}"/>
                </a:ext>
              </a:extLst>
            </p:cNvPr>
            <p:cNvSpPr/>
            <p:nvPr/>
          </p:nvSpPr>
          <p:spPr>
            <a:xfrm rot="10800000" flipH="1">
              <a:off x="10030506" y="329184"/>
              <a:ext cx="1682495" cy="777240"/>
            </a:xfrm>
            <a:prstGeom prst="arc">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C31E3875-7218-2875-ADB7-B7FD5EC58B2A}"/>
                </a:ext>
              </a:extLst>
            </p:cNvPr>
            <p:cNvSpPr/>
            <p:nvPr/>
          </p:nvSpPr>
          <p:spPr>
            <a:xfrm>
              <a:off x="786847" y="704850"/>
              <a:ext cx="976639" cy="401574"/>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89">
              <a:extLst>
                <a:ext uri="{FF2B5EF4-FFF2-40B4-BE49-F238E27FC236}">
                  <a16:creationId xmlns:a16="http://schemas.microsoft.com/office/drawing/2014/main" id="{2B4D2054-44D8-4154-0820-1AD55989AC68}"/>
                </a:ext>
              </a:extLst>
            </p:cNvPr>
            <p:cNvSpPr/>
            <p:nvPr/>
          </p:nvSpPr>
          <p:spPr>
            <a:xfrm>
              <a:off x="10736362" y="329183"/>
              <a:ext cx="976639" cy="38862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Titre 2">
            <a:extLst>
              <a:ext uri="{FF2B5EF4-FFF2-40B4-BE49-F238E27FC236}">
                <a16:creationId xmlns:a16="http://schemas.microsoft.com/office/drawing/2014/main" id="{E55C4276-C193-0F4F-A20F-39D6FCC560EB}"/>
              </a:ext>
            </a:extLst>
          </p:cNvPr>
          <p:cNvSpPr>
            <a:spLocks noGrp="1"/>
          </p:cNvSpPr>
          <p:nvPr>
            <p:ph type="title"/>
          </p:nvPr>
        </p:nvSpPr>
        <p:spPr>
          <a:xfrm>
            <a:off x="372933" y="-199776"/>
            <a:ext cx="11292744" cy="888251"/>
          </a:xfrm>
        </p:spPr>
        <p:txBody>
          <a:bodyPr vert="horz" lIns="91440" tIns="45720" rIns="91440" bIns="45720" rtlCol="0" anchor="ctr" anchorCtr="0">
            <a:noAutofit/>
          </a:bodyPr>
          <a:lstStyle/>
          <a:p>
            <a:pPr algn="ctr"/>
            <a:r>
              <a:rPr lang="fr-FR" sz="2000" spc="-150" dirty="0">
                <a:solidFill>
                  <a:schemeClr val="accent2"/>
                </a:solidFill>
                <a:latin typeface="Nunito" pitchFamily="2" charset="0"/>
              </a:rPr>
              <a:t>Actions au champ : conclusion</a:t>
            </a:r>
            <a:endParaRPr lang="en-US" sz="2000" spc="-150" dirty="0">
              <a:solidFill>
                <a:schemeClr val="accent2"/>
              </a:solidFill>
              <a:latin typeface="Nunito" pitchFamily="2" charset="0"/>
            </a:endParaRPr>
          </a:p>
        </p:txBody>
      </p:sp>
      <p:sp>
        <p:nvSpPr>
          <p:cNvPr id="110" name="Espace réservé du numéro de diapositive 1">
            <a:extLst>
              <a:ext uri="{FF2B5EF4-FFF2-40B4-BE49-F238E27FC236}">
                <a16:creationId xmlns:a16="http://schemas.microsoft.com/office/drawing/2014/main" id="{C15F1518-2DE4-4E6C-68BD-142E869EA169}"/>
              </a:ext>
            </a:extLst>
          </p:cNvPr>
          <p:cNvSpPr txBox="1">
            <a:spLocks/>
          </p:cNvSpPr>
          <p:nvPr/>
        </p:nvSpPr>
        <p:spPr>
          <a:xfrm>
            <a:off x="8610600" y="63563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7BCA25-F3AE-44E6-94B1-B3E1DF1A1953}"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pSp>
        <p:nvGrpSpPr>
          <p:cNvPr id="77" name="Groupe 76">
            <a:extLst>
              <a:ext uri="{FF2B5EF4-FFF2-40B4-BE49-F238E27FC236}">
                <a16:creationId xmlns:a16="http://schemas.microsoft.com/office/drawing/2014/main" id="{46B8FFD2-05D4-7B4A-26C9-A5D055012782}"/>
              </a:ext>
            </a:extLst>
          </p:cNvPr>
          <p:cNvGrpSpPr/>
          <p:nvPr/>
        </p:nvGrpSpPr>
        <p:grpSpPr>
          <a:xfrm>
            <a:off x="11812158" y="0"/>
            <a:ext cx="379842" cy="6857997"/>
            <a:chOff x="11812158" y="2460023"/>
            <a:chExt cx="379842" cy="1147763"/>
          </a:xfrm>
        </p:grpSpPr>
        <p:sp>
          <p:nvSpPr>
            <p:cNvPr id="78" name="Rectangle 77">
              <a:extLst>
                <a:ext uri="{FF2B5EF4-FFF2-40B4-BE49-F238E27FC236}">
                  <a16:creationId xmlns:a16="http://schemas.microsoft.com/office/drawing/2014/main" id="{DF3E22A8-865C-A59B-789A-2C300DE669E9}"/>
                </a:ext>
              </a:extLst>
            </p:cNvPr>
            <p:cNvSpPr/>
            <p:nvPr/>
          </p:nvSpPr>
          <p:spPr>
            <a:xfrm>
              <a:off x="11896725" y="2460023"/>
              <a:ext cx="295275" cy="11477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9" name="Connecteur droit 78">
              <a:extLst>
                <a:ext uri="{FF2B5EF4-FFF2-40B4-BE49-F238E27FC236}">
                  <a16:creationId xmlns:a16="http://schemas.microsoft.com/office/drawing/2014/main" id="{1D12640D-429B-CA0B-17DC-011A8F0C1C4E}"/>
                </a:ext>
              </a:extLst>
            </p:cNvPr>
            <p:cNvCxnSpPr/>
            <p:nvPr/>
          </p:nvCxnSpPr>
          <p:spPr>
            <a:xfrm>
              <a:off x="11812158"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B4B23F66-DCA1-6878-A8ED-3E94A5C3D41D}"/>
                </a:ext>
              </a:extLst>
            </p:cNvPr>
            <p:cNvCxnSpPr/>
            <p:nvPr/>
          </p:nvCxnSpPr>
          <p:spPr>
            <a:xfrm>
              <a:off x="12045520"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AE26DABE-4083-1A46-4489-5AB72E0801F7}"/>
                </a:ext>
              </a:extLst>
            </p:cNvPr>
            <p:cNvCxnSpPr/>
            <p:nvPr/>
          </p:nvCxnSpPr>
          <p:spPr>
            <a:xfrm>
              <a:off x="11974082" y="2460023"/>
              <a:ext cx="0" cy="1147763"/>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1" name="Espace réservé du contenu 2">
            <a:extLst>
              <a:ext uri="{FF2B5EF4-FFF2-40B4-BE49-F238E27FC236}">
                <a16:creationId xmlns:a16="http://schemas.microsoft.com/office/drawing/2014/main" id="{EACB5E44-2004-2F45-85D4-76673896198F}"/>
              </a:ext>
            </a:extLst>
          </p:cNvPr>
          <p:cNvSpPr txBox="1">
            <a:spLocks/>
          </p:cNvSpPr>
          <p:nvPr/>
        </p:nvSpPr>
        <p:spPr>
          <a:xfrm>
            <a:off x="1886612" y="1692181"/>
            <a:ext cx="9467188" cy="1043130"/>
          </a:xfrm>
          <a:prstGeom prst="rect">
            <a:avLst/>
          </a:prstGeom>
        </p:spPr>
        <p:txBody>
          <a:bodyPr vert="horz" lIns="91440" tIns="45720" rIns="91440" bIns="45720" rtlCol="0">
            <a:noAutofit/>
          </a:bodyPr>
          <a:lstStyle>
            <a:lvl1pPr marL="228600" indent="-228600">
              <a:lnSpc>
                <a:spcPct val="90000"/>
              </a:lnSpc>
              <a:spcBef>
                <a:spcPts val="1000"/>
              </a:spcBef>
              <a:buFont typeface="Arial" panose="020B0604020202020204" pitchFamily="34" charset="0"/>
              <a:buChar char="•"/>
              <a:defRPr sz="2800" b="0"/>
            </a:lvl1pPr>
            <a:lvl2pPr marL="685800" indent="-228600">
              <a:lnSpc>
                <a:spcPct val="90000"/>
              </a:lnSpc>
              <a:spcBef>
                <a:spcPts val="500"/>
              </a:spcBef>
              <a:buFont typeface="Arial" panose="020B0604020202020204" pitchFamily="34" charset="0"/>
              <a:buChar char="•"/>
              <a:defRPr sz="22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fr-FR" sz="2000" dirty="0"/>
              <a:t>Malgré un taux d’échec d’essais non négligeable, la compilation sur quatre ans et la comparaison des différents types d’essais (champ, cages </a:t>
            </a:r>
            <a:r>
              <a:rPr lang="fr-FR" sz="2000" dirty="0" err="1"/>
              <a:t>insect</a:t>
            </a:r>
            <a:r>
              <a:rPr lang="fr-FR" sz="2000" dirty="0"/>
              <a:t>-proof, petites parcelles, micro-parcelles) permettent d’obtenir des informations robustes sur la sensibilité de différents génotypes de BTH et d’OH à la MPC</a:t>
            </a:r>
          </a:p>
        </p:txBody>
      </p:sp>
      <p:sp>
        <p:nvSpPr>
          <p:cNvPr id="12" name="Espace réservé du contenu 2">
            <a:extLst>
              <a:ext uri="{FF2B5EF4-FFF2-40B4-BE49-F238E27FC236}">
                <a16:creationId xmlns:a16="http://schemas.microsoft.com/office/drawing/2014/main" id="{9EE0B630-D039-E899-396A-9D323DD322EF}"/>
              </a:ext>
            </a:extLst>
          </p:cNvPr>
          <p:cNvSpPr txBox="1">
            <a:spLocks/>
          </p:cNvSpPr>
          <p:nvPr/>
        </p:nvSpPr>
        <p:spPr>
          <a:xfrm>
            <a:off x="1888068" y="898995"/>
            <a:ext cx="7315020" cy="480169"/>
          </a:xfrm>
          <a:prstGeom prst="rect">
            <a:avLst/>
          </a:prstGeom>
        </p:spPr>
        <p:txBody>
          <a:bodyPr vert="horz" lIns="91440" tIns="45720" rIns="91440" bIns="45720" rtlCol="0">
            <a:noAutofit/>
          </a:bodyPr>
          <a:lstStyle>
            <a:lvl1pPr marL="228600" indent="-228600">
              <a:lnSpc>
                <a:spcPct val="90000"/>
              </a:lnSpc>
              <a:spcBef>
                <a:spcPts val="1000"/>
              </a:spcBef>
              <a:buFont typeface="Arial" panose="020B0604020202020204" pitchFamily="34" charset="0"/>
              <a:buChar char="•"/>
              <a:defRPr sz="2800" b="0"/>
            </a:lvl1pPr>
            <a:lvl2pPr marL="685800" indent="-228600">
              <a:lnSpc>
                <a:spcPct val="90000"/>
              </a:lnSpc>
              <a:spcBef>
                <a:spcPts val="500"/>
              </a:spcBef>
              <a:buFont typeface="Arial" panose="020B0604020202020204" pitchFamily="34" charset="0"/>
              <a:buChar char="•"/>
              <a:defRPr sz="22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fr-FR" sz="2000" dirty="0"/>
              <a:t>Des informations importantes sur la biologie du vecteur et du virus</a:t>
            </a:r>
          </a:p>
          <a:p>
            <a:endParaRPr lang="fr-FR" sz="2000" dirty="0"/>
          </a:p>
        </p:txBody>
      </p:sp>
      <p:sp>
        <p:nvSpPr>
          <p:cNvPr id="15" name="Espace réservé du contenu 2">
            <a:extLst>
              <a:ext uri="{FF2B5EF4-FFF2-40B4-BE49-F238E27FC236}">
                <a16:creationId xmlns:a16="http://schemas.microsoft.com/office/drawing/2014/main" id="{B49D8749-23EF-9C85-E9D5-00165DD55417}"/>
              </a:ext>
            </a:extLst>
          </p:cNvPr>
          <p:cNvSpPr txBox="1">
            <a:spLocks/>
          </p:cNvSpPr>
          <p:nvPr/>
        </p:nvSpPr>
        <p:spPr>
          <a:xfrm>
            <a:off x="379841" y="3746104"/>
            <a:ext cx="9600458" cy="2423658"/>
          </a:xfrm>
          <a:prstGeom prst="rect">
            <a:avLst/>
          </a:prstGeom>
        </p:spPr>
        <p:txBody>
          <a:bodyPr vert="horz" lIns="91440" tIns="45720" rIns="91440" bIns="45720" rtlCol="0">
            <a:noAutofit/>
          </a:bodyPr>
          <a:lstStyle>
            <a:defPPr>
              <a:defRPr lang="fr-FR"/>
            </a:defPPr>
            <a:lvl1pPr marL="228600" indent="-228600">
              <a:lnSpc>
                <a:spcPct val="90000"/>
              </a:lnSpc>
              <a:spcBef>
                <a:spcPts val="1000"/>
              </a:spcBef>
              <a:buFont typeface="Arial" panose="020B0604020202020204" pitchFamily="34" charset="0"/>
              <a:buChar char="•"/>
              <a:defRPr sz="2000" b="0"/>
            </a:lvl1pPr>
            <a:lvl2pPr marL="685800" indent="-228600">
              <a:lnSpc>
                <a:spcPct val="90000"/>
              </a:lnSpc>
              <a:spcBef>
                <a:spcPts val="500"/>
              </a:spcBef>
              <a:buFont typeface="Arial" panose="020B0604020202020204" pitchFamily="34" charset="0"/>
              <a:buChar char="•"/>
              <a:defRPr sz="22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Identifier de potentiels gènes de tolérance/résistance à la MPC</a:t>
            </a:r>
          </a:p>
          <a:p>
            <a:r>
              <a:rPr lang="fr-FR" dirty="0"/>
              <a:t>Caractériser cette tolérance :</a:t>
            </a:r>
          </a:p>
          <a:p>
            <a:pPr lvl="1"/>
            <a:r>
              <a:rPr lang="fr-FR" sz="2000" dirty="0"/>
              <a:t>Niveau de tolérance</a:t>
            </a:r>
          </a:p>
          <a:p>
            <a:pPr lvl="1"/>
            <a:r>
              <a:rPr lang="fr-FR" sz="2000" dirty="0"/>
              <a:t>Durabilité</a:t>
            </a:r>
          </a:p>
          <a:p>
            <a:pPr lvl="1"/>
            <a:r>
              <a:rPr lang="fr-FR" sz="2000" dirty="0"/>
              <a:t>Quid des co-infections BYDV + WDV sur double tolérante/résistante ?</a:t>
            </a:r>
          </a:p>
          <a:p>
            <a:r>
              <a:rPr lang="fr-FR" dirty="0"/>
              <a:t>Améliorer l’évaluation de variétés :</a:t>
            </a:r>
          </a:p>
          <a:p>
            <a:pPr lvl="1"/>
            <a:r>
              <a:rPr lang="fr-FR" sz="2000" dirty="0"/>
              <a:t>tolérantes au WDV </a:t>
            </a:r>
          </a:p>
          <a:p>
            <a:pPr lvl="1"/>
            <a:r>
              <a:rPr lang="fr-FR" sz="2000" dirty="0"/>
              <a:t>sensibles mais avec des niveaux différents de sensibilité (?)</a:t>
            </a:r>
          </a:p>
          <a:p>
            <a:endParaRPr lang="fr-FR" dirty="0"/>
          </a:p>
        </p:txBody>
      </p:sp>
      <p:pic>
        <p:nvPicPr>
          <p:cNvPr id="16" name="Image 15">
            <a:extLst>
              <a:ext uri="{FF2B5EF4-FFF2-40B4-BE49-F238E27FC236}">
                <a16:creationId xmlns:a16="http://schemas.microsoft.com/office/drawing/2014/main" id="{A4752022-CE12-2441-F7BE-4BA81F3C44C8}"/>
              </a:ext>
            </a:extLst>
          </p:cNvPr>
          <p:cNvPicPr>
            <a:picLocks noChangeAspect="1"/>
          </p:cNvPicPr>
          <p:nvPr/>
        </p:nvPicPr>
        <p:blipFill>
          <a:blip r:embed="rId2"/>
          <a:stretch>
            <a:fillRect/>
          </a:stretch>
        </p:blipFill>
        <p:spPr>
          <a:xfrm>
            <a:off x="301496" y="430884"/>
            <a:ext cx="1219762" cy="1219762"/>
          </a:xfrm>
          <a:prstGeom prst="rect">
            <a:avLst/>
          </a:prstGeom>
        </p:spPr>
      </p:pic>
      <p:pic>
        <p:nvPicPr>
          <p:cNvPr id="17" name="Image 16">
            <a:extLst>
              <a:ext uri="{FF2B5EF4-FFF2-40B4-BE49-F238E27FC236}">
                <a16:creationId xmlns:a16="http://schemas.microsoft.com/office/drawing/2014/main" id="{E77CB01C-7FDE-70B1-460F-BD86537D643F}"/>
              </a:ext>
            </a:extLst>
          </p:cNvPr>
          <p:cNvPicPr>
            <a:picLocks noChangeAspect="1"/>
          </p:cNvPicPr>
          <p:nvPr/>
        </p:nvPicPr>
        <p:blipFill>
          <a:blip r:embed="rId3">
            <a:clrChange>
              <a:clrFrom>
                <a:srgbClr val="FFFFFF"/>
              </a:clrFrom>
              <a:clrTo>
                <a:srgbClr val="FFFFFF">
                  <a:alpha val="0"/>
                </a:srgbClr>
              </a:clrTo>
            </a:clrChange>
          </a:blip>
          <a:srcRect l="16047" t="14109" r="14473" b="16060"/>
          <a:stretch/>
        </p:blipFill>
        <p:spPr>
          <a:xfrm>
            <a:off x="345028" y="1650646"/>
            <a:ext cx="1149626" cy="1155428"/>
          </a:xfrm>
          <a:prstGeom prst="rect">
            <a:avLst/>
          </a:prstGeom>
        </p:spPr>
      </p:pic>
      <p:sp>
        <p:nvSpPr>
          <p:cNvPr id="19" name="ZoneTexte 18">
            <a:extLst>
              <a:ext uri="{FF2B5EF4-FFF2-40B4-BE49-F238E27FC236}">
                <a16:creationId xmlns:a16="http://schemas.microsoft.com/office/drawing/2014/main" id="{CA3A0549-1BBB-D013-A4F5-DE2F90F5D42A}"/>
              </a:ext>
            </a:extLst>
          </p:cNvPr>
          <p:cNvSpPr txBox="1"/>
          <p:nvPr/>
        </p:nvSpPr>
        <p:spPr>
          <a:xfrm>
            <a:off x="5522498" y="3081052"/>
            <a:ext cx="2220637" cy="584775"/>
          </a:xfrm>
          <a:prstGeom prst="rect">
            <a:avLst/>
          </a:prstGeom>
          <a:noFill/>
        </p:spPr>
        <p:txBody>
          <a:bodyPr wrap="square">
            <a:spAutoFit/>
          </a:bodyPr>
          <a:lstStyle/>
          <a:p>
            <a:r>
              <a:rPr lang="fr-FR" sz="3200" b="1" dirty="0"/>
              <a:t>ET APRÈS ?</a:t>
            </a:r>
          </a:p>
        </p:txBody>
      </p:sp>
      <p:pic>
        <p:nvPicPr>
          <p:cNvPr id="20" name="Image 19">
            <a:extLst>
              <a:ext uri="{FF2B5EF4-FFF2-40B4-BE49-F238E27FC236}">
                <a16:creationId xmlns:a16="http://schemas.microsoft.com/office/drawing/2014/main" id="{835DB8A0-2299-7FD7-E74A-9E0F19E40D99}"/>
              </a:ext>
            </a:extLst>
          </p:cNvPr>
          <p:cNvPicPr>
            <a:picLocks noChangeAspect="1"/>
          </p:cNvPicPr>
          <p:nvPr/>
        </p:nvPicPr>
        <p:blipFill>
          <a:blip r:embed="rId4"/>
          <a:stretch>
            <a:fillRect/>
          </a:stretch>
        </p:blipFill>
        <p:spPr>
          <a:xfrm>
            <a:off x="4744949" y="3050656"/>
            <a:ext cx="631070" cy="590316"/>
          </a:xfrm>
          <a:prstGeom prst="rect">
            <a:avLst/>
          </a:prstGeom>
        </p:spPr>
      </p:pic>
      <p:pic>
        <p:nvPicPr>
          <p:cNvPr id="21" name="Image 20">
            <a:extLst>
              <a:ext uri="{FF2B5EF4-FFF2-40B4-BE49-F238E27FC236}">
                <a16:creationId xmlns:a16="http://schemas.microsoft.com/office/drawing/2014/main" id="{1B754889-52B3-7ED9-D0D1-5B764D18D2B0}"/>
              </a:ext>
            </a:extLst>
          </p:cNvPr>
          <p:cNvPicPr>
            <a:picLocks noChangeAspect="1"/>
          </p:cNvPicPr>
          <p:nvPr/>
        </p:nvPicPr>
        <p:blipFill>
          <a:blip r:embed="rId5"/>
          <a:stretch>
            <a:fillRect/>
          </a:stretch>
        </p:blipFill>
        <p:spPr>
          <a:xfrm>
            <a:off x="9023329" y="4432838"/>
            <a:ext cx="2206899" cy="1658268"/>
          </a:xfrm>
          <a:prstGeom prst="rect">
            <a:avLst/>
          </a:prstGeom>
        </p:spPr>
      </p:pic>
    </p:spTree>
    <p:extLst>
      <p:ext uri="{BB962C8B-B14F-4D97-AF65-F5344CB8AC3E}">
        <p14:creationId xmlns:p14="http://schemas.microsoft.com/office/powerpoint/2010/main" val="213417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xEl>
                                              <p:pRg st="6" end="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xEl>
                                              <p:pRg st="7" end="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6F5BC28C-4F38-4089-9619-B96ED5A64463}"/>
              </a:ext>
            </a:extLst>
          </p:cNvPr>
          <p:cNvSpPr>
            <a:spLocks noGrp="1"/>
          </p:cNvSpPr>
          <p:nvPr>
            <p:ph type="sldNum" sz="quarter" idx="12"/>
          </p:nvPr>
        </p:nvSpPr>
        <p:spPr/>
        <p:txBody>
          <a:bodyPr/>
          <a:lstStyle/>
          <a:p>
            <a:fld id="{BD8347EA-771E-4B9C-AFFD-EC95E4E4BBA1}" type="slidenum">
              <a:rPr lang="fr-FR" smtClean="0"/>
              <a:pPr/>
              <a:t>35</a:t>
            </a:fld>
            <a:endParaRPr lang="fr-FR"/>
          </a:p>
        </p:txBody>
      </p:sp>
    </p:spTree>
    <p:extLst>
      <p:ext uri="{BB962C8B-B14F-4D97-AF65-F5344CB8AC3E}">
        <p14:creationId xmlns:p14="http://schemas.microsoft.com/office/powerpoint/2010/main" val="387603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e 37">
            <a:extLst>
              <a:ext uri="{FF2B5EF4-FFF2-40B4-BE49-F238E27FC236}">
                <a16:creationId xmlns:a16="http://schemas.microsoft.com/office/drawing/2014/main" id="{36EE1677-4FED-4B83-831F-C4AAB64EE3B2}"/>
              </a:ext>
            </a:extLst>
          </p:cNvPr>
          <p:cNvGrpSpPr/>
          <p:nvPr/>
        </p:nvGrpSpPr>
        <p:grpSpPr>
          <a:xfrm>
            <a:off x="372933" y="40931"/>
            <a:ext cx="11292744" cy="449634"/>
            <a:chOff x="786847" y="312363"/>
            <a:chExt cx="10926154" cy="794061"/>
          </a:xfrm>
        </p:grpSpPr>
        <p:sp>
          <p:nvSpPr>
            <p:cNvPr id="39" name="Rectangle 38">
              <a:extLst>
                <a:ext uri="{FF2B5EF4-FFF2-40B4-BE49-F238E27FC236}">
                  <a16:creationId xmlns:a16="http://schemas.microsoft.com/office/drawing/2014/main" id="{0FFF901A-45F5-466E-9A25-C4C12E1562B2}"/>
                </a:ext>
              </a:extLst>
            </p:cNvPr>
            <p:cNvSpPr/>
            <p:nvPr/>
          </p:nvSpPr>
          <p:spPr>
            <a:xfrm>
              <a:off x="1600200" y="329184"/>
              <a:ext cx="9299448" cy="77724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Arc 44">
              <a:extLst>
                <a:ext uri="{FF2B5EF4-FFF2-40B4-BE49-F238E27FC236}">
                  <a16:creationId xmlns:a16="http://schemas.microsoft.com/office/drawing/2014/main" id="{01046C80-F4A2-4F20-8DB4-1E178B1C6404}"/>
                </a:ext>
              </a:extLst>
            </p:cNvPr>
            <p:cNvSpPr/>
            <p:nvPr/>
          </p:nvSpPr>
          <p:spPr>
            <a:xfrm flipH="1">
              <a:off x="786847" y="329184"/>
              <a:ext cx="1682495" cy="777240"/>
            </a:xfrm>
            <a:prstGeom prst="arc">
              <a:avLst/>
            </a:prstGeom>
            <a:solidFill>
              <a:srgbClr val="BACFA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46" name="Arc 45">
              <a:extLst>
                <a:ext uri="{FF2B5EF4-FFF2-40B4-BE49-F238E27FC236}">
                  <a16:creationId xmlns:a16="http://schemas.microsoft.com/office/drawing/2014/main" id="{5D1679D2-2E44-46C0-9082-1BA884BE98BF}"/>
                </a:ext>
              </a:extLst>
            </p:cNvPr>
            <p:cNvSpPr/>
            <p:nvPr/>
          </p:nvSpPr>
          <p:spPr>
            <a:xfrm rot="10800000" flipH="1">
              <a:off x="10030506" y="312363"/>
              <a:ext cx="1682495" cy="777239"/>
            </a:xfrm>
            <a:prstGeom prst="arc">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lt1"/>
                </a:solidFill>
              </a:endParaRPr>
            </a:p>
          </p:txBody>
        </p:sp>
        <p:sp>
          <p:nvSpPr>
            <p:cNvPr id="50" name="Rectangle 49">
              <a:extLst>
                <a:ext uri="{FF2B5EF4-FFF2-40B4-BE49-F238E27FC236}">
                  <a16:creationId xmlns:a16="http://schemas.microsoft.com/office/drawing/2014/main" id="{95E8D8E1-CEC4-48DA-B461-A3E2D5312653}"/>
                </a:ext>
              </a:extLst>
            </p:cNvPr>
            <p:cNvSpPr/>
            <p:nvPr/>
          </p:nvSpPr>
          <p:spPr>
            <a:xfrm>
              <a:off x="786847" y="704850"/>
              <a:ext cx="976639" cy="401574"/>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a:extLst>
                <a:ext uri="{FF2B5EF4-FFF2-40B4-BE49-F238E27FC236}">
                  <a16:creationId xmlns:a16="http://schemas.microsoft.com/office/drawing/2014/main" id="{2FA232A4-50EC-4CE7-A013-869C5E087EF3}"/>
                </a:ext>
              </a:extLst>
            </p:cNvPr>
            <p:cNvSpPr/>
            <p:nvPr/>
          </p:nvSpPr>
          <p:spPr>
            <a:xfrm>
              <a:off x="10736362" y="329183"/>
              <a:ext cx="976639" cy="38862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 name="Groupe 5">
            <a:extLst>
              <a:ext uri="{FF2B5EF4-FFF2-40B4-BE49-F238E27FC236}">
                <a16:creationId xmlns:a16="http://schemas.microsoft.com/office/drawing/2014/main" id="{5DCA9B35-1E48-40F2-9C4A-10418AB939A0}"/>
              </a:ext>
            </a:extLst>
          </p:cNvPr>
          <p:cNvGrpSpPr/>
          <p:nvPr/>
        </p:nvGrpSpPr>
        <p:grpSpPr>
          <a:xfrm>
            <a:off x="3764555" y="640851"/>
            <a:ext cx="7971489" cy="2522617"/>
            <a:chOff x="6241072" y="1188739"/>
            <a:chExt cx="5631243" cy="3261959"/>
          </a:xfrm>
        </p:grpSpPr>
        <p:cxnSp>
          <p:nvCxnSpPr>
            <p:cNvPr id="7" name="Connecteur droit avec flèche 6">
              <a:extLst>
                <a:ext uri="{FF2B5EF4-FFF2-40B4-BE49-F238E27FC236}">
                  <a16:creationId xmlns:a16="http://schemas.microsoft.com/office/drawing/2014/main" id="{0A3823D8-B58F-47C5-A379-09038A9B2458}"/>
                </a:ext>
              </a:extLst>
            </p:cNvPr>
            <p:cNvCxnSpPr>
              <a:cxnSpLocks/>
            </p:cNvCxnSpPr>
            <p:nvPr/>
          </p:nvCxnSpPr>
          <p:spPr>
            <a:xfrm flipH="1">
              <a:off x="6241072" y="1188739"/>
              <a:ext cx="5617986" cy="0"/>
            </a:xfrm>
            <a:prstGeom prst="straightConnector1">
              <a:avLst/>
            </a:prstGeom>
            <a:ln w="28575">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18BD28DF-2634-40E4-87EA-4B6438F11019}"/>
                </a:ext>
              </a:extLst>
            </p:cNvPr>
            <p:cNvCxnSpPr>
              <a:cxnSpLocks/>
            </p:cNvCxnSpPr>
            <p:nvPr/>
          </p:nvCxnSpPr>
          <p:spPr>
            <a:xfrm flipH="1">
              <a:off x="6254329" y="4450698"/>
              <a:ext cx="5617986" cy="0"/>
            </a:xfrm>
            <a:prstGeom prst="straightConnector1">
              <a:avLst/>
            </a:prstGeom>
            <a:ln w="28575">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9" name="Connecteur droit avec flèche 8">
            <a:extLst>
              <a:ext uri="{FF2B5EF4-FFF2-40B4-BE49-F238E27FC236}">
                <a16:creationId xmlns:a16="http://schemas.microsoft.com/office/drawing/2014/main" id="{28559741-1EC8-45F9-9262-FC5334EE7D41}"/>
              </a:ext>
            </a:extLst>
          </p:cNvPr>
          <p:cNvCxnSpPr>
            <a:cxnSpLocks/>
          </p:cNvCxnSpPr>
          <p:nvPr/>
        </p:nvCxnSpPr>
        <p:spPr>
          <a:xfrm>
            <a:off x="2650729" y="2734245"/>
            <a:ext cx="1126242" cy="422873"/>
          </a:xfrm>
          <a:prstGeom prst="straightConnector1">
            <a:avLst/>
          </a:prstGeom>
          <a:ln w="28575" cap="rnd">
            <a:solidFill>
              <a:schemeClr val="tx1">
                <a:lumMod val="50000"/>
                <a:lumOff val="50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282ECBFB-98E5-4175-85BF-F47AD83A6BEE}"/>
              </a:ext>
            </a:extLst>
          </p:cNvPr>
          <p:cNvCxnSpPr>
            <a:cxnSpLocks/>
          </p:cNvCxnSpPr>
          <p:nvPr/>
        </p:nvCxnSpPr>
        <p:spPr>
          <a:xfrm flipH="1">
            <a:off x="2635831" y="640850"/>
            <a:ext cx="1126242" cy="871158"/>
          </a:xfrm>
          <a:prstGeom prst="straightConnector1">
            <a:avLst/>
          </a:prstGeom>
          <a:ln w="28575" cap="rnd">
            <a:solidFill>
              <a:schemeClr val="tx1">
                <a:lumMod val="50000"/>
                <a:lumOff val="50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 name="Groupe 1">
            <a:extLst>
              <a:ext uri="{FF2B5EF4-FFF2-40B4-BE49-F238E27FC236}">
                <a16:creationId xmlns:a16="http://schemas.microsoft.com/office/drawing/2014/main" id="{4C422E50-286C-46E3-A2CD-568A1F6719C2}"/>
              </a:ext>
            </a:extLst>
          </p:cNvPr>
          <p:cNvGrpSpPr/>
          <p:nvPr/>
        </p:nvGrpSpPr>
        <p:grpSpPr>
          <a:xfrm>
            <a:off x="5615898" y="1469384"/>
            <a:ext cx="2703932" cy="874214"/>
            <a:chOff x="5884381" y="829490"/>
            <a:chExt cx="2703932" cy="874214"/>
          </a:xfrm>
        </p:grpSpPr>
        <p:sp>
          <p:nvSpPr>
            <p:cNvPr id="11" name="ZoneTexte 10">
              <a:extLst>
                <a:ext uri="{FF2B5EF4-FFF2-40B4-BE49-F238E27FC236}">
                  <a16:creationId xmlns:a16="http://schemas.microsoft.com/office/drawing/2014/main" id="{BDC62A01-78F1-40D1-BE23-B851E176DD82}"/>
                </a:ext>
              </a:extLst>
            </p:cNvPr>
            <p:cNvSpPr txBox="1"/>
            <p:nvPr/>
          </p:nvSpPr>
          <p:spPr>
            <a:xfrm>
              <a:off x="5884381" y="829490"/>
              <a:ext cx="2703932" cy="738664"/>
            </a:xfrm>
            <a:prstGeom prst="rect">
              <a:avLst/>
            </a:prstGeom>
            <a:noFill/>
          </p:spPr>
          <p:txBody>
            <a:bodyPr wrap="square" rtlCol="0">
              <a:spAutoFit/>
            </a:bodyPr>
            <a:lstStyle/>
            <a:p>
              <a:pPr algn="ctr"/>
              <a:r>
                <a:rPr lang="en-US" sz="1400" b="1" dirty="0" err="1">
                  <a:latin typeface="Calibri corps"/>
                  <a:cs typeface="Calibri Light" panose="020F0302020204030204" pitchFamily="34" charset="0"/>
                </a:rPr>
                <a:t>Pertes</a:t>
              </a:r>
              <a:r>
                <a:rPr lang="en-US" sz="1400" b="1" dirty="0">
                  <a:latin typeface="Calibri corps"/>
                  <a:cs typeface="Calibri Light" panose="020F0302020204030204" pitchFamily="34" charset="0"/>
                </a:rPr>
                <a:t> de </a:t>
              </a:r>
              <a:r>
                <a:rPr lang="en-US" sz="1400" b="1" dirty="0" err="1">
                  <a:latin typeface="Calibri corps"/>
                  <a:cs typeface="Calibri Light" panose="020F0302020204030204" pitchFamily="34" charset="0"/>
                </a:rPr>
                <a:t>rendement</a:t>
              </a:r>
              <a:endParaRPr lang="en-US" sz="1400" b="1" dirty="0">
                <a:latin typeface="Calibri corps"/>
                <a:cs typeface="Calibri Light" panose="020F0302020204030204" pitchFamily="34" charset="0"/>
              </a:endParaRPr>
            </a:p>
            <a:p>
              <a:pPr algn="ctr"/>
              <a:r>
                <a:rPr lang="fr-FR" sz="1400" dirty="0">
                  <a:latin typeface="Calibri corps"/>
                  <a:cs typeface="Calibri Light" panose="020F0302020204030204" pitchFamily="34" charset="0"/>
                </a:rPr>
                <a:t>En moyenne, 35 % et
jusqu’à 90 % sur le blé</a:t>
              </a:r>
              <a:endParaRPr lang="en-US" sz="1400" dirty="0">
                <a:latin typeface="Calibri corps"/>
                <a:cs typeface="Calibri Light" panose="020F0302020204030204" pitchFamily="34" charset="0"/>
              </a:endParaRPr>
            </a:p>
          </p:txBody>
        </p:sp>
        <p:sp>
          <p:nvSpPr>
            <p:cNvPr id="14" name="ZoneTexte 13">
              <a:extLst>
                <a:ext uri="{FF2B5EF4-FFF2-40B4-BE49-F238E27FC236}">
                  <a16:creationId xmlns:a16="http://schemas.microsoft.com/office/drawing/2014/main" id="{A833BEEB-B381-417F-AAC4-C70C3526CCCE}"/>
                </a:ext>
              </a:extLst>
            </p:cNvPr>
            <p:cNvSpPr txBox="1"/>
            <p:nvPr/>
          </p:nvSpPr>
          <p:spPr>
            <a:xfrm>
              <a:off x="6451338" y="1457483"/>
              <a:ext cx="1670650" cy="246221"/>
            </a:xfrm>
            <a:prstGeom prst="rect">
              <a:avLst/>
            </a:prstGeom>
            <a:noFill/>
          </p:spPr>
          <p:txBody>
            <a:bodyPr wrap="none" rtlCol="0">
              <a:spAutoFit/>
            </a:bodyPr>
            <a:lstStyle>
              <a:defPPr>
                <a:defRPr lang="en-US"/>
              </a:defPPr>
              <a:lvl1pPr>
                <a:defRPr sz="1400">
                  <a:latin typeface="Calibri (corps)"/>
                  <a:cs typeface="Calibri Light" panose="020F0302020204030204" pitchFamily="34" charset="0"/>
                </a:defRPr>
              </a:lvl1pPr>
            </a:lstStyle>
            <a:p>
              <a:r>
                <a:rPr lang="fr-FR" sz="1000" dirty="0">
                  <a:solidFill>
                    <a:schemeClr val="bg1">
                      <a:lumMod val="50000"/>
                    </a:schemeClr>
                  </a:solidFill>
                </a:rPr>
                <a:t>(</a:t>
              </a:r>
              <a:r>
                <a:rPr lang="fr-FR" sz="1000" dirty="0" err="1">
                  <a:solidFill>
                    <a:schemeClr val="bg1">
                      <a:lumMod val="50000"/>
                    </a:schemeClr>
                  </a:solidFill>
                </a:rPr>
                <a:t>Lindblad</a:t>
              </a:r>
              <a:r>
                <a:rPr lang="fr-FR" sz="1000" dirty="0">
                  <a:solidFill>
                    <a:schemeClr val="bg1">
                      <a:lumMod val="50000"/>
                    </a:schemeClr>
                  </a:solidFill>
                </a:rPr>
                <a:t> and </a:t>
              </a:r>
              <a:r>
                <a:rPr lang="fr-FR" sz="1000" dirty="0" err="1">
                  <a:solidFill>
                    <a:schemeClr val="bg1">
                      <a:lumMod val="50000"/>
                    </a:schemeClr>
                  </a:solidFill>
                </a:rPr>
                <a:t>Waern</a:t>
              </a:r>
              <a:r>
                <a:rPr lang="fr-FR" sz="1000" dirty="0">
                  <a:solidFill>
                    <a:schemeClr val="bg1">
                      <a:lumMod val="50000"/>
                    </a:schemeClr>
                  </a:solidFill>
                </a:rPr>
                <a:t>, 2002)</a:t>
              </a:r>
            </a:p>
          </p:txBody>
        </p:sp>
        <p:cxnSp>
          <p:nvCxnSpPr>
            <p:cNvPr id="20" name="Connecteur droit 19">
              <a:extLst>
                <a:ext uri="{FF2B5EF4-FFF2-40B4-BE49-F238E27FC236}">
                  <a16:creationId xmlns:a16="http://schemas.microsoft.com/office/drawing/2014/main" id="{C27EDAF9-0316-4D4E-92CB-100D36D69012}"/>
                </a:ext>
              </a:extLst>
            </p:cNvPr>
            <p:cNvCxnSpPr>
              <a:cxnSpLocks/>
            </p:cNvCxnSpPr>
            <p:nvPr/>
          </p:nvCxnSpPr>
          <p:spPr>
            <a:xfrm>
              <a:off x="6452589" y="1075730"/>
              <a:ext cx="15787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Titre 2">
            <a:extLst>
              <a:ext uri="{FF2B5EF4-FFF2-40B4-BE49-F238E27FC236}">
                <a16:creationId xmlns:a16="http://schemas.microsoft.com/office/drawing/2014/main" id="{CAD7C4AC-3733-4C00-B8BC-6E43540034CC}"/>
              </a:ext>
            </a:extLst>
          </p:cNvPr>
          <p:cNvSpPr>
            <a:spLocks noGrp="1"/>
          </p:cNvSpPr>
          <p:nvPr>
            <p:ph type="title"/>
          </p:nvPr>
        </p:nvSpPr>
        <p:spPr>
          <a:xfrm>
            <a:off x="379841" y="-152151"/>
            <a:ext cx="11285835" cy="888251"/>
          </a:xfrm>
        </p:spPr>
        <p:txBody>
          <a:bodyPr vert="horz" lIns="91440" tIns="45720" rIns="91440" bIns="45720" rtlCol="0" anchor="ctr" anchorCtr="0">
            <a:noAutofit/>
          </a:bodyPr>
          <a:lstStyle/>
          <a:p>
            <a:pPr algn="ctr"/>
            <a:r>
              <a:rPr lang="en-US" sz="2000" spc="-150" dirty="0">
                <a:solidFill>
                  <a:schemeClr val="accent2"/>
                </a:solidFill>
                <a:latin typeface="Nunito" pitchFamily="2" charset="0"/>
              </a:rPr>
              <a:t>Le </a:t>
            </a:r>
            <a:r>
              <a:rPr lang="en-US" sz="2000" spc="-150" dirty="0" err="1">
                <a:solidFill>
                  <a:schemeClr val="accent2"/>
                </a:solidFill>
                <a:latin typeface="Nunito" pitchFamily="2" charset="0"/>
              </a:rPr>
              <a:t>pathosystème</a:t>
            </a:r>
            <a:r>
              <a:rPr lang="en-US" sz="2000" spc="-150" dirty="0">
                <a:solidFill>
                  <a:schemeClr val="accent2"/>
                </a:solidFill>
                <a:latin typeface="Nunito" pitchFamily="2" charset="0"/>
              </a:rPr>
              <a:t> des </a:t>
            </a:r>
            <a:r>
              <a:rPr lang="en-US" sz="2000" spc="-150" dirty="0" err="1">
                <a:solidFill>
                  <a:schemeClr val="accent2"/>
                </a:solidFill>
                <a:latin typeface="Nunito" pitchFamily="2" charset="0"/>
              </a:rPr>
              <a:t>pieds</a:t>
            </a:r>
            <a:r>
              <a:rPr lang="en-US" sz="2000" spc="-150" dirty="0">
                <a:solidFill>
                  <a:schemeClr val="accent2"/>
                </a:solidFill>
                <a:latin typeface="Nunito" pitchFamily="2" charset="0"/>
              </a:rPr>
              <a:t> </a:t>
            </a:r>
            <a:r>
              <a:rPr lang="en-US" sz="2000" spc="-150" dirty="0" err="1">
                <a:solidFill>
                  <a:schemeClr val="accent2"/>
                </a:solidFill>
                <a:latin typeface="Nunito" pitchFamily="2" charset="0"/>
              </a:rPr>
              <a:t>chétifs</a:t>
            </a:r>
            <a:r>
              <a:rPr lang="en-US" sz="2000" spc="-150" dirty="0">
                <a:solidFill>
                  <a:schemeClr val="accent2"/>
                </a:solidFill>
                <a:latin typeface="Nunito" pitchFamily="2" charset="0"/>
              </a:rPr>
              <a:t> du </a:t>
            </a:r>
            <a:r>
              <a:rPr lang="en-US" sz="2000" spc="-150" dirty="0" err="1">
                <a:solidFill>
                  <a:schemeClr val="accent2"/>
                </a:solidFill>
                <a:latin typeface="Nunito" pitchFamily="2" charset="0"/>
              </a:rPr>
              <a:t>blé</a:t>
            </a:r>
            <a:endParaRPr lang="en-US" sz="2000" spc="-150" dirty="0">
              <a:solidFill>
                <a:schemeClr val="accent2"/>
              </a:solidFill>
              <a:latin typeface="Nunito" pitchFamily="2" charset="0"/>
            </a:endParaRPr>
          </a:p>
        </p:txBody>
      </p:sp>
      <p:grpSp>
        <p:nvGrpSpPr>
          <p:cNvPr id="4" name="Groupe 3">
            <a:extLst>
              <a:ext uri="{FF2B5EF4-FFF2-40B4-BE49-F238E27FC236}">
                <a16:creationId xmlns:a16="http://schemas.microsoft.com/office/drawing/2014/main" id="{FED44227-15DE-4EAA-B8EF-E41CD79B0DB1}"/>
              </a:ext>
            </a:extLst>
          </p:cNvPr>
          <p:cNvGrpSpPr/>
          <p:nvPr/>
        </p:nvGrpSpPr>
        <p:grpSpPr>
          <a:xfrm>
            <a:off x="3542940" y="846215"/>
            <a:ext cx="2001492" cy="2120553"/>
            <a:chOff x="3542940" y="862939"/>
            <a:chExt cx="2001492" cy="2120553"/>
          </a:xfrm>
        </p:grpSpPr>
        <p:pic>
          <p:nvPicPr>
            <p:cNvPr id="28" name="Image 27">
              <a:extLst>
                <a:ext uri="{FF2B5EF4-FFF2-40B4-BE49-F238E27FC236}">
                  <a16:creationId xmlns:a16="http://schemas.microsoft.com/office/drawing/2014/main" id="{EB4DC7DA-2AA2-4421-BF00-0437776CE9B5}"/>
                </a:ext>
              </a:extLst>
            </p:cNvPr>
            <p:cNvPicPr>
              <a:picLocks noChangeAspect="1"/>
            </p:cNvPicPr>
            <p:nvPr/>
          </p:nvPicPr>
          <p:blipFill>
            <a:blip r:embed="rId3"/>
            <a:stretch>
              <a:fillRect/>
            </a:stretch>
          </p:blipFill>
          <p:spPr>
            <a:xfrm>
              <a:off x="3542940" y="1152527"/>
              <a:ext cx="2001492" cy="1623101"/>
            </a:xfrm>
            <a:prstGeom prst="rect">
              <a:avLst/>
            </a:prstGeom>
          </p:spPr>
        </p:pic>
        <p:sp>
          <p:nvSpPr>
            <p:cNvPr id="12" name="ZoneTexte 11">
              <a:extLst>
                <a:ext uri="{FF2B5EF4-FFF2-40B4-BE49-F238E27FC236}">
                  <a16:creationId xmlns:a16="http://schemas.microsoft.com/office/drawing/2014/main" id="{275435E3-8744-49D9-AB0C-12B467233285}"/>
                </a:ext>
              </a:extLst>
            </p:cNvPr>
            <p:cNvSpPr txBox="1"/>
            <p:nvPr/>
          </p:nvSpPr>
          <p:spPr>
            <a:xfrm>
              <a:off x="3780086" y="862939"/>
              <a:ext cx="1527200" cy="307777"/>
            </a:xfrm>
            <a:prstGeom prst="rect">
              <a:avLst/>
            </a:prstGeom>
            <a:noFill/>
          </p:spPr>
          <p:txBody>
            <a:bodyPr wrap="square" rtlCol="0">
              <a:spAutoFit/>
            </a:bodyPr>
            <a:lstStyle/>
            <a:p>
              <a:pPr algn="ctr"/>
              <a:r>
                <a:rPr lang="en-US" sz="1400" b="1" dirty="0" err="1">
                  <a:latin typeface="Calibri corps"/>
                  <a:cs typeface="Calibri Light" panose="020F0302020204030204" pitchFamily="34" charset="0"/>
                </a:rPr>
                <a:t>Symptômes</a:t>
              </a:r>
              <a:endParaRPr lang="en-US" sz="1400" b="1" dirty="0">
                <a:latin typeface="Calibri corps"/>
                <a:cs typeface="Calibri Light" panose="020F0302020204030204" pitchFamily="34" charset="0"/>
              </a:endParaRPr>
            </a:p>
          </p:txBody>
        </p:sp>
        <p:sp>
          <p:nvSpPr>
            <p:cNvPr id="29" name="Rectangle 28">
              <a:extLst>
                <a:ext uri="{FF2B5EF4-FFF2-40B4-BE49-F238E27FC236}">
                  <a16:creationId xmlns:a16="http://schemas.microsoft.com/office/drawing/2014/main" id="{19FC4F7C-5130-4F7B-B96F-8304ABFE8F6B}"/>
                </a:ext>
              </a:extLst>
            </p:cNvPr>
            <p:cNvSpPr/>
            <p:nvPr/>
          </p:nvSpPr>
          <p:spPr>
            <a:xfrm>
              <a:off x="3743244" y="2737271"/>
              <a:ext cx="1600885" cy="246221"/>
            </a:xfrm>
            <a:prstGeom prst="rect">
              <a:avLst/>
            </a:prstGeom>
          </p:spPr>
          <p:txBody>
            <a:bodyPr wrap="square">
              <a:spAutoFit/>
            </a:bodyPr>
            <a:lstStyle/>
            <a:p>
              <a:pPr algn="ctr"/>
              <a:r>
                <a:rPr lang="fr-FR" sz="1000" dirty="0">
                  <a:solidFill>
                    <a:schemeClr val="bg1">
                      <a:lumMod val="50000"/>
                    </a:schemeClr>
                  </a:solidFill>
                </a:rPr>
                <a:t>(</a:t>
              </a:r>
              <a:r>
                <a:rPr lang="fr-FR" sz="1000" dirty="0" err="1">
                  <a:solidFill>
                    <a:schemeClr val="bg1">
                      <a:lumMod val="50000"/>
                    </a:schemeClr>
                  </a:solidFill>
                </a:rPr>
                <a:t>Parizipour</a:t>
              </a:r>
              <a:r>
                <a:rPr lang="fr-FR" sz="1000" dirty="0">
                  <a:solidFill>
                    <a:schemeClr val="bg1">
                      <a:lumMod val="50000"/>
                    </a:schemeClr>
                  </a:solidFill>
                </a:rPr>
                <a:t> et al., 2014)</a:t>
              </a:r>
            </a:p>
          </p:txBody>
        </p:sp>
      </p:grpSp>
      <p:sp>
        <p:nvSpPr>
          <p:cNvPr id="31" name="ZoneTexte 30">
            <a:extLst>
              <a:ext uri="{FF2B5EF4-FFF2-40B4-BE49-F238E27FC236}">
                <a16:creationId xmlns:a16="http://schemas.microsoft.com/office/drawing/2014/main" id="{49532760-C6FE-474A-99F6-5143FEE75389}"/>
              </a:ext>
            </a:extLst>
          </p:cNvPr>
          <p:cNvSpPr txBox="1"/>
          <p:nvPr/>
        </p:nvSpPr>
        <p:spPr>
          <a:xfrm>
            <a:off x="9270114" y="2056515"/>
            <a:ext cx="2220929" cy="338554"/>
          </a:xfrm>
          <a:prstGeom prst="rect">
            <a:avLst/>
          </a:prstGeom>
          <a:noFill/>
        </p:spPr>
        <p:txBody>
          <a:bodyPr wrap="none" rtlCol="0">
            <a:spAutoFit/>
          </a:bodyPr>
          <a:lstStyle/>
          <a:p>
            <a:r>
              <a:rPr lang="fr-FR" sz="1600" dirty="0">
                <a:latin typeface="Calibri corps"/>
                <a:cs typeface="Calibri Light" panose="020F0302020204030204" pitchFamily="34" charset="0"/>
              </a:rPr>
              <a:t>Persistant, non-réplicatif</a:t>
            </a:r>
          </a:p>
        </p:txBody>
      </p:sp>
      <p:grpSp>
        <p:nvGrpSpPr>
          <p:cNvPr id="32" name="Groupe 31">
            <a:extLst>
              <a:ext uri="{FF2B5EF4-FFF2-40B4-BE49-F238E27FC236}">
                <a16:creationId xmlns:a16="http://schemas.microsoft.com/office/drawing/2014/main" id="{C3CB5164-25F6-4F5C-9BF5-DD3B8024C80A}"/>
              </a:ext>
            </a:extLst>
          </p:cNvPr>
          <p:cNvGrpSpPr/>
          <p:nvPr/>
        </p:nvGrpSpPr>
        <p:grpSpPr>
          <a:xfrm>
            <a:off x="8454244" y="1267627"/>
            <a:ext cx="4259928" cy="470610"/>
            <a:chOff x="9184676" y="3887480"/>
            <a:chExt cx="3091770" cy="341559"/>
          </a:xfrm>
        </p:grpSpPr>
        <p:pic>
          <p:nvPicPr>
            <p:cNvPr id="33" name="Picture 2" descr="https://lh3.googleusercontent.com/yCGPgWp6DXA71JKfqL06lI_3LXw7OSbZHjgSaQU6dd3xRz3gDFMr_833KNf_NlP5XqeWJjcdB92o_KTnxZKJOOm1heSQlg2E7YSfxaxMTZby_RHzjpH7hV8SX72u2ZrljySYspLW4hGb">
              <a:extLst>
                <a:ext uri="{FF2B5EF4-FFF2-40B4-BE49-F238E27FC236}">
                  <a16:creationId xmlns:a16="http://schemas.microsoft.com/office/drawing/2014/main" id="{4E7F7514-EFCA-4E44-8A62-8DA0F90AFF7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V="1">
              <a:off x="9184676" y="3887480"/>
              <a:ext cx="541841" cy="313787"/>
            </a:xfrm>
            <a:prstGeom prst="rect">
              <a:avLst/>
            </a:prstGeom>
            <a:noFill/>
            <a:extLst>
              <a:ext uri="{909E8E84-426E-40DD-AFC4-6F175D3DCCD1}">
                <a14:hiddenFill xmlns:a14="http://schemas.microsoft.com/office/drawing/2010/main">
                  <a:solidFill>
                    <a:srgbClr val="FFFFFF"/>
                  </a:solidFill>
                </a14:hiddenFill>
              </a:ext>
            </a:extLst>
          </p:spPr>
        </p:pic>
        <p:sp>
          <p:nvSpPr>
            <p:cNvPr id="34" name="ZoneTexte 33">
              <a:extLst>
                <a:ext uri="{FF2B5EF4-FFF2-40B4-BE49-F238E27FC236}">
                  <a16:creationId xmlns:a16="http://schemas.microsoft.com/office/drawing/2014/main" id="{0A9ABACE-04A5-40F6-9FD1-F17C4306518F}"/>
                </a:ext>
              </a:extLst>
            </p:cNvPr>
            <p:cNvSpPr txBox="1"/>
            <p:nvPr/>
          </p:nvSpPr>
          <p:spPr>
            <a:xfrm>
              <a:off x="9779031" y="3890485"/>
              <a:ext cx="2497415" cy="338554"/>
            </a:xfrm>
            <a:prstGeom prst="rect">
              <a:avLst/>
            </a:prstGeom>
            <a:noFill/>
          </p:spPr>
          <p:txBody>
            <a:bodyPr wrap="none" rtlCol="0">
              <a:spAutoFit/>
            </a:bodyPr>
            <a:lstStyle/>
            <a:p>
              <a:r>
                <a:rPr lang="en-GB" sz="1600" i="1" dirty="0">
                  <a:latin typeface="Calibri corps"/>
                  <a:cs typeface="Calibri Light" panose="020F0302020204030204" pitchFamily="34" charset="0"/>
                </a:rPr>
                <a:t>Mastrevirus </a:t>
              </a:r>
              <a:r>
                <a:rPr lang="en-GB" sz="1600" dirty="0">
                  <a:latin typeface="Calibri corps"/>
                  <a:cs typeface="Calibri Light" panose="020F0302020204030204" pitchFamily="34" charset="0"/>
                </a:rPr>
                <a:t>(</a:t>
              </a:r>
              <a:r>
                <a:rPr lang="en-GB" sz="1600" i="1" dirty="0" err="1">
                  <a:latin typeface="Calibri corps"/>
                  <a:cs typeface="Calibri Light" panose="020F0302020204030204" pitchFamily="34" charset="0"/>
                </a:rPr>
                <a:t>Geminiviridae</a:t>
              </a:r>
              <a:r>
                <a:rPr lang="en-GB" sz="1600" dirty="0">
                  <a:latin typeface="Calibri corps"/>
                  <a:cs typeface="Calibri Light" panose="020F0302020204030204" pitchFamily="34" charset="0"/>
                </a:rPr>
                <a:t>)</a:t>
              </a:r>
            </a:p>
          </p:txBody>
        </p:sp>
      </p:grpSp>
      <p:pic>
        <p:nvPicPr>
          <p:cNvPr id="35" name="Graphique 34">
            <a:extLst>
              <a:ext uri="{FF2B5EF4-FFF2-40B4-BE49-F238E27FC236}">
                <a16:creationId xmlns:a16="http://schemas.microsoft.com/office/drawing/2014/main" id="{3A507A60-98F4-42DF-A26F-A5873CD0D8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8400218" y="2105257"/>
            <a:ext cx="957752" cy="440098"/>
          </a:xfrm>
          <a:prstGeom prst="rect">
            <a:avLst/>
          </a:prstGeom>
        </p:spPr>
      </p:pic>
      <p:sp>
        <p:nvSpPr>
          <p:cNvPr id="36" name="Ellipse 35">
            <a:extLst>
              <a:ext uri="{FF2B5EF4-FFF2-40B4-BE49-F238E27FC236}">
                <a16:creationId xmlns:a16="http://schemas.microsoft.com/office/drawing/2014/main" id="{091C1E0F-6F12-4854-9D7A-403A1E96DD97}"/>
              </a:ext>
            </a:extLst>
          </p:cNvPr>
          <p:cNvSpPr/>
          <p:nvPr/>
        </p:nvSpPr>
        <p:spPr>
          <a:xfrm>
            <a:off x="895178" y="1132652"/>
            <a:ext cx="1944000" cy="1944000"/>
          </a:xfrm>
          <a:prstGeom prst="ellipse">
            <a:avLst/>
          </a:prstGeom>
          <a:ln w="38100">
            <a:solidFill>
              <a:schemeClr val="tx1">
                <a:lumMod val="50000"/>
                <a:lumOff val="5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ZoneTexte 36">
            <a:extLst>
              <a:ext uri="{FF2B5EF4-FFF2-40B4-BE49-F238E27FC236}">
                <a16:creationId xmlns:a16="http://schemas.microsoft.com/office/drawing/2014/main" id="{89B9F7EC-3C96-4A18-8ECE-055F9BF0EE76}"/>
              </a:ext>
            </a:extLst>
          </p:cNvPr>
          <p:cNvSpPr txBox="1"/>
          <p:nvPr/>
        </p:nvSpPr>
        <p:spPr>
          <a:xfrm>
            <a:off x="38575" y="3581197"/>
            <a:ext cx="1319527" cy="523220"/>
          </a:xfrm>
          <a:prstGeom prst="rect">
            <a:avLst/>
          </a:prstGeom>
          <a:noFill/>
        </p:spPr>
        <p:txBody>
          <a:bodyPr wrap="none" rtlCol="0">
            <a:spAutoFit/>
          </a:bodyPr>
          <a:lstStyle/>
          <a:p>
            <a:pPr algn="ctr"/>
            <a:r>
              <a:rPr lang="en-US" sz="1400" dirty="0" err="1"/>
              <a:t>Poaceae</a:t>
            </a:r>
            <a:endParaRPr lang="en-US" sz="1400" dirty="0"/>
          </a:p>
          <a:p>
            <a:pPr algn="ctr"/>
            <a:r>
              <a:rPr lang="en-US" sz="1400" dirty="0"/>
              <a:t>(</a:t>
            </a:r>
            <a:r>
              <a:rPr lang="en-US" sz="1400" dirty="0" err="1"/>
              <a:t>incluant</a:t>
            </a:r>
            <a:r>
              <a:rPr lang="en-US" sz="1400" dirty="0"/>
              <a:t> le </a:t>
            </a:r>
            <a:r>
              <a:rPr lang="en-US" sz="1400" dirty="0" err="1"/>
              <a:t>blé</a:t>
            </a:r>
            <a:r>
              <a:rPr lang="en-US" sz="1400" dirty="0"/>
              <a:t>)</a:t>
            </a:r>
          </a:p>
        </p:txBody>
      </p:sp>
      <p:sp>
        <p:nvSpPr>
          <p:cNvPr id="40" name="Rectangle 39">
            <a:extLst>
              <a:ext uri="{FF2B5EF4-FFF2-40B4-BE49-F238E27FC236}">
                <a16:creationId xmlns:a16="http://schemas.microsoft.com/office/drawing/2014/main" id="{CC33CE3D-E4B3-4B9D-9900-E978667E0863}"/>
              </a:ext>
            </a:extLst>
          </p:cNvPr>
          <p:cNvSpPr/>
          <p:nvPr/>
        </p:nvSpPr>
        <p:spPr>
          <a:xfrm>
            <a:off x="864877" y="448802"/>
            <a:ext cx="2513506" cy="523220"/>
          </a:xfrm>
          <a:prstGeom prst="rect">
            <a:avLst/>
          </a:prstGeom>
          <a:noFill/>
        </p:spPr>
        <p:txBody>
          <a:bodyPr wrap="square">
            <a:spAutoFit/>
          </a:bodyPr>
          <a:lstStyle/>
          <a:p>
            <a:pPr algn="ctr"/>
            <a:r>
              <a:rPr lang="en-US" sz="1400" i="1" dirty="0"/>
              <a:t>Wheat dwarf virus</a:t>
            </a:r>
          </a:p>
          <a:p>
            <a:pPr algn="ctr"/>
            <a:r>
              <a:rPr lang="en-US" sz="1400" dirty="0"/>
              <a:t>(WDV)</a:t>
            </a:r>
          </a:p>
        </p:txBody>
      </p:sp>
      <p:sp>
        <p:nvSpPr>
          <p:cNvPr id="41" name="ZoneTexte 40">
            <a:extLst>
              <a:ext uri="{FF2B5EF4-FFF2-40B4-BE49-F238E27FC236}">
                <a16:creationId xmlns:a16="http://schemas.microsoft.com/office/drawing/2014/main" id="{BDED3B96-856E-46BB-B90B-AF74CD8AFE68}"/>
              </a:ext>
            </a:extLst>
          </p:cNvPr>
          <p:cNvSpPr txBox="1"/>
          <p:nvPr/>
        </p:nvSpPr>
        <p:spPr>
          <a:xfrm>
            <a:off x="1190157" y="1646760"/>
            <a:ext cx="1354042" cy="830997"/>
          </a:xfrm>
          <a:prstGeom prst="rect">
            <a:avLst/>
          </a:prstGeom>
          <a:noFill/>
          <a:ln>
            <a:noFill/>
          </a:ln>
        </p:spPr>
        <p:txBody>
          <a:bodyPr wrap="square" rtlCol="0">
            <a:spAutoFit/>
          </a:bodyPr>
          <a:lstStyle/>
          <a:p>
            <a:pPr algn="ctr"/>
            <a:r>
              <a:rPr lang="en-US" sz="1600" dirty="0" err="1"/>
              <a:t>Maladie</a:t>
            </a:r>
            <a:r>
              <a:rPr lang="en-US" sz="1600" dirty="0"/>
              <a:t> des </a:t>
            </a:r>
            <a:r>
              <a:rPr lang="en-US" sz="1600" dirty="0" err="1"/>
              <a:t>pieds</a:t>
            </a:r>
            <a:r>
              <a:rPr lang="en-US" sz="1600" dirty="0"/>
              <a:t> </a:t>
            </a:r>
            <a:r>
              <a:rPr lang="en-US" sz="1600" dirty="0" err="1"/>
              <a:t>chétifs</a:t>
            </a:r>
            <a:r>
              <a:rPr lang="en-US" sz="1600" dirty="0"/>
              <a:t> (PCB)</a:t>
            </a:r>
          </a:p>
        </p:txBody>
      </p:sp>
      <p:pic>
        <p:nvPicPr>
          <p:cNvPr id="42" name="Graphique 41">
            <a:extLst>
              <a:ext uri="{FF2B5EF4-FFF2-40B4-BE49-F238E27FC236}">
                <a16:creationId xmlns:a16="http://schemas.microsoft.com/office/drawing/2014/main" id="{DDFA1F80-B93D-42BC-A725-EEE5040E030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2024" y="717819"/>
            <a:ext cx="1204884" cy="2881948"/>
          </a:xfrm>
          <a:prstGeom prst="rect">
            <a:avLst/>
          </a:prstGeom>
        </p:spPr>
      </p:pic>
      <p:pic>
        <p:nvPicPr>
          <p:cNvPr id="43" name="Graphique 42">
            <a:extLst>
              <a:ext uri="{FF2B5EF4-FFF2-40B4-BE49-F238E27FC236}">
                <a16:creationId xmlns:a16="http://schemas.microsoft.com/office/drawing/2014/main" id="{0FE95EF2-6254-45BC-8D8F-7AF29B45F8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1629688" y="2878931"/>
            <a:ext cx="983889" cy="452108"/>
          </a:xfrm>
          <a:prstGeom prst="rect">
            <a:avLst/>
          </a:prstGeom>
        </p:spPr>
      </p:pic>
      <p:sp>
        <p:nvSpPr>
          <p:cNvPr id="44" name="ZoneTexte 43">
            <a:extLst>
              <a:ext uri="{FF2B5EF4-FFF2-40B4-BE49-F238E27FC236}">
                <a16:creationId xmlns:a16="http://schemas.microsoft.com/office/drawing/2014/main" id="{2E67E420-E61E-438D-8B9D-D1AE7DCA5480}"/>
              </a:ext>
            </a:extLst>
          </p:cNvPr>
          <p:cNvSpPr txBox="1"/>
          <p:nvPr/>
        </p:nvSpPr>
        <p:spPr>
          <a:xfrm>
            <a:off x="1522077" y="3259106"/>
            <a:ext cx="1199110" cy="523220"/>
          </a:xfrm>
          <a:prstGeom prst="rect">
            <a:avLst/>
          </a:prstGeom>
          <a:noFill/>
        </p:spPr>
        <p:txBody>
          <a:bodyPr wrap="none" rtlCol="0">
            <a:spAutoFit/>
          </a:bodyPr>
          <a:lstStyle/>
          <a:p>
            <a:pPr algn="ctr"/>
            <a:r>
              <a:rPr lang="en-US" sz="1400" i="1" dirty="0" err="1"/>
              <a:t>Psammotettix</a:t>
            </a:r>
            <a:endParaRPr lang="en-US" sz="1400" i="1" dirty="0"/>
          </a:p>
          <a:p>
            <a:pPr algn="ctr"/>
            <a:r>
              <a:rPr lang="en-US" sz="1400" i="1" dirty="0" err="1"/>
              <a:t>alienus</a:t>
            </a:r>
            <a:endParaRPr lang="en-US" sz="1400" i="1" dirty="0"/>
          </a:p>
        </p:txBody>
      </p:sp>
      <p:sp>
        <p:nvSpPr>
          <p:cNvPr id="130" name="Espace réservé du numéro de diapositive 1">
            <a:extLst>
              <a:ext uri="{FF2B5EF4-FFF2-40B4-BE49-F238E27FC236}">
                <a16:creationId xmlns:a16="http://schemas.microsoft.com/office/drawing/2014/main" id="{C922309E-4D69-46B7-8B5C-24278100E8E3}"/>
              </a:ext>
            </a:extLst>
          </p:cNvPr>
          <p:cNvSpPr txBox="1">
            <a:spLocks/>
          </p:cNvSpPr>
          <p:nvPr/>
        </p:nvSpPr>
        <p:spPr>
          <a:xfrm>
            <a:off x="8610600" y="63563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77BCA25-F3AE-44E6-94B1-B3E1DF1A1953}" type="slidenum">
              <a:rPr lang="en-US" sz="1200" smtClean="0">
                <a:solidFill>
                  <a:schemeClr val="bg1">
                    <a:lumMod val="50000"/>
                  </a:schemeClr>
                </a:solidFill>
              </a:rPr>
              <a:pPr algn="r"/>
              <a:t>4</a:t>
            </a:fld>
            <a:endParaRPr lang="en-US" sz="1200" dirty="0">
              <a:solidFill>
                <a:schemeClr val="bg1">
                  <a:lumMod val="50000"/>
                </a:schemeClr>
              </a:solidFill>
            </a:endParaRPr>
          </a:p>
        </p:txBody>
      </p:sp>
      <p:sp>
        <p:nvSpPr>
          <p:cNvPr id="47" name="ZoneTexte 46">
            <a:extLst>
              <a:ext uri="{FF2B5EF4-FFF2-40B4-BE49-F238E27FC236}">
                <a16:creationId xmlns:a16="http://schemas.microsoft.com/office/drawing/2014/main" id="{DA88773B-BBB6-4D99-8CB9-7EE7475E4809}"/>
              </a:ext>
            </a:extLst>
          </p:cNvPr>
          <p:cNvSpPr txBox="1"/>
          <p:nvPr/>
        </p:nvSpPr>
        <p:spPr>
          <a:xfrm>
            <a:off x="9802355" y="2299134"/>
            <a:ext cx="1175322" cy="246221"/>
          </a:xfrm>
          <a:prstGeom prst="rect">
            <a:avLst/>
          </a:prstGeom>
          <a:noFill/>
        </p:spPr>
        <p:txBody>
          <a:bodyPr wrap="none" rtlCol="0">
            <a:spAutoFit/>
          </a:bodyPr>
          <a:lstStyle>
            <a:defPPr>
              <a:defRPr lang="en-US"/>
            </a:defPPr>
            <a:lvl1pPr>
              <a:defRPr sz="1400">
                <a:latin typeface="Calibri (corps)"/>
                <a:cs typeface="Calibri Light" panose="020F0302020204030204" pitchFamily="34" charset="0"/>
              </a:defRPr>
            </a:lvl1pPr>
          </a:lstStyle>
          <a:p>
            <a:r>
              <a:rPr lang="fr-FR" sz="1000" dirty="0">
                <a:solidFill>
                  <a:schemeClr val="bg1">
                    <a:lumMod val="50000"/>
                  </a:schemeClr>
                </a:solidFill>
              </a:rPr>
              <a:t>(Wang et al., 2014)</a:t>
            </a:r>
          </a:p>
        </p:txBody>
      </p:sp>
      <p:sp>
        <p:nvSpPr>
          <p:cNvPr id="48" name="ZoneTexte 47">
            <a:extLst>
              <a:ext uri="{FF2B5EF4-FFF2-40B4-BE49-F238E27FC236}">
                <a16:creationId xmlns:a16="http://schemas.microsoft.com/office/drawing/2014/main" id="{50D8DA95-53F8-4A76-A632-DF0CE494FE30}"/>
              </a:ext>
            </a:extLst>
          </p:cNvPr>
          <p:cNvSpPr txBox="1"/>
          <p:nvPr/>
        </p:nvSpPr>
        <p:spPr>
          <a:xfrm>
            <a:off x="9802355" y="1484902"/>
            <a:ext cx="894797" cy="246221"/>
          </a:xfrm>
          <a:prstGeom prst="rect">
            <a:avLst/>
          </a:prstGeom>
          <a:noFill/>
        </p:spPr>
        <p:txBody>
          <a:bodyPr wrap="none" rtlCol="0">
            <a:spAutoFit/>
          </a:bodyPr>
          <a:lstStyle>
            <a:defPPr>
              <a:defRPr lang="en-US"/>
            </a:defPPr>
            <a:lvl1pPr>
              <a:defRPr sz="1400">
                <a:latin typeface="Calibri (corps)"/>
                <a:cs typeface="Calibri Light" panose="020F0302020204030204" pitchFamily="34" charset="0"/>
              </a:defRPr>
            </a:lvl1pPr>
          </a:lstStyle>
          <a:p>
            <a:r>
              <a:rPr lang="fr-FR" sz="1000" dirty="0">
                <a:solidFill>
                  <a:schemeClr val="bg1">
                    <a:lumMod val="50000"/>
                  </a:schemeClr>
                </a:solidFill>
              </a:rPr>
              <a:t>(</a:t>
            </a:r>
            <a:r>
              <a:rPr lang="fr-FR" sz="1000" dirty="0" err="1">
                <a:solidFill>
                  <a:schemeClr val="bg1">
                    <a:lumMod val="50000"/>
                  </a:schemeClr>
                </a:solidFill>
              </a:rPr>
              <a:t>Jeske</a:t>
            </a:r>
            <a:r>
              <a:rPr lang="fr-FR" sz="1000" dirty="0">
                <a:solidFill>
                  <a:schemeClr val="bg1">
                    <a:lumMod val="50000"/>
                  </a:schemeClr>
                </a:solidFill>
              </a:rPr>
              <a:t>, 2009)</a:t>
            </a:r>
          </a:p>
        </p:txBody>
      </p:sp>
      <p:sp>
        <p:nvSpPr>
          <p:cNvPr id="49" name="ZoneTexte 48">
            <a:extLst>
              <a:ext uri="{FF2B5EF4-FFF2-40B4-BE49-F238E27FC236}">
                <a16:creationId xmlns:a16="http://schemas.microsoft.com/office/drawing/2014/main" id="{0D47FECE-5AC9-4FEA-973F-D53CAF61DA82}"/>
              </a:ext>
            </a:extLst>
          </p:cNvPr>
          <p:cNvSpPr txBox="1"/>
          <p:nvPr/>
        </p:nvSpPr>
        <p:spPr>
          <a:xfrm>
            <a:off x="1419398" y="2392166"/>
            <a:ext cx="894797" cy="246221"/>
          </a:xfrm>
          <a:prstGeom prst="rect">
            <a:avLst/>
          </a:prstGeom>
          <a:noFill/>
        </p:spPr>
        <p:txBody>
          <a:bodyPr wrap="none" rtlCol="0">
            <a:spAutoFit/>
          </a:bodyPr>
          <a:lstStyle>
            <a:defPPr>
              <a:defRPr lang="en-US"/>
            </a:defPPr>
            <a:lvl1pPr>
              <a:defRPr sz="1400">
                <a:latin typeface="Calibri (corps)"/>
                <a:cs typeface="Calibri Light" panose="020F0302020204030204" pitchFamily="34" charset="0"/>
              </a:defRPr>
            </a:lvl1pPr>
          </a:lstStyle>
          <a:p>
            <a:r>
              <a:rPr lang="fr-FR" sz="1000" dirty="0">
                <a:solidFill>
                  <a:schemeClr val="bg1">
                    <a:lumMod val="50000"/>
                  </a:schemeClr>
                </a:solidFill>
              </a:rPr>
              <a:t>(</a:t>
            </a:r>
            <a:r>
              <a:rPr lang="fr-FR" sz="1000" dirty="0" err="1">
                <a:solidFill>
                  <a:schemeClr val="bg1">
                    <a:lumMod val="50000"/>
                  </a:schemeClr>
                </a:solidFill>
              </a:rPr>
              <a:t>Vacke</a:t>
            </a:r>
            <a:r>
              <a:rPr lang="fr-FR" sz="1000" dirty="0">
                <a:solidFill>
                  <a:schemeClr val="bg1">
                    <a:lumMod val="50000"/>
                  </a:schemeClr>
                </a:solidFill>
              </a:rPr>
              <a:t>, 1961)</a:t>
            </a:r>
          </a:p>
        </p:txBody>
      </p:sp>
      <p:pic>
        <p:nvPicPr>
          <p:cNvPr id="53" name="Picture 2" descr="https://lh3.googleusercontent.com/yCGPgWp6DXA71JKfqL06lI_3LXw7OSbZHjgSaQU6dd3xRz3gDFMr_833KNf_NlP5XqeWJjcdB92o_KTnxZKJOOm1heSQlg2E7YSfxaxMTZby_RHzjpH7hV8SX72u2ZrljySYspLW4hGb">
            <a:extLst>
              <a:ext uri="{FF2B5EF4-FFF2-40B4-BE49-F238E27FC236}">
                <a16:creationId xmlns:a16="http://schemas.microsoft.com/office/drawing/2014/main" id="{83045BBF-4AEF-4CEC-B2B8-B570BDADF82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V="1">
            <a:off x="1731765" y="944916"/>
            <a:ext cx="746564" cy="432345"/>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FB37ADE2-62D9-4513-B387-8031CA050BAB}"/>
              </a:ext>
            </a:extLst>
          </p:cNvPr>
          <p:cNvSpPr/>
          <p:nvPr/>
        </p:nvSpPr>
        <p:spPr>
          <a:xfrm>
            <a:off x="3474231" y="911004"/>
            <a:ext cx="4481602" cy="204314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54" name="Groupe 53">
            <a:extLst>
              <a:ext uri="{FF2B5EF4-FFF2-40B4-BE49-F238E27FC236}">
                <a16:creationId xmlns:a16="http://schemas.microsoft.com/office/drawing/2014/main" id="{E8CE55E8-7F2D-4FBD-85EC-67A205E3E638}"/>
              </a:ext>
            </a:extLst>
          </p:cNvPr>
          <p:cNvGrpSpPr/>
          <p:nvPr/>
        </p:nvGrpSpPr>
        <p:grpSpPr>
          <a:xfrm>
            <a:off x="11812158" y="0"/>
            <a:ext cx="379842" cy="6857997"/>
            <a:chOff x="11812158" y="2460023"/>
            <a:chExt cx="379842" cy="1147763"/>
          </a:xfrm>
        </p:grpSpPr>
        <p:sp>
          <p:nvSpPr>
            <p:cNvPr id="55" name="Rectangle 54">
              <a:extLst>
                <a:ext uri="{FF2B5EF4-FFF2-40B4-BE49-F238E27FC236}">
                  <a16:creationId xmlns:a16="http://schemas.microsoft.com/office/drawing/2014/main" id="{5CBC26D9-C22E-4F5E-9AB3-14EBFCF46090}"/>
                </a:ext>
              </a:extLst>
            </p:cNvPr>
            <p:cNvSpPr/>
            <p:nvPr/>
          </p:nvSpPr>
          <p:spPr>
            <a:xfrm>
              <a:off x="11896725" y="2460023"/>
              <a:ext cx="295275" cy="11477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6" name="Connecteur droit 55">
              <a:extLst>
                <a:ext uri="{FF2B5EF4-FFF2-40B4-BE49-F238E27FC236}">
                  <a16:creationId xmlns:a16="http://schemas.microsoft.com/office/drawing/2014/main" id="{5C274C1A-97F0-4567-BD17-57E5B0077AC6}"/>
                </a:ext>
              </a:extLst>
            </p:cNvPr>
            <p:cNvCxnSpPr/>
            <p:nvPr/>
          </p:nvCxnSpPr>
          <p:spPr>
            <a:xfrm>
              <a:off x="11812158"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3A02B830-6E71-483E-B24D-5AC6238DB5F5}"/>
                </a:ext>
              </a:extLst>
            </p:cNvPr>
            <p:cNvCxnSpPr/>
            <p:nvPr/>
          </p:nvCxnSpPr>
          <p:spPr>
            <a:xfrm>
              <a:off x="12045520"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 name="Connecteur droit 57">
              <a:extLst>
                <a:ext uri="{FF2B5EF4-FFF2-40B4-BE49-F238E27FC236}">
                  <a16:creationId xmlns:a16="http://schemas.microsoft.com/office/drawing/2014/main" id="{9A67334D-6499-4BF8-A3C5-AC1247CA6C0D}"/>
                </a:ext>
              </a:extLst>
            </p:cNvPr>
            <p:cNvCxnSpPr/>
            <p:nvPr/>
          </p:nvCxnSpPr>
          <p:spPr>
            <a:xfrm>
              <a:off x="11974082" y="2460023"/>
              <a:ext cx="0" cy="1147763"/>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5105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0" grpId="0"/>
      <p:bldP spid="44" grpId="0"/>
      <p:bldP spid="47" grpId="0"/>
      <p:bldP spid="48" grpId="0"/>
      <p:bldP spid="5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Groupe 106">
            <a:extLst>
              <a:ext uri="{FF2B5EF4-FFF2-40B4-BE49-F238E27FC236}">
                <a16:creationId xmlns:a16="http://schemas.microsoft.com/office/drawing/2014/main" id="{9DDB3279-1D25-4EF0-94DE-3B71E68A5CB7}"/>
              </a:ext>
            </a:extLst>
          </p:cNvPr>
          <p:cNvGrpSpPr/>
          <p:nvPr/>
        </p:nvGrpSpPr>
        <p:grpSpPr>
          <a:xfrm>
            <a:off x="372933" y="50455"/>
            <a:ext cx="11292745" cy="388640"/>
            <a:chOff x="786847" y="329183"/>
            <a:chExt cx="10926154" cy="777241"/>
          </a:xfrm>
        </p:grpSpPr>
        <p:sp>
          <p:nvSpPr>
            <p:cNvPr id="112" name="Rectangle 111">
              <a:extLst>
                <a:ext uri="{FF2B5EF4-FFF2-40B4-BE49-F238E27FC236}">
                  <a16:creationId xmlns:a16="http://schemas.microsoft.com/office/drawing/2014/main" id="{7C409D98-6F22-4335-9162-C15ABDA8E6C0}"/>
                </a:ext>
              </a:extLst>
            </p:cNvPr>
            <p:cNvSpPr/>
            <p:nvPr/>
          </p:nvSpPr>
          <p:spPr>
            <a:xfrm>
              <a:off x="1600200" y="329184"/>
              <a:ext cx="9299448" cy="77724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3" name="Arc 112">
              <a:extLst>
                <a:ext uri="{FF2B5EF4-FFF2-40B4-BE49-F238E27FC236}">
                  <a16:creationId xmlns:a16="http://schemas.microsoft.com/office/drawing/2014/main" id="{B5D39AD5-C997-46CC-B518-E89FF3C37138}"/>
                </a:ext>
              </a:extLst>
            </p:cNvPr>
            <p:cNvSpPr/>
            <p:nvPr/>
          </p:nvSpPr>
          <p:spPr>
            <a:xfrm flipH="1">
              <a:off x="786847" y="329184"/>
              <a:ext cx="1682495" cy="777240"/>
            </a:xfrm>
            <a:prstGeom prst="arc">
              <a:avLst/>
            </a:prstGeom>
            <a:solidFill>
              <a:srgbClr val="BACFA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14" name="Arc 113">
              <a:extLst>
                <a:ext uri="{FF2B5EF4-FFF2-40B4-BE49-F238E27FC236}">
                  <a16:creationId xmlns:a16="http://schemas.microsoft.com/office/drawing/2014/main" id="{AA70A91A-4E42-4050-993E-1619E363DC66}"/>
                </a:ext>
              </a:extLst>
            </p:cNvPr>
            <p:cNvSpPr/>
            <p:nvPr/>
          </p:nvSpPr>
          <p:spPr>
            <a:xfrm rot="10800000" flipH="1">
              <a:off x="10030506" y="329184"/>
              <a:ext cx="1682495" cy="777240"/>
            </a:xfrm>
            <a:prstGeom prst="arc">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lt1"/>
                </a:solidFill>
              </a:endParaRPr>
            </a:p>
          </p:txBody>
        </p:sp>
        <p:sp>
          <p:nvSpPr>
            <p:cNvPr id="115" name="Rectangle 114">
              <a:extLst>
                <a:ext uri="{FF2B5EF4-FFF2-40B4-BE49-F238E27FC236}">
                  <a16:creationId xmlns:a16="http://schemas.microsoft.com/office/drawing/2014/main" id="{3944F2C3-AB5F-4C54-9BBF-5F294F47805A}"/>
                </a:ext>
              </a:extLst>
            </p:cNvPr>
            <p:cNvSpPr/>
            <p:nvPr/>
          </p:nvSpPr>
          <p:spPr>
            <a:xfrm>
              <a:off x="786847" y="704850"/>
              <a:ext cx="976639" cy="401574"/>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 name="Rectangle 115">
              <a:extLst>
                <a:ext uri="{FF2B5EF4-FFF2-40B4-BE49-F238E27FC236}">
                  <a16:creationId xmlns:a16="http://schemas.microsoft.com/office/drawing/2014/main" id="{3F995B2C-189F-4631-8532-D71AC2439F0E}"/>
                </a:ext>
              </a:extLst>
            </p:cNvPr>
            <p:cNvSpPr/>
            <p:nvPr/>
          </p:nvSpPr>
          <p:spPr>
            <a:xfrm>
              <a:off x="10736362" y="329183"/>
              <a:ext cx="976639" cy="38862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8" name="Groupe 107">
            <a:extLst>
              <a:ext uri="{FF2B5EF4-FFF2-40B4-BE49-F238E27FC236}">
                <a16:creationId xmlns:a16="http://schemas.microsoft.com/office/drawing/2014/main" id="{DBA245DE-095C-4120-96C8-B8D7AEBB70DF}"/>
              </a:ext>
            </a:extLst>
          </p:cNvPr>
          <p:cNvGrpSpPr/>
          <p:nvPr/>
        </p:nvGrpSpPr>
        <p:grpSpPr>
          <a:xfrm>
            <a:off x="8454244" y="1267627"/>
            <a:ext cx="4259928" cy="470610"/>
            <a:chOff x="9184676" y="3887480"/>
            <a:chExt cx="3091770" cy="341559"/>
          </a:xfrm>
        </p:grpSpPr>
        <p:pic>
          <p:nvPicPr>
            <p:cNvPr id="110" name="Picture 2" descr="https://lh3.googleusercontent.com/yCGPgWp6DXA71JKfqL06lI_3LXw7OSbZHjgSaQU6dd3xRz3gDFMr_833KNf_NlP5XqeWJjcdB92o_KTnxZKJOOm1heSQlg2E7YSfxaxMTZby_RHzjpH7hV8SX72u2ZrljySYspLW4hGb">
              <a:extLst>
                <a:ext uri="{FF2B5EF4-FFF2-40B4-BE49-F238E27FC236}">
                  <a16:creationId xmlns:a16="http://schemas.microsoft.com/office/drawing/2014/main" id="{30EFFE93-A7EA-4904-B6A8-8C8E0DE98DB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V="1">
              <a:off x="9184676" y="3887480"/>
              <a:ext cx="541841" cy="313787"/>
            </a:xfrm>
            <a:prstGeom prst="rect">
              <a:avLst/>
            </a:prstGeom>
            <a:noFill/>
            <a:extLst>
              <a:ext uri="{909E8E84-426E-40DD-AFC4-6F175D3DCCD1}">
                <a14:hiddenFill xmlns:a14="http://schemas.microsoft.com/office/drawing/2010/main">
                  <a:solidFill>
                    <a:srgbClr val="FFFFFF"/>
                  </a:solidFill>
                </a14:hiddenFill>
              </a:ext>
            </a:extLst>
          </p:spPr>
        </p:pic>
        <p:sp>
          <p:nvSpPr>
            <p:cNvPr id="111" name="ZoneTexte 110">
              <a:extLst>
                <a:ext uri="{FF2B5EF4-FFF2-40B4-BE49-F238E27FC236}">
                  <a16:creationId xmlns:a16="http://schemas.microsoft.com/office/drawing/2014/main" id="{48205626-2465-430E-A740-977C85EB6FC2}"/>
                </a:ext>
              </a:extLst>
            </p:cNvPr>
            <p:cNvSpPr txBox="1"/>
            <p:nvPr/>
          </p:nvSpPr>
          <p:spPr>
            <a:xfrm>
              <a:off x="9779031" y="3890485"/>
              <a:ext cx="2497415" cy="338554"/>
            </a:xfrm>
            <a:prstGeom prst="rect">
              <a:avLst/>
            </a:prstGeom>
            <a:noFill/>
          </p:spPr>
          <p:txBody>
            <a:bodyPr wrap="none" rtlCol="0">
              <a:spAutoFit/>
            </a:bodyPr>
            <a:lstStyle/>
            <a:p>
              <a:r>
                <a:rPr lang="en-GB" sz="1600" i="1" dirty="0">
                  <a:latin typeface="Calibri corps"/>
                  <a:cs typeface="Calibri Light" panose="020F0302020204030204" pitchFamily="34" charset="0"/>
                </a:rPr>
                <a:t>Mastrevirus </a:t>
              </a:r>
              <a:r>
                <a:rPr lang="en-GB" sz="1600" dirty="0">
                  <a:latin typeface="Calibri corps"/>
                  <a:cs typeface="Calibri Light" panose="020F0302020204030204" pitchFamily="34" charset="0"/>
                </a:rPr>
                <a:t>(</a:t>
              </a:r>
              <a:r>
                <a:rPr lang="en-GB" sz="1600" i="1" dirty="0" err="1">
                  <a:latin typeface="Calibri corps"/>
                  <a:cs typeface="Calibri Light" panose="020F0302020204030204" pitchFamily="34" charset="0"/>
                </a:rPr>
                <a:t>Geminiviridae</a:t>
              </a:r>
              <a:r>
                <a:rPr lang="en-GB" sz="1600" dirty="0">
                  <a:latin typeface="Calibri corps"/>
                  <a:cs typeface="Calibri Light" panose="020F0302020204030204" pitchFamily="34" charset="0"/>
                </a:rPr>
                <a:t>)</a:t>
              </a:r>
            </a:p>
          </p:txBody>
        </p:sp>
      </p:grpSp>
      <p:cxnSp>
        <p:nvCxnSpPr>
          <p:cNvPr id="38" name="Connecteur droit avec flèche 37">
            <a:extLst>
              <a:ext uri="{FF2B5EF4-FFF2-40B4-BE49-F238E27FC236}">
                <a16:creationId xmlns:a16="http://schemas.microsoft.com/office/drawing/2014/main" id="{D9C7B9E6-5ED2-4FC0-8CBE-8EB7F92B5F3D}"/>
              </a:ext>
            </a:extLst>
          </p:cNvPr>
          <p:cNvCxnSpPr>
            <a:cxnSpLocks/>
          </p:cNvCxnSpPr>
          <p:nvPr/>
        </p:nvCxnSpPr>
        <p:spPr>
          <a:xfrm>
            <a:off x="2061434" y="5072415"/>
            <a:ext cx="777744" cy="0"/>
          </a:xfrm>
          <a:prstGeom prst="straightConnector1">
            <a:avLst/>
          </a:prstGeom>
          <a:ln w="76200">
            <a:solidFill>
              <a:srgbClr val="27566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45" name="Groupe 44">
            <a:extLst>
              <a:ext uri="{FF2B5EF4-FFF2-40B4-BE49-F238E27FC236}">
                <a16:creationId xmlns:a16="http://schemas.microsoft.com/office/drawing/2014/main" id="{6223F763-EE9A-44DA-B0B4-D0D2CF4E6766}"/>
              </a:ext>
            </a:extLst>
          </p:cNvPr>
          <p:cNvGrpSpPr/>
          <p:nvPr/>
        </p:nvGrpSpPr>
        <p:grpSpPr>
          <a:xfrm>
            <a:off x="309226" y="4648450"/>
            <a:ext cx="1752208" cy="1282826"/>
            <a:chOff x="663891" y="15366201"/>
            <a:chExt cx="5133580" cy="3758395"/>
          </a:xfrm>
        </p:grpSpPr>
        <p:grpSp>
          <p:nvGrpSpPr>
            <p:cNvPr id="46" name="Groupe 45">
              <a:extLst>
                <a:ext uri="{FF2B5EF4-FFF2-40B4-BE49-F238E27FC236}">
                  <a16:creationId xmlns:a16="http://schemas.microsoft.com/office/drawing/2014/main" id="{01903E40-20CC-411C-B22A-3FB565758E14}"/>
                </a:ext>
              </a:extLst>
            </p:cNvPr>
            <p:cNvGrpSpPr/>
            <p:nvPr/>
          </p:nvGrpSpPr>
          <p:grpSpPr>
            <a:xfrm>
              <a:off x="663891" y="15366201"/>
              <a:ext cx="2221764" cy="2511948"/>
              <a:chOff x="273040" y="1585892"/>
              <a:chExt cx="1351452" cy="1843108"/>
            </a:xfrm>
          </p:grpSpPr>
          <p:pic>
            <p:nvPicPr>
              <p:cNvPr id="58" name="Graphique 57">
                <a:extLst>
                  <a:ext uri="{FF2B5EF4-FFF2-40B4-BE49-F238E27FC236}">
                    <a16:creationId xmlns:a16="http://schemas.microsoft.com/office/drawing/2014/main" id="{E4629FC0-9594-46FB-90BF-33A8F95D82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3040" y="1585892"/>
                <a:ext cx="770565" cy="1843108"/>
              </a:xfrm>
              <a:prstGeom prst="rect">
                <a:avLst/>
              </a:prstGeom>
            </p:spPr>
          </p:pic>
          <p:pic>
            <p:nvPicPr>
              <p:cNvPr id="59" name="Graphique 58">
                <a:extLst>
                  <a:ext uri="{FF2B5EF4-FFF2-40B4-BE49-F238E27FC236}">
                    <a16:creationId xmlns:a16="http://schemas.microsoft.com/office/drawing/2014/main" id="{140F7E27-9C30-4883-B068-F198E2FA36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3927" y="1585892"/>
                <a:ext cx="770565" cy="1843108"/>
              </a:xfrm>
              <a:prstGeom prst="rect">
                <a:avLst/>
              </a:prstGeom>
            </p:spPr>
          </p:pic>
        </p:grpSp>
        <p:grpSp>
          <p:nvGrpSpPr>
            <p:cNvPr id="47" name="Groupe 46">
              <a:extLst>
                <a:ext uri="{FF2B5EF4-FFF2-40B4-BE49-F238E27FC236}">
                  <a16:creationId xmlns:a16="http://schemas.microsoft.com/office/drawing/2014/main" id="{6498F19C-8AFF-4059-8B95-75FE3DA34E31}"/>
                </a:ext>
              </a:extLst>
            </p:cNvPr>
            <p:cNvGrpSpPr/>
            <p:nvPr/>
          </p:nvGrpSpPr>
          <p:grpSpPr>
            <a:xfrm>
              <a:off x="2451837" y="15366201"/>
              <a:ext cx="2221764" cy="2511948"/>
              <a:chOff x="273040" y="1585892"/>
              <a:chExt cx="1351452" cy="1843108"/>
            </a:xfrm>
          </p:grpSpPr>
          <p:pic>
            <p:nvPicPr>
              <p:cNvPr id="56" name="Graphique 55">
                <a:extLst>
                  <a:ext uri="{FF2B5EF4-FFF2-40B4-BE49-F238E27FC236}">
                    <a16:creationId xmlns:a16="http://schemas.microsoft.com/office/drawing/2014/main" id="{9FA34C36-709C-4630-AF8B-A6F913038B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3040" y="1585892"/>
                <a:ext cx="770565" cy="1843108"/>
              </a:xfrm>
              <a:prstGeom prst="rect">
                <a:avLst/>
              </a:prstGeom>
            </p:spPr>
          </p:pic>
          <p:pic>
            <p:nvPicPr>
              <p:cNvPr id="57" name="Graphique 56">
                <a:extLst>
                  <a:ext uri="{FF2B5EF4-FFF2-40B4-BE49-F238E27FC236}">
                    <a16:creationId xmlns:a16="http://schemas.microsoft.com/office/drawing/2014/main" id="{0314610F-F8A4-4877-8D2E-D3049CF6F2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3927" y="1585892"/>
                <a:ext cx="770565" cy="1843108"/>
              </a:xfrm>
              <a:prstGeom prst="rect">
                <a:avLst/>
              </a:prstGeom>
            </p:spPr>
          </p:pic>
        </p:grpSp>
        <p:grpSp>
          <p:nvGrpSpPr>
            <p:cNvPr id="48" name="Groupe 47">
              <a:extLst>
                <a:ext uri="{FF2B5EF4-FFF2-40B4-BE49-F238E27FC236}">
                  <a16:creationId xmlns:a16="http://schemas.microsoft.com/office/drawing/2014/main" id="{8E2AFA73-521C-41F8-99A2-B794B8B392E2}"/>
                </a:ext>
              </a:extLst>
            </p:cNvPr>
            <p:cNvGrpSpPr/>
            <p:nvPr/>
          </p:nvGrpSpPr>
          <p:grpSpPr>
            <a:xfrm>
              <a:off x="1109365" y="16612648"/>
              <a:ext cx="2221764" cy="2511948"/>
              <a:chOff x="273040" y="1585892"/>
              <a:chExt cx="1351452" cy="1843108"/>
            </a:xfrm>
          </p:grpSpPr>
          <p:pic>
            <p:nvPicPr>
              <p:cNvPr id="54" name="Graphique 53">
                <a:extLst>
                  <a:ext uri="{FF2B5EF4-FFF2-40B4-BE49-F238E27FC236}">
                    <a16:creationId xmlns:a16="http://schemas.microsoft.com/office/drawing/2014/main" id="{2D063ED3-6A80-4CC0-85FD-553107F333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3040" y="1585892"/>
                <a:ext cx="770565" cy="1843108"/>
              </a:xfrm>
              <a:prstGeom prst="rect">
                <a:avLst/>
              </a:prstGeom>
            </p:spPr>
          </p:pic>
          <p:pic>
            <p:nvPicPr>
              <p:cNvPr id="55" name="Graphique 54">
                <a:extLst>
                  <a:ext uri="{FF2B5EF4-FFF2-40B4-BE49-F238E27FC236}">
                    <a16:creationId xmlns:a16="http://schemas.microsoft.com/office/drawing/2014/main" id="{C63DEFAC-B998-4F68-BD1D-C74FBBBA2A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3927" y="1585892"/>
                <a:ext cx="770565" cy="1843108"/>
              </a:xfrm>
              <a:prstGeom prst="rect">
                <a:avLst/>
              </a:prstGeom>
            </p:spPr>
          </p:pic>
        </p:grpSp>
        <p:grpSp>
          <p:nvGrpSpPr>
            <p:cNvPr id="49" name="Groupe 48">
              <a:extLst>
                <a:ext uri="{FF2B5EF4-FFF2-40B4-BE49-F238E27FC236}">
                  <a16:creationId xmlns:a16="http://schemas.microsoft.com/office/drawing/2014/main" id="{833EC631-4D39-4689-B259-AAD9401C149B}"/>
                </a:ext>
              </a:extLst>
            </p:cNvPr>
            <p:cNvGrpSpPr/>
            <p:nvPr/>
          </p:nvGrpSpPr>
          <p:grpSpPr>
            <a:xfrm>
              <a:off x="2897311" y="16612648"/>
              <a:ext cx="2221764" cy="2511948"/>
              <a:chOff x="273040" y="1585892"/>
              <a:chExt cx="1351452" cy="1843108"/>
            </a:xfrm>
          </p:grpSpPr>
          <p:pic>
            <p:nvPicPr>
              <p:cNvPr id="52" name="Graphique 51">
                <a:extLst>
                  <a:ext uri="{FF2B5EF4-FFF2-40B4-BE49-F238E27FC236}">
                    <a16:creationId xmlns:a16="http://schemas.microsoft.com/office/drawing/2014/main" id="{A1F6271F-2E94-4ABB-B4AA-4F2958D1F8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3040" y="1585892"/>
                <a:ext cx="770565" cy="1843108"/>
              </a:xfrm>
              <a:prstGeom prst="rect">
                <a:avLst/>
              </a:prstGeom>
            </p:spPr>
          </p:pic>
          <p:pic>
            <p:nvPicPr>
              <p:cNvPr id="53" name="Graphique 52">
                <a:extLst>
                  <a:ext uri="{FF2B5EF4-FFF2-40B4-BE49-F238E27FC236}">
                    <a16:creationId xmlns:a16="http://schemas.microsoft.com/office/drawing/2014/main" id="{0FCECB83-A311-401B-A7E6-BCA84FD02B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3927" y="1585892"/>
                <a:ext cx="770565" cy="1843108"/>
              </a:xfrm>
              <a:prstGeom prst="rect">
                <a:avLst/>
              </a:prstGeom>
            </p:spPr>
          </p:pic>
        </p:grpSp>
        <p:pic>
          <p:nvPicPr>
            <p:cNvPr id="50" name="Graphique 49">
              <a:extLst>
                <a:ext uri="{FF2B5EF4-FFF2-40B4-BE49-F238E27FC236}">
                  <a16:creationId xmlns:a16="http://schemas.microsoft.com/office/drawing/2014/main" id="{BD431685-4F60-4983-A131-918F6F4612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85201" y="15366201"/>
              <a:ext cx="1266796" cy="2511948"/>
            </a:xfrm>
            <a:prstGeom prst="rect">
              <a:avLst/>
            </a:prstGeom>
          </p:spPr>
        </p:pic>
        <p:pic>
          <p:nvPicPr>
            <p:cNvPr id="51" name="Graphique 50">
              <a:extLst>
                <a:ext uri="{FF2B5EF4-FFF2-40B4-BE49-F238E27FC236}">
                  <a16:creationId xmlns:a16="http://schemas.microsoft.com/office/drawing/2014/main" id="{C8A40E6A-D24B-4E01-9C95-91B0632F39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30675" y="16612648"/>
              <a:ext cx="1266796" cy="2511948"/>
            </a:xfrm>
            <a:prstGeom prst="rect">
              <a:avLst/>
            </a:prstGeom>
          </p:spPr>
        </p:pic>
      </p:grpSp>
      <p:sp>
        <p:nvSpPr>
          <p:cNvPr id="60" name="ZoneTexte 59">
            <a:extLst>
              <a:ext uri="{FF2B5EF4-FFF2-40B4-BE49-F238E27FC236}">
                <a16:creationId xmlns:a16="http://schemas.microsoft.com/office/drawing/2014/main" id="{5993E34C-FA72-45F9-ADD8-318CFC3A2AA0}"/>
              </a:ext>
            </a:extLst>
          </p:cNvPr>
          <p:cNvSpPr txBox="1"/>
          <p:nvPr/>
        </p:nvSpPr>
        <p:spPr>
          <a:xfrm>
            <a:off x="-5913" y="5964457"/>
            <a:ext cx="2451056" cy="584775"/>
          </a:xfrm>
          <a:prstGeom prst="rect">
            <a:avLst/>
          </a:prstGeom>
          <a:noFill/>
        </p:spPr>
        <p:txBody>
          <a:bodyPr wrap="none" rtlCol="0">
            <a:spAutoFit/>
          </a:bodyPr>
          <a:lstStyle/>
          <a:p>
            <a:pPr algn="ctr"/>
            <a:r>
              <a:rPr lang="fr-FR" sz="1600" dirty="0"/>
              <a:t>Variétés de blé disponibles </a:t>
            </a:r>
          </a:p>
          <a:p>
            <a:pPr algn="ctr"/>
            <a:r>
              <a:rPr lang="fr-FR" sz="1600" dirty="0"/>
              <a:t>pour les producteurs</a:t>
            </a:r>
            <a:endParaRPr lang="en-US" sz="1600" dirty="0"/>
          </a:p>
        </p:txBody>
      </p:sp>
      <p:sp>
        <p:nvSpPr>
          <p:cNvPr id="62" name="Rectangle 61">
            <a:extLst>
              <a:ext uri="{FF2B5EF4-FFF2-40B4-BE49-F238E27FC236}">
                <a16:creationId xmlns:a16="http://schemas.microsoft.com/office/drawing/2014/main" id="{41A7F3F1-B1FE-4F57-897E-B92BA10DB99A}"/>
              </a:ext>
            </a:extLst>
          </p:cNvPr>
          <p:cNvSpPr/>
          <p:nvPr/>
        </p:nvSpPr>
        <p:spPr>
          <a:xfrm>
            <a:off x="3197899" y="4818749"/>
            <a:ext cx="78720" cy="101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corps"/>
              <a:cs typeface="Calibri Light" panose="020F0302020204030204" pitchFamily="34" charset="0"/>
            </a:endParaRPr>
          </a:p>
        </p:txBody>
      </p:sp>
      <p:sp>
        <p:nvSpPr>
          <p:cNvPr id="63" name="ZoneTexte 62">
            <a:extLst>
              <a:ext uri="{FF2B5EF4-FFF2-40B4-BE49-F238E27FC236}">
                <a16:creationId xmlns:a16="http://schemas.microsoft.com/office/drawing/2014/main" id="{CE674E56-D012-40E6-B191-262717E0E430}"/>
              </a:ext>
            </a:extLst>
          </p:cNvPr>
          <p:cNvSpPr txBox="1"/>
          <p:nvPr/>
        </p:nvSpPr>
        <p:spPr>
          <a:xfrm>
            <a:off x="2933251" y="4885158"/>
            <a:ext cx="1775359" cy="369332"/>
          </a:xfrm>
          <a:prstGeom prst="rect">
            <a:avLst/>
          </a:prstGeom>
          <a:noFill/>
        </p:spPr>
        <p:txBody>
          <a:bodyPr wrap="none" rtlCol="0">
            <a:spAutoFit/>
          </a:bodyPr>
          <a:lstStyle/>
          <a:p>
            <a:pPr algn="ctr"/>
            <a:r>
              <a:rPr lang="en-US" dirty="0"/>
              <a:t>Sensible au WDV</a:t>
            </a:r>
          </a:p>
        </p:txBody>
      </p:sp>
      <p:grpSp>
        <p:nvGrpSpPr>
          <p:cNvPr id="64" name="Groupe 63">
            <a:extLst>
              <a:ext uri="{FF2B5EF4-FFF2-40B4-BE49-F238E27FC236}">
                <a16:creationId xmlns:a16="http://schemas.microsoft.com/office/drawing/2014/main" id="{801CDE3E-A499-4F70-AB80-4F531899C940}"/>
              </a:ext>
            </a:extLst>
          </p:cNvPr>
          <p:cNvGrpSpPr/>
          <p:nvPr/>
        </p:nvGrpSpPr>
        <p:grpSpPr>
          <a:xfrm>
            <a:off x="2088783" y="4403015"/>
            <a:ext cx="723556" cy="418402"/>
            <a:chOff x="277883" y="931306"/>
            <a:chExt cx="723556" cy="418402"/>
          </a:xfrm>
        </p:grpSpPr>
        <p:grpSp>
          <p:nvGrpSpPr>
            <p:cNvPr id="65" name="Groupe 64">
              <a:extLst>
                <a:ext uri="{FF2B5EF4-FFF2-40B4-BE49-F238E27FC236}">
                  <a16:creationId xmlns:a16="http://schemas.microsoft.com/office/drawing/2014/main" id="{BC39F8E9-A175-4D7F-BCB3-77E4D5890744}"/>
                </a:ext>
              </a:extLst>
            </p:cNvPr>
            <p:cNvGrpSpPr/>
            <p:nvPr/>
          </p:nvGrpSpPr>
          <p:grpSpPr>
            <a:xfrm>
              <a:off x="278899" y="931306"/>
              <a:ext cx="722540" cy="418402"/>
              <a:chOff x="278899" y="931306"/>
              <a:chExt cx="722540" cy="418402"/>
            </a:xfrm>
          </p:grpSpPr>
          <p:sp>
            <p:nvSpPr>
              <p:cNvPr id="67" name="Rectangle 66">
                <a:extLst>
                  <a:ext uri="{FF2B5EF4-FFF2-40B4-BE49-F238E27FC236}">
                    <a16:creationId xmlns:a16="http://schemas.microsoft.com/office/drawing/2014/main" id="{B59B099A-5BF9-4696-9EB7-00F9E6FBB494}"/>
                  </a:ext>
                </a:extLst>
              </p:cNvPr>
              <p:cNvSpPr/>
              <p:nvPr/>
            </p:nvSpPr>
            <p:spPr>
              <a:xfrm>
                <a:off x="278899" y="931306"/>
                <a:ext cx="246051" cy="418402"/>
              </a:xfrm>
              <a:prstGeom prst="rect">
                <a:avLst/>
              </a:prstGeom>
              <a:solidFill>
                <a:srgbClr val="4472C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7B8CCAEA-403A-4E3E-80F8-2B9CB8C9A01C}"/>
                  </a:ext>
                </a:extLst>
              </p:cNvPr>
              <p:cNvSpPr/>
              <p:nvPr/>
            </p:nvSpPr>
            <p:spPr>
              <a:xfrm>
                <a:off x="517144" y="931306"/>
                <a:ext cx="246051" cy="418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E2764415-AD06-41A0-86D4-E27E9D22C0A9}"/>
                  </a:ext>
                </a:extLst>
              </p:cNvPr>
              <p:cNvSpPr/>
              <p:nvPr/>
            </p:nvSpPr>
            <p:spPr>
              <a:xfrm>
                <a:off x="755388" y="931306"/>
                <a:ext cx="246051" cy="418402"/>
              </a:xfrm>
              <a:prstGeom prst="rect">
                <a:avLst/>
              </a:prstGeom>
              <a:solidFill>
                <a:srgbClr val="FF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6" name="Rectangle 65">
              <a:extLst>
                <a:ext uri="{FF2B5EF4-FFF2-40B4-BE49-F238E27FC236}">
                  <a16:creationId xmlns:a16="http://schemas.microsoft.com/office/drawing/2014/main" id="{069F938D-B37C-44CA-A904-EB66C13C3DAD}"/>
                </a:ext>
              </a:extLst>
            </p:cNvPr>
            <p:cNvSpPr/>
            <p:nvPr/>
          </p:nvSpPr>
          <p:spPr>
            <a:xfrm>
              <a:off x="277883" y="931306"/>
              <a:ext cx="723556" cy="41840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0" name="ZoneTexte 69">
            <a:extLst>
              <a:ext uri="{FF2B5EF4-FFF2-40B4-BE49-F238E27FC236}">
                <a16:creationId xmlns:a16="http://schemas.microsoft.com/office/drawing/2014/main" id="{1C0CC251-5DA8-46D3-B32E-6392EAD6B82B}"/>
              </a:ext>
            </a:extLst>
          </p:cNvPr>
          <p:cNvSpPr txBox="1"/>
          <p:nvPr/>
        </p:nvSpPr>
        <p:spPr>
          <a:xfrm>
            <a:off x="2165867" y="4195914"/>
            <a:ext cx="569387" cy="261610"/>
          </a:xfrm>
          <a:prstGeom prst="rect">
            <a:avLst/>
          </a:prstGeom>
          <a:noFill/>
        </p:spPr>
        <p:txBody>
          <a:bodyPr wrap="none" rtlCol="0">
            <a:spAutoFit/>
          </a:bodyPr>
          <a:lstStyle/>
          <a:p>
            <a:r>
              <a:rPr lang="en-US" sz="1100" dirty="0"/>
              <a:t>France</a:t>
            </a:r>
          </a:p>
        </p:txBody>
      </p:sp>
      <p:sp>
        <p:nvSpPr>
          <p:cNvPr id="72" name="ZoneTexte 71">
            <a:extLst>
              <a:ext uri="{FF2B5EF4-FFF2-40B4-BE49-F238E27FC236}">
                <a16:creationId xmlns:a16="http://schemas.microsoft.com/office/drawing/2014/main" id="{BE08D890-F349-4BF7-9A62-AA6DA869859F}"/>
              </a:ext>
            </a:extLst>
          </p:cNvPr>
          <p:cNvSpPr txBox="1"/>
          <p:nvPr/>
        </p:nvSpPr>
        <p:spPr>
          <a:xfrm>
            <a:off x="5739618" y="4314754"/>
            <a:ext cx="6056142" cy="369332"/>
          </a:xfrm>
          <a:prstGeom prst="rect">
            <a:avLst/>
          </a:prstGeom>
          <a:noFill/>
          <a:ln>
            <a:noFill/>
          </a:ln>
        </p:spPr>
        <p:txBody>
          <a:bodyPr wrap="square" rtlCol="0">
            <a:spAutoFit/>
          </a:bodyPr>
          <a:lstStyle/>
          <a:p>
            <a:pPr algn="ctr"/>
            <a:r>
              <a:rPr lang="fr-FR" dirty="0">
                <a:solidFill>
                  <a:srgbClr val="275662"/>
                </a:solidFill>
              </a:rPr>
              <a:t>Peu efficace face à des pressions vectorielles et virales élevées</a:t>
            </a:r>
            <a:endParaRPr lang="en-US" dirty="0">
              <a:solidFill>
                <a:srgbClr val="275662"/>
              </a:solidFill>
            </a:endParaRPr>
          </a:p>
        </p:txBody>
      </p:sp>
      <p:sp>
        <p:nvSpPr>
          <p:cNvPr id="109" name="Espace réservé du numéro de diapositive 1">
            <a:extLst>
              <a:ext uri="{FF2B5EF4-FFF2-40B4-BE49-F238E27FC236}">
                <a16:creationId xmlns:a16="http://schemas.microsoft.com/office/drawing/2014/main" id="{95DFB545-5E23-498B-806F-13248287A7F3}"/>
              </a:ext>
            </a:extLst>
          </p:cNvPr>
          <p:cNvSpPr txBox="1">
            <a:spLocks/>
          </p:cNvSpPr>
          <p:nvPr/>
        </p:nvSpPr>
        <p:spPr>
          <a:xfrm>
            <a:off x="8610600" y="63563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77BCA25-F3AE-44E6-94B1-B3E1DF1A1953}" type="slidenum">
              <a:rPr lang="en-US" sz="1200" smtClean="0">
                <a:solidFill>
                  <a:schemeClr val="bg1">
                    <a:lumMod val="50000"/>
                  </a:schemeClr>
                </a:solidFill>
              </a:rPr>
              <a:pPr algn="r"/>
              <a:t>5</a:t>
            </a:fld>
            <a:endParaRPr lang="en-US" sz="1200" dirty="0">
              <a:solidFill>
                <a:schemeClr val="bg1">
                  <a:lumMod val="50000"/>
                </a:schemeClr>
              </a:solidFill>
            </a:endParaRPr>
          </a:p>
        </p:txBody>
      </p:sp>
      <p:grpSp>
        <p:nvGrpSpPr>
          <p:cNvPr id="74" name="Groupe 73">
            <a:extLst>
              <a:ext uri="{FF2B5EF4-FFF2-40B4-BE49-F238E27FC236}">
                <a16:creationId xmlns:a16="http://schemas.microsoft.com/office/drawing/2014/main" id="{341097ED-4DCA-47DB-B772-65E9456A0605}"/>
              </a:ext>
            </a:extLst>
          </p:cNvPr>
          <p:cNvGrpSpPr/>
          <p:nvPr/>
        </p:nvGrpSpPr>
        <p:grpSpPr>
          <a:xfrm>
            <a:off x="4803742" y="3639763"/>
            <a:ext cx="1721647" cy="1651376"/>
            <a:chOff x="5143112" y="1229283"/>
            <a:chExt cx="2254775" cy="778783"/>
          </a:xfrm>
        </p:grpSpPr>
        <p:cxnSp>
          <p:nvCxnSpPr>
            <p:cNvPr id="75" name="Connecteur droit 74">
              <a:extLst>
                <a:ext uri="{FF2B5EF4-FFF2-40B4-BE49-F238E27FC236}">
                  <a16:creationId xmlns:a16="http://schemas.microsoft.com/office/drawing/2014/main" id="{36866C39-0799-49D8-A7EE-E7CA06F76246}"/>
                </a:ext>
              </a:extLst>
            </p:cNvPr>
            <p:cNvCxnSpPr>
              <a:cxnSpLocks/>
            </p:cNvCxnSpPr>
            <p:nvPr/>
          </p:nvCxnSpPr>
          <p:spPr>
            <a:xfrm>
              <a:off x="5143112" y="1816607"/>
              <a:ext cx="0" cy="191459"/>
            </a:xfrm>
            <a:prstGeom prst="line">
              <a:avLst/>
            </a:prstGeom>
            <a:ln w="28575">
              <a:solidFill>
                <a:srgbClr val="275662"/>
              </a:solidFill>
            </a:ln>
          </p:spPr>
          <p:style>
            <a:lnRef idx="1">
              <a:schemeClr val="accent1"/>
            </a:lnRef>
            <a:fillRef idx="0">
              <a:schemeClr val="accent1"/>
            </a:fillRef>
            <a:effectRef idx="0">
              <a:schemeClr val="accent1"/>
            </a:effectRef>
            <a:fontRef idx="minor">
              <a:schemeClr val="tx1"/>
            </a:fontRef>
          </p:style>
        </p:cxnSp>
        <p:grpSp>
          <p:nvGrpSpPr>
            <p:cNvPr id="76" name="Groupe 75">
              <a:extLst>
                <a:ext uri="{FF2B5EF4-FFF2-40B4-BE49-F238E27FC236}">
                  <a16:creationId xmlns:a16="http://schemas.microsoft.com/office/drawing/2014/main" id="{C9549B71-CE32-4BA4-BBB3-0A7812A3F672}"/>
                </a:ext>
              </a:extLst>
            </p:cNvPr>
            <p:cNvGrpSpPr/>
            <p:nvPr/>
          </p:nvGrpSpPr>
          <p:grpSpPr>
            <a:xfrm>
              <a:off x="5143112" y="1229283"/>
              <a:ext cx="2254775" cy="683584"/>
              <a:chOff x="5143112" y="1229283"/>
              <a:chExt cx="2254775" cy="683584"/>
            </a:xfrm>
          </p:grpSpPr>
          <p:cxnSp>
            <p:nvCxnSpPr>
              <p:cNvPr id="77" name="Connecteur droit avec flèche 76">
                <a:extLst>
                  <a:ext uri="{FF2B5EF4-FFF2-40B4-BE49-F238E27FC236}">
                    <a16:creationId xmlns:a16="http://schemas.microsoft.com/office/drawing/2014/main" id="{2E977BA2-BC12-48D4-B284-DC235EB8D262}"/>
                  </a:ext>
                </a:extLst>
              </p:cNvPr>
              <p:cNvCxnSpPr>
                <a:cxnSpLocks/>
              </p:cNvCxnSpPr>
              <p:nvPr/>
            </p:nvCxnSpPr>
            <p:spPr>
              <a:xfrm>
                <a:off x="5676706" y="1238393"/>
                <a:ext cx="1721181" cy="0"/>
              </a:xfrm>
              <a:prstGeom prst="straightConnector1">
                <a:avLst/>
              </a:prstGeom>
              <a:ln w="28575">
                <a:solidFill>
                  <a:srgbClr val="27566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8" name="Connecteur droit avec flèche 77">
                <a:extLst>
                  <a:ext uri="{FF2B5EF4-FFF2-40B4-BE49-F238E27FC236}">
                    <a16:creationId xmlns:a16="http://schemas.microsoft.com/office/drawing/2014/main" id="{E7C4254D-20B9-4C0A-B218-C65A0C5F4063}"/>
                  </a:ext>
                </a:extLst>
              </p:cNvPr>
              <p:cNvCxnSpPr>
                <a:cxnSpLocks/>
              </p:cNvCxnSpPr>
              <p:nvPr/>
            </p:nvCxnSpPr>
            <p:spPr>
              <a:xfrm>
                <a:off x="5143112" y="1912336"/>
                <a:ext cx="533594" cy="0"/>
              </a:xfrm>
              <a:prstGeom prst="straightConnector1">
                <a:avLst/>
              </a:prstGeom>
              <a:ln w="28575">
                <a:solidFill>
                  <a:srgbClr val="27566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Connecteur droit avec flèche 78">
                <a:extLst>
                  <a:ext uri="{FF2B5EF4-FFF2-40B4-BE49-F238E27FC236}">
                    <a16:creationId xmlns:a16="http://schemas.microsoft.com/office/drawing/2014/main" id="{CB571CEF-C9CF-476E-82DC-5B9941985291}"/>
                  </a:ext>
                </a:extLst>
              </p:cNvPr>
              <p:cNvCxnSpPr>
                <a:cxnSpLocks/>
              </p:cNvCxnSpPr>
              <p:nvPr/>
            </p:nvCxnSpPr>
            <p:spPr>
              <a:xfrm flipV="1">
                <a:off x="5676706" y="1229283"/>
                <a:ext cx="0" cy="683584"/>
              </a:xfrm>
              <a:prstGeom prst="straightConnector1">
                <a:avLst/>
              </a:prstGeom>
              <a:ln w="28575">
                <a:solidFill>
                  <a:srgbClr val="27566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71" name="ZoneTexte 70">
            <a:extLst>
              <a:ext uri="{FF2B5EF4-FFF2-40B4-BE49-F238E27FC236}">
                <a16:creationId xmlns:a16="http://schemas.microsoft.com/office/drawing/2014/main" id="{C4CF49B0-AFF0-45D2-A822-0691D2F4C050}"/>
              </a:ext>
            </a:extLst>
          </p:cNvPr>
          <p:cNvSpPr txBox="1"/>
          <p:nvPr/>
        </p:nvSpPr>
        <p:spPr>
          <a:xfrm>
            <a:off x="6316769" y="3380042"/>
            <a:ext cx="5175144" cy="646331"/>
          </a:xfrm>
          <a:prstGeom prst="rect">
            <a:avLst/>
          </a:prstGeom>
          <a:noFill/>
        </p:spPr>
        <p:txBody>
          <a:bodyPr wrap="square" rtlCol="0">
            <a:spAutoFit/>
          </a:bodyPr>
          <a:lstStyle/>
          <a:p>
            <a:pPr algn="ctr"/>
            <a:r>
              <a:rPr lang="fr-FR" dirty="0">
                <a:solidFill>
                  <a:srgbClr val="275662"/>
                </a:solidFill>
              </a:rPr>
              <a:t>Gestion des PCB principalement assurée par des mesures agronomiques et l’utilisation d’insecticides</a:t>
            </a:r>
            <a:endParaRPr lang="en-US" dirty="0">
              <a:solidFill>
                <a:srgbClr val="275662"/>
              </a:solidFill>
            </a:endParaRPr>
          </a:p>
        </p:txBody>
      </p:sp>
      <p:cxnSp>
        <p:nvCxnSpPr>
          <p:cNvPr id="73" name="Connecteur droit 72">
            <a:extLst>
              <a:ext uri="{FF2B5EF4-FFF2-40B4-BE49-F238E27FC236}">
                <a16:creationId xmlns:a16="http://schemas.microsoft.com/office/drawing/2014/main" id="{006434E0-771A-4D69-AD4B-F73D0CFC4099}"/>
              </a:ext>
            </a:extLst>
          </p:cNvPr>
          <p:cNvCxnSpPr>
            <a:cxnSpLocks/>
          </p:cNvCxnSpPr>
          <p:nvPr/>
        </p:nvCxnSpPr>
        <p:spPr>
          <a:xfrm>
            <a:off x="8759087" y="3959347"/>
            <a:ext cx="0" cy="363205"/>
          </a:xfrm>
          <a:prstGeom prst="line">
            <a:avLst/>
          </a:prstGeom>
          <a:ln w="28575">
            <a:solidFill>
              <a:srgbClr val="51788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3550C3BD-DC0C-47D6-A2A1-FFA705C61F8B}"/>
              </a:ext>
            </a:extLst>
          </p:cNvPr>
          <p:cNvSpPr/>
          <p:nvPr/>
        </p:nvSpPr>
        <p:spPr>
          <a:xfrm>
            <a:off x="9007592" y="4006977"/>
            <a:ext cx="2102050" cy="307777"/>
          </a:xfrm>
          <a:prstGeom prst="rect">
            <a:avLst/>
          </a:prstGeom>
        </p:spPr>
        <p:txBody>
          <a:bodyPr wrap="none">
            <a:spAutoFit/>
          </a:bodyPr>
          <a:lstStyle/>
          <a:p>
            <a:r>
              <a:rPr lang="en-US" sz="1400" dirty="0" err="1">
                <a:solidFill>
                  <a:schemeClr val="bg1">
                    <a:lumMod val="65000"/>
                  </a:schemeClr>
                </a:solidFill>
              </a:rPr>
              <a:t>Lindbald</a:t>
            </a:r>
            <a:r>
              <a:rPr lang="en-US" sz="1400" dirty="0">
                <a:solidFill>
                  <a:schemeClr val="bg1">
                    <a:lumMod val="65000"/>
                  </a:schemeClr>
                </a:solidFill>
              </a:rPr>
              <a:t> and </a:t>
            </a:r>
            <a:r>
              <a:rPr lang="en-US" sz="1400" dirty="0" err="1">
                <a:solidFill>
                  <a:schemeClr val="bg1">
                    <a:lumMod val="65000"/>
                  </a:schemeClr>
                </a:solidFill>
              </a:rPr>
              <a:t>Waern</a:t>
            </a:r>
            <a:r>
              <a:rPr lang="en-US" sz="1400" dirty="0">
                <a:solidFill>
                  <a:schemeClr val="bg1">
                    <a:lumMod val="65000"/>
                  </a:schemeClr>
                </a:solidFill>
              </a:rPr>
              <a:t>, 2002</a:t>
            </a:r>
          </a:p>
        </p:txBody>
      </p:sp>
      <p:sp>
        <p:nvSpPr>
          <p:cNvPr id="138" name="Rectangle : coins arrondis 137">
            <a:extLst>
              <a:ext uri="{FF2B5EF4-FFF2-40B4-BE49-F238E27FC236}">
                <a16:creationId xmlns:a16="http://schemas.microsoft.com/office/drawing/2014/main" id="{46255AF2-594D-49BD-89D1-87C042EB9D00}"/>
              </a:ext>
            </a:extLst>
          </p:cNvPr>
          <p:cNvSpPr/>
          <p:nvPr/>
        </p:nvSpPr>
        <p:spPr>
          <a:xfrm>
            <a:off x="2568155" y="5682943"/>
            <a:ext cx="9901887" cy="10412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dirty="0">
                <a:solidFill>
                  <a:srgbClr val="4D98A9"/>
                </a:solidFill>
              </a:rPr>
              <a:t>Les variétés de blé disponibles impactent-elles</a:t>
            </a:r>
          </a:p>
          <a:p>
            <a:pPr algn="ctr"/>
            <a:r>
              <a:rPr lang="fr-FR" sz="2500" dirty="0">
                <a:solidFill>
                  <a:srgbClr val="4D98A9"/>
                </a:solidFill>
              </a:rPr>
              <a:t> le processus épidémique des PCB ?</a:t>
            </a:r>
            <a:endParaRPr lang="en-US" sz="2500" dirty="0">
              <a:solidFill>
                <a:srgbClr val="4D98A9"/>
              </a:solidFill>
            </a:endParaRPr>
          </a:p>
        </p:txBody>
      </p:sp>
      <p:sp>
        <p:nvSpPr>
          <p:cNvPr id="25" name="Titre 2">
            <a:extLst>
              <a:ext uri="{FF2B5EF4-FFF2-40B4-BE49-F238E27FC236}">
                <a16:creationId xmlns:a16="http://schemas.microsoft.com/office/drawing/2014/main" id="{CAD7C4AC-3733-4C00-B8BC-6E43540034CC}"/>
              </a:ext>
            </a:extLst>
          </p:cNvPr>
          <p:cNvSpPr>
            <a:spLocks noGrp="1"/>
          </p:cNvSpPr>
          <p:nvPr>
            <p:ph type="title"/>
          </p:nvPr>
        </p:nvSpPr>
        <p:spPr>
          <a:xfrm>
            <a:off x="379841" y="-199776"/>
            <a:ext cx="11285837" cy="888251"/>
          </a:xfrm>
        </p:spPr>
        <p:txBody>
          <a:bodyPr vert="horz" lIns="91440" tIns="45720" rIns="91440" bIns="45720" rtlCol="0" anchor="ctr" anchorCtr="0">
            <a:noAutofit/>
          </a:bodyPr>
          <a:lstStyle/>
          <a:p>
            <a:pPr algn="ctr"/>
            <a:r>
              <a:rPr lang="fr-FR" sz="2000" spc="-150" dirty="0">
                <a:solidFill>
                  <a:schemeClr val="accent2"/>
                </a:solidFill>
                <a:latin typeface="Nunito" pitchFamily="2" charset="0"/>
              </a:rPr>
              <a:t>Impact de variétés sensibles  : objectifs de l’étude</a:t>
            </a:r>
          </a:p>
        </p:txBody>
      </p:sp>
      <p:sp>
        <p:nvSpPr>
          <p:cNvPr id="175" name="Rectangle 174">
            <a:extLst>
              <a:ext uri="{FF2B5EF4-FFF2-40B4-BE49-F238E27FC236}">
                <a16:creationId xmlns:a16="http://schemas.microsoft.com/office/drawing/2014/main" id="{477E1DF5-ED46-4218-9E6E-158EA7B522FD}"/>
              </a:ext>
            </a:extLst>
          </p:cNvPr>
          <p:cNvSpPr/>
          <p:nvPr/>
        </p:nvSpPr>
        <p:spPr>
          <a:xfrm>
            <a:off x="3276619" y="5186600"/>
            <a:ext cx="1107867" cy="307777"/>
          </a:xfrm>
          <a:prstGeom prst="rect">
            <a:avLst/>
          </a:prstGeom>
        </p:spPr>
        <p:txBody>
          <a:bodyPr wrap="none">
            <a:spAutoFit/>
          </a:bodyPr>
          <a:lstStyle/>
          <a:p>
            <a:r>
              <a:rPr lang="en-US" sz="1400" dirty="0">
                <a:solidFill>
                  <a:schemeClr val="bg1">
                    <a:lumMod val="65000"/>
                  </a:schemeClr>
                </a:solidFill>
              </a:rPr>
              <a:t>GEVES, 2023</a:t>
            </a:r>
          </a:p>
        </p:txBody>
      </p:sp>
      <p:grpSp>
        <p:nvGrpSpPr>
          <p:cNvPr id="2" name="Groupe 1">
            <a:extLst>
              <a:ext uri="{FF2B5EF4-FFF2-40B4-BE49-F238E27FC236}">
                <a16:creationId xmlns:a16="http://schemas.microsoft.com/office/drawing/2014/main" id="{A8930A84-8DD4-40EF-8727-E04C9AC2E06F}"/>
              </a:ext>
            </a:extLst>
          </p:cNvPr>
          <p:cNvGrpSpPr/>
          <p:nvPr/>
        </p:nvGrpSpPr>
        <p:grpSpPr>
          <a:xfrm>
            <a:off x="38575" y="448802"/>
            <a:ext cx="11697469" cy="3655615"/>
            <a:chOff x="38575" y="448802"/>
            <a:chExt cx="11697469" cy="3655615"/>
          </a:xfrm>
        </p:grpSpPr>
        <p:grpSp>
          <p:nvGrpSpPr>
            <p:cNvPr id="81" name="Groupe 80">
              <a:extLst>
                <a:ext uri="{FF2B5EF4-FFF2-40B4-BE49-F238E27FC236}">
                  <a16:creationId xmlns:a16="http://schemas.microsoft.com/office/drawing/2014/main" id="{8F8354B8-DD55-4DE9-BE88-578D0AF58702}"/>
                </a:ext>
              </a:extLst>
            </p:cNvPr>
            <p:cNvGrpSpPr/>
            <p:nvPr/>
          </p:nvGrpSpPr>
          <p:grpSpPr>
            <a:xfrm>
              <a:off x="3764555" y="640851"/>
              <a:ext cx="7971489" cy="2522617"/>
              <a:chOff x="6241072" y="1188739"/>
              <a:chExt cx="5631243" cy="3261959"/>
            </a:xfrm>
          </p:grpSpPr>
          <p:cxnSp>
            <p:nvCxnSpPr>
              <p:cNvPr id="82" name="Connecteur droit avec flèche 81">
                <a:extLst>
                  <a:ext uri="{FF2B5EF4-FFF2-40B4-BE49-F238E27FC236}">
                    <a16:creationId xmlns:a16="http://schemas.microsoft.com/office/drawing/2014/main" id="{713A2441-6ADB-4C52-8E9C-0CC62709A7EF}"/>
                  </a:ext>
                </a:extLst>
              </p:cNvPr>
              <p:cNvCxnSpPr>
                <a:cxnSpLocks/>
              </p:cNvCxnSpPr>
              <p:nvPr/>
            </p:nvCxnSpPr>
            <p:spPr>
              <a:xfrm flipH="1">
                <a:off x="6241072" y="1188739"/>
                <a:ext cx="5617986" cy="0"/>
              </a:xfrm>
              <a:prstGeom prst="straightConnector1">
                <a:avLst/>
              </a:prstGeom>
              <a:ln w="28575">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Connecteur droit avec flèche 82">
                <a:extLst>
                  <a:ext uri="{FF2B5EF4-FFF2-40B4-BE49-F238E27FC236}">
                    <a16:creationId xmlns:a16="http://schemas.microsoft.com/office/drawing/2014/main" id="{0D6ADB8F-4E8A-413A-A74C-C0016EBDF30C}"/>
                  </a:ext>
                </a:extLst>
              </p:cNvPr>
              <p:cNvCxnSpPr>
                <a:cxnSpLocks/>
              </p:cNvCxnSpPr>
              <p:nvPr/>
            </p:nvCxnSpPr>
            <p:spPr>
              <a:xfrm flipH="1">
                <a:off x="6254329" y="4450698"/>
                <a:ext cx="5617986" cy="0"/>
              </a:xfrm>
              <a:prstGeom prst="straightConnector1">
                <a:avLst/>
              </a:prstGeom>
              <a:ln w="28575">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84" name="Connecteur droit avec flèche 83">
              <a:extLst>
                <a:ext uri="{FF2B5EF4-FFF2-40B4-BE49-F238E27FC236}">
                  <a16:creationId xmlns:a16="http://schemas.microsoft.com/office/drawing/2014/main" id="{2EAF1AED-9633-4A64-AA2F-BC5CE732030B}"/>
                </a:ext>
              </a:extLst>
            </p:cNvPr>
            <p:cNvCxnSpPr>
              <a:cxnSpLocks/>
            </p:cNvCxnSpPr>
            <p:nvPr/>
          </p:nvCxnSpPr>
          <p:spPr>
            <a:xfrm>
              <a:off x="2650729" y="2734245"/>
              <a:ext cx="1126242" cy="422873"/>
            </a:xfrm>
            <a:prstGeom prst="straightConnector1">
              <a:avLst/>
            </a:prstGeom>
            <a:ln w="28575" cap="rnd">
              <a:solidFill>
                <a:schemeClr val="tx1">
                  <a:lumMod val="50000"/>
                  <a:lumOff val="50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Connecteur droit avec flèche 84">
              <a:extLst>
                <a:ext uri="{FF2B5EF4-FFF2-40B4-BE49-F238E27FC236}">
                  <a16:creationId xmlns:a16="http://schemas.microsoft.com/office/drawing/2014/main" id="{3095900D-120A-4572-8D1B-EA2466A3FF7D}"/>
                </a:ext>
              </a:extLst>
            </p:cNvPr>
            <p:cNvCxnSpPr>
              <a:cxnSpLocks/>
            </p:cNvCxnSpPr>
            <p:nvPr/>
          </p:nvCxnSpPr>
          <p:spPr>
            <a:xfrm flipH="1">
              <a:off x="2635831" y="640850"/>
              <a:ext cx="1126242" cy="871158"/>
            </a:xfrm>
            <a:prstGeom prst="straightConnector1">
              <a:avLst/>
            </a:prstGeom>
            <a:ln w="28575" cap="rnd">
              <a:solidFill>
                <a:schemeClr val="tx1">
                  <a:lumMod val="50000"/>
                  <a:lumOff val="50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6" name="Groupe 85">
              <a:extLst>
                <a:ext uri="{FF2B5EF4-FFF2-40B4-BE49-F238E27FC236}">
                  <a16:creationId xmlns:a16="http://schemas.microsoft.com/office/drawing/2014/main" id="{E53B3390-C596-4C8A-8609-5F82EEE021AD}"/>
                </a:ext>
              </a:extLst>
            </p:cNvPr>
            <p:cNvGrpSpPr/>
            <p:nvPr/>
          </p:nvGrpSpPr>
          <p:grpSpPr>
            <a:xfrm>
              <a:off x="5615898" y="1469384"/>
              <a:ext cx="2703932" cy="874214"/>
              <a:chOff x="5884381" y="829490"/>
              <a:chExt cx="2703932" cy="874214"/>
            </a:xfrm>
          </p:grpSpPr>
          <p:sp>
            <p:nvSpPr>
              <p:cNvPr id="87" name="ZoneTexte 86">
                <a:extLst>
                  <a:ext uri="{FF2B5EF4-FFF2-40B4-BE49-F238E27FC236}">
                    <a16:creationId xmlns:a16="http://schemas.microsoft.com/office/drawing/2014/main" id="{B8A4AE7B-9AC2-4149-853A-5FE5DECC100F}"/>
                  </a:ext>
                </a:extLst>
              </p:cNvPr>
              <p:cNvSpPr txBox="1"/>
              <p:nvPr/>
            </p:nvSpPr>
            <p:spPr>
              <a:xfrm>
                <a:off x="5884381" y="829490"/>
                <a:ext cx="2703932" cy="738664"/>
              </a:xfrm>
              <a:prstGeom prst="rect">
                <a:avLst/>
              </a:prstGeom>
              <a:noFill/>
            </p:spPr>
            <p:txBody>
              <a:bodyPr wrap="square" rtlCol="0">
                <a:spAutoFit/>
              </a:bodyPr>
              <a:lstStyle/>
              <a:p>
                <a:pPr algn="ctr"/>
                <a:r>
                  <a:rPr lang="en-US" sz="1400" b="1" dirty="0" err="1">
                    <a:latin typeface="Calibri corps"/>
                    <a:cs typeface="Calibri Light" panose="020F0302020204030204" pitchFamily="34" charset="0"/>
                  </a:rPr>
                  <a:t>Pertes</a:t>
                </a:r>
                <a:r>
                  <a:rPr lang="en-US" sz="1400" b="1" dirty="0">
                    <a:latin typeface="Calibri corps"/>
                    <a:cs typeface="Calibri Light" panose="020F0302020204030204" pitchFamily="34" charset="0"/>
                  </a:rPr>
                  <a:t> de </a:t>
                </a:r>
                <a:r>
                  <a:rPr lang="en-US" sz="1400" b="1" dirty="0" err="1">
                    <a:latin typeface="Calibri corps"/>
                    <a:cs typeface="Calibri Light" panose="020F0302020204030204" pitchFamily="34" charset="0"/>
                  </a:rPr>
                  <a:t>rendement</a:t>
                </a:r>
                <a:endParaRPr lang="en-US" sz="1400" b="1" dirty="0">
                  <a:latin typeface="Calibri corps"/>
                  <a:cs typeface="Calibri Light" panose="020F0302020204030204" pitchFamily="34" charset="0"/>
                </a:endParaRPr>
              </a:p>
              <a:p>
                <a:pPr algn="ctr"/>
                <a:r>
                  <a:rPr lang="fr-FR" sz="1400" dirty="0">
                    <a:latin typeface="Calibri corps"/>
                    <a:cs typeface="Calibri Light" panose="020F0302020204030204" pitchFamily="34" charset="0"/>
                  </a:rPr>
                  <a:t>En moyenne, 35 % et
jusqu’à 90 % sur le blé</a:t>
                </a:r>
                <a:endParaRPr lang="en-US" sz="1400" dirty="0">
                  <a:latin typeface="Calibri corps"/>
                  <a:cs typeface="Calibri Light" panose="020F0302020204030204" pitchFamily="34" charset="0"/>
                </a:endParaRPr>
              </a:p>
            </p:txBody>
          </p:sp>
          <p:sp>
            <p:nvSpPr>
              <p:cNvPr id="88" name="ZoneTexte 87">
                <a:extLst>
                  <a:ext uri="{FF2B5EF4-FFF2-40B4-BE49-F238E27FC236}">
                    <a16:creationId xmlns:a16="http://schemas.microsoft.com/office/drawing/2014/main" id="{02937D16-8C6A-430D-AECF-94B60848AAD0}"/>
                  </a:ext>
                </a:extLst>
              </p:cNvPr>
              <p:cNvSpPr txBox="1"/>
              <p:nvPr/>
            </p:nvSpPr>
            <p:spPr>
              <a:xfrm>
                <a:off x="6451338" y="1457483"/>
                <a:ext cx="1670650" cy="246221"/>
              </a:xfrm>
              <a:prstGeom prst="rect">
                <a:avLst/>
              </a:prstGeom>
              <a:noFill/>
            </p:spPr>
            <p:txBody>
              <a:bodyPr wrap="none" rtlCol="0">
                <a:spAutoFit/>
              </a:bodyPr>
              <a:lstStyle>
                <a:defPPr>
                  <a:defRPr lang="en-US"/>
                </a:defPPr>
                <a:lvl1pPr>
                  <a:defRPr sz="1400">
                    <a:latin typeface="Calibri (corps)"/>
                    <a:cs typeface="Calibri Light" panose="020F0302020204030204" pitchFamily="34" charset="0"/>
                  </a:defRPr>
                </a:lvl1pPr>
              </a:lstStyle>
              <a:p>
                <a:r>
                  <a:rPr lang="fr-FR" sz="1000" dirty="0">
                    <a:solidFill>
                      <a:schemeClr val="bg1">
                        <a:lumMod val="50000"/>
                      </a:schemeClr>
                    </a:solidFill>
                  </a:rPr>
                  <a:t>(</a:t>
                </a:r>
                <a:r>
                  <a:rPr lang="fr-FR" sz="1000" dirty="0" err="1">
                    <a:solidFill>
                      <a:schemeClr val="bg1">
                        <a:lumMod val="50000"/>
                      </a:schemeClr>
                    </a:solidFill>
                  </a:rPr>
                  <a:t>Lindblad</a:t>
                </a:r>
                <a:r>
                  <a:rPr lang="fr-FR" sz="1000" dirty="0">
                    <a:solidFill>
                      <a:schemeClr val="bg1">
                        <a:lumMod val="50000"/>
                      </a:schemeClr>
                    </a:solidFill>
                  </a:rPr>
                  <a:t> and </a:t>
                </a:r>
                <a:r>
                  <a:rPr lang="fr-FR" sz="1000" dirty="0" err="1">
                    <a:solidFill>
                      <a:schemeClr val="bg1">
                        <a:lumMod val="50000"/>
                      </a:schemeClr>
                    </a:solidFill>
                  </a:rPr>
                  <a:t>Waern</a:t>
                </a:r>
                <a:r>
                  <a:rPr lang="fr-FR" sz="1000" dirty="0">
                    <a:solidFill>
                      <a:schemeClr val="bg1">
                        <a:lumMod val="50000"/>
                      </a:schemeClr>
                    </a:solidFill>
                  </a:rPr>
                  <a:t>, 2002)</a:t>
                </a:r>
              </a:p>
            </p:txBody>
          </p:sp>
          <p:cxnSp>
            <p:nvCxnSpPr>
              <p:cNvPr id="89" name="Connecteur droit 88">
                <a:extLst>
                  <a:ext uri="{FF2B5EF4-FFF2-40B4-BE49-F238E27FC236}">
                    <a16:creationId xmlns:a16="http://schemas.microsoft.com/office/drawing/2014/main" id="{D7872C98-592B-4C29-A6C9-1988B0B7BE32}"/>
                  </a:ext>
                </a:extLst>
              </p:cNvPr>
              <p:cNvCxnSpPr>
                <a:cxnSpLocks/>
              </p:cNvCxnSpPr>
              <p:nvPr/>
            </p:nvCxnSpPr>
            <p:spPr>
              <a:xfrm>
                <a:off x="6452589" y="1075730"/>
                <a:ext cx="15787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0" name="Groupe 89">
              <a:extLst>
                <a:ext uri="{FF2B5EF4-FFF2-40B4-BE49-F238E27FC236}">
                  <a16:creationId xmlns:a16="http://schemas.microsoft.com/office/drawing/2014/main" id="{FE168B11-9350-4020-A5D0-3A1E284A996D}"/>
                </a:ext>
              </a:extLst>
            </p:cNvPr>
            <p:cNvGrpSpPr/>
            <p:nvPr/>
          </p:nvGrpSpPr>
          <p:grpSpPr>
            <a:xfrm>
              <a:off x="3542940" y="846215"/>
              <a:ext cx="2001492" cy="2120553"/>
              <a:chOff x="3542940" y="862939"/>
              <a:chExt cx="2001492" cy="2120553"/>
            </a:xfrm>
          </p:grpSpPr>
          <p:pic>
            <p:nvPicPr>
              <p:cNvPr id="91" name="Image 90">
                <a:extLst>
                  <a:ext uri="{FF2B5EF4-FFF2-40B4-BE49-F238E27FC236}">
                    <a16:creationId xmlns:a16="http://schemas.microsoft.com/office/drawing/2014/main" id="{3AE279DB-B2A8-4DCD-88A6-DBD23741A26B}"/>
                  </a:ext>
                </a:extLst>
              </p:cNvPr>
              <p:cNvPicPr>
                <a:picLocks noChangeAspect="1"/>
              </p:cNvPicPr>
              <p:nvPr/>
            </p:nvPicPr>
            <p:blipFill>
              <a:blip r:embed="rId7"/>
              <a:stretch>
                <a:fillRect/>
              </a:stretch>
            </p:blipFill>
            <p:spPr>
              <a:xfrm>
                <a:off x="3542940" y="1152527"/>
                <a:ext cx="2001492" cy="1623101"/>
              </a:xfrm>
              <a:prstGeom prst="rect">
                <a:avLst/>
              </a:prstGeom>
            </p:spPr>
          </p:pic>
          <p:sp>
            <p:nvSpPr>
              <p:cNvPr id="92" name="ZoneTexte 91">
                <a:extLst>
                  <a:ext uri="{FF2B5EF4-FFF2-40B4-BE49-F238E27FC236}">
                    <a16:creationId xmlns:a16="http://schemas.microsoft.com/office/drawing/2014/main" id="{B3D67A02-ABDD-4D9E-A963-9741B47F8C86}"/>
                  </a:ext>
                </a:extLst>
              </p:cNvPr>
              <p:cNvSpPr txBox="1"/>
              <p:nvPr/>
            </p:nvSpPr>
            <p:spPr>
              <a:xfrm>
                <a:off x="3780086" y="862939"/>
                <a:ext cx="1527200" cy="307777"/>
              </a:xfrm>
              <a:prstGeom prst="rect">
                <a:avLst/>
              </a:prstGeom>
              <a:noFill/>
            </p:spPr>
            <p:txBody>
              <a:bodyPr wrap="square" rtlCol="0">
                <a:spAutoFit/>
              </a:bodyPr>
              <a:lstStyle/>
              <a:p>
                <a:pPr algn="ctr"/>
                <a:r>
                  <a:rPr lang="en-US" sz="1400" b="1" dirty="0" err="1">
                    <a:latin typeface="Calibri corps"/>
                    <a:cs typeface="Calibri Light" panose="020F0302020204030204" pitchFamily="34" charset="0"/>
                  </a:rPr>
                  <a:t>Symptômes</a:t>
                </a:r>
                <a:endParaRPr lang="en-US" sz="1400" b="1" dirty="0">
                  <a:latin typeface="Calibri corps"/>
                  <a:cs typeface="Calibri Light" panose="020F0302020204030204" pitchFamily="34" charset="0"/>
                </a:endParaRPr>
              </a:p>
            </p:txBody>
          </p:sp>
          <p:sp>
            <p:nvSpPr>
              <p:cNvPr id="93" name="Rectangle 92">
                <a:extLst>
                  <a:ext uri="{FF2B5EF4-FFF2-40B4-BE49-F238E27FC236}">
                    <a16:creationId xmlns:a16="http://schemas.microsoft.com/office/drawing/2014/main" id="{BC4FFE96-A488-47D3-9FD7-EDFA3617FE52}"/>
                  </a:ext>
                </a:extLst>
              </p:cNvPr>
              <p:cNvSpPr/>
              <p:nvPr/>
            </p:nvSpPr>
            <p:spPr>
              <a:xfrm>
                <a:off x="3743244" y="2737271"/>
                <a:ext cx="1600885" cy="246221"/>
              </a:xfrm>
              <a:prstGeom prst="rect">
                <a:avLst/>
              </a:prstGeom>
            </p:spPr>
            <p:txBody>
              <a:bodyPr wrap="square">
                <a:spAutoFit/>
              </a:bodyPr>
              <a:lstStyle/>
              <a:p>
                <a:pPr algn="ctr"/>
                <a:r>
                  <a:rPr lang="fr-FR" sz="1000" dirty="0">
                    <a:solidFill>
                      <a:schemeClr val="bg1">
                        <a:lumMod val="50000"/>
                      </a:schemeClr>
                    </a:solidFill>
                  </a:rPr>
                  <a:t>(</a:t>
                </a:r>
                <a:r>
                  <a:rPr lang="fr-FR" sz="1000" dirty="0" err="1">
                    <a:solidFill>
                      <a:schemeClr val="bg1">
                        <a:lumMod val="50000"/>
                      </a:schemeClr>
                    </a:solidFill>
                  </a:rPr>
                  <a:t>Parizipour</a:t>
                </a:r>
                <a:r>
                  <a:rPr lang="fr-FR" sz="1000" dirty="0">
                    <a:solidFill>
                      <a:schemeClr val="bg1">
                        <a:lumMod val="50000"/>
                      </a:schemeClr>
                    </a:solidFill>
                  </a:rPr>
                  <a:t> et al., 2014)</a:t>
                </a:r>
              </a:p>
            </p:txBody>
          </p:sp>
        </p:grpSp>
        <p:sp>
          <p:nvSpPr>
            <p:cNvPr id="94" name="ZoneTexte 93">
              <a:extLst>
                <a:ext uri="{FF2B5EF4-FFF2-40B4-BE49-F238E27FC236}">
                  <a16:creationId xmlns:a16="http://schemas.microsoft.com/office/drawing/2014/main" id="{B14AF15B-A993-410D-8623-606E08A58A64}"/>
                </a:ext>
              </a:extLst>
            </p:cNvPr>
            <p:cNvSpPr txBox="1"/>
            <p:nvPr/>
          </p:nvSpPr>
          <p:spPr>
            <a:xfrm>
              <a:off x="9270114" y="2056515"/>
              <a:ext cx="2220929" cy="338554"/>
            </a:xfrm>
            <a:prstGeom prst="rect">
              <a:avLst/>
            </a:prstGeom>
            <a:noFill/>
          </p:spPr>
          <p:txBody>
            <a:bodyPr wrap="none" rtlCol="0">
              <a:spAutoFit/>
            </a:bodyPr>
            <a:lstStyle/>
            <a:p>
              <a:r>
                <a:rPr lang="fr-FR" sz="1600" dirty="0">
                  <a:latin typeface="Calibri corps"/>
                  <a:cs typeface="Calibri Light" panose="020F0302020204030204" pitchFamily="34" charset="0"/>
                </a:rPr>
                <a:t>Persistant, non-réplicatif</a:t>
              </a:r>
            </a:p>
          </p:txBody>
        </p:sp>
        <p:pic>
          <p:nvPicPr>
            <p:cNvPr id="95" name="Graphique 94">
              <a:extLst>
                <a:ext uri="{FF2B5EF4-FFF2-40B4-BE49-F238E27FC236}">
                  <a16:creationId xmlns:a16="http://schemas.microsoft.com/office/drawing/2014/main" id="{BFB1D41C-BCD8-4755-AD5A-A0934D77367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8400218" y="2105257"/>
              <a:ext cx="957752" cy="440098"/>
            </a:xfrm>
            <a:prstGeom prst="rect">
              <a:avLst/>
            </a:prstGeom>
          </p:spPr>
        </p:pic>
        <p:sp>
          <p:nvSpPr>
            <p:cNvPr id="96" name="Ellipse 95">
              <a:extLst>
                <a:ext uri="{FF2B5EF4-FFF2-40B4-BE49-F238E27FC236}">
                  <a16:creationId xmlns:a16="http://schemas.microsoft.com/office/drawing/2014/main" id="{393E9AFF-987D-4754-A462-2DAD9E2C385F}"/>
                </a:ext>
              </a:extLst>
            </p:cNvPr>
            <p:cNvSpPr/>
            <p:nvPr/>
          </p:nvSpPr>
          <p:spPr>
            <a:xfrm>
              <a:off x="895178" y="1132652"/>
              <a:ext cx="1944000" cy="1944000"/>
            </a:xfrm>
            <a:prstGeom prst="ellipse">
              <a:avLst/>
            </a:prstGeom>
            <a:ln w="38100">
              <a:solidFill>
                <a:schemeClr val="tx1">
                  <a:lumMod val="50000"/>
                  <a:lumOff val="5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ZoneTexte 96">
              <a:extLst>
                <a:ext uri="{FF2B5EF4-FFF2-40B4-BE49-F238E27FC236}">
                  <a16:creationId xmlns:a16="http://schemas.microsoft.com/office/drawing/2014/main" id="{9CF75033-8A3D-4EB4-92FF-E2E4D462FA40}"/>
                </a:ext>
              </a:extLst>
            </p:cNvPr>
            <p:cNvSpPr txBox="1"/>
            <p:nvPr/>
          </p:nvSpPr>
          <p:spPr>
            <a:xfrm>
              <a:off x="38575" y="3581197"/>
              <a:ext cx="1319527" cy="523220"/>
            </a:xfrm>
            <a:prstGeom prst="rect">
              <a:avLst/>
            </a:prstGeom>
            <a:noFill/>
          </p:spPr>
          <p:txBody>
            <a:bodyPr wrap="none" rtlCol="0">
              <a:spAutoFit/>
            </a:bodyPr>
            <a:lstStyle/>
            <a:p>
              <a:pPr algn="ctr"/>
              <a:r>
                <a:rPr lang="en-US" sz="1400" dirty="0" err="1"/>
                <a:t>Poaceae</a:t>
              </a:r>
              <a:endParaRPr lang="en-US" sz="1400" dirty="0"/>
            </a:p>
            <a:p>
              <a:pPr algn="ctr"/>
              <a:r>
                <a:rPr lang="en-US" sz="1400" dirty="0"/>
                <a:t>(</a:t>
              </a:r>
              <a:r>
                <a:rPr lang="en-US" sz="1400" dirty="0" err="1"/>
                <a:t>incluant</a:t>
              </a:r>
              <a:r>
                <a:rPr lang="en-US" sz="1400" dirty="0"/>
                <a:t> le </a:t>
              </a:r>
              <a:r>
                <a:rPr lang="en-US" sz="1400" dirty="0" err="1"/>
                <a:t>blé</a:t>
              </a:r>
              <a:r>
                <a:rPr lang="en-US" sz="1400" dirty="0"/>
                <a:t>)</a:t>
              </a:r>
            </a:p>
          </p:txBody>
        </p:sp>
        <p:sp>
          <p:nvSpPr>
            <p:cNvPr id="98" name="Rectangle 97">
              <a:extLst>
                <a:ext uri="{FF2B5EF4-FFF2-40B4-BE49-F238E27FC236}">
                  <a16:creationId xmlns:a16="http://schemas.microsoft.com/office/drawing/2014/main" id="{1A3B087C-EC85-4C17-B75E-C2312E582303}"/>
                </a:ext>
              </a:extLst>
            </p:cNvPr>
            <p:cNvSpPr/>
            <p:nvPr/>
          </p:nvSpPr>
          <p:spPr>
            <a:xfrm>
              <a:off x="864877" y="448802"/>
              <a:ext cx="2513506" cy="523220"/>
            </a:xfrm>
            <a:prstGeom prst="rect">
              <a:avLst/>
            </a:prstGeom>
            <a:noFill/>
          </p:spPr>
          <p:txBody>
            <a:bodyPr wrap="square">
              <a:spAutoFit/>
            </a:bodyPr>
            <a:lstStyle/>
            <a:p>
              <a:pPr algn="ctr"/>
              <a:r>
                <a:rPr lang="en-US" sz="1400" i="1" dirty="0"/>
                <a:t>Wheat dwarf virus</a:t>
              </a:r>
            </a:p>
            <a:p>
              <a:pPr algn="ctr"/>
              <a:r>
                <a:rPr lang="en-US" sz="1400" dirty="0"/>
                <a:t>(WDV)</a:t>
              </a:r>
            </a:p>
          </p:txBody>
        </p:sp>
        <p:sp>
          <p:nvSpPr>
            <p:cNvPr id="99" name="ZoneTexte 98">
              <a:extLst>
                <a:ext uri="{FF2B5EF4-FFF2-40B4-BE49-F238E27FC236}">
                  <a16:creationId xmlns:a16="http://schemas.microsoft.com/office/drawing/2014/main" id="{47F72B89-88A6-47FD-90F9-B1A97ADA2CA7}"/>
                </a:ext>
              </a:extLst>
            </p:cNvPr>
            <p:cNvSpPr txBox="1"/>
            <p:nvPr/>
          </p:nvSpPr>
          <p:spPr>
            <a:xfrm>
              <a:off x="1190157" y="1646760"/>
              <a:ext cx="1354042" cy="830997"/>
            </a:xfrm>
            <a:prstGeom prst="rect">
              <a:avLst/>
            </a:prstGeom>
            <a:noFill/>
            <a:ln>
              <a:noFill/>
            </a:ln>
          </p:spPr>
          <p:txBody>
            <a:bodyPr wrap="square" rtlCol="0">
              <a:spAutoFit/>
            </a:bodyPr>
            <a:lstStyle/>
            <a:p>
              <a:pPr algn="ctr"/>
              <a:r>
                <a:rPr lang="en-US" sz="1600" dirty="0" err="1"/>
                <a:t>Maladie</a:t>
              </a:r>
              <a:r>
                <a:rPr lang="en-US" sz="1600" dirty="0"/>
                <a:t> des </a:t>
              </a:r>
              <a:r>
                <a:rPr lang="en-US" sz="1600" dirty="0" err="1"/>
                <a:t>pieds</a:t>
              </a:r>
              <a:r>
                <a:rPr lang="en-US" sz="1600" dirty="0"/>
                <a:t> </a:t>
              </a:r>
              <a:r>
                <a:rPr lang="en-US" sz="1600" dirty="0" err="1"/>
                <a:t>chétifs</a:t>
              </a:r>
              <a:r>
                <a:rPr lang="en-US" sz="1600" dirty="0"/>
                <a:t> (PCB)</a:t>
              </a:r>
            </a:p>
          </p:txBody>
        </p:sp>
        <p:pic>
          <p:nvPicPr>
            <p:cNvPr id="100" name="Graphique 99">
              <a:extLst>
                <a:ext uri="{FF2B5EF4-FFF2-40B4-BE49-F238E27FC236}">
                  <a16:creationId xmlns:a16="http://schemas.microsoft.com/office/drawing/2014/main" id="{19F097CD-1AC2-4162-9987-81AAC2A846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2024" y="717819"/>
              <a:ext cx="1204884" cy="2881948"/>
            </a:xfrm>
            <a:prstGeom prst="rect">
              <a:avLst/>
            </a:prstGeom>
          </p:spPr>
        </p:pic>
        <p:pic>
          <p:nvPicPr>
            <p:cNvPr id="101" name="Graphique 100">
              <a:extLst>
                <a:ext uri="{FF2B5EF4-FFF2-40B4-BE49-F238E27FC236}">
                  <a16:creationId xmlns:a16="http://schemas.microsoft.com/office/drawing/2014/main" id="{01F79AD7-9AFF-4A3B-A68C-ECEFD5F7270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1629688" y="2878931"/>
              <a:ext cx="983889" cy="452108"/>
            </a:xfrm>
            <a:prstGeom prst="rect">
              <a:avLst/>
            </a:prstGeom>
          </p:spPr>
        </p:pic>
        <p:sp>
          <p:nvSpPr>
            <p:cNvPr id="102" name="ZoneTexte 101">
              <a:extLst>
                <a:ext uri="{FF2B5EF4-FFF2-40B4-BE49-F238E27FC236}">
                  <a16:creationId xmlns:a16="http://schemas.microsoft.com/office/drawing/2014/main" id="{8A7D33B9-0FF8-4DF2-8B58-AAA26BF764EA}"/>
                </a:ext>
              </a:extLst>
            </p:cNvPr>
            <p:cNvSpPr txBox="1"/>
            <p:nvPr/>
          </p:nvSpPr>
          <p:spPr>
            <a:xfrm>
              <a:off x="1522077" y="3259106"/>
              <a:ext cx="1199110" cy="523220"/>
            </a:xfrm>
            <a:prstGeom prst="rect">
              <a:avLst/>
            </a:prstGeom>
            <a:noFill/>
          </p:spPr>
          <p:txBody>
            <a:bodyPr wrap="none" rtlCol="0">
              <a:spAutoFit/>
            </a:bodyPr>
            <a:lstStyle/>
            <a:p>
              <a:pPr algn="ctr"/>
              <a:r>
                <a:rPr lang="en-US" sz="1400" i="1" dirty="0" err="1"/>
                <a:t>Psammotettix</a:t>
              </a:r>
              <a:endParaRPr lang="en-US" sz="1400" i="1" dirty="0"/>
            </a:p>
            <a:p>
              <a:pPr algn="ctr"/>
              <a:r>
                <a:rPr lang="en-US" sz="1400" i="1" dirty="0" err="1"/>
                <a:t>alienus</a:t>
              </a:r>
              <a:endParaRPr lang="en-US" sz="1400" i="1" dirty="0"/>
            </a:p>
          </p:txBody>
        </p:sp>
        <p:sp>
          <p:nvSpPr>
            <p:cNvPr id="103" name="ZoneTexte 102">
              <a:extLst>
                <a:ext uri="{FF2B5EF4-FFF2-40B4-BE49-F238E27FC236}">
                  <a16:creationId xmlns:a16="http://schemas.microsoft.com/office/drawing/2014/main" id="{4FDC6B65-418B-4E4A-BBF5-FC09992ABCB0}"/>
                </a:ext>
              </a:extLst>
            </p:cNvPr>
            <p:cNvSpPr txBox="1"/>
            <p:nvPr/>
          </p:nvSpPr>
          <p:spPr>
            <a:xfrm>
              <a:off x="9802355" y="2299134"/>
              <a:ext cx="1175322" cy="246221"/>
            </a:xfrm>
            <a:prstGeom prst="rect">
              <a:avLst/>
            </a:prstGeom>
            <a:noFill/>
          </p:spPr>
          <p:txBody>
            <a:bodyPr wrap="none" rtlCol="0">
              <a:spAutoFit/>
            </a:bodyPr>
            <a:lstStyle>
              <a:defPPr>
                <a:defRPr lang="en-US"/>
              </a:defPPr>
              <a:lvl1pPr>
                <a:defRPr sz="1400">
                  <a:latin typeface="Calibri (corps)"/>
                  <a:cs typeface="Calibri Light" panose="020F0302020204030204" pitchFamily="34" charset="0"/>
                </a:defRPr>
              </a:lvl1pPr>
            </a:lstStyle>
            <a:p>
              <a:r>
                <a:rPr lang="fr-FR" sz="1000" dirty="0">
                  <a:solidFill>
                    <a:schemeClr val="bg1">
                      <a:lumMod val="50000"/>
                    </a:schemeClr>
                  </a:solidFill>
                </a:rPr>
                <a:t>(Wang et al., 2014)</a:t>
              </a:r>
            </a:p>
          </p:txBody>
        </p:sp>
        <p:sp>
          <p:nvSpPr>
            <p:cNvPr id="104" name="ZoneTexte 103">
              <a:extLst>
                <a:ext uri="{FF2B5EF4-FFF2-40B4-BE49-F238E27FC236}">
                  <a16:creationId xmlns:a16="http://schemas.microsoft.com/office/drawing/2014/main" id="{79D92E91-770B-4485-A5CD-36B1362712B3}"/>
                </a:ext>
              </a:extLst>
            </p:cNvPr>
            <p:cNvSpPr txBox="1"/>
            <p:nvPr/>
          </p:nvSpPr>
          <p:spPr>
            <a:xfrm>
              <a:off x="9802355" y="1484902"/>
              <a:ext cx="894797" cy="246221"/>
            </a:xfrm>
            <a:prstGeom prst="rect">
              <a:avLst/>
            </a:prstGeom>
            <a:noFill/>
          </p:spPr>
          <p:txBody>
            <a:bodyPr wrap="none" rtlCol="0">
              <a:spAutoFit/>
            </a:bodyPr>
            <a:lstStyle>
              <a:defPPr>
                <a:defRPr lang="en-US"/>
              </a:defPPr>
              <a:lvl1pPr>
                <a:defRPr sz="1400">
                  <a:latin typeface="Calibri (corps)"/>
                  <a:cs typeface="Calibri Light" panose="020F0302020204030204" pitchFamily="34" charset="0"/>
                </a:defRPr>
              </a:lvl1pPr>
            </a:lstStyle>
            <a:p>
              <a:r>
                <a:rPr lang="fr-FR" sz="1000" dirty="0">
                  <a:solidFill>
                    <a:schemeClr val="bg1">
                      <a:lumMod val="50000"/>
                    </a:schemeClr>
                  </a:solidFill>
                </a:rPr>
                <a:t>(</a:t>
              </a:r>
              <a:r>
                <a:rPr lang="fr-FR" sz="1000" dirty="0" err="1">
                  <a:solidFill>
                    <a:schemeClr val="bg1">
                      <a:lumMod val="50000"/>
                    </a:schemeClr>
                  </a:solidFill>
                </a:rPr>
                <a:t>Jeske</a:t>
              </a:r>
              <a:r>
                <a:rPr lang="fr-FR" sz="1000" dirty="0">
                  <a:solidFill>
                    <a:schemeClr val="bg1">
                      <a:lumMod val="50000"/>
                    </a:schemeClr>
                  </a:solidFill>
                </a:rPr>
                <a:t>, 2009)</a:t>
              </a:r>
            </a:p>
          </p:txBody>
        </p:sp>
        <p:sp>
          <p:nvSpPr>
            <p:cNvPr id="105" name="ZoneTexte 104">
              <a:extLst>
                <a:ext uri="{FF2B5EF4-FFF2-40B4-BE49-F238E27FC236}">
                  <a16:creationId xmlns:a16="http://schemas.microsoft.com/office/drawing/2014/main" id="{AA400690-E821-4683-B187-D746AA3553B7}"/>
                </a:ext>
              </a:extLst>
            </p:cNvPr>
            <p:cNvSpPr txBox="1"/>
            <p:nvPr/>
          </p:nvSpPr>
          <p:spPr>
            <a:xfrm>
              <a:off x="1419398" y="2392166"/>
              <a:ext cx="894797" cy="246221"/>
            </a:xfrm>
            <a:prstGeom prst="rect">
              <a:avLst/>
            </a:prstGeom>
            <a:noFill/>
          </p:spPr>
          <p:txBody>
            <a:bodyPr wrap="none" rtlCol="0">
              <a:spAutoFit/>
            </a:bodyPr>
            <a:lstStyle>
              <a:defPPr>
                <a:defRPr lang="en-US"/>
              </a:defPPr>
              <a:lvl1pPr>
                <a:defRPr sz="1400">
                  <a:latin typeface="Calibri (corps)"/>
                  <a:cs typeface="Calibri Light" panose="020F0302020204030204" pitchFamily="34" charset="0"/>
                </a:defRPr>
              </a:lvl1pPr>
            </a:lstStyle>
            <a:p>
              <a:r>
                <a:rPr lang="fr-FR" sz="1000" dirty="0">
                  <a:solidFill>
                    <a:schemeClr val="bg1">
                      <a:lumMod val="50000"/>
                    </a:schemeClr>
                  </a:solidFill>
                </a:rPr>
                <a:t>(</a:t>
              </a:r>
              <a:r>
                <a:rPr lang="fr-FR" sz="1000" dirty="0" err="1">
                  <a:solidFill>
                    <a:schemeClr val="bg1">
                      <a:lumMod val="50000"/>
                    </a:schemeClr>
                  </a:solidFill>
                </a:rPr>
                <a:t>Vacke</a:t>
              </a:r>
              <a:r>
                <a:rPr lang="fr-FR" sz="1000" dirty="0">
                  <a:solidFill>
                    <a:schemeClr val="bg1">
                      <a:lumMod val="50000"/>
                    </a:schemeClr>
                  </a:solidFill>
                </a:rPr>
                <a:t>, 1961)</a:t>
              </a:r>
            </a:p>
          </p:txBody>
        </p:sp>
        <p:pic>
          <p:nvPicPr>
            <p:cNvPr id="106" name="Picture 2" descr="https://lh3.googleusercontent.com/yCGPgWp6DXA71JKfqL06lI_3LXw7OSbZHjgSaQU6dd3xRz3gDFMr_833KNf_NlP5XqeWJjcdB92o_KTnxZKJOOm1heSQlg2E7YSfxaxMTZby_RHzjpH7hV8SX72u2ZrljySYspLW4hGb">
              <a:extLst>
                <a:ext uri="{FF2B5EF4-FFF2-40B4-BE49-F238E27FC236}">
                  <a16:creationId xmlns:a16="http://schemas.microsoft.com/office/drawing/2014/main" id="{BF871E5D-686E-440B-9F2F-0A3FEFE33BE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V="1">
              <a:off x="1731765" y="944916"/>
              <a:ext cx="746564" cy="4323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e 2">
            <a:extLst>
              <a:ext uri="{FF2B5EF4-FFF2-40B4-BE49-F238E27FC236}">
                <a16:creationId xmlns:a16="http://schemas.microsoft.com/office/drawing/2014/main" id="{B52F5818-4ED4-4B09-B245-ACEF94D332FC}"/>
              </a:ext>
            </a:extLst>
          </p:cNvPr>
          <p:cNvGrpSpPr/>
          <p:nvPr/>
        </p:nvGrpSpPr>
        <p:grpSpPr>
          <a:xfrm>
            <a:off x="1" y="406146"/>
            <a:ext cx="12191999" cy="3611852"/>
            <a:chOff x="0" y="439682"/>
            <a:chExt cx="12191999" cy="3618229"/>
          </a:xfrm>
        </p:grpSpPr>
        <p:sp>
          <p:nvSpPr>
            <p:cNvPr id="30" name="Rectangle 29">
              <a:extLst>
                <a:ext uri="{FF2B5EF4-FFF2-40B4-BE49-F238E27FC236}">
                  <a16:creationId xmlns:a16="http://schemas.microsoft.com/office/drawing/2014/main" id="{AE9DE840-30F1-4FB1-9E8E-CB19DCCCE031}"/>
                </a:ext>
              </a:extLst>
            </p:cNvPr>
            <p:cNvSpPr/>
            <p:nvPr/>
          </p:nvSpPr>
          <p:spPr>
            <a:xfrm>
              <a:off x="0" y="439682"/>
              <a:ext cx="12191999" cy="278624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7" name="Rectangle 136">
              <a:extLst>
                <a:ext uri="{FF2B5EF4-FFF2-40B4-BE49-F238E27FC236}">
                  <a16:creationId xmlns:a16="http://schemas.microsoft.com/office/drawing/2014/main" id="{3CA1EC89-DB8E-4E7E-BC58-F15B1D1021CB}"/>
                </a:ext>
              </a:extLst>
            </p:cNvPr>
            <p:cNvSpPr/>
            <p:nvPr/>
          </p:nvSpPr>
          <p:spPr>
            <a:xfrm>
              <a:off x="6260" y="3226702"/>
              <a:ext cx="2839937" cy="831209"/>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117" name="Groupe 116">
            <a:extLst>
              <a:ext uri="{FF2B5EF4-FFF2-40B4-BE49-F238E27FC236}">
                <a16:creationId xmlns:a16="http://schemas.microsoft.com/office/drawing/2014/main" id="{1968B014-004C-451D-A45D-BB074DB4BD24}"/>
              </a:ext>
            </a:extLst>
          </p:cNvPr>
          <p:cNvGrpSpPr/>
          <p:nvPr/>
        </p:nvGrpSpPr>
        <p:grpSpPr>
          <a:xfrm>
            <a:off x="11812158" y="0"/>
            <a:ext cx="379842" cy="6857997"/>
            <a:chOff x="11812158" y="2460023"/>
            <a:chExt cx="379842" cy="1147763"/>
          </a:xfrm>
        </p:grpSpPr>
        <p:sp>
          <p:nvSpPr>
            <p:cNvPr id="118" name="Rectangle 117">
              <a:extLst>
                <a:ext uri="{FF2B5EF4-FFF2-40B4-BE49-F238E27FC236}">
                  <a16:creationId xmlns:a16="http://schemas.microsoft.com/office/drawing/2014/main" id="{664C6D56-8985-4AD2-ACDA-993E7E66B2DA}"/>
                </a:ext>
              </a:extLst>
            </p:cNvPr>
            <p:cNvSpPr/>
            <p:nvPr/>
          </p:nvSpPr>
          <p:spPr>
            <a:xfrm>
              <a:off x="11896725" y="2460023"/>
              <a:ext cx="295275" cy="11477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9" name="Connecteur droit 118">
              <a:extLst>
                <a:ext uri="{FF2B5EF4-FFF2-40B4-BE49-F238E27FC236}">
                  <a16:creationId xmlns:a16="http://schemas.microsoft.com/office/drawing/2014/main" id="{91533DA6-AB0D-460C-BCDD-E923F7132EA2}"/>
                </a:ext>
              </a:extLst>
            </p:cNvPr>
            <p:cNvCxnSpPr/>
            <p:nvPr/>
          </p:nvCxnSpPr>
          <p:spPr>
            <a:xfrm>
              <a:off x="11812158"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0" name="Connecteur droit 119">
              <a:extLst>
                <a:ext uri="{FF2B5EF4-FFF2-40B4-BE49-F238E27FC236}">
                  <a16:creationId xmlns:a16="http://schemas.microsoft.com/office/drawing/2014/main" id="{FB4ABA7F-7855-41EE-9F86-1ABC1C667A05}"/>
                </a:ext>
              </a:extLst>
            </p:cNvPr>
            <p:cNvCxnSpPr/>
            <p:nvPr/>
          </p:nvCxnSpPr>
          <p:spPr>
            <a:xfrm>
              <a:off x="12045520"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1" name="Connecteur droit 120">
              <a:extLst>
                <a:ext uri="{FF2B5EF4-FFF2-40B4-BE49-F238E27FC236}">
                  <a16:creationId xmlns:a16="http://schemas.microsoft.com/office/drawing/2014/main" id="{3473A77C-5055-4A76-864F-E0DF482A2252}"/>
                </a:ext>
              </a:extLst>
            </p:cNvPr>
            <p:cNvCxnSpPr/>
            <p:nvPr/>
          </p:nvCxnSpPr>
          <p:spPr>
            <a:xfrm>
              <a:off x="11974082" y="2460023"/>
              <a:ext cx="0" cy="1147763"/>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1808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1" grpId="0"/>
      <p:bldP spid="80" grpId="0"/>
      <p:bldP spid="1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e 84">
            <a:extLst>
              <a:ext uri="{FF2B5EF4-FFF2-40B4-BE49-F238E27FC236}">
                <a16:creationId xmlns:a16="http://schemas.microsoft.com/office/drawing/2014/main" id="{91FBB134-1DB9-484D-A0D2-803176590E9E}"/>
              </a:ext>
            </a:extLst>
          </p:cNvPr>
          <p:cNvGrpSpPr/>
          <p:nvPr/>
        </p:nvGrpSpPr>
        <p:grpSpPr>
          <a:xfrm>
            <a:off x="372933" y="50455"/>
            <a:ext cx="11292745" cy="388640"/>
            <a:chOff x="786847" y="329183"/>
            <a:chExt cx="10926154" cy="777241"/>
          </a:xfrm>
        </p:grpSpPr>
        <p:sp>
          <p:nvSpPr>
            <p:cNvPr id="86" name="Rectangle 85">
              <a:extLst>
                <a:ext uri="{FF2B5EF4-FFF2-40B4-BE49-F238E27FC236}">
                  <a16:creationId xmlns:a16="http://schemas.microsoft.com/office/drawing/2014/main" id="{36C7EDCB-C116-4414-AE1A-BEE877A6728F}"/>
                </a:ext>
              </a:extLst>
            </p:cNvPr>
            <p:cNvSpPr/>
            <p:nvPr/>
          </p:nvSpPr>
          <p:spPr>
            <a:xfrm>
              <a:off x="1600200" y="329184"/>
              <a:ext cx="9299448" cy="77724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Arc 86">
              <a:extLst>
                <a:ext uri="{FF2B5EF4-FFF2-40B4-BE49-F238E27FC236}">
                  <a16:creationId xmlns:a16="http://schemas.microsoft.com/office/drawing/2014/main" id="{99314AA1-2545-4350-9FF5-35D51C536BD4}"/>
                </a:ext>
              </a:extLst>
            </p:cNvPr>
            <p:cNvSpPr/>
            <p:nvPr/>
          </p:nvSpPr>
          <p:spPr>
            <a:xfrm flipH="1">
              <a:off x="786847" y="329184"/>
              <a:ext cx="1682495" cy="777240"/>
            </a:xfrm>
            <a:prstGeom prst="arc">
              <a:avLst/>
            </a:prstGeom>
            <a:solidFill>
              <a:srgbClr val="BACFA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88" name="Arc 87">
              <a:extLst>
                <a:ext uri="{FF2B5EF4-FFF2-40B4-BE49-F238E27FC236}">
                  <a16:creationId xmlns:a16="http://schemas.microsoft.com/office/drawing/2014/main" id="{45636A02-CEEE-4E54-98E4-53A60708FB9D}"/>
                </a:ext>
              </a:extLst>
            </p:cNvPr>
            <p:cNvSpPr/>
            <p:nvPr/>
          </p:nvSpPr>
          <p:spPr>
            <a:xfrm rot="10800000" flipH="1">
              <a:off x="10030506" y="329184"/>
              <a:ext cx="1682495" cy="777240"/>
            </a:xfrm>
            <a:prstGeom prst="arc">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lt1"/>
                </a:solidFill>
              </a:endParaRPr>
            </a:p>
          </p:txBody>
        </p:sp>
        <p:sp>
          <p:nvSpPr>
            <p:cNvPr id="89" name="Rectangle 88">
              <a:extLst>
                <a:ext uri="{FF2B5EF4-FFF2-40B4-BE49-F238E27FC236}">
                  <a16:creationId xmlns:a16="http://schemas.microsoft.com/office/drawing/2014/main" id="{53D35743-C569-4320-BA0E-29B7B1B2FB5B}"/>
                </a:ext>
              </a:extLst>
            </p:cNvPr>
            <p:cNvSpPr/>
            <p:nvPr/>
          </p:nvSpPr>
          <p:spPr>
            <a:xfrm>
              <a:off x="786847" y="704850"/>
              <a:ext cx="976639" cy="401574"/>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Rectangle 89">
              <a:extLst>
                <a:ext uri="{FF2B5EF4-FFF2-40B4-BE49-F238E27FC236}">
                  <a16:creationId xmlns:a16="http://schemas.microsoft.com/office/drawing/2014/main" id="{02CE916E-C578-4E01-916E-09718B05C866}"/>
                </a:ext>
              </a:extLst>
            </p:cNvPr>
            <p:cNvSpPr/>
            <p:nvPr/>
          </p:nvSpPr>
          <p:spPr>
            <a:xfrm>
              <a:off x="10736362" y="329183"/>
              <a:ext cx="976639" cy="38862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1" name="Groupe 80">
            <a:extLst>
              <a:ext uri="{FF2B5EF4-FFF2-40B4-BE49-F238E27FC236}">
                <a16:creationId xmlns:a16="http://schemas.microsoft.com/office/drawing/2014/main" id="{D84CF2F6-CDFD-47AD-A404-C63782AC751F}"/>
              </a:ext>
            </a:extLst>
          </p:cNvPr>
          <p:cNvGrpSpPr/>
          <p:nvPr/>
        </p:nvGrpSpPr>
        <p:grpSpPr>
          <a:xfrm>
            <a:off x="8454244" y="1267627"/>
            <a:ext cx="4259928" cy="470610"/>
            <a:chOff x="9184676" y="3887480"/>
            <a:chExt cx="3091770" cy="341559"/>
          </a:xfrm>
        </p:grpSpPr>
        <p:pic>
          <p:nvPicPr>
            <p:cNvPr id="82" name="Picture 2" descr="https://lh3.googleusercontent.com/yCGPgWp6DXA71JKfqL06lI_3LXw7OSbZHjgSaQU6dd3xRz3gDFMr_833KNf_NlP5XqeWJjcdB92o_KTnxZKJOOm1heSQlg2E7YSfxaxMTZby_RHzjpH7hV8SX72u2ZrljySYspLW4hGb">
              <a:extLst>
                <a:ext uri="{FF2B5EF4-FFF2-40B4-BE49-F238E27FC236}">
                  <a16:creationId xmlns:a16="http://schemas.microsoft.com/office/drawing/2014/main" id="{B60370A6-4B2A-4C86-A6A9-FF146C88998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V="1">
              <a:off x="9184676" y="3887480"/>
              <a:ext cx="541841" cy="313787"/>
            </a:xfrm>
            <a:prstGeom prst="rect">
              <a:avLst/>
            </a:prstGeom>
            <a:noFill/>
            <a:extLst>
              <a:ext uri="{909E8E84-426E-40DD-AFC4-6F175D3DCCD1}">
                <a14:hiddenFill xmlns:a14="http://schemas.microsoft.com/office/drawing/2010/main">
                  <a:solidFill>
                    <a:srgbClr val="FFFFFF"/>
                  </a:solidFill>
                </a14:hiddenFill>
              </a:ext>
            </a:extLst>
          </p:spPr>
        </p:pic>
        <p:sp>
          <p:nvSpPr>
            <p:cNvPr id="83" name="ZoneTexte 82">
              <a:extLst>
                <a:ext uri="{FF2B5EF4-FFF2-40B4-BE49-F238E27FC236}">
                  <a16:creationId xmlns:a16="http://schemas.microsoft.com/office/drawing/2014/main" id="{C49D88ED-0FFD-4D59-B6D8-6630869B4A1C}"/>
                </a:ext>
              </a:extLst>
            </p:cNvPr>
            <p:cNvSpPr txBox="1"/>
            <p:nvPr/>
          </p:nvSpPr>
          <p:spPr>
            <a:xfrm>
              <a:off x="9779031" y="3890485"/>
              <a:ext cx="2497415" cy="338554"/>
            </a:xfrm>
            <a:prstGeom prst="rect">
              <a:avLst/>
            </a:prstGeom>
            <a:noFill/>
          </p:spPr>
          <p:txBody>
            <a:bodyPr wrap="none" rtlCol="0">
              <a:spAutoFit/>
            </a:bodyPr>
            <a:lstStyle/>
            <a:p>
              <a:r>
                <a:rPr lang="en-GB" sz="1600" i="1" dirty="0">
                  <a:latin typeface="Calibri corps"/>
                  <a:cs typeface="Calibri Light" panose="020F0302020204030204" pitchFamily="34" charset="0"/>
                </a:rPr>
                <a:t>Mastrevirus </a:t>
              </a:r>
              <a:r>
                <a:rPr lang="en-GB" sz="1600" dirty="0">
                  <a:latin typeface="Calibri corps"/>
                  <a:cs typeface="Calibri Light" panose="020F0302020204030204" pitchFamily="34" charset="0"/>
                </a:rPr>
                <a:t>(</a:t>
              </a:r>
              <a:r>
                <a:rPr lang="en-GB" sz="1600" i="1" dirty="0" err="1">
                  <a:latin typeface="Calibri corps"/>
                  <a:cs typeface="Calibri Light" panose="020F0302020204030204" pitchFamily="34" charset="0"/>
                </a:rPr>
                <a:t>Geminiviridae</a:t>
              </a:r>
              <a:r>
                <a:rPr lang="en-GB" sz="1600" dirty="0">
                  <a:latin typeface="Calibri corps"/>
                  <a:cs typeface="Calibri Light" panose="020F0302020204030204" pitchFamily="34" charset="0"/>
                </a:rPr>
                <a:t>)</a:t>
              </a:r>
            </a:p>
          </p:txBody>
        </p:sp>
      </p:grpSp>
      <p:sp>
        <p:nvSpPr>
          <p:cNvPr id="25" name="Titre 2">
            <a:extLst>
              <a:ext uri="{FF2B5EF4-FFF2-40B4-BE49-F238E27FC236}">
                <a16:creationId xmlns:a16="http://schemas.microsoft.com/office/drawing/2014/main" id="{CAD7C4AC-3733-4C00-B8BC-6E43540034CC}"/>
              </a:ext>
            </a:extLst>
          </p:cNvPr>
          <p:cNvSpPr>
            <a:spLocks noGrp="1"/>
          </p:cNvSpPr>
          <p:nvPr>
            <p:ph type="title"/>
          </p:nvPr>
        </p:nvSpPr>
        <p:spPr>
          <a:xfrm>
            <a:off x="372933" y="-199776"/>
            <a:ext cx="11292744" cy="888251"/>
          </a:xfrm>
        </p:spPr>
        <p:txBody>
          <a:bodyPr vert="horz" lIns="91440" tIns="45720" rIns="91440" bIns="45720" rtlCol="0" anchor="ctr" anchorCtr="0">
            <a:noAutofit/>
          </a:bodyPr>
          <a:lstStyle/>
          <a:p>
            <a:pPr algn="ctr"/>
            <a:r>
              <a:rPr lang="fr-FR" sz="2000" spc="-150" dirty="0">
                <a:solidFill>
                  <a:schemeClr val="accent2"/>
                </a:solidFill>
                <a:latin typeface="Nunito" pitchFamily="2" charset="0"/>
              </a:rPr>
              <a:t>Impact de variétés sensibles  : objectifs de l’étude</a:t>
            </a:r>
            <a:endParaRPr lang="en-US" sz="2000" spc="-150" dirty="0">
              <a:solidFill>
                <a:schemeClr val="accent2"/>
              </a:solidFill>
              <a:latin typeface="Nunito" pitchFamily="2" charset="0"/>
            </a:endParaRPr>
          </a:p>
        </p:txBody>
      </p:sp>
      <p:sp>
        <p:nvSpPr>
          <p:cNvPr id="62" name="Rectangle 61">
            <a:extLst>
              <a:ext uri="{FF2B5EF4-FFF2-40B4-BE49-F238E27FC236}">
                <a16:creationId xmlns:a16="http://schemas.microsoft.com/office/drawing/2014/main" id="{41A7F3F1-B1FE-4F57-897E-B92BA10DB99A}"/>
              </a:ext>
            </a:extLst>
          </p:cNvPr>
          <p:cNvSpPr/>
          <p:nvPr/>
        </p:nvSpPr>
        <p:spPr>
          <a:xfrm>
            <a:off x="3197899" y="4818749"/>
            <a:ext cx="78720" cy="101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corps"/>
              <a:cs typeface="Calibri Light" panose="020F0302020204030204" pitchFamily="34" charset="0"/>
            </a:endParaRPr>
          </a:p>
        </p:txBody>
      </p:sp>
      <p:sp>
        <p:nvSpPr>
          <p:cNvPr id="110" name="Espace réservé du numéro de diapositive 1">
            <a:extLst>
              <a:ext uri="{FF2B5EF4-FFF2-40B4-BE49-F238E27FC236}">
                <a16:creationId xmlns:a16="http://schemas.microsoft.com/office/drawing/2014/main" id="{167CAA31-970B-4ECA-9C14-41F1C25A8B59}"/>
              </a:ext>
            </a:extLst>
          </p:cNvPr>
          <p:cNvSpPr txBox="1">
            <a:spLocks/>
          </p:cNvSpPr>
          <p:nvPr/>
        </p:nvSpPr>
        <p:spPr>
          <a:xfrm>
            <a:off x="8610600" y="63563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77BCA25-F3AE-44E6-94B1-B3E1DF1A1953}" type="slidenum">
              <a:rPr lang="en-US" sz="1200" smtClean="0">
                <a:solidFill>
                  <a:schemeClr val="bg1">
                    <a:lumMod val="50000"/>
                  </a:schemeClr>
                </a:solidFill>
              </a:rPr>
              <a:pPr algn="r"/>
              <a:t>6</a:t>
            </a:fld>
            <a:endParaRPr lang="en-US" sz="1200" dirty="0">
              <a:solidFill>
                <a:schemeClr val="bg1">
                  <a:lumMod val="50000"/>
                </a:schemeClr>
              </a:solidFill>
            </a:endParaRPr>
          </a:p>
        </p:txBody>
      </p:sp>
      <p:sp>
        <p:nvSpPr>
          <p:cNvPr id="68" name="Rectangle : coins arrondis 67">
            <a:extLst>
              <a:ext uri="{FF2B5EF4-FFF2-40B4-BE49-F238E27FC236}">
                <a16:creationId xmlns:a16="http://schemas.microsoft.com/office/drawing/2014/main" id="{439D6177-93B8-4F21-8642-D20B7980C1F3}"/>
              </a:ext>
            </a:extLst>
          </p:cNvPr>
          <p:cNvSpPr/>
          <p:nvPr/>
        </p:nvSpPr>
        <p:spPr>
          <a:xfrm>
            <a:off x="2568155" y="5682943"/>
            <a:ext cx="9901887" cy="10412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dirty="0">
                <a:solidFill>
                  <a:srgbClr val="4D98A9"/>
                </a:solidFill>
              </a:rPr>
              <a:t>Les variétés de blé disponibles impactent-elles</a:t>
            </a:r>
          </a:p>
          <a:p>
            <a:pPr algn="ctr"/>
            <a:r>
              <a:rPr lang="fr-FR" sz="2500" dirty="0">
                <a:solidFill>
                  <a:srgbClr val="4D98A9"/>
                </a:solidFill>
              </a:rPr>
              <a:t> le processus épidémique des PCB ?</a:t>
            </a:r>
            <a:endParaRPr lang="en-US" sz="2500" dirty="0">
              <a:solidFill>
                <a:srgbClr val="4D98A9"/>
              </a:solidFill>
            </a:endParaRPr>
          </a:p>
        </p:txBody>
      </p:sp>
      <p:grpSp>
        <p:nvGrpSpPr>
          <p:cNvPr id="43" name="Groupe 42">
            <a:extLst>
              <a:ext uri="{FF2B5EF4-FFF2-40B4-BE49-F238E27FC236}">
                <a16:creationId xmlns:a16="http://schemas.microsoft.com/office/drawing/2014/main" id="{87491BB0-E236-4D8E-870D-3BA461A2851B}"/>
              </a:ext>
            </a:extLst>
          </p:cNvPr>
          <p:cNvGrpSpPr/>
          <p:nvPr/>
        </p:nvGrpSpPr>
        <p:grpSpPr>
          <a:xfrm>
            <a:off x="38575" y="448802"/>
            <a:ext cx="11697469" cy="3655615"/>
            <a:chOff x="38575" y="448802"/>
            <a:chExt cx="11697469" cy="3655615"/>
          </a:xfrm>
        </p:grpSpPr>
        <p:grpSp>
          <p:nvGrpSpPr>
            <p:cNvPr id="44" name="Groupe 43">
              <a:extLst>
                <a:ext uri="{FF2B5EF4-FFF2-40B4-BE49-F238E27FC236}">
                  <a16:creationId xmlns:a16="http://schemas.microsoft.com/office/drawing/2014/main" id="{B4A76CFF-A882-4ED3-877B-F1F5CE62F2F8}"/>
                </a:ext>
              </a:extLst>
            </p:cNvPr>
            <p:cNvGrpSpPr/>
            <p:nvPr/>
          </p:nvGrpSpPr>
          <p:grpSpPr>
            <a:xfrm>
              <a:off x="3764555" y="640851"/>
              <a:ext cx="7971489" cy="2522617"/>
              <a:chOff x="6241072" y="1188739"/>
              <a:chExt cx="5631243" cy="3261959"/>
            </a:xfrm>
          </p:grpSpPr>
          <p:cxnSp>
            <p:nvCxnSpPr>
              <p:cNvPr id="70" name="Connecteur droit avec flèche 69">
                <a:extLst>
                  <a:ext uri="{FF2B5EF4-FFF2-40B4-BE49-F238E27FC236}">
                    <a16:creationId xmlns:a16="http://schemas.microsoft.com/office/drawing/2014/main" id="{4F0F5EB9-520D-461F-B2B9-64754F86165E}"/>
                  </a:ext>
                </a:extLst>
              </p:cNvPr>
              <p:cNvCxnSpPr>
                <a:cxnSpLocks/>
              </p:cNvCxnSpPr>
              <p:nvPr/>
            </p:nvCxnSpPr>
            <p:spPr>
              <a:xfrm flipH="1">
                <a:off x="6241072" y="1188739"/>
                <a:ext cx="5617986" cy="0"/>
              </a:xfrm>
              <a:prstGeom prst="straightConnector1">
                <a:avLst/>
              </a:prstGeom>
              <a:ln w="28575">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Connecteur droit avec flèche 70">
                <a:extLst>
                  <a:ext uri="{FF2B5EF4-FFF2-40B4-BE49-F238E27FC236}">
                    <a16:creationId xmlns:a16="http://schemas.microsoft.com/office/drawing/2014/main" id="{09A81A20-0781-4A74-A3E5-8A758A0E41CF}"/>
                  </a:ext>
                </a:extLst>
              </p:cNvPr>
              <p:cNvCxnSpPr>
                <a:cxnSpLocks/>
              </p:cNvCxnSpPr>
              <p:nvPr/>
            </p:nvCxnSpPr>
            <p:spPr>
              <a:xfrm flipH="1">
                <a:off x="6254329" y="4450698"/>
                <a:ext cx="5617986" cy="0"/>
              </a:xfrm>
              <a:prstGeom prst="straightConnector1">
                <a:avLst/>
              </a:prstGeom>
              <a:ln w="28575">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5" name="Connecteur droit avec flèche 44">
              <a:extLst>
                <a:ext uri="{FF2B5EF4-FFF2-40B4-BE49-F238E27FC236}">
                  <a16:creationId xmlns:a16="http://schemas.microsoft.com/office/drawing/2014/main" id="{7E8A1DF7-19E2-47C4-BED4-D033B43DE43E}"/>
                </a:ext>
              </a:extLst>
            </p:cNvPr>
            <p:cNvCxnSpPr>
              <a:cxnSpLocks/>
            </p:cNvCxnSpPr>
            <p:nvPr/>
          </p:nvCxnSpPr>
          <p:spPr>
            <a:xfrm>
              <a:off x="2650729" y="2734245"/>
              <a:ext cx="1126242" cy="422873"/>
            </a:xfrm>
            <a:prstGeom prst="straightConnector1">
              <a:avLst/>
            </a:prstGeom>
            <a:ln w="28575" cap="rnd">
              <a:solidFill>
                <a:schemeClr val="tx1">
                  <a:lumMod val="50000"/>
                  <a:lumOff val="50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Connecteur droit avec flèche 45">
              <a:extLst>
                <a:ext uri="{FF2B5EF4-FFF2-40B4-BE49-F238E27FC236}">
                  <a16:creationId xmlns:a16="http://schemas.microsoft.com/office/drawing/2014/main" id="{10CBFFBD-63C3-4F25-ADA1-A2C81DE7F303}"/>
                </a:ext>
              </a:extLst>
            </p:cNvPr>
            <p:cNvCxnSpPr>
              <a:cxnSpLocks/>
            </p:cNvCxnSpPr>
            <p:nvPr/>
          </p:nvCxnSpPr>
          <p:spPr>
            <a:xfrm flipH="1">
              <a:off x="2635831" y="640850"/>
              <a:ext cx="1126242" cy="871158"/>
            </a:xfrm>
            <a:prstGeom prst="straightConnector1">
              <a:avLst/>
            </a:prstGeom>
            <a:ln w="28575" cap="rnd">
              <a:solidFill>
                <a:schemeClr val="tx1">
                  <a:lumMod val="50000"/>
                  <a:lumOff val="50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7" name="Groupe 46">
              <a:extLst>
                <a:ext uri="{FF2B5EF4-FFF2-40B4-BE49-F238E27FC236}">
                  <a16:creationId xmlns:a16="http://schemas.microsoft.com/office/drawing/2014/main" id="{AE692484-83BC-42EB-8DD4-034758F0F08D}"/>
                </a:ext>
              </a:extLst>
            </p:cNvPr>
            <p:cNvGrpSpPr/>
            <p:nvPr/>
          </p:nvGrpSpPr>
          <p:grpSpPr>
            <a:xfrm>
              <a:off x="5615898" y="1469384"/>
              <a:ext cx="2703932" cy="874214"/>
              <a:chOff x="5884381" y="829490"/>
              <a:chExt cx="2703932" cy="874214"/>
            </a:xfrm>
          </p:grpSpPr>
          <p:sp>
            <p:nvSpPr>
              <p:cNvPr id="66" name="ZoneTexte 65">
                <a:extLst>
                  <a:ext uri="{FF2B5EF4-FFF2-40B4-BE49-F238E27FC236}">
                    <a16:creationId xmlns:a16="http://schemas.microsoft.com/office/drawing/2014/main" id="{ADE5EB19-742D-48A7-94B2-691F64B09DE2}"/>
                  </a:ext>
                </a:extLst>
              </p:cNvPr>
              <p:cNvSpPr txBox="1"/>
              <p:nvPr/>
            </p:nvSpPr>
            <p:spPr>
              <a:xfrm>
                <a:off x="5884381" y="829490"/>
                <a:ext cx="2703932" cy="738664"/>
              </a:xfrm>
              <a:prstGeom prst="rect">
                <a:avLst/>
              </a:prstGeom>
              <a:noFill/>
            </p:spPr>
            <p:txBody>
              <a:bodyPr wrap="square" rtlCol="0">
                <a:spAutoFit/>
              </a:bodyPr>
              <a:lstStyle/>
              <a:p>
                <a:pPr algn="ctr"/>
                <a:r>
                  <a:rPr lang="en-US" sz="1400" b="1" dirty="0" err="1">
                    <a:latin typeface="Calibri corps"/>
                    <a:cs typeface="Calibri Light" panose="020F0302020204030204" pitchFamily="34" charset="0"/>
                  </a:rPr>
                  <a:t>Pertes</a:t>
                </a:r>
                <a:r>
                  <a:rPr lang="en-US" sz="1400" b="1" dirty="0">
                    <a:latin typeface="Calibri corps"/>
                    <a:cs typeface="Calibri Light" panose="020F0302020204030204" pitchFamily="34" charset="0"/>
                  </a:rPr>
                  <a:t> de </a:t>
                </a:r>
                <a:r>
                  <a:rPr lang="en-US" sz="1400" b="1" dirty="0" err="1">
                    <a:latin typeface="Calibri corps"/>
                    <a:cs typeface="Calibri Light" panose="020F0302020204030204" pitchFamily="34" charset="0"/>
                  </a:rPr>
                  <a:t>rendement</a:t>
                </a:r>
                <a:endParaRPr lang="en-US" sz="1400" b="1" dirty="0">
                  <a:latin typeface="Calibri corps"/>
                  <a:cs typeface="Calibri Light" panose="020F0302020204030204" pitchFamily="34" charset="0"/>
                </a:endParaRPr>
              </a:p>
              <a:p>
                <a:pPr algn="ctr"/>
                <a:r>
                  <a:rPr lang="fr-FR" sz="1400" dirty="0">
                    <a:latin typeface="Calibri corps"/>
                    <a:cs typeface="Calibri Light" panose="020F0302020204030204" pitchFamily="34" charset="0"/>
                  </a:rPr>
                  <a:t>En moyenne, 35 % et
jusqu’à 90 % sur le blé</a:t>
                </a:r>
                <a:endParaRPr lang="en-US" sz="1400" dirty="0">
                  <a:latin typeface="Calibri corps"/>
                  <a:cs typeface="Calibri Light" panose="020F0302020204030204" pitchFamily="34" charset="0"/>
                </a:endParaRPr>
              </a:p>
            </p:txBody>
          </p:sp>
          <p:sp>
            <p:nvSpPr>
              <p:cNvPr id="67" name="ZoneTexte 66">
                <a:extLst>
                  <a:ext uri="{FF2B5EF4-FFF2-40B4-BE49-F238E27FC236}">
                    <a16:creationId xmlns:a16="http://schemas.microsoft.com/office/drawing/2014/main" id="{CD590A0E-E37B-49C2-8212-516C76052584}"/>
                  </a:ext>
                </a:extLst>
              </p:cNvPr>
              <p:cNvSpPr txBox="1"/>
              <p:nvPr/>
            </p:nvSpPr>
            <p:spPr>
              <a:xfrm>
                <a:off x="6451338" y="1457483"/>
                <a:ext cx="1670650" cy="246221"/>
              </a:xfrm>
              <a:prstGeom prst="rect">
                <a:avLst/>
              </a:prstGeom>
              <a:noFill/>
            </p:spPr>
            <p:txBody>
              <a:bodyPr wrap="none" rtlCol="0">
                <a:spAutoFit/>
              </a:bodyPr>
              <a:lstStyle>
                <a:defPPr>
                  <a:defRPr lang="en-US"/>
                </a:defPPr>
                <a:lvl1pPr>
                  <a:defRPr sz="1400">
                    <a:latin typeface="Calibri (corps)"/>
                    <a:cs typeface="Calibri Light" panose="020F0302020204030204" pitchFamily="34" charset="0"/>
                  </a:defRPr>
                </a:lvl1pPr>
              </a:lstStyle>
              <a:p>
                <a:r>
                  <a:rPr lang="fr-FR" sz="1000" dirty="0">
                    <a:solidFill>
                      <a:schemeClr val="bg1">
                        <a:lumMod val="50000"/>
                      </a:schemeClr>
                    </a:solidFill>
                  </a:rPr>
                  <a:t>(</a:t>
                </a:r>
                <a:r>
                  <a:rPr lang="fr-FR" sz="1000" dirty="0" err="1">
                    <a:solidFill>
                      <a:schemeClr val="bg1">
                        <a:lumMod val="50000"/>
                      </a:schemeClr>
                    </a:solidFill>
                  </a:rPr>
                  <a:t>Lindblad</a:t>
                </a:r>
                <a:r>
                  <a:rPr lang="fr-FR" sz="1000" dirty="0">
                    <a:solidFill>
                      <a:schemeClr val="bg1">
                        <a:lumMod val="50000"/>
                      </a:schemeClr>
                    </a:solidFill>
                  </a:rPr>
                  <a:t> and </a:t>
                </a:r>
                <a:r>
                  <a:rPr lang="fr-FR" sz="1000" dirty="0" err="1">
                    <a:solidFill>
                      <a:schemeClr val="bg1">
                        <a:lumMod val="50000"/>
                      </a:schemeClr>
                    </a:solidFill>
                  </a:rPr>
                  <a:t>Waern</a:t>
                </a:r>
                <a:r>
                  <a:rPr lang="fr-FR" sz="1000" dirty="0">
                    <a:solidFill>
                      <a:schemeClr val="bg1">
                        <a:lumMod val="50000"/>
                      </a:schemeClr>
                    </a:solidFill>
                  </a:rPr>
                  <a:t>, 2002)</a:t>
                </a:r>
              </a:p>
            </p:txBody>
          </p:sp>
          <p:cxnSp>
            <p:nvCxnSpPr>
              <p:cNvPr id="69" name="Connecteur droit 68">
                <a:extLst>
                  <a:ext uri="{FF2B5EF4-FFF2-40B4-BE49-F238E27FC236}">
                    <a16:creationId xmlns:a16="http://schemas.microsoft.com/office/drawing/2014/main" id="{70706D97-DC57-4683-82C7-B67026D7C372}"/>
                  </a:ext>
                </a:extLst>
              </p:cNvPr>
              <p:cNvCxnSpPr>
                <a:cxnSpLocks/>
              </p:cNvCxnSpPr>
              <p:nvPr/>
            </p:nvCxnSpPr>
            <p:spPr>
              <a:xfrm>
                <a:off x="6452589" y="1075730"/>
                <a:ext cx="15787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e 47">
              <a:extLst>
                <a:ext uri="{FF2B5EF4-FFF2-40B4-BE49-F238E27FC236}">
                  <a16:creationId xmlns:a16="http://schemas.microsoft.com/office/drawing/2014/main" id="{C0686DD0-060D-41C5-8959-1B430B445026}"/>
                </a:ext>
              </a:extLst>
            </p:cNvPr>
            <p:cNvGrpSpPr/>
            <p:nvPr/>
          </p:nvGrpSpPr>
          <p:grpSpPr>
            <a:xfrm>
              <a:off x="3542940" y="846215"/>
              <a:ext cx="2001492" cy="2120553"/>
              <a:chOff x="3542940" y="862939"/>
              <a:chExt cx="2001492" cy="2120553"/>
            </a:xfrm>
          </p:grpSpPr>
          <p:pic>
            <p:nvPicPr>
              <p:cNvPr id="63" name="Image 62">
                <a:extLst>
                  <a:ext uri="{FF2B5EF4-FFF2-40B4-BE49-F238E27FC236}">
                    <a16:creationId xmlns:a16="http://schemas.microsoft.com/office/drawing/2014/main" id="{518807CC-129F-4165-A95A-75C241226BC3}"/>
                  </a:ext>
                </a:extLst>
              </p:cNvPr>
              <p:cNvPicPr>
                <a:picLocks noChangeAspect="1"/>
              </p:cNvPicPr>
              <p:nvPr/>
            </p:nvPicPr>
            <p:blipFill>
              <a:blip r:embed="rId4"/>
              <a:stretch>
                <a:fillRect/>
              </a:stretch>
            </p:blipFill>
            <p:spPr>
              <a:xfrm>
                <a:off x="3542940" y="1152527"/>
                <a:ext cx="2001492" cy="1623101"/>
              </a:xfrm>
              <a:prstGeom prst="rect">
                <a:avLst/>
              </a:prstGeom>
            </p:spPr>
          </p:pic>
          <p:sp>
            <p:nvSpPr>
              <p:cNvPr id="64" name="ZoneTexte 63">
                <a:extLst>
                  <a:ext uri="{FF2B5EF4-FFF2-40B4-BE49-F238E27FC236}">
                    <a16:creationId xmlns:a16="http://schemas.microsoft.com/office/drawing/2014/main" id="{4D991D4E-B0EE-4A19-9D72-61B8CF3ED6EA}"/>
                  </a:ext>
                </a:extLst>
              </p:cNvPr>
              <p:cNvSpPr txBox="1"/>
              <p:nvPr/>
            </p:nvSpPr>
            <p:spPr>
              <a:xfrm>
                <a:off x="3780086" y="862939"/>
                <a:ext cx="1527200" cy="307777"/>
              </a:xfrm>
              <a:prstGeom prst="rect">
                <a:avLst/>
              </a:prstGeom>
              <a:noFill/>
            </p:spPr>
            <p:txBody>
              <a:bodyPr wrap="square" rtlCol="0">
                <a:spAutoFit/>
              </a:bodyPr>
              <a:lstStyle/>
              <a:p>
                <a:pPr algn="ctr"/>
                <a:r>
                  <a:rPr lang="en-US" sz="1400" b="1" dirty="0" err="1">
                    <a:latin typeface="Calibri corps"/>
                    <a:cs typeface="Calibri Light" panose="020F0302020204030204" pitchFamily="34" charset="0"/>
                  </a:rPr>
                  <a:t>Symptômes</a:t>
                </a:r>
                <a:endParaRPr lang="en-US" sz="1400" b="1" dirty="0">
                  <a:latin typeface="Calibri corps"/>
                  <a:cs typeface="Calibri Light" panose="020F0302020204030204" pitchFamily="34" charset="0"/>
                </a:endParaRPr>
              </a:p>
            </p:txBody>
          </p:sp>
          <p:sp>
            <p:nvSpPr>
              <p:cNvPr id="65" name="Rectangle 64">
                <a:extLst>
                  <a:ext uri="{FF2B5EF4-FFF2-40B4-BE49-F238E27FC236}">
                    <a16:creationId xmlns:a16="http://schemas.microsoft.com/office/drawing/2014/main" id="{0592364C-359D-4F21-ACA4-81F7C8A15DE0}"/>
                  </a:ext>
                </a:extLst>
              </p:cNvPr>
              <p:cNvSpPr/>
              <p:nvPr/>
            </p:nvSpPr>
            <p:spPr>
              <a:xfrm>
                <a:off x="3743244" y="2737271"/>
                <a:ext cx="1600885" cy="246221"/>
              </a:xfrm>
              <a:prstGeom prst="rect">
                <a:avLst/>
              </a:prstGeom>
            </p:spPr>
            <p:txBody>
              <a:bodyPr wrap="square">
                <a:spAutoFit/>
              </a:bodyPr>
              <a:lstStyle/>
              <a:p>
                <a:pPr algn="ctr"/>
                <a:r>
                  <a:rPr lang="fr-FR" sz="1000" dirty="0">
                    <a:solidFill>
                      <a:schemeClr val="bg1">
                        <a:lumMod val="50000"/>
                      </a:schemeClr>
                    </a:solidFill>
                  </a:rPr>
                  <a:t>(</a:t>
                </a:r>
                <a:r>
                  <a:rPr lang="fr-FR" sz="1000" dirty="0" err="1">
                    <a:solidFill>
                      <a:schemeClr val="bg1">
                        <a:lumMod val="50000"/>
                      </a:schemeClr>
                    </a:solidFill>
                  </a:rPr>
                  <a:t>Parizipour</a:t>
                </a:r>
                <a:r>
                  <a:rPr lang="fr-FR" sz="1000" dirty="0">
                    <a:solidFill>
                      <a:schemeClr val="bg1">
                        <a:lumMod val="50000"/>
                      </a:schemeClr>
                    </a:solidFill>
                  </a:rPr>
                  <a:t> et al., 2014)</a:t>
                </a:r>
              </a:p>
            </p:txBody>
          </p:sp>
        </p:grpSp>
        <p:sp>
          <p:nvSpPr>
            <p:cNvPr id="49" name="ZoneTexte 48">
              <a:extLst>
                <a:ext uri="{FF2B5EF4-FFF2-40B4-BE49-F238E27FC236}">
                  <a16:creationId xmlns:a16="http://schemas.microsoft.com/office/drawing/2014/main" id="{5669BC69-BE76-4459-B459-76FFF50F54F0}"/>
                </a:ext>
              </a:extLst>
            </p:cNvPr>
            <p:cNvSpPr txBox="1"/>
            <p:nvPr/>
          </p:nvSpPr>
          <p:spPr>
            <a:xfrm>
              <a:off x="9270114" y="2056515"/>
              <a:ext cx="2220929" cy="338554"/>
            </a:xfrm>
            <a:prstGeom prst="rect">
              <a:avLst/>
            </a:prstGeom>
            <a:noFill/>
          </p:spPr>
          <p:txBody>
            <a:bodyPr wrap="none" rtlCol="0">
              <a:spAutoFit/>
            </a:bodyPr>
            <a:lstStyle/>
            <a:p>
              <a:r>
                <a:rPr lang="fr-FR" sz="1600" dirty="0">
                  <a:latin typeface="Calibri corps"/>
                  <a:cs typeface="Calibri Light" panose="020F0302020204030204" pitchFamily="34" charset="0"/>
                </a:rPr>
                <a:t>Persistant, non-réplicatif</a:t>
              </a:r>
            </a:p>
          </p:txBody>
        </p:sp>
        <p:pic>
          <p:nvPicPr>
            <p:cNvPr id="50" name="Graphique 49">
              <a:extLst>
                <a:ext uri="{FF2B5EF4-FFF2-40B4-BE49-F238E27FC236}">
                  <a16:creationId xmlns:a16="http://schemas.microsoft.com/office/drawing/2014/main" id="{7C08188E-7616-41FF-95C9-D7D1839132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8400218" y="2105257"/>
              <a:ext cx="957752" cy="440098"/>
            </a:xfrm>
            <a:prstGeom prst="rect">
              <a:avLst/>
            </a:prstGeom>
          </p:spPr>
        </p:pic>
        <p:sp>
          <p:nvSpPr>
            <p:cNvPr id="51" name="Ellipse 50">
              <a:extLst>
                <a:ext uri="{FF2B5EF4-FFF2-40B4-BE49-F238E27FC236}">
                  <a16:creationId xmlns:a16="http://schemas.microsoft.com/office/drawing/2014/main" id="{E55C78F7-2AF5-43CE-9F54-DAFC14095C5A}"/>
                </a:ext>
              </a:extLst>
            </p:cNvPr>
            <p:cNvSpPr/>
            <p:nvPr/>
          </p:nvSpPr>
          <p:spPr>
            <a:xfrm>
              <a:off x="895178" y="1132652"/>
              <a:ext cx="1944000" cy="1944000"/>
            </a:xfrm>
            <a:prstGeom prst="ellipse">
              <a:avLst/>
            </a:prstGeom>
            <a:ln w="38100">
              <a:solidFill>
                <a:schemeClr val="tx1">
                  <a:lumMod val="50000"/>
                  <a:lumOff val="5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ZoneTexte 51">
              <a:extLst>
                <a:ext uri="{FF2B5EF4-FFF2-40B4-BE49-F238E27FC236}">
                  <a16:creationId xmlns:a16="http://schemas.microsoft.com/office/drawing/2014/main" id="{8740EE69-A03D-45AB-8D15-DFC73CF8C982}"/>
                </a:ext>
              </a:extLst>
            </p:cNvPr>
            <p:cNvSpPr txBox="1"/>
            <p:nvPr/>
          </p:nvSpPr>
          <p:spPr>
            <a:xfrm>
              <a:off x="38575" y="3581197"/>
              <a:ext cx="1319527" cy="523220"/>
            </a:xfrm>
            <a:prstGeom prst="rect">
              <a:avLst/>
            </a:prstGeom>
            <a:noFill/>
          </p:spPr>
          <p:txBody>
            <a:bodyPr wrap="none" rtlCol="0">
              <a:spAutoFit/>
            </a:bodyPr>
            <a:lstStyle/>
            <a:p>
              <a:pPr algn="ctr"/>
              <a:r>
                <a:rPr lang="en-US" sz="1400" dirty="0" err="1"/>
                <a:t>Poaceae</a:t>
              </a:r>
              <a:endParaRPr lang="en-US" sz="1400" dirty="0"/>
            </a:p>
            <a:p>
              <a:pPr algn="ctr"/>
              <a:r>
                <a:rPr lang="en-US" sz="1400" dirty="0"/>
                <a:t>(</a:t>
              </a:r>
              <a:r>
                <a:rPr lang="en-US" sz="1400" dirty="0" err="1"/>
                <a:t>incluant</a:t>
              </a:r>
              <a:r>
                <a:rPr lang="en-US" sz="1400" dirty="0"/>
                <a:t> le </a:t>
              </a:r>
              <a:r>
                <a:rPr lang="en-US" sz="1400" dirty="0" err="1"/>
                <a:t>blé</a:t>
              </a:r>
              <a:r>
                <a:rPr lang="en-US" sz="1400" dirty="0"/>
                <a:t>)</a:t>
              </a:r>
            </a:p>
          </p:txBody>
        </p:sp>
        <p:sp>
          <p:nvSpPr>
            <p:cNvPr id="53" name="Rectangle 52">
              <a:extLst>
                <a:ext uri="{FF2B5EF4-FFF2-40B4-BE49-F238E27FC236}">
                  <a16:creationId xmlns:a16="http://schemas.microsoft.com/office/drawing/2014/main" id="{ACCEC66D-9D32-4A82-ACFF-2287C66A4F79}"/>
                </a:ext>
              </a:extLst>
            </p:cNvPr>
            <p:cNvSpPr/>
            <p:nvPr/>
          </p:nvSpPr>
          <p:spPr>
            <a:xfrm>
              <a:off x="864877" y="448802"/>
              <a:ext cx="2513506" cy="523220"/>
            </a:xfrm>
            <a:prstGeom prst="rect">
              <a:avLst/>
            </a:prstGeom>
            <a:noFill/>
          </p:spPr>
          <p:txBody>
            <a:bodyPr wrap="square">
              <a:spAutoFit/>
            </a:bodyPr>
            <a:lstStyle/>
            <a:p>
              <a:pPr algn="ctr"/>
              <a:r>
                <a:rPr lang="en-US" sz="1400" i="1" dirty="0"/>
                <a:t>Wheat dwarf virus</a:t>
              </a:r>
            </a:p>
            <a:p>
              <a:pPr algn="ctr"/>
              <a:r>
                <a:rPr lang="en-US" sz="1400" dirty="0"/>
                <a:t>(WDV)</a:t>
              </a:r>
            </a:p>
          </p:txBody>
        </p:sp>
        <p:sp>
          <p:nvSpPr>
            <p:cNvPr id="54" name="ZoneTexte 53">
              <a:extLst>
                <a:ext uri="{FF2B5EF4-FFF2-40B4-BE49-F238E27FC236}">
                  <a16:creationId xmlns:a16="http://schemas.microsoft.com/office/drawing/2014/main" id="{EED575CB-DA97-4518-8389-695D56F6599A}"/>
                </a:ext>
              </a:extLst>
            </p:cNvPr>
            <p:cNvSpPr txBox="1"/>
            <p:nvPr/>
          </p:nvSpPr>
          <p:spPr>
            <a:xfrm>
              <a:off x="1190157" y="1646760"/>
              <a:ext cx="1354042" cy="830997"/>
            </a:xfrm>
            <a:prstGeom prst="rect">
              <a:avLst/>
            </a:prstGeom>
            <a:noFill/>
            <a:ln>
              <a:noFill/>
            </a:ln>
          </p:spPr>
          <p:txBody>
            <a:bodyPr wrap="square" rtlCol="0">
              <a:spAutoFit/>
            </a:bodyPr>
            <a:lstStyle/>
            <a:p>
              <a:pPr algn="ctr"/>
              <a:r>
                <a:rPr lang="en-US" sz="1600" dirty="0" err="1"/>
                <a:t>Maladie</a:t>
              </a:r>
              <a:r>
                <a:rPr lang="en-US" sz="1600" dirty="0"/>
                <a:t> des </a:t>
              </a:r>
              <a:r>
                <a:rPr lang="en-US" sz="1600" dirty="0" err="1"/>
                <a:t>pieds</a:t>
              </a:r>
              <a:r>
                <a:rPr lang="en-US" sz="1600" dirty="0"/>
                <a:t> </a:t>
              </a:r>
              <a:r>
                <a:rPr lang="en-US" sz="1600" dirty="0" err="1"/>
                <a:t>chétifs</a:t>
              </a:r>
              <a:r>
                <a:rPr lang="en-US" sz="1600" dirty="0"/>
                <a:t> (PCB)</a:t>
              </a:r>
            </a:p>
          </p:txBody>
        </p:sp>
        <p:pic>
          <p:nvPicPr>
            <p:cNvPr id="55" name="Graphique 54">
              <a:extLst>
                <a:ext uri="{FF2B5EF4-FFF2-40B4-BE49-F238E27FC236}">
                  <a16:creationId xmlns:a16="http://schemas.microsoft.com/office/drawing/2014/main" id="{82EFA4ED-61DD-49D3-92DD-1ADEFD98DD0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2024" y="717819"/>
              <a:ext cx="1204884" cy="2881948"/>
            </a:xfrm>
            <a:prstGeom prst="rect">
              <a:avLst/>
            </a:prstGeom>
          </p:spPr>
        </p:pic>
        <p:pic>
          <p:nvPicPr>
            <p:cNvPr id="56" name="Graphique 55">
              <a:extLst>
                <a:ext uri="{FF2B5EF4-FFF2-40B4-BE49-F238E27FC236}">
                  <a16:creationId xmlns:a16="http://schemas.microsoft.com/office/drawing/2014/main" id="{74CD8901-0619-4A22-99C1-A84C7F8778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629688" y="2878931"/>
              <a:ext cx="983889" cy="452108"/>
            </a:xfrm>
            <a:prstGeom prst="rect">
              <a:avLst/>
            </a:prstGeom>
          </p:spPr>
        </p:pic>
        <p:sp>
          <p:nvSpPr>
            <p:cNvPr id="57" name="ZoneTexte 56">
              <a:extLst>
                <a:ext uri="{FF2B5EF4-FFF2-40B4-BE49-F238E27FC236}">
                  <a16:creationId xmlns:a16="http://schemas.microsoft.com/office/drawing/2014/main" id="{DB478242-97AE-4CF3-85BD-3A4CF5E4C6F9}"/>
                </a:ext>
              </a:extLst>
            </p:cNvPr>
            <p:cNvSpPr txBox="1"/>
            <p:nvPr/>
          </p:nvSpPr>
          <p:spPr>
            <a:xfrm>
              <a:off x="1522077" y="3259106"/>
              <a:ext cx="1199110" cy="523220"/>
            </a:xfrm>
            <a:prstGeom prst="rect">
              <a:avLst/>
            </a:prstGeom>
            <a:noFill/>
          </p:spPr>
          <p:txBody>
            <a:bodyPr wrap="none" rtlCol="0">
              <a:spAutoFit/>
            </a:bodyPr>
            <a:lstStyle/>
            <a:p>
              <a:pPr algn="ctr"/>
              <a:r>
                <a:rPr lang="en-US" sz="1400" i="1" dirty="0" err="1"/>
                <a:t>Psammotettix</a:t>
              </a:r>
              <a:endParaRPr lang="en-US" sz="1400" i="1" dirty="0"/>
            </a:p>
            <a:p>
              <a:pPr algn="ctr"/>
              <a:r>
                <a:rPr lang="en-US" sz="1400" i="1" dirty="0" err="1"/>
                <a:t>alienus</a:t>
              </a:r>
              <a:endParaRPr lang="en-US" sz="1400" i="1" dirty="0"/>
            </a:p>
          </p:txBody>
        </p:sp>
        <p:sp>
          <p:nvSpPr>
            <p:cNvPr id="58" name="ZoneTexte 57">
              <a:extLst>
                <a:ext uri="{FF2B5EF4-FFF2-40B4-BE49-F238E27FC236}">
                  <a16:creationId xmlns:a16="http://schemas.microsoft.com/office/drawing/2014/main" id="{3C18561E-40BD-44EC-ADB4-A519DCAC2D38}"/>
                </a:ext>
              </a:extLst>
            </p:cNvPr>
            <p:cNvSpPr txBox="1"/>
            <p:nvPr/>
          </p:nvSpPr>
          <p:spPr>
            <a:xfrm>
              <a:off x="9802355" y="2299134"/>
              <a:ext cx="1175322" cy="246221"/>
            </a:xfrm>
            <a:prstGeom prst="rect">
              <a:avLst/>
            </a:prstGeom>
            <a:noFill/>
          </p:spPr>
          <p:txBody>
            <a:bodyPr wrap="none" rtlCol="0">
              <a:spAutoFit/>
            </a:bodyPr>
            <a:lstStyle>
              <a:defPPr>
                <a:defRPr lang="en-US"/>
              </a:defPPr>
              <a:lvl1pPr>
                <a:defRPr sz="1400">
                  <a:latin typeface="Calibri (corps)"/>
                  <a:cs typeface="Calibri Light" panose="020F0302020204030204" pitchFamily="34" charset="0"/>
                </a:defRPr>
              </a:lvl1pPr>
            </a:lstStyle>
            <a:p>
              <a:r>
                <a:rPr lang="fr-FR" sz="1000" dirty="0">
                  <a:solidFill>
                    <a:schemeClr val="bg1">
                      <a:lumMod val="50000"/>
                    </a:schemeClr>
                  </a:solidFill>
                </a:rPr>
                <a:t>(Wang et al., 2014)</a:t>
              </a:r>
            </a:p>
          </p:txBody>
        </p:sp>
        <p:sp>
          <p:nvSpPr>
            <p:cNvPr id="59" name="ZoneTexte 58">
              <a:extLst>
                <a:ext uri="{FF2B5EF4-FFF2-40B4-BE49-F238E27FC236}">
                  <a16:creationId xmlns:a16="http://schemas.microsoft.com/office/drawing/2014/main" id="{F31CAF0C-4260-4261-8F4B-7F76C1F3A456}"/>
                </a:ext>
              </a:extLst>
            </p:cNvPr>
            <p:cNvSpPr txBox="1"/>
            <p:nvPr/>
          </p:nvSpPr>
          <p:spPr>
            <a:xfrm>
              <a:off x="9802355" y="1484902"/>
              <a:ext cx="894797" cy="246221"/>
            </a:xfrm>
            <a:prstGeom prst="rect">
              <a:avLst/>
            </a:prstGeom>
            <a:noFill/>
          </p:spPr>
          <p:txBody>
            <a:bodyPr wrap="none" rtlCol="0">
              <a:spAutoFit/>
            </a:bodyPr>
            <a:lstStyle>
              <a:defPPr>
                <a:defRPr lang="en-US"/>
              </a:defPPr>
              <a:lvl1pPr>
                <a:defRPr sz="1400">
                  <a:latin typeface="Calibri (corps)"/>
                  <a:cs typeface="Calibri Light" panose="020F0302020204030204" pitchFamily="34" charset="0"/>
                </a:defRPr>
              </a:lvl1pPr>
            </a:lstStyle>
            <a:p>
              <a:r>
                <a:rPr lang="fr-FR" sz="1000" dirty="0">
                  <a:solidFill>
                    <a:schemeClr val="bg1">
                      <a:lumMod val="50000"/>
                    </a:schemeClr>
                  </a:solidFill>
                </a:rPr>
                <a:t>(</a:t>
              </a:r>
              <a:r>
                <a:rPr lang="fr-FR" sz="1000" dirty="0" err="1">
                  <a:solidFill>
                    <a:schemeClr val="bg1">
                      <a:lumMod val="50000"/>
                    </a:schemeClr>
                  </a:solidFill>
                </a:rPr>
                <a:t>Jeske</a:t>
              </a:r>
              <a:r>
                <a:rPr lang="fr-FR" sz="1000" dirty="0">
                  <a:solidFill>
                    <a:schemeClr val="bg1">
                      <a:lumMod val="50000"/>
                    </a:schemeClr>
                  </a:solidFill>
                </a:rPr>
                <a:t>, 2009)</a:t>
              </a:r>
            </a:p>
          </p:txBody>
        </p:sp>
        <p:sp>
          <p:nvSpPr>
            <p:cNvPr id="60" name="ZoneTexte 59">
              <a:extLst>
                <a:ext uri="{FF2B5EF4-FFF2-40B4-BE49-F238E27FC236}">
                  <a16:creationId xmlns:a16="http://schemas.microsoft.com/office/drawing/2014/main" id="{506477E9-2412-478B-B8CC-A174E03B3F8D}"/>
                </a:ext>
              </a:extLst>
            </p:cNvPr>
            <p:cNvSpPr txBox="1"/>
            <p:nvPr/>
          </p:nvSpPr>
          <p:spPr>
            <a:xfrm>
              <a:off x="1419398" y="2392166"/>
              <a:ext cx="894797" cy="246221"/>
            </a:xfrm>
            <a:prstGeom prst="rect">
              <a:avLst/>
            </a:prstGeom>
            <a:noFill/>
          </p:spPr>
          <p:txBody>
            <a:bodyPr wrap="none" rtlCol="0">
              <a:spAutoFit/>
            </a:bodyPr>
            <a:lstStyle>
              <a:defPPr>
                <a:defRPr lang="en-US"/>
              </a:defPPr>
              <a:lvl1pPr>
                <a:defRPr sz="1400">
                  <a:latin typeface="Calibri (corps)"/>
                  <a:cs typeface="Calibri Light" panose="020F0302020204030204" pitchFamily="34" charset="0"/>
                </a:defRPr>
              </a:lvl1pPr>
            </a:lstStyle>
            <a:p>
              <a:r>
                <a:rPr lang="fr-FR" sz="1000" dirty="0">
                  <a:solidFill>
                    <a:schemeClr val="bg1">
                      <a:lumMod val="50000"/>
                    </a:schemeClr>
                  </a:solidFill>
                </a:rPr>
                <a:t>(</a:t>
              </a:r>
              <a:r>
                <a:rPr lang="fr-FR" sz="1000" dirty="0" err="1">
                  <a:solidFill>
                    <a:schemeClr val="bg1">
                      <a:lumMod val="50000"/>
                    </a:schemeClr>
                  </a:solidFill>
                </a:rPr>
                <a:t>Vacke</a:t>
              </a:r>
              <a:r>
                <a:rPr lang="fr-FR" sz="1000" dirty="0">
                  <a:solidFill>
                    <a:schemeClr val="bg1">
                      <a:lumMod val="50000"/>
                    </a:schemeClr>
                  </a:solidFill>
                </a:rPr>
                <a:t>, 1961)</a:t>
              </a:r>
            </a:p>
          </p:txBody>
        </p:sp>
        <p:pic>
          <p:nvPicPr>
            <p:cNvPr id="61" name="Picture 2" descr="https://lh3.googleusercontent.com/yCGPgWp6DXA71JKfqL06lI_3LXw7OSbZHjgSaQU6dd3xRz3gDFMr_833KNf_NlP5XqeWJjcdB92o_KTnxZKJOOm1heSQlg2E7YSfxaxMTZby_RHzjpH7hV8SX72u2ZrljySYspLW4hGb">
              <a:extLst>
                <a:ext uri="{FF2B5EF4-FFF2-40B4-BE49-F238E27FC236}">
                  <a16:creationId xmlns:a16="http://schemas.microsoft.com/office/drawing/2014/main" id="{28AADC7B-0198-4B6F-96A1-4E83B8C390E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V="1">
              <a:off x="1731765" y="944916"/>
              <a:ext cx="746564" cy="4323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2" name="Groupe 71">
            <a:extLst>
              <a:ext uri="{FF2B5EF4-FFF2-40B4-BE49-F238E27FC236}">
                <a16:creationId xmlns:a16="http://schemas.microsoft.com/office/drawing/2014/main" id="{FCF09C1F-1C79-44BD-8043-F203C47739A9}"/>
              </a:ext>
            </a:extLst>
          </p:cNvPr>
          <p:cNvGrpSpPr/>
          <p:nvPr/>
        </p:nvGrpSpPr>
        <p:grpSpPr>
          <a:xfrm>
            <a:off x="1" y="406146"/>
            <a:ext cx="12191999" cy="3611852"/>
            <a:chOff x="0" y="439682"/>
            <a:chExt cx="12191999" cy="3618229"/>
          </a:xfrm>
        </p:grpSpPr>
        <p:sp>
          <p:nvSpPr>
            <p:cNvPr id="73" name="Rectangle 72">
              <a:extLst>
                <a:ext uri="{FF2B5EF4-FFF2-40B4-BE49-F238E27FC236}">
                  <a16:creationId xmlns:a16="http://schemas.microsoft.com/office/drawing/2014/main" id="{27F7CA57-905D-4054-BFDE-08D6E59B486B}"/>
                </a:ext>
              </a:extLst>
            </p:cNvPr>
            <p:cNvSpPr/>
            <p:nvPr/>
          </p:nvSpPr>
          <p:spPr>
            <a:xfrm>
              <a:off x="0" y="439682"/>
              <a:ext cx="12191999" cy="278624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4" name="Rectangle 73">
              <a:extLst>
                <a:ext uri="{FF2B5EF4-FFF2-40B4-BE49-F238E27FC236}">
                  <a16:creationId xmlns:a16="http://schemas.microsoft.com/office/drawing/2014/main" id="{49FD7C3D-68FC-465B-B24E-A0D39662AA3B}"/>
                </a:ext>
              </a:extLst>
            </p:cNvPr>
            <p:cNvSpPr/>
            <p:nvPr/>
          </p:nvSpPr>
          <p:spPr>
            <a:xfrm>
              <a:off x="6260" y="3226702"/>
              <a:ext cx="2839937" cy="831209"/>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77" name="Groupe 76">
            <a:extLst>
              <a:ext uri="{FF2B5EF4-FFF2-40B4-BE49-F238E27FC236}">
                <a16:creationId xmlns:a16="http://schemas.microsoft.com/office/drawing/2014/main" id="{4DC8FE0F-6881-4939-99F5-3A16E660D71B}"/>
              </a:ext>
            </a:extLst>
          </p:cNvPr>
          <p:cNvGrpSpPr/>
          <p:nvPr/>
        </p:nvGrpSpPr>
        <p:grpSpPr>
          <a:xfrm>
            <a:off x="11812158" y="0"/>
            <a:ext cx="379842" cy="6857997"/>
            <a:chOff x="11812158" y="2460023"/>
            <a:chExt cx="379842" cy="1147763"/>
          </a:xfrm>
        </p:grpSpPr>
        <p:sp>
          <p:nvSpPr>
            <p:cNvPr id="78" name="Rectangle 77">
              <a:extLst>
                <a:ext uri="{FF2B5EF4-FFF2-40B4-BE49-F238E27FC236}">
                  <a16:creationId xmlns:a16="http://schemas.microsoft.com/office/drawing/2014/main" id="{BB5555A5-D5A8-439C-93C6-543FABDAC658}"/>
                </a:ext>
              </a:extLst>
            </p:cNvPr>
            <p:cNvSpPr/>
            <p:nvPr/>
          </p:nvSpPr>
          <p:spPr>
            <a:xfrm>
              <a:off x="11896725" y="2460023"/>
              <a:ext cx="295275" cy="11477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9" name="Connecteur droit 78">
              <a:extLst>
                <a:ext uri="{FF2B5EF4-FFF2-40B4-BE49-F238E27FC236}">
                  <a16:creationId xmlns:a16="http://schemas.microsoft.com/office/drawing/2014/main" id="{0A9D52D7-64E0-4A74-B687-5B479B5266F7}"/>
                </a:ext>
              </a:extLst>
            </p:cNvPr>
            <p:cNvCxnSpPr/>
            <p:nvPr/>
          </p:nvCxnSpPr>
          <p:spPr>
            <a:xfrm>
              <a:off x="11812158"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75FB89B9-9094-40E2-9501-ED167CEFD73D}"/>
                </a:ext>
              </a:extLst>
            </p:cNvPr>
            <p:cNvCxnSpPr/>
            <p:nvPr/>
          </p:nvCxnSpPr>
          <p:spPr>
            <a:xfrm>
              <a:off x="12045520"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4DE901A5-BD32-464D-B9A0-1935627C0567}"/>
                </a:ext>
              </a:extLst>
            </p:cNvPr>
            <p:cNvCxnSpPr/>
            <p:nvPr/>
          </p:nvCxnSpPr>
          <p:spPr>
            <a:xfrm>
              <a:off x="11974082" y="2460023"/>
              <a:ext cx="0" cy="1147763"/>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52944607"/>
      </p:ext>
    </p:extLst>
  </p:cSld>
  <p:clrMapOvr>
    <a:masterClrMapping/>
  </p:clrMapOvr>
  <mc:AlternateContent xmlns:mc="http://schemas.openxmlformats.org/markup-compatibility/2006" xmlns:p14="http://schemas.microsoft.com/office/powerpoint/2010/main">
    <mc:Choice Requires="p14">
      <p:transition spd="slow" p14:dur="2000" advTm="1100"/>
    </mc:Choice>
    <mc:Fallback xmlns="">
      <p:transition spd="slow" advTm="1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3.33333E-6 3.7037E-7 L 3.33333E-6 -0.38681 " pathEditMode="relative" rAng="0" ptsTypes="AA">
                                      <p:cBhvr>
                                        <p:cTn id="6" dur="1000" fill="hold"/>
                                        <p:tgtEl>
                                          <p:spTgt spid="68"/>
                                        </p:tgtEl>
                                        <p:attrNameLst>
                                          <p:attrName>ppt_x</p:attrName>
                                          <p:attrName>ppt_y</p:attrName>
                                        </p:attrNameLst>
                                      </p:cBhvr>
                                      <p:rCtr x="0" y="-193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Groupe 107">
            <a:extLst>
              <a:ext uri="{FF2B5EF4-FFF2-40B4-BE49-F238E27FC236}">
                <a16:creationId xmlns:a16="http://schemas.microsoft.com/office/drawing/2014/main" id="{BD8277F2-4C12-4C61-B2A7-8C937ECC8427}"/>
              </a:ext>
            </a:extLst>
          </p:cNvPr>
          <p:cNvGrpSpPr/>
          <p:nvPr/>
        </p:nvGrpSpPr>
        <p:grpSpPr>
          <a:xfrm>
            <a:off x="372933" y="50455"/>
            <a:ext cx="11292745" cy="388640"/>
            <a:chOff x="786847" y="329183"/>
            <a:chExt cx="10926154" cy="777241"/>
          </a:xfrm>
        </p:grpSpPr>
        <p:sp>
          <p:nvSpPr>
            <p:cNvPr id="109" name="Rectangle 108">
              <a:extLst>
                <a:ext uri="{FF2B5EF4-FFF2-40B4-BE49-F238E27FC236}">
                  <a16:creationId xmlns:a16="http://schemas.microsoft.com/office/drawing/2014/main" id="{F57D8B56-B9C4-4DDA-B340-5731D92915DF}"/>
                </a:ext>
              </a:extLst>
            </p:cNvPr>
            <p:cNvSpPr/>
            <p:nvPr/>
          </p:nvSpPr>
          <p:spPr>
            <a:xfrm>
              <a:off x="1600200" y="329184"/>
              <a:ext cx="9299448" cy="77724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 name="Arc 109">
              <a:extLst>
                <a:ext uri="{FF2B5EF4-FFF2-40B4-BE49-F238E27FC236}">
                  <a16:creationId xmlns:a16="http://schemas.microsoft.com/office/drawing/2014/main" id="{AFD7F3A3-CD0B-4B69-B504-A95A22C554B9}"/>
                </a:ext>
              </a:extLst>
            </p:cNvPr>
            <p:cNvSpPr/>
            <p:nvPr/>
          </p:nvSpPr>
          <p:spPr>
            <a:xfrm flipH="1">
              <a:off x="786847" y="329184"/>
              <a:ext cx="1682495" cy="777240"/>
            </a:xfrm>
            <a:prstGeom prst="arc">
              <a:avLst/>
            </a:prstGeom>
            <a:solidFill>
              <a:srgbClr val="BACFA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11" name="Arc 110">
              <a:extLst>
                <a:ext uri="{FF2B5EF4-FFF2-40B4-BE49-F238E27FC236}">
                  <a16:creationId xmlns:a16="http://schemas.microsoft.com/office/drawing/2014/main" id="{8E0093B2-DA4F-45A4-AD1D-C1F3F0998D97}"/>
                </a:ext>
              </a:extLst>
            </p:cNvPr>
            <p:cNvSpPr/>
            <p:nvPr/>
          </p:nvSpPr>
          <p:spPr>
            <a:xfrm rot="10800000" flipH="1">
              <a:off x="10030506" y="329184"/>
              <a:ext cx="1682495" cy="777240"/>
            </a:xfrm>
            <a:prstGeom prst="arc">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lt1"/>
                </a:solidFill>
              </a:endParaRPr>
            </a:p>
          </p:txBody>
        </p:sp>
        <p:sp>
          <p:nvSpPr>
            <p:cNvPr id="112" name="Rectangle 111">
              <a:extLst>
                <a:ext uri="{FF2B5EF4-FFF2-40B4-BE49-F238E27FC236}">
                  <a16:creationId xmlns:a16="http://schemas.microsoft.com/office/drawing/2014/main" id="{0C600B17-A2FB-45D5-8BB4-19F26B081359}"/>
                </a:ext>
              </a:extLst>
            </p:cNvPr>
            <p:cNvSpPr/>
            <p:nvPr/>
          </p:nvSpPr>
          <p:spPr>
            <a:xfrm>
              <a:off x="786847" y="704850"/>
              <a:ext cx="976639" cy="401574"/>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3" name="Rectangle 112">
              <a:extLst>
                <a:ext uri="{FF2B5EF4-FFF2-40B4-BE49-F238E27FC236}">
                  <a16:creationId xmlns:a16="http://schemas.microsoft.com/office/drawing/2014/main" id="{E0D32194-C689-4D09-86FE-EE6E8451C200}"/>
                </a:ext>
              </a:extLst>
            </p:cNvPr>
            <p:cNvSpPr/>
            <p:nvPr/>
          </p:nvSpPr>
          <p:spPr>
            <a:xfrm>
              <a:off x="10736362" y="329183"/>
              <a:ext cx="976639" cy="38862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05" name="Groupe 204">
            <a:extLst>
              <a:ext uri="{FF2B5EF4-FFF2-40B4-BE49-F238E27FC236}">
                <a16:creationId xmlns:a16="http://schemas.microsoft.com/office/drawing/2014/main" id="{97603F02-60FC-4AD4-828E-B26FF835EE3A}"/>
              </a:ext>
            </a:extLst>
          </p:cNvPr>
          <p:cNvGrpSpPr/>
          <p:nvPr/>
        </p:nvGrpSpPr>
        <p:grpSpPr>
          <a:xfrm>
            <a:off x="8454244" y="1267627"/>
            <a:ext cx="4259928" cy="470610"/>
            <a:chOff x="9184676" y="3887480"/>
            <a:chExt cx="3091770" cy="341559"/>
          </a:xfrm>
        </p:grpSpPr>
        <p:pic>
          <p:nvPicPr>
            <p:cNvPr id="206" name="Picture 2" descr="https://lh3.googleusercontent.com/yCGPgWp6DXA71JKfqL06lI_3LXw7OSbZHjgSaQU6dd3xRz3gDFMr_833KNf_NlP5XqeWJjcdB92o_KTnxZKJOOm1heSQlg2E7YSfxaxMTZby_RHzjpH7hV8SX72u2ZrljySYspLW4hGb">
              <a:extLst>
                <a:ext uri="{FF2B5EF4-FFF2-40B4-BE49-F238E27FC236}">
                  <a16:creationId xmlns:a16="http://schemas.microsoft.com/office/drawing/2014/main" id="{2187B771-6ABC-4C65-A3FB-5EE813646F0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V="1">
              <a:off x="9184676" y="3887480"/>
              <a:ext cx="541841" cy="313787"/>
            </a:xfrm>
            <a:prstGeom prst="rect">
              <a:avLst/>
            </a:prstGeom>
            <a:noFill/>
            <a:extLst>
              <a:ext uri="{909E8E84-426E-40DD-AFC4-6F175D3DCCD1}">
                <a14:hiddenFill xmlns:a14="http://schemas.microsoft.com/office/drawing/2010/main">
                  <a:solidFill>
                    <a:srgbClr val="FFFFFF"/>
                  </a:solidFill>
                </a14:hiddenFill>
              </a:ext>
            </a:extLst>
          </p:spPr>
        </p:pic>
        <p:sp>
          <p:nvSpPr>
            <p:cNvPr id="207" name="ZoneTexte 206">
              <a:extLst>
                <a:ext uri="{FF2B5EF4-FFF2-40B4-BE49-F238E27FC236}">
                  <a16:creationId xmlns:a16="http://schemas.microsoft.com/office/drawing/2014/main" id="{79E643AC-7D03-4F3F-9F40-EC96ED570089}"/>
                </a:ext>
              </a:extLst>
            </p:cNvPr>
            <p:cNvSpPr txBox="1"/>
            <p:nvPr/>
          </p:nvSpPr>
          <p:spPr>
            <a:xfrm>
              <a:off x="9779031" y="3890485"/>
              <a:ext cx="2497415" cy="338554"/>
            </a:xfrm>
            <a:prstGeom prst="rect">
              <a:avLst/>
            </a:prstGeom>
            <a:noFill/>
          </p:spPr>
          <p:txBody>
            <a:bodyPr wrap="none" rtlCol="0">
              <a:spAutoFit/>
            </a:bodyPr>
            <a:lstStyle/>
            <a:p>
              <a:r>
                <a:rPr lang="en-GB" sz="1600" i="1" dirty="0">
                  <a:latin typeface="Calibri corps"/>
                  <a:cs typeface="Calibri Light" panose="020F0302020204030204" pitchFamily="34" charset="0"/>
                </a:rPr>
                <a:t>Mastrevirus </a:t>
              </a:r>
              <a:r>
                <a:rPr lang="en-GB" sz="1600" dirty="0">
                  <a:latin typeface="Calibri corps"/>
                  <a:cs typeface="Calibri Light" panose="020F0302020204030204" pitchFamily="34" charset="0"/>
                </a:rPr>
                <a:t>(</a:t>
              </a:r>
              <a:r>
                <a:rPr lang="en-GB" sz="1600" i="1" dirty="0" err="1">
                  <a:latin typeface="Calibri corps"/>
                  <a:cs typeface="Calibri Light" panose="020F0302020204030204" pitchFamily="34" charset="0"/>
                </a:rPr>
                <a:t>Geminiviridae</a:t>
              </a:r>
              <a:r>
                <a:rPr lang="en-GB" sz="1600" dirty="0">
                  <a:latin typeface="Calibri corps"/>
                  <a:cs typeface="Calibri Light" panose="020F0302020204030204" pitchFamily="34" charset="0"/>
                </a:rPr>
                <a:t>)</a:t>
              </a:r>
            </a:p>
          </p:txBody>
        </p:sp>
      </p:grpSp>
      <p:pic>
        <p:nvPicPr>
          <p:cNvPr id="5" name="Image 4">
            <a:extLst>
              <a:ext uri="{FF2B5EF4-FFF2-40B4-BE49-F238E27FC236}">
                <a16:creationId xmlns:a16="http://schemas.microsoft.com/office/drawing/2014/main" id="{D72CC701-5EB7-4932-BE28-BE1A652D46D1}"/>
              </a:ext>
            </a:extLst>
          </p:cNvPr>
          <p:cNvPicPr>
            <a:picLocks noChangeAspect="1"/>
          </p:cNvPicPr>
          <p:nvPr/>
        </p:nvPicPr>
        <p:blipFill rotWithShape="1">
          <a:blip r:embed="rId5"/>
          <a:srcRect l="36250" t="46849" r="13125" b="43050"/>
          <a:stretch/>
        </p:blipFill>
        <p:spPr>
          <a:xfrm>
            <a:off x="4419600" y="3213100"/>
            <a:ext cx="6172200" cy="692150"/>
          </a:xfrm>
          <a:prstGeom prst="rect">
            <a:avLst/>
          </a:prstGeom>
        </p:spPr>
      </p:pic>
      <p:sp>
        <p:nvSpPr>
          <p:cNvPr id="25" name="Titre 2">
            <a:extLst>
              <a:ext uri="{FF2B5EF4-FFF2-40B4-BE49-F238E27FC236}">
                <a16:creationId xmlns:a16="http://schemas.microsoft.com/office/drawing/2014/main" id="{CAD7C4AC-3733-4C00-B8BC-6E43540034CC}"/>
              </a:ext>
            </a:extLst>
          </p:cNvPr>
          <p:cNvSpPr>
            <a:spLocks noGrp="1"/>
          </p:cNvSpPr>
          <p:nvPr>
            <p:ph type="title"/>
          </p:nvPr>
        </p:nvSpPr>
        <p:spPr>
          <a:xfrm>
            <a:off x="379841" y="-209301"/>
            <a:ext cx="11285836" cy="888251"/>
          </a:xfrm>
        </p:spPr>
        <p:txBody>
          <a:bodyPr vert="horz" lIns="91440" tIns="45720" rIns="91440" bIns="45720" rtlCol="0" anchor="ctr" anchorCtr="0">
            <a:noAutofit/>
          </a:bodyPr>
          <a:lstStyle/>
          <a:p>
            <a:pPr algn="ctr"/>
            <a:r>
              <a:rPr lang="fr-FR" sz="2000" spc="-150" dirty="0">
                <a:solidFill>
                  <a:schemeClr val="accent2"/>
                </a:solidFill>
                <a:latin typeface="Nunito" pitchFamily="2" charset="0"/>
              </a:rPr>
              <a:t>Impact de variétés sensibles  : objectifs de l’étude</a:t>
            </a:r>
            <a:endParaRPr lang="en-US" sz="2000" spc="-150" dirty="0">
              <a:solidFill>
                <a:schemeClr val="accent2"/>
              </a:solidFill>
              <a:latin typeface="Nunito" pitchFamily="2" charset="0"/>
            </a:endParaRPr>
          </a:p>
        </p:txBody>
      </p:sp>
      <p:sp>
        <p:nvSpPr>
          <p:cNvPr id="62" name="Rectangle 61">
            <a:extLst>
              <a:ext uri="{FF2B5EF4-FFF2-40B4-BE49-F238E27FC236}">
                <a16:creationId xmlns:a16="http://schemas.microsoft.com/office/drawing/2014/main" id="{41A7F3F1-B1FE-4F57-897E-B92BA10DB99A}"/>
              </a:ext>
            </a:extLst>
          </p:cNvPr>
          <p:cNvSpPr/>
          <p:nvPr/>
        </p:nvSpPr>
        <p:spPr>
          <a:xfrm>
            <a:off x="2903294" y="4534714"/>
            <a:ext cx="78720" cy="101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corps"/>
              <a:cs typeface="Calibri Light" panose="020F0302020204030204" pitchFamily="34" charset="0"/>
            </a:endParaRPr>
          </a:p>
        </p:txBody>
      </p:sp>
      <p:sp>
        <p:nvSpPr>
          <p:cNvPr id="82" name="Rectangle 81">
            <a:extLst>
              <a:ext uri="{FF2B5EF4-FFF2-40B4-BE49-F238E27FC236}">
                <a16:creationId xmlns:a16="http://schemas.microsoft.com/office/drawing/2014/main" id="{8ADC0C72-ACBA-4BE9-A7B1-F2FF688AA70F}"/>
              </a:ext>
            </a:extLst>
          </p:cNvPr>
          <p:cNvSpPr/>
          <p:nvPr/>
        </p:nvSpPr>
        <p:spPr>
          <a:xfrm>
            <a:off x="199236" y="4439683"/>
            <a:ext cx="3167440" cy="2492990"/>
          </a:xfrm>
          <a:prstGeom prst="rect">
            <a:avLst/>
          </a:prstGeom>
        </p:spPr>
        <p:txBody>
          <a:bodyPr wrap="square" numCol="2">
            <a:spAutoFit/>
          </a:bodyPr>
          <a:lstStyle/>
          <a:p>
            <a:pPr>
              <a:lnSpc>
                <a:spcPct val="150000"/>
              </a:lnSpc>
            </a:pPr>
            <a:r>
              <a:rPr lang="en-US" sz="1600" b="1" dirty="0">
                <a:solidFill>
                  <a:srgbClr val="517881"/>
                </a:solidFill>
              </a:rPr>
              <a:t>RU: </a:t>
            </a:r>
            <a:r>
              <a:rPr lang="en-US" sz="1600" b="1" dirty="0" err="1">
                <a:solidFill>
                  <a:srgbClr val="517881"/>
                </a:solidFill>
              </a:rPr>
              <a:t>Rubisko</a:t>
            </a:r>
            <a:endParaRPr lang="en-US" sz="1600" b="1" dirty="0">
              <a:solidFill>
                <a:srgbClr val="517881"/>
              </a:solidFill>
            </a:endParaRPr>
          </a:p>
          <a:p>
            <a:endParaRPr lang="en-US" sz="1200" dirty="0"/>
          </a:p>
          <a:p>
            <a:endParaRPr lang="en-US" sz="1200" dirty="0"/>
          </a:p>
          <a:p>
            <a:endParaRPr lang="en-US" sz="1200" dirty="0"/>
          </a:p>
          <a:p>
            <a:endParaRPr lang="en-US" sz="1200" dirty="0"/>
          </a:p>
          <a:p>
            <a:endParaRPr lang="en-US" sz="1200" dirty="0"/>
          </a:p>
          <a:p>
            <a:endParaRPr lang="en-US" sz="1200" dirty="0"/>
          </a:p>
          <a:p>
            <a:endParaRPr lang="en-US" sz="1600" dirty="0"/>
          </a:p>
          <a:p>
            <a:endParaRPr lang="en-US" sz="1600" dirty="0"/>
          </a:p>
          <a:p>
            <a:endParaRPr lang="en-US" sz="1200" dirty="0"/>
          </a:p>
          <a:p>
            <a:endParaRPr lang="en-US" sz="1600" dirty="0"/>
          </a:p>
        </p:txBody>
      </p:sp>
      <p:sp>
        <p:nvSpPr>
          <p:cNvPr id="83" name="ZoneTexte 11">
            <a:extLst>
              <a:ext uri="{FF2B5EF4-FFF2-40B4-BE49-F238E27FC236}">
                <a16:creationId xmlns:a16="http://schemas.microsoft.com/office/drawing/2014/main" id="{193E1628-BF7B-4001-BDC4-449858C29181}"/>
              </a:ext>
            </a:extLst>
          </p:cNvPr>
          <p:cNvSpPr txBox="1">
            <a:spLocks noChangeArrowheads="1"/>
          </p:cNvSpPr>
          <p:nvPr/>
        </p:nvSpPr>
        <p:spPr bwMode="auto">
          <a:xfrm>
            <a:off x="1378483" y="4499925"/>
            <a:ext cx="1413519" cy="369332"/>
          </a:xfrm>
          <a:prstGeom prst="rect">
            <a:avLst/>
          </a:prstGeom>
          <a:noFill/>
          <a:ln w="9525">
            <a:noFill/>
            <a:miter lim="800000"/>
            <a:headEnd/>
            <a:tailEnd/>
          </a:ln>
        </p:spPr>
        <p:txBody>
          <a:bodyPr wrap="square">
            <a:spAutoFit/>
          </a:bodyPr>
          <a:lstStyle/>
          <a:p>
            <a:pPr algn="ctr"/>
            <a:r>
              <a:rPr lang="en-US" dirty="0">
                <a:solidFill>
                  <a:srgbClr val="517881"/>
                </a:solidFill>
              </a:rPr>
              <a:t>1</a:t>
            </a:r>
            <a:r>
              <a:rPr lang="en-US" dirty="0">
                <a:solidFill>
                  <a:srgbClr val="275662"/>
                </a:solidFill>
              </a:rPr>
              <a:t> </a:t>
            </a:r>
            <a:r>
              <a:rPr lang="en-US" sz="1600" b="1" dirty="0" err="1">
                <a:solidFill>
                  <a:srgbClr val="517881"/>
                </a:solidFill>
              </a:rPr>
              <a:t>référence</a:t>
            </a:r>
            <a:endParaRPr lang="en-US" sz="1600" b="1" dirty="0">
              <a:solidFill>
                <a:srgbClr val="517881"/>
              </a:solidFill>
            </a:endParaRPr>
          </a:p>
        </p:txBody>
      </p:sp>
      <p:sp>
        <p:nvSpPr>
          <p:cNvPr id="84" name="ZoneTexte 11">
            <a:extLst>
              <a:ext uri="{FF2B5EF4-FFF2-40B4-BE49-F238E27FC236}">
                <a16:creationId xmlns:a16="http://schemas.microsoft.com/office/drawing/2014/main" id="{BD87399B-071A-463E-8E5E-FFD514761653}"/>
              </a:ext>
            </a:extLst>
          </p:cNvPr>
          <p:cNvSpPr txBox="1">
            <a:spLocks noChangeArrowheads="1"/>
          </p:cNvSpPr>
          <p:nvPr/>
        </p:nvSpPr>
        <p:spPr bwMode="auto">
          <a:xfrm>
            <a:off x="3141526" y="5548172"/>
            <a:ext cx="1413519" cy="369332"/>
          </a:xfrm>
          <a:prstGeom prst="rect">
            <a:avLst/>
          </a:prstGeom>
          <a:noFill/>
          <a:ln w="9525">
            <a:noFill/>
            <a:miter lim="800000"/>
            <a:headEnd/>
            <a:tailEnd/>
          </a:ln>
        </p:spPr>
        <p:txBody>
          <a:bodyPr wrap="square">
            <a:spAutoFit/>
          </a:bodyPr>
          <a:lstStyle/>
          <a:p>
            <a:pPr algn="ctr"/>
            <a:r>
              <a:rPr lang="en-US" dirty="0"/>
              <a:t>11 </a:t>
            </a:r>
            <a:r>
              <a:rPr lang="en-US" dirty="0" err="1"/>
              <a:t>variétés</a:t>
            </a:r>
            <a:endParaRPr lang="en-US" dirty="0"/>
          </a:p>
        </p:txBody>
      </p:sp>
      <p:sp>
        <p:nvSpPr>
          <p:cNvPr id="86" name="ZoneTexte 85">
            <a:extLst>
              <a:ext uri="{FF2B5EF4-FFF2-40B4-BE49-F238E27FC236}">
                <a16:creationId xmlns:a16="http://schemas.microsoft.com/office/drawing/2014/main" id="{BBEEE029-49F8-42C6-9C89-76154F1BEA07}"/>
              </a:ext>
            </a:extLst>
          </p:cNvPr>
          <p:cNvSpPr txBox="1"/>
          <p:nvPr/>
        </p:nvSpPr>
        <p:spPr>
          <a:xfrm>
            <a:off x="877720" y="4105416"/>
            <a:ext cx="1597360" cy="369332"/>
          </a:xfrm>
          <a:prstGeom prst="rect">
            <a:avLst/>
          </a:prstGeom>
          <a:noFill/>
        </p:spPr>
        <p:txBody>
          <a:bodyPr wrap="none" rtlCol="0">
            <a:spAutoFit/>
          </a:bodyPr>
          <a:lstStyle/>
          <a:p>
            <a:r>
              <a:rPr lang="fr-FR" b="1" dirty="0">
                <a:solidFill>
                  <a:srgbClr val="517881"/>
                </a:solidFill>
              </a:rPr>
              <a:t>Variétés de blé</a:t>
            </a:r>
          </a:p>
        </p:txBody>
      </p:sp>
      <p:sp>
        <p:nvSpPr>
          <p:cNvPr id="87" name="ZoneTexte 86">
            <a:extLst>
              <a:ext uri="{FF2B5EF4-FFF2-40B4-BE49-F238E27FC236}">
                <a16:creationId xmlns:a16="http://schemas.microsoft.com/office/drawing/2014/main" id="{BF3EDFDC-136D-4DAA-BF7E-7B9D18D15005}"/>
              </a:ext>
            </a:extLst>
          </p:cNvPr>
          <p:cNvSpPr txBox="1"/>
          <p:nvPr/>
        </p:nvSpPr>
        <p:spPr>
          <a:xfrm>
            <a:off x="1614446" y="4904992"/>
            <a:ext cx="2358743" cy="1169551"/>
          </a:xfrm>
          <a:prstGeom prst="rect">
            <a:avLst/>
          </a:prstGeom>
          <a:noFill/>
        </p:spPr>
        <p:txBody>
          <a:bodyPr wrap="square">
            <a:spAutoFit/>
          </a:bodyPr>
          <a:lstStyle/>
          <a:p>
            <a:r>
              <a:rPr lang="en-US" sz="1400" dirty="0"/>
              <a:t>HY: </a:t>
            </a:r>
            <a:r>
              <a:rPr lang="en-US" sz="1400" dirty="0" err="1"/>
              <a:t>Hyking</a:t>
            </a:r>
            <a:endParaRPr lang="en-US" sz="1400" dirty="0"/>
          </a:p>
          <a:p>
            <a:r>
              <a:rPr lang="en-US" sz="1400" dirty="0"/>
              <a:t>LI: RGT </a:t>
            </a:r>
            <a:r>
              <a:rPr lang="en-US" sz="1400" dirty="0" err="1"/>
              <a:t>Libravo</a:t>
            </a:r>
            <a:endParaRPr lang="en-US" sz="1400" dirty="0"/>
          </a:p>
          <a:p>
            <a:r>
              <a:rPr lang="en-US" sz="1400" dirty="0"/>
              <a:t>NE: Nemo</a:t>
            </a:r>
          </a:p>
          <a:p>
            <a:r>
              <a:rPr lang="en-US" sz="1400" dirty="0"/>
              <a:t>SA: RGT Sacramento</a:t>
            </a:r>
          </a:p>
          <a:p>
            <a:r>
              <a:rPr lang="en-US" sz="1400" dirty="0"/>
              <a:t>SO: </a:t>
            </a:r>
            <a:r>
              <a:rPr lang="en-US" sz="1400" dirty="0" err="1"/>
              <a:t>Solindo</a:t>
            </a:r>
            <a:r>
              <a:rPr lang="en-US" sz="1400" dirty="0"/>
              <a:t> CS</a:t>
            </a:r>
          </a:p>
        </p:txBody>
      </p:sp>
      <p:sp>
        <p:nvSpPr>
          <p:cNvPr id="88" name="ZoneTexte 87">
            <a:extLst>
              <a:ext uri="{FF2B5EF4-FFF2-40B4-BE49-F238E27FC236}">
                <a16:creationId xmlns:a16="http://schemas.microsoft.com/office/drawing/2014/main" id="{DFFAB946-E2B2-428A-876A-5CBB55DE1795}"/>
              </a:ext>
            </a:extLst>
          </p:cNvPr>
          <p:cNvSpPr txBox="1"/>
          <p:nvPr/>
        </p:nvSpPr>
        <p:spPr>
          <a:xfrm>
            <a:off x="205232" y="4904992"/>
            <a:ext cx="1871818" cy="1384995"/>
          </a:xfrm>
          <a:prstGeom prst="rect">
            <a:avLst/>
          </a:prstGeom>
          <a:noFill/>
        </p:spPr>
        <p:txBody>
          <a:bodyPr wrap="square">
            <a:spAutoFit/>
          </a:bodyPr>
          <a:lstStyle>
            <a:defPPr>
              <a:defRPr lang="en-US"/>
            </a:defPPr>
            <a:lvl1pPr>
              <a:defRPr sz="1600"/>
            </a:lvl1pPr>
          </a:lstStyle>
          <a:p>
            <a:r>
              <a:rPr lang="en-US" sz="1400" dirty="0"/>
              <a:t>AB: LG </a:t>
            </a:r>
            <a:r>
              <a:rPr lang="en-US" sz="1400" dirty="0" err="1"/>
              <a:t>Absalon</a:t>
            </a:r>
            <a:endParaRPr lang="en-US" sz="1400" dirty="0"/>
          </a:p>
          <a:p>
            <a:r>
              <a:rPr lang="en-US" sz="1400" dirty="0"/>
              <a:t>BO: </a:t>
            </a:r>
            <a:r>
              <a:rPr lang="en-US" sz="1400" dirty="0" err="1"/>
              <a:t>Boregar</a:t>
            </a:r>
            <a:endParaRPr lang="en-US" sz="1400" dirty="0"/>
          </a:p>
          <a:p>
            <a:r>
              <a:rPr lang="en-US" sz="1400" dirty="0"/>
              <a:t>CH: </a:t>
            </a:r>
            <a:r>
              <a:rPr lang="en-US" sz="1400" dirty="0" err="1"/>
              <a:t>Chevignon</a:t>
            </a:r>
            <a:endParaRPr lang="en-US" sz="1400" dirty="0"/>
          </a:p>
          <a:p>
            <a:r>
              <a:rPr lang="en-US" sz="1400" dirty="0"/>
              <a:t>CO: </a:t>
            </a:r>
            <a:r>
              <a:rPr lang="en-US" sz="1400" dirty="0" err="1"/>
              <a:t>Complice</a:t>
            </a:r>
            <a:endParaRPr lang="en-US" sz="1400" dirty="0"/>
          </a:p>
          <a:p>
            <a:r>
              <a:rPr lang="en-US" sz="1400" dirty="0"/>
              <a:t>EX: KWS </a:t>
            </a:r>
            <a:r>
              <a:rPr lang="en-US" sz="1400" dirty="0" err="1"/>
              <a:t>Extase</a:t>
            </a:r>
            <a:endParaRPr lang="en-US" sz="1400" dirty="0"/>
          </a:p>
          <a:p>
            <a:r>
              <a:rPr lang="en-US" sz="1400" dirty="0"/>
              <a:t>FI: </a:t>
            </a:r>
            <a:r>
              <a:rPr lang="en-US" sz="1400" dirty="0" err="1"/>
              <a:t>Filon</a:t>
            </a:r>
            <a:endParaRPr lang="en-US" sz="1400" dirty="0"/>
          </a:p>
        </p:txBody>
      </p:sp>
      <p:cxnSp>
        <p:nvCxnSpPr>
          <p:cNvPr id="89" name="Connecteur droit avec flèche 88">
            <a:extLst>
              <a:ext uri="{FF2B5EF4-FFF2-40B4-BE49-F238E27FC236}">
                <a16:creationId xmlns:a16="http://schemas.microsoft.com/office/drawing/2014/main" id="{CB6AB8D5-3BAC-4831-931E-2DB8319896DD}"/>
              </a:ext>
            </a:extLst>
          </p:cNvPr>
          <p:cNvCxnSpPr>
            <a:cxnSpLocks/>
          </p:cNvCxnSpPr>
          <p:nvPr/>
        </p:nvCxnSpPr>
        <p:spPr>
          <a:xfrm>
            <a:off x="292100" y="4439683"/>
            <a:ext cx="2768600" cy="0"/>
          </a:xfrm>
          <a:prstGeom prst="straightConnector1">
            <a:avLst/>
          </a:prstGeom>
          <a:ln w="12700">
            <a:solidFill>
              <a:srgbClr val="537A8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6" name="Connecteur droit 145">
            <a:extLst>
              <a:ext uri="{FF2B5EF4-FFF2-40B4-BE49-F238E27FC236}">
                <a16:creationId xmlns:a16="http://schemas.microsoft.com/office/drawing/2014/main" id="{BF234EC9-AF5B-49B1-BCD6-E25121D8FB84}"/>
              </a:ext>
            </a:extLst>
          </p:cNvPr>
          <p:cNvCxnSpPr>
            <a:cxnSpLocks/>
          </p:cNvCxnSpPr>
          <p:nvPr/>
        </p:nvCxnSpPr>
        <p:spPr>
          <a:xfrm>
            <a:off x="3261935" y="4960291"/>
            <a:ext cx="0" cy="154509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Connecteur droit 146">
            <a:extLst>
              <a:ext uri="{FF2B5EF4-FFF2-40B4-BE49-F238E27FC236}">
                <a16:creationId xmlns:a16="http://schemas.microsoft.com/office/drawing/2014/main" id="{6CB0CE66-6A03-4842-BB21-D04F12F90C4E}"/>
              </a:ext>
            </a:extLst>
          </p:cNvPr>
          <p:cNvCxnSpPr>
            <a:cxnSpLocks/>
          </p:cNvCxnSpPr>
          <p:nvPr/>
        </p:nvCxnSpPr>
        <p:spPr>
          <a:xfrm>
            <a:off x="1457686" y="4567204"/>
            <a:ext cx="0" cy="256896"/>
          </a:xfrm>
          <a:prstGeom prst="line">
            <a:avLst/>
          </a:prstGeom>
          <a:ln w="9525">
            <a:solidFill>
              <a:srgbClr val="517881"/>
            </a:solidFill>
          </a:ln>
        </p:spPr>
        <p:style>
          <a:lnRef idx="1">
            <a:schemeClr val="accent1"/>
          </a:lnRef>
          <a:fillRef idx="0">
            <a:schemeClr val="accent1"/>
          </a:fillRef>
          <a:effectRef idx="0">
            <a:schemeClr val="accent1"/>
          </a:effectRef>
          <a:fontRef idx="minor">
            <a:schemeClr val="tx1"/>
          </a:fontRef>
        </p:style>
      </p:cxnSp>
      <p:grpSp>
        <p:nvGrpSpPr>
          <p:cNvPr id="3" name="Groupe 2">
            <a:extLst>
              <a:ext uri="{FF2B5EF4-FFF2-40B4-BE49-F238E27FC236}">
                <a16:creationId xmlns:a16="http://schemas.microsoft.com/office/drawing/2014/main" id="{C4793369-BC10-4193-9AEC-57EDEDE98887}"/>
              </a:ext>
            </a:extLst>
          </p:cNvPr>
          <p:cNvGrpSpPr/>
          <p:nvPr/>
        </p:nvGrpSpPr>
        <p:grpSpPr>
          <a:xfrm>
            <a:off x="9653755" y="5514612"/>
            <a:ext cx="1742657" cy="1188113"/>
            <a:chOff x="9508387" y="5486034"/>
            <a:chExt cx="1742657" cy="1188113"/>
          </a:xfrm>
        </p:grpSpPr>
        <p:sp>
          <p:nvSpPr>
            <p:cNvPr id="116" name="ZoneTexte 115">
              <a:extLst>
                <a:ext uri="{FF2B5EF4-FFF2-40B4-BE49-F238E27FC236}">
                  <a16:creationId xmlns:a16="http://schemas.microsoft.com/office/drawing/2014/main" id="{11EF01AB-7205-4B1A-A292-FA4E60E42B30}"/>
                </a:ext>
              </a:extLst>
            </p:cNvPr>
            <p:cNvSpPr txBox="1"/>
            <p:nvPr/>
          </p:nvSpPr>
          <p:spPr bwMode="auto">
            <a:xfrm>
              <a:off x="9508387" y="6212482"/>
              <a:ext cx="1742657" cy="461665"/>
            </a:xfrm>
            <a:prstGeom prst="rect">
              <a:avLst/>
            </a:prstGeom>
            <a:noFill/>
            <a:ln w="9525">
              <a:noFill/>
              <a:miter lim="800000"/>
              <a:headEnd/>
              <a:tailEnd/>
            </a:ln>
          </p:spPr>
          <p:txBody>
            <a:bodyPr wrap="square" rtlCol="0">
              <a:spAutoFit/>
            </a:bodyPr>
            <a:lstStyle>
              <a:defPPr>
                <a:defRPr lang="fr-FR"/>
              </a:defPPr>
              <a:lvl1pPr algn="ctr" eaLnBrk="0" hangingPunct="0">
                <a:defRPr sz="1200">
                  <a:solidFill>
                    <a:srgbClr val="375157"/>
                  </a:solidFill>
                  <a:latin typeface="Arial" panose="020B0604020202020204" pitchFamily="34" charset="0"/>
                  <a:cs typeface="Arial" panose="020B0604020202020204" pitchFamily="34" charset="0"/>
                </a:defRPr>
              </a:lvl1pPr>
            </a:lstStyle>
            <a:p>
              <a:r>
                <a:rPr lang="fr-FR" dirty="0">
                  <a:latin typeface="Calibri corps"/>
                </a:rPr>
                <a:t>Survie et fécondité
 de </a:t>
              </a:r>
              <a:r>
                <a:rPr lang="fr-FR" i="1" dirty="0">
                  <a:latin typeface="Calibri corps"/>
                </a:rPr>
                <a:t>P. </a:t>
              </a:r>
              <a:r>
                <a:rPr lang="fr-FR" i="1" dirty="0" err="1">
                  <a:latin typeface="Calibri corps"/>
                </a:rPr>
                <a:t>alienus</a:t>
              </a:r>
              <a:endParaRPr lang="en-US" i="1" dirty="0">
                <a:latin typeface="Calibri corps"/>
              </a:endParaRPr>
            </a:p>
          </p:txBody>
        </p:sp>
        <p:grpSp>
          <p:nvGrpSpPr>
            <p:cNvPr id="117" name="Groupe 116">
              <a:extLst>
                <a:ext uri="{FF2B5EF4-FFF2-40B4-BE49-F238E27FC236}">
                  <a16:creationId xmlns:a16="http://schemas.microsoft.com/office/drawing/2014/main" id="{FD1A0588-C014-4EDC-8823-DA1F5E1264B5}"/>
                </a:ext>
              </a:extLst>
            </p:cNvPr>
            <p:cNvGrpSpPr/>
            <p:nvPr/>
          </p:nvGrpSpPr>
          <p:grpSpPr>
            <a:xfrm>
              <a:off x="9983202" y="5486034"/>
              <a:ext cx="763337" cy="763337"/>
              <a:chOff x="6285020" y="6616346"/>
              <a:chExt cx="2309845" cy="2309845"/>
            </a:xfrm>
          </p:grpSpPr>
          <p:sp>
            <p:nvSpPr>
              <p:cNvPr id="118" name="Ellipse 117">
                <a:extLst>
                  <a:ext uri="{FF2B5EF4-FFF2-40B4-BE49-F238E27FC236}">
                    <a16:creationId xmlns:a16="http://schemas.microsoft.com/office/drawing/2014/main" id="{FD5BB8E1-B44C-40F5-947D-F0652647EEDA}"/>
                  </a:ext>
                </a:extLst>
              </p:cNvPr>
              <p:cNvSpPr/>
              <p:nvPr/>
            </p:nvSpPr>
            <p:spPr bwMode="auto">
              <a:xfrm>
                <a:off x="6285020" y="6616346"/>
                <a:ext cx="2309845" cy="2309845"/>
              </a:xfrm>
              <a:prstGeom prst="ellipse">
                <a:avLst/>
              </a:prstGeom>
              <a:solidFill>
                <a:schemeClr val="bg1"/>
              </a:solidFill>
              <a:ln w="28575" algn="ctr">
                <a:solidFill>
                  <a:srgbClr val="ABD0D9"/>
                </a:solidFill>
                <a:round/>
                <a:headEnd/>
                <a:tailEnd/>
              </a:ln>
            </p:spPr>
            <p:txBody>
              <a:bodyPr rtlCol="0" anchor="ctr" anchorCtr="1"/>
              <a:lstStyle/>
              <a:p>
                <a:pPr algn="ctr" defTabSz="853167" eaLnBrk="0" hangingPunct="0"/>
                <a:endParaRPr lang="en-US" sz="1400">
                  <a:latin typeface="Calibri corps"/>
                  <a:cs typeface="Arial" panose="020B0604020202020204" pitchFamily="34" charset="0"/>
                </a:endParaRPr>
              </a:p>
            </p:txBody>
          </p:sp>
          <p:pic>
            <p:nvPicPr>
              <p:cNvPr id="119" name="Graphique 118">
                <a:extLst>
                  <a:ext uri="{FF2B5EF4-FFF2-40B4-BE49-F238E27FC236}">
                    <a16:creationId xmlns:a16="http://schemas.microsoft.com/office/drawing/2014/main" id="{47A25567-1E1A-4046-8649-56E5F4405B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02136" y="6739782"/>
                <a:ext cx="859887" cy="2118314"/>
              </a:xfrm>
              <a:prstGeom prst="rect">
                <a:avLst/>
              </a:prstGeom>
            </p:spPr>
          </p:pic>
          <p:grpSp>
            <p:nvGrpSpPr>
              <p:cNvPr id="120" name="Groupe 119">
                <a:extLst>
                  <a:ext uri="{FF2B5EF4-FFF2-40B4-BE49-F238E27FC236}">
                    <a16:creationId xmlns:a16="http://schemas.microsoft.com/office/drawing/2014/main" id="{226EA44E-E65C-4503-AB18-23A53EF3CF67}"/>
                  </a:ext>
                </a:extLst>
              </p:cNvPr>
              <p:cNvGrpSpPr/>
              <p:nvPr/>
            </p:nvGrpSpPr>
            <p:grpSpPr>
              <a:xfrm rot="16200000">
                <a:off x="6592533" y="7506860"/>
                <a:ext cx="1427442" cy="629178"/>
                <a:chOff x="8356043" y="14599350"/>
                <a:chExt cx="3152271" cy="1465150"/>
              </a:xfrm>
            </p:grpSpPr>
            <p:pic>
              <p:nvPicPr>
                <p:cNvPr id="121" name="Graphique 120">
                  <a:extLst>
                    <a:ext uri="{FF2B5EF4-FFF2-40B4-BE49-F238E27FC236}">
                      <a16:creationId xmlns:a16="http://schemas.microsoft.com/office/drawing/2014/main" id="{BD35765C-27E1-401E-B1ED-F4D13AAF078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3371527" flipH="1">
                  <a:off x="10585963" y="14940917"/>
                  <a:ext cx="1263918" cy="580784"/>
                </a:xfrm>
                <a:prstGeom prst="rect">
                  <a:avLst/>
                </a:prstGeom>
              </p:spPr>
            </p:pic>
            <p:pic>
              <p:nvPicPr>
                <p:cNvPr id="122" name="Graphique 121">
                  <a:extLst>
                    <a:ext uri="{FF2B5EF4-FFF2-40B4-BE49-F238E27FC236}">
                      <a16:creationId xmlns:a16="http://schemas.microsoft.com/office/drawing/2014/main" id="{6DFA2B42-B4AC-41A6-8982-927DA5310B2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605410" flipH="1" flipV="1">
                  <a:off x="9713925" y="15746483"/>
                  <a:ext cx="752150" cy="318017"/>
                </a:xfrm>
                <a:prstGeom prst="rect">
                  <a:avLst/>
                </a:prstGeom>
              </p:spPr>
            </p:pic>
            <p:pic>
              <p:nvPicPr>
                <p:cNvPr id="123" name="Graphique 122">
                  <a:extLst>
                    <a:ext uri="{FF2B5EF4-FFF2-40B4-BE49-F238E27FC236}">
                      <a16:creationId xmlns:a16="http://schemas.microsoft.com/office/drawing/2014/main" id="{3A5A34D8-325B-46F7-8805-4447FAF5BE6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194590" flipV="1">
                  <a:off x="9605425" y="15337478"/>
                  <a:ext cx="752149" cy="318016"/>
                </a:xfrm>
                <a:prstGeom prst="rect">
                  <a:avLst/>
                </a:prstGeom>
              </p:spPr>
            </p:pic>
            <p:pic>
              <p:nvPicPr>
                <p:cNvPr id="124" name="Graphique 123">
                  <a:extLst>
                    <a:ext uri="{FF2B5EF4-FFF2-40B4-BE49-F238E27FC236}">
                      <a16:creationId xmlns:a16="http://schemas.microsoft.com/office/drawing/2014/main" id="{153DBB30-868C-4702-AB21-3C4E05DD430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605410" flipH="1" flipV="1">
                  <a:off x="8356043" y="15606731"/>
                  <a:ext cx="752149" cy="318016"/>
                </a:xfrm>
                <a:prstGeom prst="rect">
                  <a:avLst/>
                </a:prstGeom>
              </p:spPr>
            </p:pic>
          </p:grpSp>
        </p:grpSp>
      </p:grpSp>
      <p:grpSp>
        <p:nvGrpSpPr>
          <p:cNvPr id="158" name="Groupe 157">
            <a:extLst>
              <a:ext uri="{FF2B5EF4-FFF2-40B4-BE49-F238E27FC236}">
                <a16:creationId xmlns:a16="http://schemas.microsoft.com/office/drawing/2014/main" id="{2C60E480-2DBC-41DE-AC1A-A18BFBC905CE}"/>
              </a:ext>
            </a:extLst>
          </p:cNvPr>
          <p:cNvGrpSpPr/>
          <p:nvPr/>
        </p:nvGrpSpPr>
        <p:grpSpPr>
          <a:xfrm>
            <a:off x="9653755" y="4320403"/>
            <a:ext cx="1742657" cy="1200864"/>
            <a:chOff x="9693132" y="4320403"/>
            <a:chExt cx="1742657" cy="1200864"/>
          </a:xfrm>
        </p:grpSpPr>
        <p:grpSp>
          <p:nvGrpSpPr>
            <p:cNvPr id="125" name="Groupe 124">
              <a:extLst>
                <a:ext uri="{FF2B5EF4-FFF2-40B4-BE49-F238E27FC236}">
                  <a16:creationId xmlns:a16="http://schemas.microsoft.com/office/drawing/2014/main" id="{779CC8C1-DC29-49D2-921F-9686AAC44B0B}"/>
                </a:ext>
              </a:extLst>
            </p:cNvPr>
            <p:cNvGrpSpPr/>
            <p:nvPr/>
          </p:nvGrpSpPr>
          <p:grpSpPr>
            <a:xfrm>
              <a:off x="10180712" y="4320403"/>
              <a:ext cx="763200" cy="763200"/>
              <a:chOff x="8001600" y="4552524"/>
              <a:chExt cx="763200" cy="763200"/>
            </a:xfrm>
          </p:grpSpPr>
          <p:sp>
            <p:nvSpPr>
              <p:cNvPr id="126" name="Ellipse 125">
                <a:extLst>
                  <a:ext uri="{FF2B5EF4-FFF2-40B4-BE49-F238E27FC236}">
                    <a16:creationId xmlns:a16="http://schemas.microsoft.com/office/drawing/2014/main" id="{6C273A33-60BD-470F-A876-1FF876CBE1DE}"/>
                  </a:ext>
                </a:extLst>
              </p:cNvPr>
              <p:cNvSpPr/>
              <p:nvPr/>
            </p:nvSpPr>
            <p:spPr bwMode="auto">
              <a:xfrm>
                <a:off x="8001600" y="4552524"/>
                <a:ext cx="763200" cy="763200"/>
              </a:xfrm>
              <a:prstGeom prst="ellipse">
                <a:avLst/>
              </a:prstGeom>
              <a:solidFill>
                <a:schemeClr val="bg1"/>
              </a:solidFill>
              <a:ln w="28575" algn="ctr">
                <a:solidFill>
                  <a:srgbClr val="ABD0D9"/>
                </a:solidFill>
                <a:round/>
                <a:headEnd/>
                <a:tailEnd/>
              </a:ln>
            </p:spPr>
            <p:txBody>
              <a:bodyPr rtlCol="0" anchor="ctr" anchorCtr="1"/>
              <a:lstStyle/>
              <a:p>
                <a:pPr algn="ctr" defTabSz="853167" eaLnBrk="0" hangingPunct="0"/>
                <a:endParaRPr lang="en-GB" sz="1378">
                  <a:latin typeface="Calibri corps"/>
                  <a:cs typeface="Arial" panose="020B0604020202020204" pitchFamily="34" charset="0"/>
                </a:endParaRPr>
              </a:p>
            </p:txBody>
          </p:sp>
          <p:pic>
            <p:nvPicPr>
              <p:cNvPr id="127" name="Graphique 126">
                <a:extLst>
                  <a:ext uri="{FF2B5EF4-FFF2-40B4-BE49-F238E27FC236}">
                    <a16:creationId xmlns:a16="http://schemas.microsoft.com/office/drawing/2014/main" id="{2B7FB247-050F-47D2-9804-941E4BE78D8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61861" y="4634434"/>
                <a:ext cx="240500" cy="592467"/>
              </a:xfrm>
              <a:prstGeom prst="rect">
                <a:avLst/>
              </a:prstGeom>
            </p:spPr>
          </p:pic>
          <p:pic>
            <p:nvPicPr>
              <p:cNvPr id="128" name="Graphique 127">
                <a:extLst>
                  <a:ext uri="{FF2B5EF4-FFF2-40B4-BE49-F238E27FC236}">
                    <a16:creationId xmlns:a16="http://schemas.microsoft.com/office/drawing/2014/main" id="{23178A72-BC41-45F0-9BB2-A14F3E416AA3}"/>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a:stretch/>
            </p:blipFill>
            <p:spPr>
              <a:xfrm>
                <a:off x="8135325" y="4634434"/>
                <a:ext cx="240500" cy="592467"/>
              </a:xfrm>
              <a:prstGeom prst="rect">
                <a:avLst/>
              </a:prstGeom>
            </p:spPr>
          </p:pic>
          <p:cxnSp>
            <p:nvCxnSpPr>
              <p:cNvPr id="129" name="Connecteur droit avec flèche 128">
                <a:extLst>
                  <a:ext uri="{FF2B5EF4-FFF2-40B4-BE49-F238E27FC236}">
                    <a16:creationId xmlns:a16="http://schemas.microsoft.com/office/drawing/2014/main" id="{261AA0B8-C71B-46EC-94F8-909A3FAE549E}"/>
                  </a:ext>
                </a:extLst>
              </p:cNvPr>
              <p:cNvCxnSpPr>
                <a:cxnSpLocks/>
              </p:cNvCxnSpPr>
              <p:nvPr/>
            </p:nvCxnSpPr>
            <p:spPr bwMode="auto">
              <a:xfrm>
                <a:off x="8290348" y="5003641"/>
                <a:ext cx="178981" cy="3557"/>
              </a:xfrm>
              <a:prstGeom prst="straightConnector1">
                <a:avLst/>
              </a:prstGeom>
              <a:solidFill>
                <a:schemeClr val="accent1"/>
              </a:solidFill>
              <a:ln w="9525" cap="flat" cmpd="sng" algn="ctr">
                <a:solidFill>
                  <a:schemeClr val="tx1"/>
                </a:solidFill>
                <a:prstDash val="dash"/>
                <a:round/>
                <a:headEnd type="none" w="med" len="med"/>
                <a:tailEnd type="triangle"/>
              </a:ln>
              <a:effectLst/>
            </p:spPr>
          </p:cxnSp>
          <p:sp>
            <p:nvSpPr>
              <p:cNvPr id="130" name="ZoneTexte 129">
                <a:extLst>
                  <a:ext uri="{FF2B5EF4-FFF2-40B4-BE49-F238E27FC236}">
                    <a16:creationId xmlns:a16="http://schemas.microsoft.com/office/drawing/2014/main" id="{534E82D3-93FA-4F42-9C11-996F17A60EC1}"/>
                  </a:ext>
                </a:extLst>
              </p:cNvPr>
              <p:cNvSpPr txBox="1"/>
              <p:nvPr/>
            </p:nvSpPr>
            <p:spPr bwMode="auto">
              <a:xfrm>
                <a:off x="8159927" y="5050117"/>
                <a:ext cx="413896" cy="228652"/>
              </a:xfrm>
              <a:prstGeom prst="rect">
                <a:avLst/>
              </a:prstGeom>
              <a:noFill/>
              <a:ln w="9525">
                <a:noFill/>
                <a:miter lim="800000"/>
                <a:headEnd/>
                <a:tailEnd/>
              </a:ln>
            </p:spPr>
            <p:txBody>
              <a:bodyPr wrap="none" rtlCol="0">
                <a:spAutoFit/>
              </a:bodyPr>
              <a:lstStyle/>
              <a:p>
                <a:pPr algn="ctr" eaLnBrk="0" hangingPunct="0"/>
                <a:r>
                  <a:rPr lang="en-GB" sz="886">
                    <a:latin typeface="Calibri corps"/>
                    <a:cs typeface="Arial" panose="020B0604020202020204" pitchFamily="34" charset="0"/>
                  </a:rPr>
                  <a:t>Time</a:t>
                </a:r>
              </a:p>
            </p:txBody>
          </p:sp>
          <p:pic>
            <p:nvPicPr>
              <p:cNvPr id="131" name="Graphique 130">
                <a:extLst>
                  <a:ext uri="{FF2B5EF4-FFF2-40B4-BE49-F238E27FC236}">
                    <a16:creationId xmlns:a16="http://schemas.microsoft.com/office/drawing/2014/main" id="{46CFF21C-1721-4573-81F6-C4810D42E94A}"/>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t="26807" r="58834" b="10159"/>
              <a:stretch/>
            </p:blipFill>
            <p:spPr>
              <a:xfrm>
                <a:off x="8163168" y="4761272"/>
                <a:ext cx="90154" cy="361900"/>
              </a:xfrm>
              <a:prstGeom prst="rect">
                <a:avLst/>
              </a:prstGeom>
            </p:spPr>
          </p:pic>
          <p:pic>
            <p:nvPicPr>
              <p:cNvPr id="132" name="Graphique 131">
                <a:extLst>
                  <a:ext uri="{FF2B5EF4-FFF2-40B4-BE49-F238E27FC236}">
                    <a16:creationId xmlns:a16="http://schemas.microsoft.com/office/drawing/2014/main" id="{5C968DA0-D250-4ADA-976A-9DD140186CA1}"/>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t="21255" r="30948"/>
              <a:stretch/>
            </p:blipFill>
            <p:spPr>
              <a:xfrm>
                <a:off x="8393304" y="4739398"/>
                <a:ext cx="144327" cy="389852"/>
              </a:xfrm>
              <a:prstGeom prst="rect">
                <a:avLst/>
              </a:prstGeom>
            </p:spPr>
          </p:pic>
          <p:sp>
            <p:nvSpPr>
              <p:cNvPr id="133" name="Arc 132">
                <a:extLst>
                  <a:ext uri="{FF2B5EF4-FFF2-40B4-BE49-F238E27FC236}">
                    <a16:creationId xmlns:a16="http://schemas.microsoft.com/office/drawing/2014/main" id="{6FAF851B-4CB1-4067-B817-D0E40C1F16E2}"/>
                  </a:ext>
                </a:extLst>
              </p:cNvPr>
              <p:cNvSpPr/>
              <p:nvPr/>
            </p:nvSpPr>
            <p:spPr bwMode="auto">
              <a:xfrm rot="992119">
                <a:off x="8277862" y="4668868"/>
                <a:ext cx="295014" cy="295014"/>
              </a:xfrm>
              <a:prstGeom prst="arc">
                <a:avLst>
                  <a:gd name="adj1" fmla="val 12515411"/>
                  <a:gd name="adj2" fmla="val 18279107"/>
                </a:avLst>
              </a:prstGeom>
              <a:noFill/>
              <a:ln w="19050" cap="flat" cmpd="sng" algn="ctr">
                <a:solidFill>
                  <a:schemeClr val="tx1"/>
                </a:solidFill>
                <a:prstDash val="solid"/>
                <a:round/>
                <a:headEnd type="none" w="med" len="med"/>
                <a:tailEnd type="triangle" w="med" len="med"/>
              </a:ln>
              <a:effectLst/>
            </p:spPr>
            <p:txBody>
              <a:bodyPr vert="horz" wrap="square" lIns="90001" tIns="45001" rIns="90001" bIns="45001" numCol="1" rtlCol="0" anchor="t" anchorCtr="0" compatLnSpc="1">
                <a:prstTxWarp prst="textNoShape">
                  <a:avLst/>
                </a:prstTxWarp>
              </a:bodyPr>
              <a:lstStyle/>
              <a:p>
                <a:pPr defTabSz="853167" eaLnBrk="0" hangingPunct="0"/>
                <a:endParaRPr lang="en-GB" sz="2264">
                  <a:latin typeface="Calibri corps"/>
                  <a:cs typeface="Arial" panose="020B0604020202020204" pitchFamily="34" charset="0"/>
                </a:endParaRPr>
              </a:p>
            </p:txBody>
          </p:sp>
          <p:pic>
            <p:nvPicPr>
              <p:cNvPr id="134" name="Graphique 133">
                <a:extLst>
                  <a:ext uri="{FF2B5EF4-FFF2-40B4-BE49-F238E27FC236}">
                    <a16:creationId xmlns:a16="http://schemas.microsoft.com/office/drawing/2014/main" id="{5F46F4BE-1988-4A6D-A4F5-CA49CB778A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1437314" flipH="1">
                <a:off x="8375902" y="4632532"/>
                <a:ext cx="155697" cy="75443"/>
              </a:xfrm>
              <a:prstGeom prst="rect">
                <a:avLst/>
              </a:prstGeom>
            </p:spPr>
          </p:pic>
          <p:pic>
            <p:nvPicPr>
              <p:cNvPr id="135" name="Picture 2" descr="https://lh3.googleusercontent.com/yCGPgWp6DXA71JKfqL06lI_3LXw7OSbZHjgSaQU6dd3xRz3gDFMr_833KNf_NlP5XqeWJjcdB92o_KTnxZKJOOm1heSQlg2E7YSfxaxMTZby_RHzjpH7hV8SX72u2ZrljySYspLW4hGb">
                <a:extLst>
                  <a:ext uri="{FF2B5EF4-FFF2-40B4-BE49-F238E27FC236}">
                    <a16:creationId xmlns:a16="http://schemas.microsoft.com/office/drawing/2014/main" id="{334CA666-B03A-4DF6-82FC-DB9F215BD1C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V="1">
                <a:off x="8380398" y="4631800"/>
                <a:ext cx="66362" cy="38431"/>
              </a:xfrm>
              <a:prstGeom prst="rect">
                <a:avLst/>
              </a:prstGeom>
              <a:noFill/>
              <a:extLst>
                <a:ext uri="{909E8E84-426E-40DD-AFC4-6F175D3DCCD1}">
                  <a14:hiddenFill xmlns:a14="http://schemas.microsoft.com/office/drawing/2010/main">
                    <a:solidFill>
                      <a:srgbClr val="FFFFFF"/>
                    </a:solidFill>
                  </a14:hiddenFill>
                </a:ext>
              </a:extLst>
            </p:spPr>
          </p:pic>
        </p:grpSp>
        <p:sp>
          <p:nvSpPr>
            <p:cNvPr id="136" name="ZoneTexte 135">
              <a:extLst>
                <a:ext uri="{FF2B5EF4-FFF2-40B4-BE49-F238E27FC236}">
                  <a16:creationId xmlns:a16="http://schemas.microsoft.com/office/drawing/2014/main" id="{A5DFF10A-BF5F-418D-9946-154B40C98A9F}"/>
                </a:ext>
              </a:extLst>
            </p:cNvPr>
            <p:cNvSpPr txBox="1"/>
            <p:nvPr/>
          </p:nvSpPr>
          <p:spPr bwMode="auto">
            <a:xfrm>
              <a:off x="9693132" y="5059602"/>
              <a:ext cx="1742657" cy="461665"/>
            </a:xfrm>
            <a:prstGeom prst="rect">
              <a:avLst/>
            </a:prstGeom>
            <a:noFill/>
            <a:ln w="9525">
              <a:noFill/>
              <a:miter lim="800000"/>
              <a:headEnd/>
              <a:tailEnd/>
            </a:ln>
          </p:spPr>
          <p:txBody>
            <a:bodyPr wrap="square" rtlCol="0">
              <a:spAutoFit/>
            </a:bodyPr>
            <a:lstStyle>
              <a:defPPr>
                <a:defRPr lang="fr-FR"/>
              </a:defPPr>
              <a:lvl1pPr algn="ctr" eaLnBrk="0" hangingPunct="0">
                <a:defRPr sz="1200">
                  <a:solidFill>
                    <a:srgbClr val="375157"/>
                  </a:solidFill>
                  <a:latin typeface="Arial" panose="020B0604020202020204" pitchFamily="34" charset="0"/>
                  <a:cs typeface="Arial" panose="020B0604020202020204" pitchFamily="34" charset="0"/>
                </a:defRPr>
              </a:lvl1pPr>
            </a:lstStyle>
            <a:p>
              <a:r>
                <a:rPr lang="en-US" dirty="0" err="1">
                  <a:latin typeface="Calibri corps"/>
                </a:rPr>
                <a:t>Cinétique</a:t>
              </a:r>
              <a:r>
                <a:rPr lang="en-US" dirty="0">
                  <a:latin typeface="Calibri corps"/>
                </a:rPr>
                <a:t> de transmission</a:t>
              </a:r>
              <a:endParaRPr lang="en-US" i="1" dirty="0">
                <a:latin typeface="Calibri corps"/>
              </a:endParaRPr>
            </a:p>
          </p:txBody>
        </p:sp>
      </p:grpSp>
      <p:sp>
        <p:nvSpPr>
          <p:cNvPr id="138" name="ZoneTexte 137">
            <a:extLst>
              <a:ext uri="{FF2B5EF4-FFF2-40B4-BE49-F238E27FC236}">
                <a16:creationId xmlns:a16="http://schemas.microsoft.com/office/drawing/2014/main" id="{6183C8F1-CDAB-419D-98FE-8D04FD41C37D}"/>
              </a:ext>
            </a:extLst>
          </p:cNvPr>
          <p:cNvSpPr txBox="1"/>
          <p:nvPr/>
        </p:nvSpPr>
        <p:spPr bwMode="auto">
          <a:xfrm>
            <a:off x="5311701" y="5832828"/>
            <a:ext cx="1288821" cy="578882"/>
          </a:xfrm>
          <a:prstGeom prst="roundRect">
            <a:avLst/>
          </a:prstGeom>
          <a:solidFill>
            <a:schemeClr val="bg1"/>
          </a:solidFill>
          <a:ln w="12700">
            <a:solidFill>
              <a:srgbClr val="517881"/>
            </a:solidFill>
            <a:miter lim="800000"/>
            <a:headEnd/>
            <a:tailEnd/>
          </a:ln>
        </p:spPr>
        <p:txBody>
          <a:bodyPr wrap="square" rtlCol="0">
            <a:spAutoFit/>
          </a:bodyPr>
          <a:lstStyle>
            <a:defPPr>
              <a:defRPr lang="fr-FR"/>
            </a:defPPr>
            <a:lvl1pPr algn="ctr" eaLnBrk="0" hangingPunct="0">
              <a:defRPr sz="2000">
                <a:solidFill>
                  <a:srgbClr val="375157"/>
                </a:solidFill>
                <a:latin typeface="Arial" panose="020B0604020202020204" pitchFamily="34" charset="0"/>
                <a:cs typeface="Arial" panose="020B0604020202020204" pitchFamily="34" charset="0"/>
              </a:defRPr>
            </a:lvl1pPr>
          </a:lstStyle>
          <a:p>
            <a:r>
              <a:rPr lang="en-US" sz="1400" dirty="0"/>
              <a:t>Variables du </a:t>
            </a:r>
            <a:r>
              <a:rPr lang="en-US" sz="1400" dirty="0" err="1"/>
              <a:t>vecteur</a:t>
            </a:r>
            <a:endParaRPr lang="en-US" sz="1400" i="1" dirty="0"/>
          </a:p>
        </p:txBody>
      </p:sp>
      <p:grpSp>
        <p:nvGrpSpPr>
          <p:cNvPr id="2" name="Groupe 1">
            <a:extLst>
              <a:ext uri="{FF2B5EF4-FFF2-40B4-BE49-F238E27FC236}">
                <a16:creationId xmlns:a16="http://schemas.microsoft.com/office/drawing/2014/main" id="{1F1B8DC9-937E-4C5C-A25A-7209BAC9625A}"/>
              </a:ext>
            </a:extLst>
          </p:cNvPr>
          <p:cNvGrpSpPr/>
          <p:nvPr/>
        </p:nvGrpSpPr>
        <p:grpSpPr>
          <a:xfrm>
            <a:off x="7477956" y="5516255"/>
            <a:ext cx="1396600" cy="1212028"/>
            <a:chOff x="7650895" y="5516255"/>
            <a:chExt cx="1396600" cy="1212028"/>
          </a:xfrm>
        </p:grpSpPr>
        <p:grpSp>
          <p:nvGrpSpPr>
            <p:cNvPr id="139" name="Groupe 138">
              <a:extLst>
                <a:ext uri="{FF2B5EF4-FFF2-40B4-BE49-F238E27FC236}">
                  <a16:creationId xmlns:a16="http://schemas.microsoft.com/office/drawing/2014/main" id="{DF867762-C14D-49BA-A079-5F03C7D5B1C5}"/>
                </a:ext>
              </a:extLst>
            </p:cNvPr>
            <p:cNvGrpSpPr/>
            <p:nvPr/>
          </p:nvGrpSpPr>
          <p:grpSpPr>
            <a:xfrm>
              <a:off x="7926308" y="5516255"/>
              <a:ext cx="762338" cy="762338"/>
              <a:chOff x="2261078" y="1195787"/>
              <a:chExt cx="1164874" cy="1164874"/>
            </a:xfrm>
          </p:grpSpPr>
          <p:sp>
            <p:nvSpPr>
              <p:cNvPr id="140" name="Ellipse 139">
                <a:extLst>
                  <a:ext uri="{FF2B5EF4-FFF2-40B4-BE49-F238E27FC236}">
                    <a16:creationId xmlns:a16="http://schemas.microsoft.com/office/drawing/2014/main" id="{9A47A297-33C4-4BB8-9774-C59108DDA949}"/>
                  </a:ext>
                </a:extLst>
              </p:cNvPr>
              <p:cNvSpPr/>
              <p:nvPr/>
            </p:nvSpPr>
            <p:spPr bwMode="auto">
              <a:xfrm>
                <a:off x="2261078" y="1195787"/>
                <a:ext cx="1164874" cy="1164874"/>
              </a:xfrm>
              <a:prstGeom prst="ellipse">
                <a:avLst/>
              </a:prstGeom>
              <a:solidFill>
                <a:schemeClr val="bg1"/>
              </a:solidFill>
              <a:ln w="31750" algn="ctr">
                <a:solidFill>
                  <a:srgbClr val="4D98A9"/>
                </a:solidFill>
                <a:round/>
                <a:headEnd/>
                <a:tailEnd/>
              </a:ln>
            </p:spPr>
            <p:txBody>
              <a:bodyPr rtlCol="0" anchor="ctr" anchorCtr="1"/>
              <a:lstStyle/>
              <a:p>
                <a:pPr algn="ctr" defTabSz="853167" eaLnBrk="0" hangingPunct="0"/>
                <a:endParaRPr lang="en-US" sz="1400">
                  <a:latin typeface="Calibri corps"/>
                  <a:cs typeface="Arial" panose="020B0604020202020204" pitchFamily="34" charset="0"/>
                </a:endParaRPr>
              </a:p>
            </p:txBody>
          </p:sp>
          <p:pic>
            <p:nvPicPr>
              <p:cNvPr id="141" name="Graphique 140">
                <a:extLst>
                  <a:ext uri="{FF2B5EF4-FFF2-40B4-BE49-F238E27FC236}">
                    <a16:creationId xmlns:a16="http://schemas.microsoft.com/office/drawing/2014/main" id="{A86D342A-32BA-48BE-8539-35BC372DF8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13516" y="1285908"/>
                <a:ext cx="433648" cy="1068280"/>
              </a:xfrm>
              <a:prstGeom prst="rect">
                <a:avLst/>
              </a:prstGeom>
            </p:spPr>
          </p:pic>
          <p:sp>
            <p:nvSpPr>
              <p:cNvPr id="142" name="Arc 141">
                <a:extLst>
                  <a:ext uri="{FF2B5EF4-FFF2-40B4-BE49-F238E27FC236}">
                    <a16:creationId xmlns:a16="http://schemas.microsoft.com/office/drawing/2014/main" id="{A400C640-5318-4D2B-A5B3-E95AB225D7AB}"/>
                  </a:ext>
                </a:extLst>
              </p:cNvPr>
              <p:cNvSpPr/>
              <p:nvPr/>
            </p:nvSpPr>
            <p:spPr bwMode="auto">
              <a:xfrm rot="2555462">
                <a:off x="2430387" y="1346858"/>
                <a:ext cx="453886" cy="453886"/>
              </a:xfrm>
              <a:prstGeom prst="arc">
                <a:avLst>
                  <a:gd name="adj1" fmla="val 16200000"/>
                  <a:gd name="adj2" fmla="val 18279107"/>
                </a:avLst>
              </a:prstGeom>
              <a:noFill/>
              <a:ln w="19050" cap="flat" cmpd="sng" algn="ctr">
                <a:solidFill>
                  <a:srgbClr val="66C8CA"/>
                </a:solidFill>
                <a:prstDash val="solid"/>
                <a:round/>
                <a:headEnd type="none" w="med" len="med"/>
                <a:tailEnd type="triangle" w="med" len="med"/>
              </a:ln>
              <a:effectLst/>
            </p:spPr>
            <p:txBody>
              <a:bodyPr vert="horz" wrap="square" lIns="90001" tIns="45001" rIns="90001" bIns="45001" numCol="1" rtlCol="0" anchor="t" anchorCtr="0" compatLnSpc="1">
                <a:prstTxWarp prst="textNoShape">
                  <a:avLst/>
                </a:prstTxWarp>
              </a:bodyPr>
              <a:lstStyle/>
              <a:p>
                <a:pPr defTabSz="853167" eaLnBrk="0" hangingPunct="0"/>
                <a:endParaRPr lang="en-US" sz="1400">
                  <a:latin typeface="Calibri corps"/>
                  <a:cs typeface="Arial" panose="020B0604020202020204" pitchFamily="34" charset="0"/>
                </a:endParaRPr>
              </a:p>
            </p:txBody>
          </p:sp>
          <p:pic>
            <p:nvPicPr>
              <p:cNvPr id="143" name="Graphique 142">
                <a:extLst>
                  <a:ext uri="{FF2B5EF4-FFF2-40B4-BE49-F238E27FC236}">
                    <a16:creationId xmlns:a16="http://schemas.microsoft.com/office/drawing/2014/main" id="{12D1AAA8-96A7-40EC-9E40-09624F6F250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388878" flipH="1">
                <a:off x="2562978" y="1305115"/>
                <a:ext cx="265344" cy="131640"/>
              </a:xfrm>
              <a:prstGeom prst="rect">
                <a:avLst/>
              </a:prstGeom>
            </p:spPr>
          </p:pic>
        </p:grpSp>
        <p:sp>
          <p:nvSpPr>
            <p:cNvPr id="144" name="ZoneTexte 143">
              <a:extLst>
                <a:ext uri="{FF2B5EF4-FFF2-40B4-BE49-F238E27FC236}">
                  <a16:creationId xmlns:a16="http://schemas.microsoft.com/office/drawing/2014/main" id="{1E38ECF7-4F74-404B-A96B-C5A4A45E1FB6}"/>
                </a:ext>
              </a:extLst>
            </p:cNvPr>
            <p:cNvSpPr txBox="1"/>
            <p:nvPr/>
          </p:nvSpPr>
          <p:spPr bwMode="auto">
            <a:xfrm>
              <a:off x="7650895" y="6266618"/>
              <a:ext cx="1396600" cy="461665"/>
            </a:xfrm>
            <a:prstGeom prst="rect">
              <a:avLst/>
            </a:prstGeom>
            <a:noFill/>
            <a:ln w="9525">
              <a:noFill/>
              <a:miter lim="800000"/>
              <a:headEnd/>
              <a:tailEnd/>
            </a:ln>
          </p:spPr>
          <p:txBody>
            <a:bodyPr wrap="square" rtlCol="0">
              <a:spAutoFit/>
            </a:bodyPr>
            <a:lstStyle/>
            <a:p>
              <a:pPr algn="ctr" eaLnBrk="0" hangingPunct="0"/>
              <a:r>
                <a:rPr lang="fr-FR" sz="1200" dirty="0">
                  <a:solidFill>
                    <a:srgbClr val="375157"/>
                  </a:solidFill>
                  <a:latin typeface="Calibri corps"/>
                  <a:cs typeface="Arial" panose="020B0604020202020204" pitchFamily="34" charset="0"/>
                </a:rPr>
                <a:t>Sélection d’hôtes
par </a:t>
              </a:r>
              <a:r>
                <a:rPr lang="fr-FR" sz="1200" i="1" dirty="0">
                  <a:solidFill>
                    <a:srgbClr val="375157"/>
                  </a:solidFill>
                  <a:latin typeface="Calibri corps"/>
                  <a:cs typeface="Arial" panose="020B0604020202020204" pitchFamily="34" charset="0"/>
                </a:rPr>
                <a:t>P. </a:t>
              </a:r>
              <a:r>
                <a:rPr lang="fr-FR" sz="1200" i="1" dirty="0" err="1">
                  <a:solidFill>
                    <a:srgbClr val="375157"/>
                  </a:solidFill>
                  <a:latin typeface="Calibri corps"/>
                  <a:cs typeface="Arial" panose="020B0604020202020204" pitchFamily="34" charset="0"/>
                </a:rPr>
                <a:t>alienus</a:t>
              </a:r>
              <a:endParaRPr lang="en-US" sz="1200" i="1" dirty="0">
                <a:solidFill>
                  <a:srgbClr val="375157"/>
                </a:solidFill>
                <a:latin typeface="Calibri corps"/>
                <a:cs typeface="Arial" panose="020B0604020202020204" pitchFamily="34" charset="0"/>
              </a:endParaRPr>
            </a:p>
          </p:txBody>
        </p:sp>
      </p:grpSp>
      <p:sp>
        <p:nvSpPr>
          <p:cNvPr id="145" name="ZoneTexte 144">
            <a:extLst>
              <a:ext uri="{FF2B5EF4-FFF2-40B4-BE49-F238E27FC236}">
                <a16:creationId xmlns:a16="http://schemas.microsoft.com/office/drawing/2014/main" id="{490249F3-0B16-4527-B051-DDB584D1AF4F}"/>
              </a:ext>
            </a:extLst>
          </p:cNvPr>
          <p:cNvSpPr txBox="1"/>
          <p:nvPr/>
        </p:nvSpPr>
        <p:spPr bwMode="auto">
          <a:xfrm>
            <a:off x="5311701" y="4421246"/>
            <a:ext cx="1288821" cy="817245"/>
          </a:xfrm>
          <a:prstGeom prst="roundRect">
            <a:avLst/>
          </a:prstGeom>
          <a:solidFill>
            <a:schemeClr val="bg1"/>
          </a:solidFill>
          <a:ln w="12700">
            <a:solidFill>
              <a:srgbClr val="517881"/>
            </a:solidFill>
            <a:miter lim="800000"/>
            <a:headEnd/>
            <a:tailEnd/>
          </a:ln>
        </p:spPr>
        <p:txBody>
          <a:bodyPr wrap="square" rtlCol="0">
            <a:spAutoFit/>
          </a:bodyPr>
          <a:lstStyle>
            <a:defPPr>
              <a:defRPr lang="fr-FR"/>
            </a:defPPr>
            <a:lvl1pPr algn="ctr" eaLnBrk="0" hangingPunct="0">
              <a:defRPr sz="2000">
                <a:solidFill>
                  <a:srgbClr val="375157"/>
                </a:solidFill>
                <a:latin typeface="Arial" panose="020B0604020202020204" pitchFamily="34" charset="0"/>
                <a:cs typeface="Arial" panose="020B0604020202020204" pitchFamily="34" charset="0"/>
              </a:defRPr>
            </a:lvl1pPr>
          </a:lstStyle>
          <a:p>
            <a:r>
              <a:rPr lang="en-US" sz="1400" dirty="0"/>
              <a:t>Variables du virus</a:t>
            </a:r>
          </a:p>
          <a:p>
            <a:r>
              <a:rPr lang="en-US" sz="1400" dirty="0"/>
              <a:t>(WDV-w1)</a:t>
            </a:r>
          </a:p>
        </p:txBody>
      </p:sp>
      <p:grpSp>
        <p:nvGrpSpPr>
          <p:cNvPr id="159" name="Groupe 158">
            <a:extLst>
              <a:ext uri="{FF2B5EF4-FFF2-40B4-BE49-F238E27FC236}">
                <a16:creationId xmlns:a16="http://schemas.microsoft.com/office/drawing/2014/main" id="{724CBB18-EA0E-4047-A172-08740DB48049}"/>
              </a:ext>
            </a:extLst>
          </p:cNvPr>
          <p:cNvGrpSpPr/>
          <p:nvPr/>
        </p:nvGrpSpPr>
        <p:grpSpPr>
          <a:xfrm>
            <a:off x="7502990" y="4320403"/>
            <a:ext cx="1346533" cy="1016198"/>
            <a:chOff x="7950978" y="4320403"/>
            <a:chExt cx="1346533" cy="1016198"/>
          </a:xfrm>
        </p:grpSpPr>
        <p:grpSp>
          <p:nvGrpSpPr>
            <p:cNvPr id="151" name="Groupe 150">
              <a:extLst>
                <a:ext uri="{FF2B5EF4-FFF2-40B4-BE49-F238E27FC236}">
                  <a16:creationId xmlns:a16="http://schemas.microsoft.com/office/drawing/2014/main" id="{6FE15D2F-93B9-41FC-8E6E-0902E990FEEB}"/>
                </a:ext>
              </a:extLst>
            </p:cNvPr>
            <p:cNvGrpSpPr/>
            <p:nvPr/>
          </p:nvGrpSpPr>
          <p:grpSpPr>
            <a:xfrm>
              <a:off x="8242576" y="4320403"/>
              <a:ext cx="763337" cy="763337"/>
              <a:chOff x="4648681" y="3499150"/>
              <a:chExt cx="1355880" cy="1355880"/>
            </a:xfrm>
          </p:grpSpPr>
          <p:sp>
            <p:nvSpPr>
              <p:cNvPr id="152" name="Ellipse 151">
                <a:extLst>
                  <a:ext uri="{FF2B5EF4-FFF2-40B4-BE49-F238E27FC236}">
                    <a16:creationId xmlns:a16="http://schemas.microsoft.com/office/drawing/2014/main" id="{AD5055C7-B7CD-4D55-8821-C227E1C167DE}"/>
                  </a:ext>
                </a:extLst>
              </p:cNvPr>
              <p:cNvSpPr/>
              <p:nvPr/>
            </p:nvSpPr>
            <p:spPr bwMode="auto">
              <a:xfrm>
                <a:off x="4648681" y="3499150"/>
                <a:ext cx="1355880" cy="1355880"/>
              </a:xfrm>
              <a:prstGeom prst="ellipse">
                <a:avLst/>
              </a:prstGeom>
              <a:solidFill>
                <a:schemeClr val="bg1"/>
              </a:solidFill>
              <a:ln w="28575" algn="ctr">
                <a:solidFill>
                  <a:srgbClr val="4D98A9"/>
                </a:solidFill>
                <a:round/>
                <a:headEnd/>
                <a:tailEnd/>
              </a:ln>
            </p:spPr>
            <p:txBody>
              <a:bodyPr rtlCol="0" anchor="ctr" anchorCtr="1"/>
              <a:lstStyle/>
              <a:p>
                <a:pPr algn="ctr" defTabSz="853167" eaLnBrk="0" hangingPunct="0"/>
                <a:endParaRPr lang="en-US" sz="1400">
                  <a:latin typeface="Calibri corps"/>
                  <a:cs typeface="Arial" panose="020B0604020202020204" pitchFamily="34" charset="0"/>
                </a:endParaRPr>
              </a:p>
            </p:txBody>
          </p:sp>
          <p:pic>
            <p:nvPicPr>
              <p:cNvPr id="153" name="Graphique 152">
                <a:extLst>
                  <a:ext uri="{FF2B5EF4-FFF2-40B4-BE49-F238E27FC236}">
                    <a16:creationId xmlns:a16="http://schemas.microsoft.com/office/drawing/2014/main" id="{6D29F8A3-9D91-4095-AA47-3C6C87A7E4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30573" y="3562752"/>
                <a:ext cx="504754" cy="1243450"/>
              </a:xfrm>
              <a:prstGeom prst="rect">
                <a:avLst/>
              </a:prstGeom>
            </p:spPr>
          </p:pic>
          <p:pic>
            <p:nvPicPr>
              <p:cNvPr id="154" name="Graphique 153">
                <a:extLst>
                  <a:ext uri="{FF2B5EF4-FFF2-40B4-BE49-F238E27FC236}">
                    <a16:creationId xmlns:a16="http://schemas.microsoft.com/office/drawing/2014/main" id="{951C9953-B5C7-4FD6-8384-66A04AB1B247}"/>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t="26807" r="58834" b="10159"/>
              <a:stretch/>
            </p:blipFill>
            <p:spPr>
              <a:xfrm>
                <a:off x="5093123" y="3834757"/>
                <a:ext cx="192304" cy="693954"/>
              </a:xfrm>
              <a:prstGeom prst="rect">
                <a:avLst/>
              </a:prstGeom>
            </p:spPr>
          </p:pic>
          <p:pic>
            <p:nvPicPr>
              <p:cNvPr id="155" name="Graphique 154">
                <a:extLst>
                  <a:ext uri="{FF2B5EF4-FFF2-40B4-BE49-F238E27FC236}">
                    <a16:creationId xmlns:a16="http://schemas.microsoft.com/office/drawing/2014/main" id="{5085C33A-5AF5-4C7A-A5B5-5166354C26B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flipH="1">
                <a:off x="5045683" y="4140765"/>
                <a:ext cx="310256" cy="153922"/>
              </a:xfrm>
              <a:prstGeom prst="rect">
                <a:avLst/>
              </a:prstGeom>
            </p:spPr>
          </p:pic>
          <p:pic>
            <p:nvPicPr>
              <p:cNvPr id="156" name="Picture 2" descr="https://lh3.googleusercontent.com/yCGPgWp6DXA71JKfqL06lI_3LXw7OSbZHjgSaQU6dd3xRz3gDFMr_833KNf_NlP5XqeWJjcdB92o_KTnxZKJOOm1heSQlg2E7YSfxaxMTZby_RHzjpH7hV8SX72u2ZrljySYspLW4hGb">
                <a:extLst>
                  <a:ext uri="{FF2B5EF4-FFF2-40B4-BE49-F238E27FC236}">
                    <a16:creationId xmlns:a16="http://schemas.microsoft.com/office/drawing/2014/main" id="{36198FFA-BCC7-407D-AC29-3584363B3B03}"/>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5400000">
                <a:off x="5102553" y="4246443"/>
                <a:ext cx="116960" cy="67732"/>
              </a:xfrm>
              <a:prstGeom prst="rect">
                <a:avLst/>
              </a:prstGeom>
              <a:noFill/>
              <a:extLst>
                <a:ext uri="{909E8E84-426E-40DD-AFC4-6F175D3DCCD1}">
                  <a14:hiddenFill xmlns:a14="http://schemas.microsoft.com/office/drawing/2010/main">
                    <a:solidFill>
                      <a:srgbClr val="FFFFFF"/>
                    </a:solidFill>
                  </a14:hiddenFill>
                </a:ext>
              </a:extLst>
            </p:spPr>
          </p:pic>
        </p:grpSp>
        <p:sp>
          <p:nvSpPr>
            <p:cNvPr id="157" name="ZoneTexte 156">
              <a:extLst>
                <a:ext uri="{FF2B5EF4-FFF2-40B4-BE49-F238E27FC236}">
                  <a16:creationId xmlns:a16="http://schemas.microsoft.com/office/drawing/2014/main" id="{D52A6F50-CA37-4FA5-AAE5-8576124722EE}"/>
                </a:ext>
              </a:extLst>
            </p:cNvPr>
            <p:cNvSpPr txBox="1"/>
            <p:nvPr/>
          </p:nvSpPr>
          <p:spPr bwMode="auto">
            <a:xfrm>
              <a:off x="7950978" y="5059602"/>
              <a:ext cx="1346533" cy="276999"/>
            </a:xfrm>
            <a:prstGeom prst="rect">
              <a:avLst/>
            </a:prstGeom>
            <a:noFill/>
            <a:ln w="9525">
              <a:noFill/>
              <a:miter lim="800000"/>
              <a:headEnd/>
              <a:tailEnd/>
            </a:ln>
          </p:spPr>
          <p:txBody>
            <a:bodyPr wrap="square" rtlCol="0">
              <a:spAutoFit/>
            </a:bodyPr>
            <a:lstStyle/>
            <a:p>
              <a:pPr algn="ctr" eaLnBrk="0" hangingPunct="0"/>
              <a:r>
                <a:rPr lang="en-US" sz="1200" dirty="0" err="1">
                  <a:solidFill>
                    <a:srgbClr val="375157"/>
                  </a:solidFill>
                  <a:latin typeface="Calibri corps"/>
                  <a:cs typeface="Arial" panose="020B0604020202020204" pitchFamily="34" charset="0"/>
                </a:rPr>
                <a:t>Taux</a:t>
              </a:r>
              <a:r>
                <a:rPr lang="en-US" sz="1200" dirty="0">
                  <a:solidFill>
                    <a:srgbClr val="375157"/>
                  </a:solidFill>
                  <a:latin typeface="Calibri corps"/>
                  <a:cs typeface="Arial" panose="020B0604020202020204" pitchFamily="34" charset="0"/>
                </a:rPr>
                <a:t> </a:t>
              </a:r>
              <a:r>
                <a:rPr lang="en-US" sz="1200" dirty="0" err="1">
                  <a:solidFill>
                    <a:srgbClr val="375157"/>
                  </a:solidFill>
                  <a:latin typeface="Calibri corps"/>
                  <a:cs typeface="Arial" panose="020B0604020202020204" pitchFamily="34" charset="0"/>
                </a:rPr>
                <a:t>d’infection</a:t>
              </a:r>
              <a:endParaRPr lang="en-US" sz="1200" dirty="0">
                <a:solidFill>
                  <a:srgbClr val="375157"/>
                </a:solidFill>
                <a:latin typeface="Calibri corps"/>
                <a:cs typeface="Arial" panose="020B0604020202020204" pitchFamily="34" charset="0"/>
              </a:endParaRPr>
            </a:p>
          </p:txBody>
        </p:sp>
      </p:grpSp>
      <p:sp>
        <p:nvSpPr>
          <p:cNvPr id="188" name="ZoneTexte 187">
            <a:extLst>
              <a:ext uri="{FF2B5EF4-FFF2-40B4-BE49-F238E27FC236}">
                <a16:creationId xmlns:a16="http://schemas.microsoft.com/office/drawing/2014/main" id="{5E1D7EF6-2833-478D-A02B-C717C8C519FD}"/>
              </a:ext>
            </a:extLst>
          </p:cNvPr>
          <p:cNvSpPr txBox="1"/>
          <p:nvPr/>
        </p:nvSpPr>
        <p:spPr>
          <a:xfrm>
            <a:off x="9874545" y="3896841"/>
            <a:ext cx="1221873" cy="338554"/>
          </a:xfrm>
          <a:prstGeom prst="rect">
            <a:avLst/>
          </a:prstGeom>
          <a:noFill/>
        </p:spPr>
        <p:txBody>
          <a:bodyPr wrap="none" rtlCol="0">
            <a:spAutoFit/>
          </a:bodyPr>
          <a:lstStyle/>
          <a:p>
            <a:pPr algn="ctr"/>
            <a:r>
              <a:rPr lang="en-US" sz="1600" b="1" dirty="0">
                <a:solidFill>
                  <a:srgbClr val="ABD0D9"/>
                </a:solidFill>
              </a:rPr>
              <a:t>Propagation</a:t>
            </a:r>
            <a:endParaRPr lang="en-US" sz="1400" b="1" dirty="0">
              <a:solidFill>
                <a:srgbClr val="ABD0D9"/>
              </a:solidFill>
            </a:endParaRPr>
          </a:p>
        </p:txBody>
      </p:sp>
      <p:cxnSp>
        <p:nvCxnSpPr>
          <p:cNvPr id="189" name="Connecteur droit 188">
            <a:extLst>
              <a:ext uri="{FF2B5EF4-FFF2-40B4-BE49-F238E27FC236}">
                <a16:creationId xmlns:a16="http://schemas.microsoft.com/office/drawing/2014/main" id="{E47EE2CD-DB40-446C-A7C8-EFC37916FDC6}"/>
              </a:ext>
            </a:extLst>
          </p:cNvPr>
          <p:cNvCxnSpPr>
            <a:cxnSpLocks/>
          </p:cNvCxnSpPr>
          <p:nvPr/>
        </p:nvCxnSpPr>
        <p:spPr>
          <a:xfrm>
            <a:off x="9610683" y="4178772"/>
            <a:ext cx="1828800" cy="0"/>
          </a:xfrm>
          <a:prstGeom prst="line">
            <a:avLst/>
          </a:prstGeom>
          <a:ln w="12700">
            <a:solidFill>
              <a:srgbClr val="ABD0D9"/>
            </a:solidFill>
          </a:ln>
        </p:spPr>
        <p:style>
          <a:lnRef idx="1">
            <a:schemeClr val="accent1"/>
          </a:lnRef>
          <a:fillRef idx="0">
            <a:schemeClr val="accent1"/>
          </a:fillRef>
          <a:effectRef idx="0">
            <a:schemeClr val="accent1"/>
          </a:effectRef>
          <a:fontRef idx="minor">
            <a:schemeClr val="tx1"/>
          </a:fontRef>
        </p:style>
      </p:cxnSp>
      <p:cxnSp>
        <p:nvCxnSpPr>
          <p:cNvPr id="193" name="Connecteur droit 192">
            <a:extLst>
              <a:ext uri="{FF2B5EF4-FFF2-40B4-BE49-F238E27FC236}">
                <a16:creationId xmlns:a16="http://schemas.microsoft.com/office/drawing/2014/main" id="{BB3E8DA9-C13D-4820-902D-DFF105A6DE5C}"/>
              </a:ext>
            </a:extLst>
          </p:cNvPr>
          <p:cNvCxnSpPr>
            <a:cxnSpLocks/>
          </p:cNvCxnSpPr>
          <p:nvPr/>
        </p:nvCxnSpPr>
        <p:spPr>
          <a:xfrm>
            <a:off x="7261856" y="4178772"/>
            <a:ext cx="1828800" cy="0"/>
          </a:xfrm>
          <a:prstGeom prst="line">
            <a:avLst/>
          </a:prstGeom>
          <a:ln w="12700">
            <a:solidFill>
              <a:srgbClr val="4D98A9"/>
            </a:solidFill>
          </a:ln>
        </p:spPr>
        <p:style>
          <a:lnRef idx="1">
            <a:schemeClr val="accent1"/>
          </a:lnRef>
          <a:fillRef idx="0">
            <a:schemeClr val="accent1"/>
          </a:fillRef>
          <a:effectRef idx="0">
            <a:schemeClr val="accent1"/>
          </a:effectRef>
          <a:fontRef idx="minor">
            <a:schemeClr val="tx1"/>
          </a:fontRef>
        </p:style>
      </p:cxnSp>
      <p:sp>
        <p:nvSpPr>
          <p:cNvPr id="194" name="ZoneTexte 193">
            <a:extLst>
              <a:ext uri="{FF2B5EF4-FFF2-40B4-BE49-F238E27FC236}">
                <a16:creationId xmlns:a16="http://schemas.microsoft.com/office/drawing/2014/main" id="{7E342979-9E93-430A-913F-A49541766966}"/>
              </a:ext>
            </a:extLst>
          </p:cNvPr>
          <p:cNvSpPr txBox="1"/>
          <p:nvPr/>
        </p:nvSpPr>
        <p:spPr>
          <a:xfrm>
            <a:off x="7615278" y="3896841"/>
            <a:ext cx="1249446" cy="338554"/>
          </a:xfrm>
          <a:prstGeom prst="rect">
            <a:avLst/>
          </a:prstGeom>
          <a:noFill/>
        </p:spPr>
        <p:txBody>
          <a:bodyPr wrap="none" rtlCol="0">
            <a:spAutoFit/>
          </a:bodyPr>
          <a:lstStyle/>
          <a:p>
            <a:pPr algn="ctr"/>
            <a:r>
              <a:rPr lang="en-US" sz="1600" b="1" dirty="0">
                <a:solidFill>
                  <a:srgbClr val="4D98A9"/>
                </a:solidFill>
              </a:rPr>
              <a:t>Introduction</a:t>
            </a:r>
          </a:p>
        </p:txBody>
      </p:sp>
      <p:sp>
        <p:nvSpPr>
          <p:cNvPr id="228" name="Espace réservé du numéro de diapositive 1">
            <a:extLst>
              <a:ext uri="{FF2B5EF4-FFF2-40B4-BE49-F238E27FC236}">
                <a16:creationId xmlns:a16="http://schemas.microsoft.com/office/drawing/2014/main" id="{A3DC00C7-9C94-4898-B2AC-60B9F6395B96}"/>
              </a:ext>
            </a:extLst>
          </p:cNvPr>
          <p:cNvSpPr txBox="1">
            <a:spLocks/>
          </p:cNvSpPr>
          <p:nvPr/>
        </p:nvSpPr>
        <p:spPr>
          <a:xfrm>
            <a:off x="9078103" y="63563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77BCA25-F3AE-44E6-94B1-B3E1DF1A1953}" type="slidenum">
              <a:rPr lang="en-US" sz="1200" smtClean="0">
                <a:solidFill>
                  <a:schemeClr val="bg1">
                    <a:lumMod val="50000"/>
                  </a:schemeClr>
                </a:solidFill>
              </a:rPr>
              <a:pPr algn="r"/>
              <a:t>7</a:t>
            </a:fld>
            <a:endParaRPr lang="en-US" sz="1200" dirty="0">
              <a:solidFill>
                <a:schemeClr val="bg1">
                  <a:lumMod val="50000"/>
                </a:schemeClr>
              </a:solidFill>
            </a:endParaRPr>
          </a:p>
        </p:txBody>
      </p:sp>
      <p:sp>
        <p:nvSpPr>
          <p:cNvPr id="262" name="Rectangle 261">
            <a:extLst>
              <a:ext uri="{FF2B5EF4-FFF2-40B4-BE49-F238E27FC236}">
                <a16:creationId xmlns:a16="http://schemas.microsoft.com/office/drawing/2014/main" id="{E03B29ED-CBB4-47AB-B3AE-6FCDA15D1403}"/>
              </a:ext>
            </a:extLst>
          </p:cNvPr>
          <p:cNvSpPr/>
          <p:nvPr/>
        </p:nvSpPr>
        <p:spPr>
          <a:xfrm>
            <a:off x="5166825" y="5249756"/>
            <a:ext cx="1600885" cy="246221"/>
          </a:xfrm>
          <a:prstGeom prst="rect">
            <a:avLst/>
          </a:prstGeom>
        </p:spPr>
        <p:txBody>
          <a:bodyPr wrap="square">
            <a:spAutoFit/>
          </a:bodyPr>
          <a:lstStyle/>
          <a:p>
            <a:pPr algn="ctr"/>
            <a:r>
              <a:rPr lang="fr-FR" sz="1000" dirty="0">
                <a:solidFill>
                  <a:schemeClr val="bg1">
                    <a:lumMod val="50000"/>
                  </a:schemeClr>
                </a:solidFill>
              </a:rPr>
              <a:t>(Abt et al., 2020)</a:t>
            </a:r>
          </a:p>
        </p:txBody>
      </p:sp>
      <p:cxnSp>
        <p:nvCxnSpPr>
          <p:cNvPr id="268" name="Connecteur droit avec flèche 267">
            <a:extLst>
              <a:ext uri="{FF2B5EF4-FFF2-40B4-BE49-F238E27FC236}">
                <a16:creationId xmlns:a16="http://schemas.microsoft.com/office/drawing/2014/main" id="{8ED168DA-5234-465E-A836-C5EA69153378}"/>
              </a:ext>
            </a:extLst>
          </p:cNvPr>
          <p:cNvCxnSpPr>
            <a:cxnSpLocks/>
          </p:cNvCxnSpPr>
          <p:nvPr/>
        </p:nvCxnSpPr>
        <p:spPr>
          <a:xfrm flipV="1">
            <a:off x="4598063" y="4290082"/>
            <a:ext cx="0" cy="1861729"/>
          </a:xfrm>
          <a:prstGeom prst="straightConnector1">
            <a:avLst/>
          </a:prstGeom>
          <a:ln w="28575">
            <a:solidFill>
              <a:srgbClr val="27566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9" name="Connecteur droit avec flèche 268">
            <a:extLst>
              <a:ext uri="{FF2B5EF4-FFF2-40B4-BE49-F238E27FC236}">
                <a16:creationId xmlns:a16="http://schemas.microsoft.com/office/drawing/2014/main" id="{6AD230B0-79AF-4D9B-B534-76AB148111F0}"/>
              </a:ext>
            </a:extLst>
          </p:cNvPr>
          <p:cNvCxnSpPr>
            <a:cxnSpLocks/>
          </p:cNvCxnSpPr>
          <p:nvPr/>
        </p:nvCxnSpPr>
        <p:spPr>
          <a:xfrm>
            <a:off x="4598063" y="4834234"/>
            <a:ext cx="713638" cy="0"/>
          </a:xfrm>
          <a:prstGeom prst="straightConnector1">
            <a:avLst/>
          </a:prstGeom>
          <a:ln w="28575">
            <a:solidFill>
              <a:srgbClr val="27566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0" name="Connecteur droit avec flèche 269">
            <a:extLst>
              <a:ext uri="{FF2B5EF4-FFF2-40B4-BE49-F238E27FC236}">
                <a16:creationId xmlns:a16="http://schemas.microsoft.com/office/drawing/2014/main" id="{DA59D34E-3413-45AD-8481-6B0C4CAC6782}"/>
              </a:ext>
            </a:extLst>
          </p:cNvPr>
          <p:cNvCxnSpPr>
            <a:cxnSpLocks/>
          </p:cNvCxnSpPr>
          <p:nvPr/>
        </p:nvCxnSpPr>
        <p:spPr>
          <a:xfrm>
            <a:off x="4598063" y="6137820"/>
            <a:ext cx="713638" cy="0"/>
          </a:xfrm>
          <a:prstGeom prst="straightConnector1">
            <a:avLst/>
          </a:prstGeom>
          <a:ln w="28575">
            <a:solidFill>
              <a:srgbClr val="27566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1" name="Connecteur droit avec flèche 270">
            <a:extLst>
              <a:ext uri="{FF2B5EF4-FFF2-40B4-BE49-F238E27FC236}">
                <a16:creationId xmlns:a16="http://schemas.microsoft.com/office/drawing/2014/main" id="{4380B7DF-FB65-48A3-97C7-7E0C7A2A7A17}"/>
              </a:ext>
            </a:extLst>
          </p:cNvPr>
          <p:cNvCxnSpPr>
            <a:cxnSpLocks/>
          </p:cNvCxnSpPr>
          <p:nvPr/>
        </p:nvCxnSpPr>
        <p:spPr>
          <a:xfrm>
            <a:off x="2529074" y="4290082"/>
            <a:ext cx="2081689" cy="0"/>
          </a:xfrm>
          <a:prstGeom prst="straightConnector1">
            <a:avLst/>
          </a:prstGeom>
          <a:ln w="28575">
            <a:solidFill>
              <a:srgbClr val="27566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70" name="Groupe 169">
            <a:extLst>
              <a:ext uri="{FF2B5EF4-FFF2-40B4-BE49-F238E27FC236}">
                <a16:creationId xmlns:a16="http://schemas.microsoft.com/office/drawing/2014/main" id="{C915698C-343D-4204-BC87-09D0301584C1}"/>
              </a:ext>
            </a:extLst>
          </p:cNvPr>
          <p:cNvGrpSpPr/>
          <p:nvPr/>
        </p:nvGrpSpPr>
        <p:grpSpPr>
          <a:xfrm>
            <a:off x="38575" y="448802"/>
            <a:ext cx="11697469" cy="3655615"/>
            <a:chOff x="38575" y="448802"/>
            <a:chExt cx="11697469" cy="3655615"/>
          </a:xfrm>
        </p:grpSpPr>
        <p:grpSp>
          <p:nvGrpSpPr>
            <p:cNvPr id="171" name="Groupe 170">
              <a:extLst>
                <a:ext uri="{FF2B5EF4-FFF2-40B4-BE49-F238E27FC236}">
                  <a16:creationId xmlns:a16="http://schemas.microsoft.com/office/drawing/2014/main" id="{CC95AB04-17FB-487D-9BD3-0BC678F815F0}"/>
                </a:ext>
              </a:extLst>
            </p:cNvPr>
            <p:cNvGrpSpPr/>
            <p:nvPr/>
          </p:nvGrpSpPr>
          <p:grpSpPr>
            <a:xfrm>
              <a:off x="3764555" y="640851"/>
              <a:ext cx="7971489" cy="2522617"/>
              <a:chOff x="6241072" y="1188739"/>
              <a:chExt cx="5631243" cy="3261959"/>
            </a:xfrm>
          </p:grpSpPr>
          <p:cxnSp>
            <p:nvCxnSpPr>
              <p:cNvPr id="200" name="Connecteur droit avec flèche 199">
                <a:extLst>
                  <a:ext uri="{FF2B5EF4-FFF2-40B4-BE49-F238E27FC236}">
                    <a16:creationId xmlns:a16="http://schemas.microsoft.com/office/drawing/2014/main" id="{4B51692D-CC37-47CA-96AF-0EC03D78B115}"/>
                  </a:ext>
                </a:extLst>
              </p:cNvPr>
              <p:cNvCxnSpPr>
                <a:cxnSpLocks/>
              </p:cNvCxnSpPr>
              <p:nvPr/>
            </p:nvCxnSpPr>
            <p:spPr>
              <a:xfrm flipH="1">
                <a:off x="6241072" y="1188739"/>
                <a:ext cx="5617986" cy="0"/>
              </a:xfrm>
              <a:prstGeom prst="straightConnector1">
                <a:avLst/>
              </a:prstGeom>
              <a:ln w="28575">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1" name="Connecteur droit avec flèche 200">
                <a:extLst>
                  <a:ext uri="{FF2B5EF4-FFF2-40B4-BE49-F238E27FC236}">
                    <a16:creationId xmlns:a16="http://schemas.microsoft.com/office/drawing/2014/main" id="{C6F65A4D-2C2D-4033-A03A-8421E664B1CF}"/>
                  </a:ext>
                </a:extLst>
              </p:cNvPr>
              <p:cNvCxnSpPr>
                <a:cxnSpLocks/>
              </p:cNvCxnSpPr>
              <p:nvPr/>
            </p:nvCxnSpPr>
            <p:spPr>
              <a:xfrm flipH="1">
                <a:off x="6254329" y="4450698"/>
                <a:ext cx="5617986" cy="0"/>
              </a:xfrm>
              <a:prstGeom prst="straightConnector1">
                <a:avLst/>
              </a:prstGeom>
              <a:ln w="28575">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72" name="Connecteur droit avec flèche 171">
              <a:extLst>
                <a:ext uri="{FF2B5EF4-FFF2-40B4-BE49-F238E27FC236}">
                  <a16:creationId xmlns:a16="http://schemas.microsoft.com/office/drawing/2014/main" id="{5F90D8F0-8F08-4ED8-A53F-483E88CCAE1A}"/>
                </a:ext>
              </a:extLst>
            </p:cNvPr>
            <p:cNvCxnSpPr>
              <a:cxnSpLocks/>
            </p:cNvCxnSpPr>
            <p:nvPr/>
          </p:nvCxnSpPr>
          <p:spPr>
            <a:xfrm>
              <a:off x="2650729" y="2734245"/>
              <a:ext cx="1126242" cy="422873"/>
            </a:xfrm>
            <a:prstGeom prst="straightConnector1">
              <a:avLst/>
            </a:prstGeom>
            <a:ln w="28575" cap="rnd">
              <a:solidFill>
                <a:schemeClr val="tx1">
                  <a:lumMod val="50000"/>
                  <a:lumOff val="50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3" name="Connecteur droit avec flèche 172">
              <a:extLst>
                <a:ext uri="{FF2B5EF4-FFF2-40B4-BE49-F238E27FC236}">
                  <a16:creationId xmlns:a16="http://schemas.microsoft.com/office/drawing/2014/main" id="{37EA2102-D3AC-4620-9EDD-4CB7DE4940B6}"/>
                </a:ext>
              </a:extLst>
            </p:cNvPr>
            <p:cNvCxnSpPr>
              <a:cxnSpLocks/>
            </p:cNvCxnSpPr>
            <p:nvPr/>
          </p:nvCxnSpPr>
          <p:spPr>
            <a:xfrm flipH="1">
              <a:off x="2635831" y="640850"/>
              <a:ext cx="1126242" cy="871158"/>
            </a:xfrm>
            <a:prstGeom prst="straightConnector1">
              <a:avLst/>
            </a:prstGeom>
            <a:ln w="28575" cap="rnd">
              <a:solidFill>
                <a:schemeClr val="tx1">
                  <a:lumMod val="50000"/>
                  <a:lumOff val="50000"/>
                </a:schemeClr>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74" name="Groupe 173">
              <a:extLst>
                <a:ext uri="{FF2B5EF4-FFF2-40B4-BE49-F238E27FC236}">
                  <a16:creationId xmlns:a16="http://schemas.microsoft.com/office/drawing/2014/main" id="{AC673162-3D50-41E7-B69B-A5F427ECBB55}"/>
                </a:ext>
              </a:extLst>
            </p:cNvPr>
            <p:cNvGrpSpPr/>
            <p:nvPr/>
          </p:nvGrpSpPr>
          <p:grpSpPr>
            <a:xfrm>
              <a:off x="5615898" y="1469384"/>
              <a:ext cx="2703932" cy="874214"/>
              <a:chOff x="5884381" y="829490"/>
              <a:chExt cx="2703932" cy="874214"/>
            </a:xfrm>
          </p:grpSpPr>
          <p:sp>
            <p:nvSpPr>
              <p:cNvPr id="196" name="ZoneTexte 195">
                <a:extLst>
                  <a:ext uri="{FF2B5EF4-FFF2-40B4-BE49-F238E27FC236}">
                    <a16:creationId xmlns:a16="http://schemas.microsoft.com/office/drawing/2014/main" id="{F187D164-0150-4419-BD9B-DAAFB8F0F276}"/>
                  </a:ext>
                </a:extLst>
              </p:cNvPr>
              <p:cNvSpPr txBox="1"/>
              <p:nvPr/>
            </p:nvSpPr>
            <p:spPr>
              <a:xfrm>
                <a:off x="5884381" y="829490"/>
                <a:ext cx="2703932" cy="738664"/>
              </a:xfrm>
              <a:prstGeom prst="rect">
                <a:avLst/>
              </a:prstGeom>
              <a:noFill/>
            </p:spPr>
            <p:txBody>
              <a:bodyPr wrap="square" rtlCol="0">
                <a:spAutoFit/>
              </a:bodyPr>
              <a:lstStyle/>
              <a:p>
                <a:pPr algn="ctr"/>
                <a:r>
                  <a:rPr lang="en-US" sz="1400" b="1" dirty="0" err="1">
                    <a:latin typeface="Calibri corps"/>
                    <a:cs typeface="Calibri Light" panose="020F0302020204030204" pitchFamily="34" charset="0"/>
                  </a:rPr>
                  <a:t>Pertes</a:t>
                </a:r>
                <a:r>
                  <a:rPr lang="en-US" sz="1400" b="1" dirty="0">
                    <a:latin typeface="Calibri corps"/>
                    <a:cs typeface="Calibri Light" panose="020F0302020204030204" pitchFamily="34" charset="0"/>
                  </a:rPr>
                  <a:t> de </a:t>
                </a:r>
                <a:r>
                  <a:rPr lang="en-US" sz="1400" b="1" dirty="0" err="1">
                    <a:latin typeface="Calibri corps"/>
                    <a:cs typeface="Calibri Light" panose="020F0302020204030204" pitchFamily="34" charset="0"/>
                  </a:rPr>
                  <a:t>rendement</a:t>
                </a:r>
                <a:endParaRPr lang="en-US" sz="1400" b="1" dirty="0">
                  <a:latin typeface="Calibri corps"/>
                  <a:cs typeface="Calibri Light" panose="020F0302020204030204" pitchFamily="34" charset="0"/>
                </a:endParaRPr>
              </a:p>
              <a:p>
                <a:pPr algn="ctr"/>
                <a:r>
                  <a:rPr lang="fr-FR" sz="1400" dirty="0">
                    <a:latin typeface="Calibri corps"/>
                    <a:cs typeface="Calibri Light" panose="020F0302020204030204" pitchFamily="34" charset="0"/>
                  </a:rPr>
                  <a:t>En moyenne, 35 % et
jusqu’à 90 % sur le blé</a:t>
                </a:r>
                <a:endParaRPr lang="en-US" sz="1400" dirty="0">
                  <a:latin typeface="Calibri corps"/>
                  <a:cs typeface="Calibri Light" panose="020F0302020204030204" pitchFamily="34" charset="0"/>
                </a:endParaRPr>
              </a:p>
            </p:txBody>
          </p:sp>
          <p:sp>
            <p:nvSpPr>
              <p:cNvPr id="197" name="ZoneTexte 196">
                <a:extLst>
                  <a:ext uri="{FF2B5EF4-FFF2-40B4-BE49-F238E27FC236}">
                    <a16:creationId xmlns:a16="http://schemas.microsoft.com/office/drawing/2014/main" id="{FBCC939E-D7D6-48E1-97EA-A79674309B02}"/>
                  </a:ext>
                </a:extLst>
              </p:cNvPr>
              <p:cNvSpPr txBox="1"/>
              <p:nvPr/>
            </p:nvSpPr>
            <p:spPr>
              <a:xfrm>
                <a:off x="6451338" y="1457483"/>
                <a:ext cx="1670650" cy="246221"/>
              </a:xfrm>
              <a:prstGeom prst="rect">
                <a:avLst/>
              </a:prstGeom>
              <a:noFill/>
            </p:spPr>
            <p:txBody>
              <a:bodyPr wrap="none" rtlCol="0">
                <a:spAutoFit/>
              </a:bodyPr>
              <a:lstStyle>
                <a:defPPr>
                  <a:defRPr lang="en-US"/>
                </a:defPPr>
                <a:lvl1pPr>
                  <a:defRPr sz="1400">
                    <a:latin typeface="Calibri (corps)"/>
                    <a:cs typeface="Calibri Light" panose="020F0302020204030204" pitchFamily="34" charset="0"/>
                  </a:defRPr>
                </a:lvl1pPr>
              </a:lstStyle>
              <a:p>
                <a:r>
                  <a:rPr lang="fr-FR" sz="1000" dirty="0">
                    <a:solidFill>
                      <a:schemeClr val="bg1">
                        <a:lumMod val="50000"/>
                      </a:schemeClr>
                    </a:solidFill>
                  </a:rPr>
                  <a:t>(</a:t>
                </a:r>
                <a:r>
                  <a:rPr lang="fr-FR" sz="1000" dirty="0" err="1">
                    <a:solidFill>
                      <a:schemeClr val="bg1">
                        <a:lumMod val="50000"/>
                      </a:schemeClr>
                    </a:solidFill>
                  </a:rPr>
                  <a:t>Lindblad</a:t>
                </a:r>
                <a:r>
                  <a:rPr lang="fr-FR" sz="1000" dirty="0">
                    <a:solidFill>
                      <a:schemeClr val="bg1">
                        <a:lumMod val="50000"/>
                      </a:schemeClr>
                    </a:solidFill>
                  </a:rPr>
                  <a:t> and </a:t>
                </a:r>
                <a:r>
                  <a:rPr lang="fr-FR" sz="1000" dirty="0" err="1">
                    <a:solidFill>
                      <a:schemeClr val="bg1">
                        <a:lumMod val="50000"/>
                      </a:schemeClr>
                    </a:solidFill>
                  </a:rPr>
                  <a:t>Waern</a:t>
                </a:r>
                <a:r>
                  <a:rPr lang="fr-FR" sz="1000" dirty="0">
                    <a:solidFill>
                      <a:schemeClr val="bg1">
                        <a:lumMod val="50000"/>
                      </a:schemeClr>
                    </a:solidFill>
                  </a:rPr>
                  <a:t>, 2002)</a:t>
                </a:r>
              </a:p>
            </p:txBody>
          </p:sp>
          <p:cxnSp>
            <p:nvCxnSpPr>
              <p:cNvPr id="198" name="Connecteur droit 197">
                <a:extLst>
                  <a:ext uri="{FF2B5EF4-FFF2-40B4-BE49-F238E27FC236}">
                    <a16:creationId xmlns:a16="http://schemas.microsoft.com/office/drawing/2014/main" id="{F57AC55E-6D9F-466E-9D1D-995BED3B6831}"/>
                  </a:ext>
                </a:extLst>
              </p:cNvPr>
              <p:cNvCxnSpPr>
                <a:cxnSpLocks/>
              </p:cNvCxnSpPr>
              <p:nvPr/>
            </p:nvCxnSpPr>
            <p:spPr>
              <a:xfrm>
                <a:off x="6452589" y="1075730"/>
                <a:ext cx="15787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5" name="Groupe 174">
              <a:extLst>
                <a:ext uri="{FF2B5EF4-FFF2-40B4-BE49-F238E27FC236}">
                  <a16:creationId xmlns:a16="http://schemas.microsoft.com/office/drawing/2014/main" id="{B9410FCD-065C-4D93-B5D2-322550489A7B}"/>
                </a:ext>
              </a:extLst>
            </p:cNvPr>
            <p:cNvGrpSpPr/>
            <p:nvPr/>
          </p:nvGrpSpPr>
          <p:grpSpPr>
            <a:xfrm>
              <a:off x="3542940" y="846215"/>
              <a:ext cx="2001492" cy="2120553"/>
              <a:chOff x="3542940" y="862939"/>
              <a:chExt cx="2001492" cy="2120553"/>
            </a:xfrm>
          </p:grpSpPr>
          <p:pic>
            <p:nvPicPr>
              <p:cNvPr id="191" name="Image 190">
                <a:extLst>
                  <a:ext uri="{FF2B5EF4-FFF2-40B4-BE49-F238E27FC236}">
                    <a16:creationId xmlns:a16="http://schemas.microsoft.com/office/drawing/2014/main" id="{F5882122-BB16-4452-B388-275DDE2B0868}"/>
                  </a:ext>
                </a:extLst>
              </p:cNvPr>
              <p:cNvPicPr>
                <a:picLocks noChangeAspect="1"/>
              </p:cNvPicPr>
              <p:nvPr/>
            </p:nvPicPr>
            <p:blipFill>
              <a:blip r:embed="rId17"/>
              <a:stretch>
                <a:fillRect/>
              </a:stretch>
            </p:blipFill>
            <p:spPr>
              <a:xfrm>
                <a:off x="3542940" y="1152527"/>
                <a:ext cx="2001492" cy="1623101"/>
              </a:xfrm>
              <a:prstGeom prst="rect">
                <a:avLst/>
              </a:prstGeom>
            </p:spPr>
          </p:pic>
          <p:sp>
            <p:nvSpPr>
              <p:cNvPr id="192" name="ZoneTexte 191">
                <a:extLst>
                  <a:ext uri="{FF2B5EF4-FFF2-40B4-BE49-F238E27FC236}">
                    <a16:creationId xmlns:a16="http://schemas.microsoft.com/office/drawing/2014/main" id="{4DFE88EE-6D3C-4A81-8AD6-CB14CA226940}"/>
                  </a:ext>
                </a:extLst>
              </p:cNvPr>
              <p:cNvSpPr txBox="1"/>
              <p:nvPr/>
            </p:nvSpPr>
            <p:spPr>
              <a:xfrm>
                <a:off x="3780086" y="862939"/>
                <a:ext cx="1527200" cy="307777"/>
              </a:xfrm>
              <a:prstGeom prst="rect">
                <a:avLst/>
              </a:prstGeom>
              <a:noFill/>
            </p:spPr>
            <p:txBody>
              <a:bodyPr wrap="square" rtlCol="0">
                <a:spAutoFit/>
              </a:bodyPr>
              <a:lstStyle/>
              <a:p>
                <a:pPr algn="ctr"/>
                <a:r>
                  <a:rPr lang="en-US" sz="1400" b="1" dirty="0" err="1">
                    <a:latin typeface="Calibri corps"/>
                    <a:cs typeface="Calibri Light" panose="020F0302020204030204" pitchFamily="34" charset="0"/>
                  </a:rPr>
                  <a:t>Symptômes</a:t>
                </a:r>
                <a:endParaRPr lang="en-US" sz="1400" b="1" dirty="0">
                  <a:latin typeface="Calibri corps"/>
                  <a:cs typeface="Calibri Light" panose="020F0302020204030204" pitchFamily="34" charset="0"/>
                </a:endParaRPr>
              </a:p>
            </p:txBody>
          </p:sp>
          <p:sp>
            <p:nvSpPr>
              <p:cNvPr id="195" name="Rectangle 194">
                <a:extLst>
                  <a:ext uri="{FF2B5EF4-FFF2-40B4-BE49-F238E27FC236}">
                    <a16:creationId xmlns:a16="http://schemas.microsoft.com/office/drawing/2014/main" id="{0CB09875-63C6-4FED-A4D1-81888CB2A896}"/>
                  </a:ext>
                </a:extLst>
              </p:cNvPr>
              <p:cNvSpPr/>
              <p:nvPr/>
            </p:nvSpPr>
            <p:spPr>
              <a:xfrm>
                <a:off x="3743244" y="2737271"/>
                <a:ext cx="1600885" cy="246221"/>
              </a:xfrm>
              <a:prstGeom prst="rect">
                <a:avLst/>
              </a:prstGeom>
            </p:spPr>
            <p:txBody>
              <a:bodyPr wrap="square">
                <a:spAutoFit/>
              </a:bodyPr>
              <a:lstStyle/>
              <a:p>
                <a:pPr algn="ctr"/>
                <a:r>
                  <a:rPr lang="fr-FR" sz="1000" dirty="0">
                    <a:solidFill>
                      <a:schemeClr val="bg1">
                        <a:lumMod val="50000"/>
                      </a:schemeClr>
                    </a:solidFill>
                  </a:rPr>
                  <a:t>(</a:t>
                </a:r>
                <a:r>
                  <a:rPr lang="fr-FR" sz="1000" dirty="0" err="1">
                    <a:solidFill>
                      <a:schemeClr val="bg1">
                        <a:lumMod val="50000"/>
                      </a:schemeClr>
                    </a:solidFill>
                  </a:rPr>
                  <a:t>Parizipour</a:t>
                </a:r>
                <a:r>
                  <a:rPr lang="fr-FR" sz="1000" dirty="0">
                    <a:solidFill>
                      <a:schemeClr val="bg1">
                        <a:lumMod val="50000"/>
                      </a:schemeClr>
                    </a:solidFill>
                  </a:rPr>
                  <a:t> et al., 2014)</a:t>
                </a:r>
              </a:p>
            </p:txBody>
          </p:sp>
        </p:grpSp>
        <p:sp>
          <p:nvSpPr>
            <p:cNvPr id="176" name="ZoneTexte 175">
              <a:extLst>
                <a:ext uri="{FF2B5EF4-FFF2-40B4-BE49-F238E27FC236}">
                  <a16:creationId xmlns:a16="http://schemas.microsoft.com/office/drawing/2014/main" id="{7A7DB421-8B75-4600-827D-5D003F348392}"/>
                </a:ext>
              </a:extLst>
            </p:cNvPr>
            <p:cNvSpPr txBox="1"/>
            <p:nvPr/>
          </p:nvSpPr>
          <p:spPr>
            <a:xfrm>
              <a:off x="9270114" y="2056515"/>
              <a:ext cx="2220929" cy="338554"/>
            </a:xfrm>
            <a:prstGeom prst="rect">
              <a:avLst/>
            </a:prstGeom>
            <a:noFill/>
          </p:spPr>
          <p:txBody>
            <a:bodyPr wrap="none" rtlCol="0">
              <a:spAutoFit/>
            </a:bodyPr>
            <a:lstStyle/>
            <a:p>
              <a:r>
                <a:rPr lang="fr-FR" sz="1600" dirty="0">
                  <a:latin typeface="Calibri corps"/>
                  <a:cs typeface="Calibri Light" panose="020F0302020204030204" pitchFamily="34" charset="0"/>
                </a:rPr>
                <a:t>Persistant, non-réplicatif</a:t>
              </a:r>
            </a:p>
          </p:txBody>
        </p:sp>
        <p:pic>
          <p:nvPicPr>
            <p:cNvPr id="177" name="Graphique 176">
              <a:extLst>
                <a:ext uri="{FF2B5EF4-FFF2-40B4-BE49-F238E27FC236}">
                  <a16:creationId xmlns:a16="http://schemas.microsoft.com/office/drawing/2014/main" id="{B199DE77-D39C-484E-B825-FAF16505F95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8400218" y="2105257"/>
              <a:ext cx="957752" cy="440098"/>
            </a:xfrm>
            <a:prstGeom prst="rect">
              <a:avLst/>
            </a:prstGeom>
          </p:spPr>
        </p:pic>
        <p:sp>
          <p:nvSpPr>
            <p:cNvPr id="178" name="Ellipse 177">
              <a:extLst>
                <a:ext uri="{FF2B5EF4-FFF2-40B4-BE49-F238E27FC236}">
                  <a16:creationId xmlns:a16="http://schemas.microsoft.com/office/drawing/2014/main" id="{EE79F3C4-3CA2-429E-A052-0179EE0A5830}"/>
                </a:ext>
              </a:extLst>
            </p:cNvPr>
            <p:cNvSpPr/>
            <p:nvPr/>
          </p:nvSpPr>
          <p:spPr>
            <a:xfrm>
              <a:off x="895178" y="1132652"/>
              <a:ext cx="1944000" cy="1944000"/>
            </a:xfrm>
            <a:prstGeom prst="ellipse">
              <a:avLst/>
            </a:prstGeom>
            <a:ln w="38100">
              <a:solidFill>
                <a:schemeClr val="tx1">
                  <a:lumMod val="50000"/>
                  <a:lumOff val="5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9" name="ZoneTexte 178">
              <a:extLst>
                <a:ext uri="{FF2B5EF4-FFF2-40B4-BE49-F238E27FC236}">
                  <a16:creationId xmlns:a16="http://schemas.microsoft.com/office/drawing/2014/main" id="{65D7B13C-3867-4879-8D5F-0783430DFA60}"/>
                </a:ext>
              </a:extLst>
            </p:cNvPr>
            <p:cNvSpPr txBox="1"/>
            <p:nvPr/>
          </p:nvSpPr>
          <p:spPr>
            <a:xfrm>
              <a:off x="38575" y="3581197"/>
              <a:ext cx="1319527" cy="523220"/>
            </a:xfrm>
            <a:prstGeom prst="rect">
              <a:avLst/>
            </a:prstGeom>
            <a:noFill/>
          </p:spPr>
          <p:txBody>
            <a:bodyPr wrap="none" rtlCol="0">
              <a:spAutoFit/>
            </a:bodyPr>
            <a:lstStyle/>
            <a:p>
              <a:pPr algn="ctr"/>
              <a:r>
                <a:rPr lang="en-US" sz="1400" dirty="0" err="1"/>
                <a:t>Poaceae</a:t>
              </a:r>
              <a:endParaRPr lang="en-US" sz="1400" dirty="0"/>
            </a:p>
            <a:p>
              <a:pPr algn="ctr"/>
              <a:r>
                <a:rPr lang="en-US" sz="1400" dirty="0"/>
                <a:t>(</a:t>
              </a:r>
              <a:r>
                <a:rPr lang="en-US" sz="1400" dirty="0" err="1"/>
                <a:t>incluant</a:t>
              </a:r>
              <a:r>
                <a:rPr lang="en-US" sz="1400" dirty="0"/>
                <a:t> le </a:t>
              </a:r>
              <a:r>
                <a:rPr lang="en-US" sz="1400" dirty="0" err="1"/>
                <a:t>blé</a:t>
              </a:r>
              <a:r>
                <a:rPr lang="en-US" sz="1400" dirty="0"/>
                <a:t>)</a:t>
              </a:r>
            </a:p>
          </p:txBody>
        </p:sp>
        <p:sp>
          <p:nvSpPr>
            <p:cNvPr id="180" name="Rectangle 179">
              <a:extLst>
                <a:ext uri="{FF2B5EF4-FFF2-40B4-BE49-F238E27FC236}">
                  <a16:creationId xmlns:a16="http://schemas.microsoft.com/office/drawing/2014/main" id="{0948840F-1284-4DBA-8878-2EA42AD08412}"/>
                </a:ext>
              </a:extLst>
            </p:cNvPr>
            <p:cNvSpPr/>
            <p:nvPr/>
          </p:nvSpPr>
          <p:spPr>
            <a:xfrm>
              <a:off x="864877" y="448802"/>
              <a:ext cx="2513506" cy="523220"/>
            </a:xfrm>
            <a:prstGeom prst="rect">
              <a:avLst/>
            </a:prstGeom>
            <a:noFill/>
          </p:spPr>
          <p:txBody>
            <a:bodyPr wrap="square">
              <a:spAutoFit/>
            </a:bodyPr>
            <a:lstStyle/>
            <a:p>
              <a:pPr algn="ctr"/>
              <a:r>
                <a:rPr lang="en-US" sz="1400" i="1" dirty="0"/>
                <a:t>Wheat dwarf virus</a:t>
              </a:r>
            </a:p>
            <a:p>
              <a:pPr algn="ctr"/>
              <a:r>
                <a:rPr lang="en-US" sz="1400" dirty="0"/>
                <a:t>(WDV)</a:t>
              </a:r>
            </a:p>
          </p:txBody>
        </p:sp>
        <p:sp>
          <p:nvSpPr>
            <p:cNvPr id="181" name="ZoneTexte 180">
              <a:extLst>
                <a:ext uri="{FF2B5EF4-FFF2-40B4-BE49-F238E27FC236}">
                  <a16:creationId xmlns:a16="http://schemas.microsoft.com/office/drawing/2014/main" id="{DE752E9F-979A-4305-90FD-BD6DF93AAFAC}"/>
                </a:ext>
              </a:extLst>
            </p:cNvPr>
            <p:cNvSpPr txBox="1"/>
            <p:nvPr/>
          </p:nvSpPr>
          <p:spPr>
            <a:xfrm>
              <a:off x="1190157" y="1646760"/>
              <a:ext cx="1354042" cy="830997"/>
            </a:xfrm>
            <a:prstGeom prst="rect">
              <a:avLst/>
            </a:prstGeom>
            <a:noFill/>
            <a:ln>
              <a:noFill/>
            </a:ln>
          </p:spPr>
          <p:txBody>
            <a:bodyPr wrap="square" rtlCol="0">
              <a:spAutoFit/>
            </a:bodyPr>
            <a:lstStyle/>
            <a:p>
              <a:pPr algn="ctr"/>
              <a:r>
                <a:rPr lang="en-US" sz="1600" dirty="0" err="1"/>
                <a:t>Maladie</a:t>
              </a:r>
              <a:r>
                <a:rPr lang="en-US" sz="1600" dirty="0"/>
                <a:t> des </a:t>
              </a:r>
              <a:r>
                <a:rPr lang="en-US" sz="1600" dirty="0" err="1"/>
                <a:t>pieds</a:t>
              </a:r>
              <a:r>
                <a:rPr lang="en-US" sz="1600" dirty="0"/>
                <a:t> </a:t>
              </a:r>
              <a:r>
                <a:rPr lang="en-US" sz="1600" dirty="0" err="1"/>
                <a:t>chétifs</a:t>
              </a:r>
              <a:r>
                <a:rPr lang="en-US" sz="1600" dirty="0"/>
                <a:t> (PCB)</a:t>
              </a:r>
            </a:p>
          </p:txBody>
        </p:sp>
        <p:pic>
          <p:nvPicPr>
            <p:cNvPr id="182" name="Graphique 181">
              <a:extLst>
                <a:ext uri="{FF2B5EF4-FFF2-40B4-BE49-F238E27FC236}">
                  <a16:creationId xmlns:a16="http://schemas.microsoft.com/office/drawing/2014/main" id="{8A9E5308-6569-4A21-B1DF-7DC05568BA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2024" y="717819"/>
              <a:ext cx="1204884" cy="2881948"/>
            </a:xfrm>
            <a:prstGeom prst="rect">
              <a:avLst/>
            </a:prstGeom>
          </p:spPr>
        </p:pic>
        <p:pic>
          <p:nvPicPr>
            <p:cNvPr id="183" name="Graphique 182">
              <a:extLst>
                <a:ext uri="{FF2B5EF4-FFF2-40B4-BE49-F238E27FC236}">
                  <a16:creationId xmlns:a16="http://schemas.microsoft.com/office/drawing/2014/main" id="{494E9FFB-2FA7-487F-B178-73C2FD0713B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1629688" y="2878931"/>
              <a:ext cx="983889" cy="452108"/>
            </a:xfrm>
            <a:prstGeom prst="rect">
              <a:avLst/>
            </a:prstGeom>
          </p:spPr>
        </p:pic>
        <p:sp>
          <p:nvSpPr>
            <p:cNvPr id="184" name="ZoneTexte 183">
              <a:extLst>
                <a:ext uri="{FF2B5EF4-FFF2-40B4-BE49-F238E27FC236}">
                  <a16:creationId xmlns:a16="http://schemas.microsoft.com/office/drawing/2014/main" id="{91D46274-6C9A-4BA4-B6B1-86C318C36EC0}"/>
                </a:ext>
              </a:extLst>
            </p:cNvPr>
            <p:cNvSpPr txBox="1"/>
            <p:nvPr/>
          </p:nvSpPr>
          <p:spPr>
            <a:xfrm>
              <a:off x="1522077" y="3259106"/>
              <a:ext cx="1199110" cy="523220"/>
            </a:xfrm>
            <a:prstGeom prst="rect">
              <a:avLst/>
            </a:prstGeom>
            <a:noFill/>
          </p:spPr>
          <p:txBody>
            <a:bodyPr wrap="none" rtlCol="0">
              <a:spAutoFit/>
            </a:bodyPr>
            <a:lstStyle/>
            <a:p>
              <a:pPr algn="ctr"/>
              <a:r>
                <a:rPr lang="en-US" sz="1400" i="1" dirty="0" err="1"/>
                <a:t>Psammotettix</a:t>
              </a:r>
              <a:endParaRPr lang="en-US" sz="1400" i="1" dirty="0"/>
            </a:p>
            <a:p>
              <a:pPr algn="ctr"/>
              <a:r>
                <a:rPr lang="en-US" sz="1400" i="1" dirty="0" err="1"/>
                <a:t>alienus</a:t>
              </a:r>
              <a:endParaRPr lang="en-US" sz="1400" i="1" dirty="0"/>
            </a:p>
          </p:txBody>
        </p:sp>
        <p:sp>
          <p:nvSpPr>
            <p:cNvPr id="185" name="ZoneTexte 184">
              <a:extLst>
                <a:ext uri="{FF2B5EF4-FFF2-40B4-BE49-F238E27FC236}">
                  <a16:creationId xmlns:a16="http://schemas.microsoft.com/office/drawing/2014/main" id="{189E060D-D8E3-403A-8A30-60DE4588EA75}"/>
                </a:ext>
              </a:extLst>
            </p:cNvPr>
            <p:cNvSpPr txBox="1"/>
            <p:nvPr/>
          </p:nvSpPr>
          <p:spPr>
            <a:xfrm>
              <a:off x="9802355" y="2299134"/>
              <a:ext cx="1175322" cy="246221"/>
            </a:xfrm>
            <a:prstGeom prst="rect">
              <a:avLst/>
            </a:prstGeom>
            <a:noFill/>
          </p:spPr>
          <p:txBody>
            <a:bodyPr wrap="none" rtlCol="0">
              <a:spAutoFit/>
            </a:bodyPr>
            <a:lstStyle>
              <a:defPPr>
                <a:defRPr lang="en-US"/>
              </a:defPPr>
              <a:lvl1pPr>
                <a:defRPr sz="1400">
                  <a:latin typeface="Calibri (corps)"/>
                  <a:cs typeface="Calibri Light" panose="020F0302020204030204" pitchFamily="34" charset="0"/>
                </a:defRPr>
              </a:lvl1pPr>
            </a:lstStyle>
            <a:p>
              <a:r>
                <a:rPr lang="fr-FR" sz="1000" dirty="0">
                  <a:solidFill>
                    <a:schemeClr val="bg1">
                      <a:lumMod val="50000"/>
                    </a:schemeClr>
                  </a:solidFill>
                </a:rPr>
                <a:t>(Wang et al., 2014)</a:t>
              </a:r>
            </a:p>
          </p:txBody>
        </p:sp>
        <p:sp>
          <p:nvSpPr>
            <p:cNvPr id="186" name="ZoneTexte 185">
              <a:extLst>
                <a:ext uri="{FF2B5EF4-FFF2-40B4-BE49-F238E27FC236}">
                  <a16:creationId xmlns:a16="http://schemas.microsoft.com/office/drawing/2014/main" id="{0A78EFC7-BC84-4EDA-BA3B-86CE67F295EF}"/>
                </a:ext>
              </a:extLst>
            </p:cNvPr>
            <p:cNvSpPr txBox="1"/>
            <p:nvPr/>
          </p:nvSpPr>
          <p:spPr>
            <a:xfrm>
              <a:off x="9802355" y="1484902"/>
              <a:ext cx="894797" cy="246221"/>
            </a:xfrm>
            <a:prstGeom prst="rect">
              <a:avLst/>
            </a:prstGeom>
            <a:noFill/>
          </p:spPr>
          <p:txBody>
            <a:bodyPr wrap="none" rtlCol="0">
              <a:spAutoFit/>
            </a:bodyPr>
            <a:lstStyle>
              <a:defPPr>
                <a:defRPr lang="en-US"/>
              </a:defPPr>
              <a:lvl1pPr>
                <a:defRPr sz="1400">
                  <a:latin typeface="Calibri (corps)"/>
                  <a:cs typeface="Calibri Light" panose="020F0302020204030204" pitchFamily="34" charset="0"/>
                </a:defRPr>
              </a:lvl1pPr>
            </a:lstStyle>
            <a:p>
              <a:r>
                <a:rPr lang="fr-FR" sz="1000" dirty="0">
                  <a:solidFill>
                    <a:schemeClr val="bg1">
                      <a:lumMod val="50000"/>
                    </a:schemeClr>
                  </a:solidFill>
                </a:rPr>
                <a:t>(</a:t>
              </a:r>
              <a:r>
                <a:rPr lang="fr-FR" sz="1000" dirty="0" err="1">
                  <a:solidFill>
                    <a:schemeClr val="bg1">
                      <a:lumMod val="50000"/>
                    </a:schemeClr>
                  </a:solidFill>
                </a:rPr>
                <a:t>Jeske</a:t>
              </a:r>
              <a:r>
                <a:rPr lang="fr-FR" sz="1000" dirty="0">
                  <a:solidFill>
                    <a:schemeClr val="bg1">
                      <a:lumMod val="50000"/>
                    </a:schemeClr>
                  </a:solidFill>
                </a:rPr>
                <a:t>, 2009)</a:t>
              </a:r>
            </a:p>
          </p:txBody>
        </p:sp>
        <p:sp>
          <p:nvSpPr>
            <p:cNvPr id="187" name="ZoneTexte 186">
              <a:extLst>
                <a:ext uri="{FF2B5EF4-FFF2-40B4-BE49-F238E27FC236}">
                  <a16:creationId xmlns:a16="http://schemas.microsoft.com/office/drawing/2014/main" id="{8482A7C5-F484-4819-97E6-CDD34799D3E8}"/>
                </a:ext>
              </a:extLst>
            </p:cNvPr>
            <p:cNvSpPr txBox="1"/>
            <p:nvPr/>
          </p:nvSpPr>
          <p:spPr>
            <a:xfrm>
              <a:off x="1419398" y="2392166"/>
              <a:ext cx="894797" cy="246221"/>
            </a:xfrm>
            <a:prstGeom prst="rect">
              <a:avLst/>
            </a:prstGeom>
            <a:noFill/>
          </p:spPr>
          <p:txBody>
            <a:bodyPr wrap="none" rtlCol="0">
              <a:spAutoFit/>
            </a:bodyPr>
            <a:lstStyle>
              <a:defPPr>
                <a:defRPr lang="en-US"/>
              </a:defPPr>
              <a:lvl1pPr>
                <a:defRPr sz="1400">
                  <a:latin typeface="Calibri (corps)"/>
                  <a:cs typeface="Calibri Light" panose="020F0302020204030204" pitchFamily="34" charset="0"/>
                </a:defRPr>
              </a:lvl1pPr>
            </a:lstStyle>
            <a:p>
              <a:r>
                <a:rPr lang="fr-FR" sz="1000" dirty="0">
                  <a:solidFill>
                    <a:schemeClr val="bg1">
                      <a:lumMod val="50000"/>
                    </a:schemeClr>
                  </a:solidFill>
                </a:rPr>
                <a:t>(</a:t>
              </a:r>
              <a:r>
                <a:rPr lang="fr-FR" sz="1000" dirty="0" err="1">
                  <a:solidFill>
                    <a:schemeClr val="bg1">
                      <a:lumMod val="50000"/>
                    </a:schemeClr>
                  </a:solidFill>
                </a:rPr>
                <a:t>Vacke</a:t>
              </a:r>
              <a:r>
                <a:rPr lang="fr-FR" sz="1000" dirty="0">
                  <a:solidFill>
                    <a:schemeClr val="bg1">
                      <a:lumMod val="50000"/>
                    </a:schemeClr>
                  </a:solidFill>
                </a:rPr>
                <a:t>, 1961)</a:t>
              </a:r>
            </a:p>
          </p:txBody>
        </p:sp>
        <p:pic>
          <p:nvPicPr>
            <p:cNvPr id="190" name="Picture 2" descr="https://lh3.googleusercontent.com/yCGPgWp6DXA71JKfqL06lI_3LXw7OSbZHjgSaQU6dd3xRz3gDFMr_833KNf_NlP5XqeWJjcdB92o_KTnxZKJOOm1heSQlg2E7YSfxaxMTZby_RHzjpH7hV8SX72u2ZrljySYspLW4hGb">
              <a:extLst>
                <a:ext uri="{FF2B5EF4-FFF2-40B4-BE49-F238E27FC236}">
                  <a16:creationId xmlns:a16="http://schemas.microsoft.com/office/drawing/2014/main" id="{CF1454D9-C65A-4AAA-A605-FDA6CBADBBF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V="1">
              <a:off x="1731765" y="944916"/>
              <a:ext cx="746564" cy="4323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2" name="Groupe 201">
            <a:extLst>
              <a:ext uri="{FF2B5EF4-FFF2-40B4-BE49-F238E27FC236}">
                <a16:creationId xmlns:a16="http://schemas.microsoft.com/office/drawing/2014/main" id="{0F09FEF6-9ECC-457B-9787-E6B8F16EA57C}"/>
              </a:ext>
            </a:extLst>
          </p:cNvPr>
          <p:cNvGrpSpPr/>
          <p:nvPr/>
        </p:nvGrpSpPr>
        <p:grpSpPr>
          <a:xfrm>
            <a:off x="1" y="406146"/>
            <a:ext cx="12191999" cy="3611852"/>
            <a:chOff x="0" y="439682"/>
            <a:chExt cx="12191999" cy="3618229"/>
          </a:xfrm>
        </p:grpSpPr>
        <p:sp>
          <p:nvSpPr>
            <p:cNvPr id="203" name="Rectangle 202">
              <a:extLst>
                <a:ext uri="{FF2B5EF4-FFF2-40B4-BE49-F238E27FC236}">
                  <a16:creationId xmlns:a16="http://schemas.microsoft.com/office/drawing/2014/main" id="{8774FE24-DBBF-42BB-8C84-FDBEC528770A}"/>
                </a:ext>
              </a:extLst>
            </p:cNvPr>
            <p:cNvSpPr/>
            <p:nvPr/>
          </p:nvSpPr>
          <p:spPr>
            <a:xfrm>
              <a:off x="0" y="439682"/>
              <a:ext cx="12191999" cy="278624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4" name="Rectangle 203">
              <a:extLst>
                <a:ext uri="{FF2B5EF4-FFF2-40B4-BE49-F238E27FC236}">
                  <a16:creationId xmlns:a16="http://schemas.microsoft.com/office/drawing/2014/main" id="{B3DEB24E-1756-4D44-B390-36689C4B9253}"/>
                </a:ext>
              </a:extLst>
            </p:cNvPr>
            <p:cNvSpPr/>
            <p:nvPr/>
          </p:nvSpPr>
          <p:spPr>
            <a:xfrm>
              <a:off x="6260" y="3226702"/>
              <a:ext cx="2839937" cy="831209"/>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103" name="Groupe 102">
            <a:extLst>
              <a:ext uri="{FF2B5EF4-FFF2-40B4-BE49-F238E27FC236}">
                <a16:creationId xmlns:a16="http://schemas.microsoft.com/office/drawing/2014/main" id="{F7FA7927-0576-419B-95E7-8BEA005266B8}"/>
              </a:ext>
            </a:extLst>
          </p:cNvPr>
          <p:cNvGrpSpPr/>
          <p:nvPr/>
        </p:nvGrpSpPr>
        <p:grpSpPr>
          <a:xfrm>
            <a:off x="11812158" y="0"/>
            <a:ext cx="379842" cy="6857997"/>
            <a:chOff x="11812158" y="2460023"/>
            <a:chExt cx="379842" cy="1147763"/>
          </a:xfrm>
        </p:grpSpPr>
        <p:sp>
          <p:nvSpPr>
            <p:cNvPr id="104" name="Rectangle 103">
              <a:extLst>
                <a:ext uri="{FF2B5EF4-FFF2-40B4-BE49-F238E27FC236}">
                  <a16:creationId xmlns:a16="http://schemas.microsoft.com/office/drawing/2014/main" id="{9B3BBDE5-6E86-4EED-8507-FC998B1A7A76}"/>
                </a:ext>
              </a:extLst>
            </p:cNvPr>
            <p:cNvSpPr/>
            <p:nvPr/>
          </p:nvSpPr>
          <p:spPr>
            <a:xfrm>
              <a:off x="11896725" y="2460023"/>
              <a:ext cx="295275" cy="11477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5" name="Connecteur droit 104">
              <a:extLst>
                <a:ext uri="{FF2B5EF4-FFF2-40B4-BE49-F238E27FC236}">
                  <a16:creationId xmlns:a16="http://schemas.microsoft.com/office/drawing/2014/main" id="{AF58D29F-9A37-4490-B99A-6C60DF03EA3A}"/>
                </a:ext>
              </a:extLst>
            </p:cNvPr>
            <p:cNvCxnSpPr/>
            <p:nvPr/>
          </p:nvCxnSpPr>
          <p:spPr>
            <a:xfrm>
              <a:off x="11812158"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6" name="Connecteur droit 105">
              <a:extLst>
                <a:ext uri="{FF2B5EF4-FFF2-40B4-BE49-F238E27FC236}">
                  <a16:creationId xmlns:a16="http://schemas.microsoft.com/office/drawing/2014/main" id="{5270B614-54BD-478C-80FD-D312C101C538}"/>
                </a:ext>
              </a:extLst>
            </p:cNvPr>
            <p:cNvCxnSpPr/>
            <p:nvPr/>
          </p:nvCxnSpPr>
          <p:spPr>
            <a:xfrm>
              <a:off x="12045520"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7" name="Connecteur droit 106">
              <a:extLst>
                <a:ext uri="{FF2B5EF4-FFF2-40B4-BE49-F238E27FC236}">
                  <a16:creationId xmlns:a16="http://schemas.microsoft.com/office/drawing/2014/main" id="{39E63AB8-EF15-4E13-8D43-6CB333D89C62}"/>
                </a:ext>
              </a:extLst>
            </p:cNvPr>
            <p:cNvCxnSpPr/>
            <p:nvPr/>
          </p:nvCxnSpPr>
          <p:spPr>
            <a:xfrm>
              <a:off x="11974082" y="2460023"/>
              <a:ext cx="0" cy="1147763"/>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2878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P spid="19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1" name="Groupe 160">
            <a:extLst>
              <a:ext uri="{FF2B5EF4-FFF2-40B4-BE49-F238E27FC236}">
                <a16:creationId xmlns:a16="http://schemas.microsoft.com/office/drawing/2014/main" id="{79BCD2EE-CE08-4892-8532-752744AADE05}"/>
              </a:ext>
            </a:extLst>
          </p:cNvPr>
          <p:cNvGrpSpPr/>
          <p:nvPr/>
        </p:nvGrpSpPr>
        <p:grpSpPr>
          <a:xfrm>
            <a:off x="372933" y="50455"/>
            <a:ext cx="11292745" cy="388640"/>
            <a:chOff x="786847" y="329183"/>
            <a:chExt cx="10926154" cy="777241"/>
          </a:xfrm>
        </p:grpSpPr>
        <p:sp>
          <p:nvSpPr>
            <p:cNvPr id="162" name="Rectangle 161">
              <a:extLst>
                <a:ext uri="{FF2B5EF4-FFF2-40B4-BE49-F238E27FC236}">
                  <a16:creationId xmlns:a16="http://schemas.microsoft.com/office/drawing/2014/main" id="{CDB38325-15C7-449F-A199-A1FEB9840168}"/>
                </a:ext>
              </a:extLst>
            </p:cNvPr>
            <p:cNvSpPr/>
            <p:nvPr/>
          </p:nvSpPr>
          <p:spPr>
            <a:xfrm>
              <a:off x="1600200" y="329184"/>
              <a:ext cx="9299448" cy="77724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3" name="Arc 162">
              <a:extLst>
                <a:ext uri="{FF2B5EF4-FFF2-40B4-BE49-F238E27FC236}">
                  <a16:creationId xmlns:a16="http://schemas.microsoft.com/office/drawing/2014/main" id="{205E431C-2953-4E7E-9737-F86C6F0CDFAC}"/>
                </a:ext>
              </a:extLst>
            </p:cNvPr>
            <p:cNvSpPr/>
            <p:nvPr/>
          </p:nvSpPr>
          <p:spPr>
            <a:xfrm flipH="1">
              <a:off x="786847" y="329184"/>
              <a:ext cx="1682495" cy="777240"/>
            </a:xfrm>
            <a:prstGeom prst="arc">
              <a:avLst/>
            </a:prstGeom>
            <a:solidFill>
              <a:srgbClr val="BACFA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64" name="Arc 163">
              <a:extLst>
                <a:ext uri="{FF2B5EF4-FFF2-40B4-BE49-F238E27FC236}">
                  <a16:creationId xmlns:a16="http://schemas.microsoft.com/office/drawing/2014/main" id="{2F0275B3-22DF-4EEF-8886-3E1BFB5397D5}"/>
                </a:ext>
              </a:extLst>
            </p:cNvPr>
            <p:cNvSpPr/>
            <p:nvPr/>
          </p:nvSpPr>
          <p:spPr>
            <a:xfrm rot="10800000" flipH="1">
              <a:off x="10030506" y="329184"/>
              <a:ext cx="1682495" cy="777240"/>
            </a:xfrm>
            <a:prstGeom prst="arc">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lt1"/>
                </a:solidFill>
              </a:endParaRPr>
            </a:p>
          </p:txBody>
        </p:sp>
        <p:sp>
          <p:nvSpPr>
            <p:cNvPr id="165" name="Rectangle 164">
              <a:extLst>
                <a:ext uri="{FF2B5EF4-FFF2-40B4-BE49-F238E27FC236}">
                  <a16:creationId xmlns:a16="http://schemas.microsoft.com/office/drawing/2014/main" id="{EF05FD48-9EBA-46CE-9331-5368B54512CC}"/>
                </a:ext>
              </a:extLst>
            </p:cNvPr>
            <p:cNvSpPr/>
            <p:nvPr/>
          </p:nvSpPr>
          <p:spPr>
            <a:xfrm>
              <a:off x="786847" y="704850"/>
              <a:ext cx="976639" cy="401574"/>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6" name="Rectangle 165">
              <a:extLst>
                <a:ext uri="{FF2B5EF4-FFF2-40B4-BE49-F238E27FC236}">
                  <a16:creationId xmlns:a16="http://schemas.microsoft.com/office/drawing/2014/main" id="{7BD29F3E-1E07-43E5-BC3B-D64287CA12B2}"/>
                </a:ext>
              </a:extLst>
            </p:cNvPr>
            <p:cNvSpPr/>
            <p:nvPr/>
          </p:nvSpPr>
          <p:spPr>
            <a:xfrm>
              <a:off x="10736362" y="329183"/>
              <a:ext cx="976639" cy="38862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10" name="ZoneTexte 309">
            <a:extLst>
              <a:ext uri="{FF2B5EF4-FFF2-40B4-BE49-F238E27FC236}">
                <a16:creationId xmlns:a16="http://schemas.microsoft.com/office/drawing/2014/main" id="{D5B65054-2DD1-4E42-98A2-F3EDCB828D91}"/>
              </a:ext>
            </a:extLst>
          </p:cNvPr>
          <p:cNvSpPr txBox="1"/>
          <p:nvPr/>
        </p:nvSpPr>
        <p:spPr bwMode="auto">
          <a:xfrm>
            <a:off x="-94569" y="888251"/>
            <a:ext cx="2134044" cy="369332"/>
          </a:xfrm>
          <a:prstGeom prst="rect">
            <a:avLst/>
          </a:prstGeom>
          <a:noFill/>
          <a:ln w="9525">
            <a:noFill/>
            <a:miter lim="800000"/>
            <a:headEnd/>
            <a:tailEnd/>
          </a:ln>
        </p:spPr>
        <p:txBody>
          <a:bodyPr wrap="square" rtlCol="0">
            <a:spAutoFit/>
          </a:bodyPr>
          <a:lstStyle/>
          <a:p>
            <a:pPr algn="ctr" eaLnBrk="0" hangingPunct="0"/>
            <a:r>
              <a:rPr lang="en-US" dirty="0" err="1">
                <a:solidFill>
                  <a:srgbClr val="10A7AB"/>
                </a:solidFill>
                <a:latin typeface="Calibri corps"/>
                <a:cs typeface="Arial" panose="020B0604020202020204" pitchFamily="34" charset="0"/>
              </a:rPr>
              <a:t>Paramètre</a:t>
            </a:r>
            <a:endParaRPr lang="en-US" i="1" dirty="0">
              <a:solidFill>
                <a:srgbClr val="10A7AB"/>
              </a:solidFill>
              <a:latin typeface="Calibri corps"/>
              <a:cs typeface="Arial" panose="020B0604020202020204" pitchFamily="34" charset="0"/>
            </a:endParaRPr>
          </a:p>
        </p:txBody>
      </p:sp>
      <p:grpSp>
        <p:nvGrpSpPr>
          <p:cNvPr id="2" name="Groupe 1">
            <a:extLst>
              <a:ext uri="{FF2B5EF4-FFF2-40B4-BE49-F238E27FC236}">
                <a16:creationId xmlns:a16="http://schemas.microsoft.com/office/drawing/2014/main" id="{D76A0159-DF3A-4E80-8D8A-FC6B17581623}"/>
              </a:ext>
            </a:extLst>
          </p:cNvPr>
          <p:cNvGrpSpPr/>
          <p:nvPr/>
        </p:nvGrpSpPr>
        <p:grpSpPr>
          <a:xfrm>
            <a:off x="-94569" y="4827780"/>
            <a:ext cx="2057540" cy="1001208"/>
            <a:chOff x="82715" y="2397144"/>
            <a:chExt cx="2057540" cy="1001208"/>
          </a:xfrm>
        </p:grpSpPr>
        <p:pic>
          <p:nvPicPr>
            <p:cNvPr id="116" name="Image 115">
              <a:extLst>
                <a:ext uri="{FF2B5EF4-FFF2-40B4-BE49-F238E27FC236}">
                  <a16:creationId xmlns:a16="http://schemas.microsoft.com/office/drawing/2014/main" id="{2BB4A4C2-3B1C-47A6-BF7D-138F7DEC6B23}"/>
                </a:ext>
              </a:extLst>
            </p:cNvPr>
            <p:cNvPicPr>
              <a:picLocks noChangeAspect="1"/>
            </p:cNvPicPr>
            <p:nvPr/>
          </p:nvPicPr>
          <p:blipFill>
            <a:blip r:embed="rId3"/>
            <a:stretch>
              <a:fillRect/>
            </a:stretch>
          </p:blipFill>
          <p:spPr>
            <a:xfrm>
              <a:off x="728924" y="2397144"/>
              <a:ext cx="786508" cy="790520"/>
            </a:xfrm>
            <a:prstGeom prst="rect">
              <a:avLst/>
            </a:prstGeom>
          </p:spPr>
        </p:pic>
        <p:sp>
          <p:nvSpPr>
            <p:cNvPr id="227" name="ZoneTexte 226">
              <a:extLst>
                <a:ext uri="{FF2B5EF4-FFF2-40B4-BE49-F238E27FC236}">
                  <a16:creationId xmlns:a16="http://schemas.microsoft.com/office/drawing/2014/main" id="{6EBB0F32-1F2B-401D-BED7-8418BDE1911C}"/>
                </a:ext>
              </a:extLst>
            </p:cNvPr>
            <p:cNvSpPr txBox="1"/>
            <p:nvPr/>
          </p:nvSpPr>
          <p:spPr bwMode="auto">
            <a:xfrm>
              <a:off x="82715" y="3121353"/>
              <a:ext cx="2057540" cy="276999"/>
            </a:xfrm>
            <a:prstGeom prst="rect">
              <a:avLst/>
            </a:prstGeom>
            <a:noFill/>
            <a:ln w="9525">
              <a:noFill/>
              <a:miter lim="800000"/>
              <a:headEnd/>
              <a:tailEnd/>
            </a:ln>
          </p:spPr>
          <p:txBody>
            <a:bodyPr wrap="square" rtlCol="0">
              <a:spAutoFit/>
            </a:bodyPr>
            <a:lstStyle/>
            <a:p>
              <a:pPr algn="ctr" eaLnBrk="0" hangingPunct="0"/>
              <a:r>
                <a:rPr lang="en-US" sz="1200" dirty="0" err="1">
                  <a:solidFill>
                    <a:srgbClr val="375157"/>
                  </a:solidFill>
                  <a:latin typeface="Calibri corps"/>
                  <a:cs typeface="Arial" panose="020B0604020202020204" pitchFamily="34" charset="0"/>
                </a:rPr>
                <a:t>Taux</a:t>
              </a:r>
              <a:r>
                <a:rPr lang="en-US" sz="1200" dirty="0">
                  <a:solidFill>
                    <a:srgbClr val="375157"/>
                  </a:solidFill>
                  <a:latin typeface="Calibri corps"/>
                  <a:cs typeface="Arial" panose="020B0604020202020204" pitchFamily="34" charset="0"/>
                </a:rPr>
                <a:t> </a:t>
              </a:r>
              <a:r>
                <a:rPr lang="en-US" sz="1200" dirty="0" err="1">
                  <a:solidFill>
                    <a:srgbClr val="375157"/>
                  </a:solidFill>
                  <a:latin typeface="Calibri corps"/>
                  <a:cs typeface="Arial" panose="020B0604020202020204" pitchFamily="34" charset="0"/>
                </a:rPr>
                <a:t>d’infection</a:t>
              </a:r>
              <a:endParaRPr lang="en-US" sz="1200" dirty="0">
                <a:solidFill>
                  <a:srgbClr val="375157"/>
                </a:solidFill>
                <a:latin typeface="Calibri corps"/>
                <a:cs typeface="Arial" panose="020B0604020202020204" pitchFamily="34" charset="0"/>
              </a:endParaRPr>
            </a:p>
          </p:txBody>
        </p:sp>
      </p:grpSp>
      <p:grpSp>
        <p:nvGrpSpPr>
          <p:cNvPr id="229" name="Groupe 228">
            <a:extLst>
              <a:ext uri="{FF2B5EF4-FFF2-40B4-BE49-F238E27FC236}">
                <a16:creationId xmlns:a16="http://schemas.microsoft.com/office/drawing/2014/main" id="{0C8DC340-7B6D-420B-987B-CECD2FBF88EB}"/>
              </a:ext>
            </a:extLst>
          </p:cNvPr>
          <p:cNvGrpSpPr/>
          <p:nvPr/>
        </p:nvGrpSpPr>
        <p:grpSpPr>
          <a:xfrm>
            <a:off x="-132821" y="1672683"/>
            <a:ext cx="2134044" cy="1021530"/>
            <a:chOff x="44463" y="646006"/>
            <a:chExt cx="2134044" cy="1021530"/>
          </a:xfrm>
        </p:grpSpPr>
        <p:sp>
          <p:nvSpPr>
            <p:cNvPr id="230" name="ZoneTexte 229">
              <a:extLst>
                <a:ext uri="{FF2B5EF4-FFF2-40B4-BE49-F238E27FC236}">
                  <a16:creationId xmlns:a16="http://schemas.microsoft.com/office/drawing/2014/main" id="{2AC1B9A6-D4CA-4F75-ABC1-A304273D9582}"/>
                </a:ext>
              </a:extLst>
            </p:cNvPr>
            <p:cNvSpPr txBox="1"/>
            <p:nvPr/>
          </p:nvSpPr>
          <p:spPr bwMode="auto">
            <a:xfrm>
              <a:off x="44463" y="1390537"/>
              <a:ext cx="2134044" cy="276999"/>
            </a:xfrm>
            <a:prstGeom prst="rect">
              <a:avLst/>
            </a:prstGeom>
            <a:noFill/>
            <a:ln w="9525">
              <a:noFill/>
              <a:miter lim="800000"/>
              <a:headEnd/>
              <a:tailEnd/>
            </a:ln>
          </p:spPr>
          <p:txBody>
            <a:bodyPr wrap="square" rtlCol="0">
              <a:spAutoFit/>
            </a:bodyPr>
            <a:lstStyle/>
            <a:p>
              <a:pPr algn="ctr" eaLnBrk="0" hangingPunct="0"/>
              <a:r>
                <a:rPr lang="en-US" sz="1200" dirty="0" err="1">
                  <a:solidFill>
                    <a:srgbClr val="375157"/>
                  </a:solidFill>
                  <a:latin typeface="Calibri corps"/>
                  <a:cs typeface="Arial" panose="020B0604020202020204" pitchFamily="34" charset="0"/>
                </a:rPr>
                <a:t>Sélection</a:t>
              </a:r>
              <a:r>
                <a:rPr lang="en-US" sz="1200" dirty="0">
                  <a:solidFill>
                    <a:srgbClr val="375157"/>
                  </a:solidFill>
                  <a:latin typeface="Calibri corps"/>
                  <a:cs typeface="Arial" panose="020B0604020202020204" pitchFamily="34" charset="0"/>
                </a:rPr>
                <a:t> </a:t>
              </a:r>
              <a:r>
                <a:rPr lang="en-US" sz="1200" dirty="0" err="1">
                  <a:solidFill>
                    <a:srgbClr val="375157"/>
                  </a:solidFill>
                  <a:latin typeface="Calibri corps"/>
                  <a:cs typeface="Arial" panose="020B0604020202020204" pitchFamily="34" charset="0"/>
                </a:rPr>
                <a:t>d’hôtes</a:t>
              </a:r>
              <a:endParaRPr lang="en-US" sz="1200" i="1" dirty="0">
                <a:solidFill>
                  <a:srgbClr val="375157"/>
                </a:solidFill>
                <a:latin typeface="Calibri corps"/>
                <a:cs typeface="Arial" panose="020B0604020202020204" pitchFamily="34" charset="0"/>
              </a:endParaRPr>
            </a:p>
          </p:txBody>
        </p:sp>
        <p:pic>
          <p:nvPicPr>
            <p:cNvPr id="231" name="Image 230">
              <a:extLst>
                <a:ext uri="{FF2B5EF4-FFF2-40B4-BE49-F238E27FC236}">
                  <a16:creationId xmlns:a16="http://schemas.microsoft.com/office/drawing/2014/main" id="{69836743-A9EA-464E-8BB7-7E0720BB7171}"/>
                </a:ext>
              </a:extLst>
            </p:cNvPr>
            <p:cNvPicPr>
              <a:picLocks noChangeAspect="1"/>
            </p:cNvPicPr>
            <p:nvPr/>
          </p:nvPicPr>
          <p:blipFill>
            <a:blip r:embed="rId4"/>
            <a:stretch>
              <a:fillRect/>
            </a:stretch>
          </p:blipFill>
          <p:spPr>
            <a:xfrm>
              <a:off x="730576" y="646006"/>
              <a:ext cx="786509" cy="782517"/>
            </a:xfrm>
            <a:prstGeom prst="rect">
              <a:avLst/>
            </a:prstGeom>
          </p:spPr>
        </p:pic>
      </p:grpSp>
      <p:grpSp>
        <p:nvGrpSpPr>
          <p:cNvPr id="232" name="Groupe 231">
            <a:extLst>
              <a:ext uri="{FF2B5EF4-FFF2-40B4-BE49-F238E27FC236}">
                <a16:creationId xmlns:a16="http://schemas.microsoft.com/office/drawing/2014/main" id="{B97F7537-5B1B-40D8-A8BC-1783C1777CF3}"/>
              </a:ext>
            </a:extLst>
          </p:cNvPr>
          <p:cNvGrpSpPr/>
          <p:nvPr/>
        </p:nvGrpSpPr>
        <p:grpSpPr>
          <a:xfrm>
            <a:off x="61886" y="3148336"/>
            <a:ext cx="1744631" cy="1060289"/>
            <a:chOff x="232186" y="2944031"/>
            <a:chExt cx="1744631" cy="1060289"/>
          </a:xfrm>
        </p:grpSpPr>
        <p:sp>
          <p:nvSpPr>
            <p:cNvPr id="233" name="ZoneTexte 232">
              <a:extLst>
                <a:ext uri="{FF2B5EF4-FFF2-40B4-BE49-F238E27FC236}">
                  <a16:creationId xmlns:a16="http://schemas.microsoft.com/office/drawing/2014/main" id="{89945F67-5AE5-4F8C-80DC-2CA15A7FD7AF}"/>
                </a:ext>
              </a:extLst>
            </p:cNvPr>
            <p:cNvSpPr txBox="1"/>
            <p:nvPr/>
          </p:nvSpPr>
          <p:spPr bwMode="auto">
            <a:xfrm>
              <a:off x="232186" y="3727321"/>
              <a:ext cx="1744631" cy="276999"/>
            </a:xfrm>
            <a:prstGeom prst="rect">
              <a:avLst/>
            </a:prstGeom>
            <a:noFill/>
            <a:ln w="9525">
              <a:noFill/>
              <a:miter lim="800000"/>
              <a:headEnd/>
              <a:tailEnd/>
            </a:ln>
          </p:spPr>
          <p:txBody>
            <a:bodyPr wrap="square" rtlCol="0">
              <a:spAutoFit/>
            </a:bodyPr>
            <a:lstStyle>
              <a:defPPr>
                <a:defRPr lang="fr-FR"/>
              </a:defPPr>
              <a:lvl1pPr algn="ctr" eaLnBrk="0" hangingPunct="0">
                <a:defRPr sz="1200">
                  <a:solidFill>
                    <a:srgbClr val="375157"/>
                  </a:solidFill>
                  <a:latin typeface="Arial" panose="020B0604020202020204" pitchFamily="34" charset="0"/>
                  <a:cs typeface="Arial" panose="020B0604020202020204" pitchFamily="34" charset="0"/>
                </a:defRPr>
              </a:lvl1pPr>
            </a:lstStyle>
            <a:p>
              <a:r>
                <a:rPr lang="en-US" dirty="0" err="1">
                  <a:latin typeface="Calibri corps"/>
                </a:rPr>
                <a:t>Survie</a:t>
              </a:r>
              <a:r>
                <a:rPr lang="en-US" dirty="0">
                  <a:latin typeface="Calibri corps"/>
                </a:rPr>
                <a:t> et </a:t>
              </a:r>
              <a:r>
                <a:rPr lang="en-US" dirty="0" err="1">
                  <a:latin typeface="Calibri corps"/>
                </a:rPr>
                <a:t>fécondité</a:t>
              </a:r>
              <a:endParaRPr lang="en-US" i="1" dirty="0">
                <a:latin typeface="Calibri corps"/>
              </a:endParaRPr>
            </a:p>
          </p:txBody>
        </p:sp>
        <p:pic>
          <p:nvPicPr>
            <p:cNvPr id="234" name="Image 233">
              <a:extLst>
                <a:ext uri="{FF2B5EF4-FFF2-40B4-BE49-F238E27FC236}">
                  <a16:creationId xmlns:a16="http://schemas.microsoft.com/office/drawing/2014/main" id="{B10327D8-830E-417E-B176-9026E6033181}"/>
                </a:ext>
              </a:extLst>
            </p:cNvPr>
            <p:cNvPicPr>
              <a:picLocks noChangeAspect="1"/>
            </p:cNvPicPr>
            <p:nvPr/>
          </p:nvPicPr>
          <p:blipFill>
            <a:blip r:embed="rId5"/>
            <a:stretch>
              <a:fillRect/>
            </a:stretch>
          </p:blipFill>
          <p:spPr>
            <a:xfrm>
              <a:off x="716635" y="2944031"/>
              <a:ext cx="786508" cy="808459"/>
            </a:xfrm>
            <a:prstGeom prst="rect">
              <a:avLst/>
            </a:prstGeom>
          </p:spPr>
        </p:pic>
      </p:grpSp>
      <p:sp>
        <p:nvSpPr>
          <p:cNvPr id="117" name="Espace réservé du numéro de diapositive 1">
            <a:extLst>
              <a:ext uri="{FF2B5EF4-FFF2-40B4-BE49-F238E27FC236}">
                <a16:creationId xmlns:a16="http://schemas.microsoft.com/office/drawing/2014/main" id="{A6920946-2854-48CC-98B0-E7FACD1A41FC}"/>
              </a:ext>
            </a:extLst>
          </p:cNvPr>
          <p:cNvSpPr>
            <a:spLocks noGrp="1"/>
          </p:cNvSpPr>
          <p:nvPr>
            <p:ph type="sldNum" sz="quarter" idx="12"/>
          </p:nvPr>
        </p:nvSpPr>
        <p:spPr>
          <a:xfrm>
            <a:off x="8548196" y="6329395"/>
            <a:ext cx="2743200" cy="365125"/>
          </a:xfrm>
        </p:spPr>
        <p:txBody>
          <a:bodyPr/>
          <a:lstStyle/>
          <a:p>
            <a:fld id="{C77BCA25-F3AE-44E6-94B1-B3E1DF1A1953}" type="slidenum">
              <a:rPr lang="en-US" smtClean="0"/>
              <a:t>8</a:t>
            </a:fld>
            <a:endParaRPr lang="en-US" dirty="0"/>
          </a:p>
        </p:txBody>
      </p:sp>
      <p:sp>
        <p:nvSpPr>
          <p:cNvPr id="119" name="Titre 2">
            <a:extLst>
              <a:ext uri="{FF2B5EF4-FFF2-40B4-BE49-F238E27FC236}">
                <a16:creationId xmlns:a16="http://schemas.microsoft.com/office/drawing/2014/main" id="{CB987D7B-636B-41EE-8D8D-4A1A92A0931F}"/>
              </a:ext>
            </a:extLst>
          </p:cNvPr>
          <p:cNvSpPr>
            <a:spLocks noGrp="1"/>
          </p:cNvSpPr>
          <p:nvPr>
            <p:ph type="title"/>
          </p:nvPr>
        </p:nvSpPr>
        <p:spPr>
          <a:xfrm>
            <a:off x="379842" y="-180726"/>
            <a:ext cx="11285836" cy="888251"/>
          </a:xfrm>
        </p:spPr>
        <p:txBody>
          <a:bodyPr vert="horz" lIns="91440" tIns="45720" rIns="91440" bIns="45720" rtlCol="0" anchor="ctr" anchorCtr="0">
            <a:noAutofit/>
          </a:bodyPr>
          <a:lstStyle/>
          <a:p>
            <a:pPr algn="ctr"/>
            <a:r>
              <a:rPr lang="fr-FR" sz="2000" spc="-150" dirty="0">
                <a:solidFill>
                  <a:schemeClr val="accent2"/>
                </a:solidFill>
                <a:latin typeface="Nunito" pitchFamily="2" charset="0"/>
              </a:rPr>
              <a:t>Impact de variétés sensibles : variables mesurées</a:t>
            </a:r>
            <a:endParaRPr lang="en-US" sz="2000" spc="-150" dirty="0">
              <a:solidFill>
                <a:schemeClr val="accent2"/>
              </a:solidFill>
              <a:latin typeface="Nunito" pitchFamily="2" charset="0"/>
            </a:endParaRPr>
          </a:p>
        </p:txBody>
      </p:sp>
      <p:grpSp>
        <p:nvGrpSpPr>
          <p:cNvPr id="16" name="Groupe 15">
            <a:extLst>
              <a:ext uri="{FF2B5EF4-FFF2-40B4-BE49-F238E27FC236}">
                <a16:creationId xmlns:a16="http://schemas.microsoft.com/office/drawing/2014/main" id="{3CBDA919-AF63-4A34-AA25-06202AC28E7A}"/>
              </a:ext>
            </a:extLst>
          </p:cNvPr>
          <p:cNvGrpSpPr/>
          <p:nvPr/>
        </p:nvGrpSpPr>
        <p:grpSpPr>
          <a:xfrm>
            <a:off x="5838788" y="1364690"/>
            <a:ext cx="2036968" cy="1481429"/>
            <a:chOff x="5991188" y="561204"/>
            <a:chExt cx="2036968" cy="1481429"/>
          </a:xfrm>
        </p:grpSpPr>
        <p:grpSp>
          <p:nvGrpSpPr>
            <p:cNvPr id="257" name="Groupe 256">
              <a:extLst>
                <a:ext uri="{FF2B5EF4-FFF2-40B4-BE49-F238E27FC236}">
                  <a16:creationId xmlns:a16="http://schemas.microsoft.com/office/drawing/2014/main" id="{F0E9DAD1-6B61-4504-9D26-E1D8A1458348}"/>
                </a:ext>
              </a:extLst>
            </p:cNvPr>
            <p:cNvGrpSpPr/>
            <p:nvPr/>
          </p:nvGrpSpPr>
          <p:grpSpPr>
            <a:xfrm>
              <a:off x="5991188" y="703224"/>
              <a:ext cx="2036968" cy="1339409"/>
              <a:chOff x="8513533" y="554842"/>
              <a:chExt cx="3530051" cy="1980000"/>
            </a:xfrm>
          </p:grpSpPr>
          <p:pic>
            <p:nvPicPr>
              <p:cNvPr id="258" name="Image 257">
                <a:extLst>
                  <a:ext uri="{FF2B5EF4-FFF2-40B4-BE49-F238E27FC236}">
                    <a16:creationId xmlns:a16="http://schemas.microsoft.com/office/drawing/2014/main" id="{08E6DBA6-1647-440B-B5B8-4FF18FD69C60}"/>
                  </a:ext>
                </a:extLst>
              </p:cNvPr>
              <p:cNvPicPr>
                <a:picLocks noChangeAspect="1"/>
              </p:cNvPicPr>
              <p:nvPr/>
            </p:nvPicPr>
            <p:blipFill rotWithShape="1">
              <a:blip r:embed="rId6">
                <a:extLst>
                  <a:ext uri="{28A0092B-C50C-407E-A947-70E740481C1C}">
                    <a14:useLocalDpi xmlns:a14="http://schemas.microsoft.com/office/drawing/2010/main" val="0"/>
                  </a:ext>
                </a:extLst>
              </a:blip>
              <a:srcRect l="3620" t="1" b="5010"/>
              <a:stretch/>
            </p:blipFill>
            <p:spPr>
              <a:xfrm>
                <a:off x="8896638" y="554842"/>
                <a:ext cx="3146946" cy="1980000"/>
              </a:xfrm>
              <a:prstGeom prst="rect">
                <a:avLst/>
              </a:prstGeom>
            </p:spPr>
          </p:pic>
          <p:sp>
            <p:nvSpPr>
              <p:cNvPr id="259" name="ZoneTexte 258">
                <a:extLst>
                  <a:ext uri="{FF2B5EF4-FFF2-40B4-BE49-F238E27FC236}">
                    <a16:creationId xmlns:a16="http://schemas.microsoft.com/office/drawing/2014/main" id="{7A454A5E-1A4A-40B3-A505-64220ADA0AE7}"/>
                  </a:ext>
                </a:extLst>
              </p:cNvPr>
              <p:cNvSpPr txBox="1"/>
              <p:nvPr/>
            </p:nvSpPr>
            <p:spPr>
              <a:xfrm rot="16200000">
                <a:off x="7894010" y="1261704"/>
                <a:ext cx="1692413" cy="453368"/>
              </a:xfrm>
              <a:prstGeom prst="rect">
                <a:avLst/>
              </a:prstGeom>
              <a:noFill/>
            </p:spPr>
            <p:txBody>
              <a:bodyPr wrap="none" rtlCol="0">
                <a:spAutoFit/>
              </a:bodyPr>
              <a:lstStyle/>
              <a:p>
                <a:pPr algn="ctr"/>
                <a:r>
                  <a:rPr lang="en-US" sz="1100" dirty="0" err="1"/>
                  <a:t>Colonisation</a:t>
                </a:r>
                <a:r>
                  <a:rPr lang="en-US" sz="1100" dirty="0"/>
                  <a:t> ( %)</a:t>
                </a:r>
              </a:p>
            </p:txBody>
          </p:sp>
        </p:grpSp>
        <p:pic>
          <p:nvPicPr>
            <p:cNvPr id="281" name="Graphique 280">
              <a:extLst>
                <a:ext uri="{FF2B5EF4-FFF2-40B4-BE49-F238E27FC236}">
                  <a16:creationId xmlns:a16="http://schemas.microsoft.com/office/drawing/2014/main" id="{BEC8F17A-F06F-46BC-B593-C2A172EC24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6412618" y="561204"/>
              <a:ext cx="528278" cy="255978"/>
            </a:xfrm>
            <a:prstGeom prst="rect">
              <a:avLst/>
            </a:prstGeom>
          </p:spPr>
        </p:pic>
      </p:grpSp>
      <p:grpSp>
        <p:nvGrpSpPr>
          <p:cNvPr id="15" name="Groupe 14">
            <a:extLst>
              <a:ext uri="{FF2B5EF4-FFF2-40B4-BE49-F238E27FC236}">
                <a16:creationId xmlns:a16="http://schemas.microsoft.com/office/drawing/2014/main" id="{4BCB6525-FAB7-4D3C-9512-87CC4890F512}"/>
              </a:ext>
            </a:extLst>
          </p:cNvPr>
          <p:cNvGrpSpPr/>
          <p:nvPr/>
        </p:nvGrpSpPr>
        <p:grpSpPr>
          <a:xfrm>
            <a:off x="8005476" y="1191456"/>
            <a:ext cx="2013243" cy="1693092"/>
            <a:chOff x="8071516" y="387970"/>
            <a:chExt cx="2013243" cy="1693092"/>
          </a:xfrm>
        </p:grpSpPr>
        <p:grpSp>
          <p:nvGrpSpPr>
            <p:cNvPr id="260" name="Groupe 259">
              <a:extLst>
                <a:ext uri="{FF2B5EF4-FFF2-40B4-BE49-F238E27FC236}">
                  <a16:creationId xmlns:a16="http://schemas.microsoft.com/office/drawing/2014/main" id="{98C1BF0C-5503-4C60-861A-DCCE14848DE3}"/>
                </a:ext>
              </a:extLst>
            </p:cNvPr>
            <p:cNvGrpSpPr/>
            <p:nvPr/>
          </p:nvGrpSpPr>
          <p:grpSpPr>
            <a:xfrm>
              <a:off x="8071516" y="387970"/>
              <a:ext cx="2013243" cy="1693092"/>
              <a:chOff x="8379728" y="1940481"/>
              <a:chExt cx="3448840" cy="2741221"/>
            </a:xfrm>
          </p:grpSpPr>
          <p:pic>
            <p:nvPicPr>
              <p:cNvPr id="261" name="Image 260">
                <a:extLst>
                  <a:ext uri="{FF2B5EF4-FFF2-40B4-BE49-F238E27FC236}">
                    <a16:creationId xmlns:a16="http://schemas.microsoft.com/office/drawing/2014/main" id="{058D5E1D-0B35-4CF6-90FC-AD380DE35937}"/>
                  </a:ext>
                </a:extLst>
              </p:cNvPr>
              <p:cNvPicPr>
                <a:picLocks noChangeAspect="1"/>
              </p:cNvPicPr>
              <p:nvPr/>
            </p:nvPicPr>
            <p:blipFill rotWithShape="1">
              <a:blip r:embed="rId9"/>
              <a:srcRect l="4721"/>
              <a:stretch/>
            </p:blipFill>
            <p:spPr>
              <a:xfrm>
                <a:off x="8799575" y="2524426"/>
                <a:ext cx="3028993" cy="2156592"/>
              </a:xfrm>
              <a:prstGeom prst="rect">
                <a:avLst/>
              </a:prstGeom>
            </p:spPr>
          </p:pic>
          <p:sp>
            <p:nvSpPr>
              <p:cNvPr id="262" name="ZoneTexte 261">
                <a:extLst>
                  <a:ext uri="{FF2B5EF4-FFF2-40B4-BE49-F238E27FC236}">
                    <a16:creationId xmlns:a16="http://schemas.microsoft.com/office/drawing/2014/main" id="{93B60CA8-86B2-4664-BF4F-C0C67116B7C5}"/>
                  </a:ext>
                </a:extLst>
              </p:cNvPr>
              <p:cNvSpPr txBox="1"/>
              <p:nvPr/>
            </p:nvSpPr>
            <p:spPr>
              <a:xfrm rot="16200000">
                <a:off x="7220015" y="3100194"/>
                <a:ext cx="2741221" cy="421795"/>
              </a:xfrm>
              <a:prstGeom prst="rect">
                <a:avLst/>
              </a:prstGeom>
              <a:noFill/>
            </p:spPr>
            <p:txBody>
              <a:bodyPr wrap="none" rtlCol="0">
                <a:spAutoFit/>
              </a:bodyPr>
              <a:lstStyle/>
              <a:p>
                <a:pPr algn="ctr"/>
                <a:r>
                  <a:rPr lang="en-US" sz="1000" dirty="0" err="1"/>
                  <a:t>Nombre</a:t>
                </a:r>
                <a:r>
                  <a:rPr lang="en-US" sz="1000" dirty="0"/>
                  <a:t> de </a:t>
                </a:r>
                <a:r>
                  <a:rPr lang="en-US" sz="1000" dirty="0" err="1"/>
                  <a:t>nymphes</a:t>
                </a:r>
                <a:r>
                  <a:rPr lang="en-US" sz="1000" dirty="0"/>
                  <a:t>/</a:t>
                </a:r>
                <a:r>
                  <a:rPr lang="en-US" sz="1000" dirty="0" err="1"/>
                  <a:t>variété</a:t>
                </a:r>
                <a:endParaRPr lang="en-US" sz="1000" dirty="0"/>
              </a:p>
            </p:txBody>
          </p:sp>
          <p:sp>
            <p:nvSpPr>
              <p:cNvPr id="263" name="ZoneTexte 262">
                <a:extLst>
                  <a:ext uri="{FF2B5EF4-FFF2-40B4-BE49-F238E27FC236}">
                    <a16:creationId xmlns:a16="http://schemas.microsoft.com/office/drawing/2014/main" id="{423A5948-B604-48D8-8D2F-E93149F07708}"/>
                  </a:ext>
                </a:extLst>
              </p:cNvPr>
              <p:cNvSpPr txBox="1"/>
              <p:nvPr/>
            </p:nvSpPr>
            <p:spPr>
              <a:xfrm>
                <a:off x="10096268" y="2461609"/>
                <a:ext cx="338554" cy="461665"/>
              </a:xfrm>
              <a:prstGeom prst="rect">
                <a:avLst/>
              </a:prstGeom>
              <a:noFill/>
            </p:spPr>
            <p:txBody>
              <a:bodyPr wrap="none" rtlCol="0">
                <a:spAutoFit/>
              </a:bodyPr>
              <a:lstStyle/>
              <a:p>
                <a:pPr algn="ctr"/>
                <a:r>
                  <a:rPr lang="en-US" sz="2400" dirty="0"/>
                  <a:t>*</a:t>
                </a:r>
              </a:p>
            </p:txBody>
          </p:sp>
          <p:sp>
            <p:nvSpPr>
              <p:cNvPr id="264" name="ZoneTexte 263">
                <a:extLst>
                  <a:ext uri="{FF2B5EF4-FFF2-40B4-BE49-F238E27FC236}">
                    <a16:creationId xmlns:a16="http://schemas.microsoft.com/office/drawing/2014/main" id="{185EBEF1-E6FD-4BFC-AF3B-823D04C92932}"/>
                  </a:ext>
                </a:extLst>
              </p:cNvPr>
              <p:cNvSpPr txBox="1"/>
              <p:nvPr/>
            </p:nvSpPr>
            <p:spPr>
              <a:xfrm>
                <a:off x="11470538" y="2672702"/>
                <a:ext cx="338554" cy="461665"/>
              </a:xfrm>
              <a:prstGeom prst="rect">
                <a:avLst/>
              </a:prstGeom>
              <a:noFill/>
            </p:spPr>
            <p:txBody>
              <a:bodyPr wrap="none" rtlCol="0">
                <a:spAutoFit/>
              </a:bodyPr>
              <a:lstStyle/>
              <a:p>
                <a:pPr algn="ctr"/>
                <a:r>
                  <a:rPr lang="en-US" sz="2400" dirty="0"/>
                  <a:t>*</a:t>
                </a:r>
              </a:p>
            </p:txBody>
          </p:sp>
        </p:grpSp>
        <p:pic>
          <p:nvPicPr>
            <p:cNvPr id="282" name="Graphique 281">
              <a:extLst>
                <a:ext uri="{FF2B5EF4-FFF2-40B4-BE49-F238E27FC236}">
                  <a16:creationId xmlns:a16="http://schemas.microsoft.com/office/drawing/2014/main" id="{81F611DC-B5E3-48F0-9D46-01F66FDA03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8453400" y="561204"/>
              <a:ext cx="528278" cy="255978"/>
            </a:xfrm>
            <a:prstGeom prst="rect">
              <a:avLst/>
            </a:prstGeom>
          </p:spPr>
        </p:pic>
      </p:grpSp>
      <p:grpSp>
        <p:nvGrpSpPr>
          <p:cNvPr id="289" name="Groupe 288">
            <a:extLst>
              <a:ext uri="{FF2B5EF4-FFF2-40B4-BE49-F238E27FC236}">
                <a16:creationId xmlns:a16="http://schemas.microsoft.com/office/drawing/2014/main" id="{9BC4079B-DA14-4F16-973E-683A729F6447}"/>
              </a:ext>
            </a:extLst>
          </p:cNvPr>
          <p:cNvGrpSpPr/>
          <p:nvPr/>
        </p:nvGrpSpPr>
        <p:grpSpPr>
          <a:xfrm>
            <a:off x="5855105" y="4683686"/>
            <a:ext cx="2060965" cy="1296000"/>
            <a:chOff x="8328877" y="2953338"/>
            <a:chExt cx="2863348" cy="1980000"/>
          </a:xfrm>
        </p:grpSpPr>
        <p:grpSp>
          <p:nvGrpSpPr>
            <p:cNvPr id="290" name="Groupe 289">
              <a:extLst>
                <a:ext uri="{FF2B5EF4-FFF2-40B4-BE49-F238E27FC236}">
                  <a16:creationId xmlns:a16="http://schemas.microsoft.com/office/drawing/2014/main" id="{865D57D9-106C-45D6-88D3-C9DD0797FF4E}"/>
                </a:ext>
              </a:extLst>
            </p:cNvPr>
            <p:cNvGrpSpPr/>
            <p:nvPr/>
          </p:nvGrpSpPr>
          <p:grpSpPr>
            <a:xfrm>
              <a:off x="8701025" y="2953338"/>
              <a:ext cx="2491200" cy="1980000"/>
              <a:chOff x="1534461" y="2550781"/>
              <a:chExt cx="4168420" cy="2480352"/>
            </a:xfrm>
          </p:grpSpPr>
          <p:pic>
            <p:nvPicPr>
              <p:cNvPr id="292" name="Image 291">
                <a:extLst>
                  <a:ext uri="{FF2B5EF4-FFF2-40B4-BE49-F238E27FC236}">
                    <a16:creationId xmlns:a16="http://schemas.microsoft.com/office/drawing/2014/main" id="{519FA804-F106-4584-978E-07CAFCD20EEA}"/>
                  </a:ext>
                </a:extLst>
              </p:cNvPr>
              <p:cNvPicPr>
                <a:picLocks noChangeAspect="1"/>
              </p:cNvPicPr>
              <p:nvPr/>
            </p:nvPicPr>
            <p:blipFill rotWithShape="1">
              <a:blip r:embed="rId10">
                <a:extLst>
                  <a:ext uri="{28A0092B-C50C-407E-A947-70E740481C1C}">
                    <a14:useLocalDpi xmlns:a14="http://schemas.microsoft.com/office/drawing/2010/main" val="0"/>
                  </a:ext>
                </a:extLst>
              </a:blip>
              <a:srcRect l="3935" b="6309"/>
              <a:stretch/>
            </p:blipFill>
            <p:spPr>
              <a:xfrm>
                <a:off x="1534461" y="2550781"/>
                <a:ext cx="4168420" cy="2480352"/>
              </a:xfrm>
              <a:prstGeom prst="rect">
                <a:avLst/>
              </a:prstGeom>
            </p:spPr>
          </p:pic>
          <p:sp>
            <p:nvSpPr>
              <p:cNvPr id="293" name="ZoneTexte 292">
                <a:extLst>
                  <a:ext uri="{FF2B5EF4-FFF2-40B4-BE49-F238E27FC236}">
                    <a16:creationId xmlns:a16="http://schemas.microsoft.com/office/drawing/2014/main" id="{9EEC5714-F5BE-4FF9-8627-A6D4D6AD0DDF}"/>
                  </a:ext>
                </a:extLst>
              </p:cNvPr>
              <p:cNvSpPr txBox="1"/>
              <p:nvPr/>
            </p:nvSpPr>
            <p:spPr bwMode="auto">
              <a:xfrm>
                <a:off x="3520571" y="3828346"/>
                <a:ext cx="695235" cy="462663"/>
              </a:xfrm>
              <a:prstGeom prst="rect">
                <a:avLst/>
              </a:prstGeom>
              <a:noFill/>
              <a:ln w="9525">
                <a:noFill/>
                <a:miter lim="800000"/>
                <a:headEnd/>
                <a:tailEnd/>
              </a:ln>
            </p:spPr>
            <p:txBody>
              <a:bodyPr wrap="none" rtlCol="0">
                <a:spAutoFit/>
              </a:bodyPr>
              <a:lstStyle/>
              <a:p>
                <a:pPr algn="ctr" eaLnBrk="0" hangingPunct="0"/>
                <a:r>
                  <a:rPr lang="en-US" b="1" dirty="0">
                    <a:latin typeface="Calibri" panose="020F0502020204030204" pitchFamily="34" charset="0"/>
                    <a:cs typeface="Calibri" panose="020F0502020204030204" pitchFamily="34" charset="0"/>
                  </a:rPr>
                  <a:t>**</a:t>
                </a:r>
              </a:p>
            </p:txBody>
          </p:sp>
        </p:grpSp>
        <p:sp>
          <p:nvSpPr>
            <p:cNvPr id="291" name="ZoneTexte 290">
              <a:extLst>
                <a:ext uri="{FF2B5EF4-FFF2-40B4-BE49-F238E27FC236}">
                  <a16:creationId xmlns:a16="http://schemas.microsoft.com/office/drawing/2014/main" id="{749D09C6-29AE-4567-9C55-FCD75A0F5D12}"/>
                </a:ext>
              </a:extLst>
            </p:cNvPr>
            <p:cNvSpPr txBox="1"/>
            <p:nvPr/>
          </p:nvSpPr>
          <p:spPr>
            <a:xfrm rot="16200000">
              <a:off x="7813613" y="3654119"/>
              <a:ext cx="1393989" cy="363461"/>
            </a:xfrm>
            <a:prstGeom prst="rect">
              <a:avLst/>
            </a:prstGeom>
            <a:noFill/>
          </p:spPr>
          <p:txBody>
            <a:bodyPr wrap="none" rtlCol="0">
              <a:spAutoFit/>
            </a:bodyPr>
            <a:lstStyle/>
            <a:p>
              <a:pPr algn="ctr"/>
              <a:r>
                <a:rPr lang="en-US" sz="1100" dirty="0"/>
                <a:t>Infection (%)</a:t>
              </a:r>
            </a:p>
          </p:txBody>
        </p:sp>
      </p:grpSp>
      <p:grpSp>
        <p:nvGrpSpPr>
          <p:cNvPr id="17" name="Groupe 16">
            <a:extLst>
              <a:ext uri="{FF2B5EF4-FFF2-40B4-BE49-F238E27FC236}">
                <a16:creationId xmlns:a16="http://schemas.microsoft.com/office/drawing/2014/main" id="{9CD05450-BE5E-42F3-A1A2-7C604F22429D}"/>
              </a:ext>
            </a:extLst>
          </p:cNvPr>
          <p:cNvGrpSpPr/>
          <p:nvPr/>
        </p:nvGrpSpPr>
        <p:grpSpPr>
          <a:xfrm>
            <a:off x="10081774" y="1402488"/>
            <a:ext cx="2039091" cy="1511357"/>
            <a:chOff x="8448231" y="4484097"/>
            <a:chExt cx="3357637" cy="2265710"/>
          </a:xfrm>
        </p:grpSpPr>
        <p:pic>
          <p:nvPicPr>
            <p:cNvPr id="299" name="Image 298">
              <a:extLst>
                <a:ext uri="{FF2B5EF4-FFF2-40B4-BE49-F238E27FC236}">
                  <a16:creationId xmlns:a16="http://schemas.microsoft.com/office/drawing/2014/main" id="{0EEF2185-01C8-4BBA-984E-BED1A785EA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16145" y="4669001"/>
              <a:ext cx="3189723" cy="2080806"/>
            </a:xfrm>
            <a:prstGeom prst="rect">
              <a:avLst/>
            </a:prstGeom>
          </p:spPr>
        </p:pic>
        <p:sp>
          <p:nvSpPr>
            <p:cNvPr id="300" name="ZoneTexte 299">
              <a:extLst>
                <a:ext uri="{FF2B5EF4-FFF2-40B4-BE49-F238E27FC236}">
                  <a16:creationId xmlns:a16="http://schemas.microsoft.com/office/drawing/2014/main" id="{1F2DF855-3F7F-4A36-B4A5-130FA9B04F3A}"/>
                </a:ext>
              </a:extLst>
            </p:cNvPr>
            <p:cNvSpPr txBox="1"/>
            <p:nvPr/>
          </p:nvSpPr>
          <p:spPr>
            <a:xfrm rot="16200000">
              <a:off x="7572443" y="5359885"/>
              <a:ext cx="2182351" cy="430776"/>
            </a:xfrm>
            <a:prstGeom prst="rect">
              <a:avLst/>
            </a:prstGeom>
            <a:noFill/>
          </p:spPr>
          <p:txBody>
            <a:bodyPr wrap="square" rtlCol="0">
              <a:spAutoFit/>
            </a:bodyPr>
            <a:lstStyle/>
            <a:p>
              <a:pPr algn="ctr"/>
              <a:r>
                <a:rPr lang="en-US" sz="1100" dirty="0" err="1"/>
                <a:t>Prévalence</a:t>
              </a:r>
              <a:r>
                <a:rPr lang="en-US" sz="1100" dirty="0"/>
                <a:t> (%)</a:t>
              </a:r>
            </a:p>
          </p:txBody>
        </p:sp>
      </p:grpSp>
      <p:pic>
        <p:nvPicPr>
          <p:cNvPr id="301" name="Picture 2" descr="https://lh3.googleusercontent.com/yCGPgWp6DXA71JKfqL06lI_3LXw7OSbZHjgSaQU6dd3xRz3gDFMr_833KNf_NlP5XqeWJjcdB92o_KTnxZKJOOm1heSQlg2E7YSfxaxMTZby_RHzjpH7hV8SX72u2ZrljySYspLW4hGb">
            <a:extLst>
              <a:ext uri="{FF2B5EF4-FFF2-40B4-BE49-F238E27FC236}">
                <a16:creationId xmlns:a16="http://schemas.microsoft.com/office/drawing/2014/main" id="{50F9F620-05B8-4BF0-B9DD-54520DE20FFE}"/>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10800000" flipV="1">
            <a:off x="6270904" y="4572796"/>
            <a:ext cx="460235" cy="266526"/>
          </a:xfrm>
          <a:prstGeom prst="rect">
            <a:avLst/>
          </a:prstGeom>
          <a:noFill/>
          <a:extLst>
            <a:ext uri="{909E8E84-426E-40DD-AFC4-6F175D3DCCD1}">
              <a14:hiddenFill xmlns:a14="http://schemas.microsoft.com/office/drawing/2010/main">
                <a:solidFill>
                  <a:srgbClr val="FFFFFF"/>
                </a:solidFill>
              </a14:hiddenFill>
            </a:ext>
          </a:extLst>
        </p:spPr>
      </p:pic>
      <p:pic>
        <p:nvPicPr>
          <p:cNvPr id="302" name="Picture 2" descr="https://lh3.googleusercontent.com/yCGPgWp6DXA71JKfqL06lI_3LXw7OSbZHjgSaQU6dd3xRz3gDFMr_833KNf_NlP5XqeWJjcdB92o_KTnxZKJOOm1heSQlg2E7YSfxaxMTZby_RHzjpH7hV8SX72u2ZrljySYspLW4hGb">
            <a:extLst>
              <a:ext uri="{FF2B5EF4-FFF2-40B4-BE49-F238E27FC236}">
                <a16:creationId xmlns:a16="http://schemas.microsoft.com/office/drawing/2014/main" id="{2E3FE03F-6F71-4024-AD5D-7BB10FCE4DC2}"/>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10800000" flipV="1">
            <a:off x="10432961" y="1339609"/>
            <a:ext cx="460235" cy="266526"/>
          </a:xfrm>
          <a:prstGeom prst="rect">
            <a:avLst/>
          </a:prstGeom>
          <a:noFill/>
          <a:extLst>
            <a:ext uri="{909E8E84-426E-40DD-AFC4-6F175D3DCCD1}">
              <a14:hiddenFill xmlns:a14="http://schemas.microsoft.com/office/drawing/2010/main">
                <a:solidFill>
                  <a:srgbClr val="FFFFFF"/>
                </a:solidFill>
              </a14:hiddenFill>
            </a:ext>
          </a:extLst>
        </p:spPr>
      </p:pic>
      <p:cxnSp>
        <p:nvCxnSpPr>
          <p:cNvPr id="304" name="Connecteur droit 303">
            <a:extLst>
              <a:ext uri="{FF2B5EF4-FFF2-40B4-BE49-F238E27FC236}">
                <a16:creationId xmlns:a16="http://schemas.microsoft.com/office/drawing/2014/main" id="{34F22734-8040-4D09-BEC1-4760D545C512}"/>
              </a:ext>
            </a:extLst>
          </p:cNvPr>
          <p:cNvCxnSpPr>
            <a:cxnSpLocks/>
          </p:cNvCxnSpPr>
          <p:nvPr/>
        </p:nvCxnSpPr>
        <p:spPr>
          <a:xfrm>
            <a:off x="180336" y="2890126"/>
            <a:ext cx="11843535" cy="0"/>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5" name="Connecteur droit 304">
            <a:extLst>
              <a:ext uri="{FF2B5EF4-FFF2-40B4-BE49-F238E27FC236}">
                <a16:creationId xmlns:a16="http://schemas.microsoft.com/office/drawing/2014/main" id="{1A643521-F28C-4A4E-842B-44DBA6ABD656}"/>
              </a:ext>
            </a:extLst>
          </p:cNvPr>
          <p:cNvCxnSpPr>
            <a:cxnSpLocks/>
          </p:cNvCxnSpPr>
          <p:nvPr/>
        </p:nvCxnSpPr>
        <p:spPr>
          <a:xfrm>
            <a:off x="180336" y="4507810"/>
            <a:ext cx="9920134" cy="0"/>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6" name="Connecteur droit 305">
            <a:extLst>
              <a:ext uri="{FF2B5EF4-FFF2-40B4-BE49-F238E27FC236}">
                <a16:creationId xmlns:a16="http://schemas.microsoft.com/office/drawing/2014/main" id="{9596F876-CC9F-4A61-AD8C-F118E695AE24}"/>
              </a:ext>
            </a:extLst>
          </p:cNvPr>
          <p:cNvCxnSpPr>
            <a:cxnSpLocks/>
          </p:cNvCxnSpPr>
          <p:nvPr/>
        </p:nvCxnSpPr>
        <p:spPr>
          <a:xfrm>
            <a:off x="180336" y="6162566"/>
            <a:ext cx="7842368" cy="0"/>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9" name="Connecteur droit 308">
            <a:extLst>
              <a:ext uri="{FF2B5EF4-FFF2-40B4-BE49-F238E27FC236}">
                <a16:creationId xmlns:a16="http://schemas.microsoft.com/office/drawing/2014/main" id="{590BB649-969D-40F8-AF82-BBC9B15F0BD8}"/>
              </a:ext>
            </a:extLst>
          </p:cNvPr>
          <p:cNvCxnSpPr>
            <a:cxnSpLocks/>
          </p:cNvCxnSpPr>
          <p:nvPr/>
        </p:nvCxnSpPr>
        <p:spPr>
          <a:xfrm>
            <a:off x="100138" y="1220208"/>
            <a:ext cx="1744631" cy="0"/>
          </a:xfrm>
          <a:prstGeom prst="line">
            <a:avLst/>
          </a:prstGeom>
          <a:ln w="12700">
            <a:solidFill>
              <a:srgbClr val="10A7AB"/>
            </a:solidFill>
            <a:prstDash val="solid"/>
          </a:ln>
        </p:spPr>
        <p:style>
          <a:lnRef idx="1">
            <a:schemeClr val="accent1"/>
          </a:lnRef>
          <a:fillRef idx="0">
            <a:schemeClr val="accent1"/>
          </a:fillRef>
          <a:effectRef idx="0">
            <a:schemeClr val="accent1"/>
          </a:effectRef>
          <a:fontRef idx="minor">
            <a:schemeClr val="tx1"/>
          </a:fontRef>
        </p:style>
      </p:cxnSp>
      <p:sp>
        <p:nvSpPr>
          <p:cNvPr id="312" name="ZoneTexte 311">
            <a:extLst>
              <a:ext uri="{FF2B5EF4-FFF2-40B4-BE49-F238E27FC236}">
                <a16:creationId xmlns:a16="http://schemas.microsoft.com/office/drawing/2014/main" id="{29C6C7D5-26C2-44F9-887D-63A6D8CF4B71}"/>
              </a:ext>
            </a:extLst>
          </p:cNvPr>
          <p:cNvSpPr txBox="1"/>
          <p:nvPr/>
        </p:nvSpPr>
        <p:spPr bwMode="auto">
          <a:xfrm>
            <a:off x="1914525" y="888251"/>
            <a:ext cx="3790950" cy="369332"/>
          </a:xfrm>
          <a:prstGeom prst="rect">
            <a:avLst/>
          </a:prstGeom>
          <a:noFill/>
          <a:ln w="9525">
            <a:noFill/>
            <a:miter lim="800000"/>
            <a:headEnd/>
            <a:tailEnd/>
          </a:ln>
        </p:spPr>
        <p:txBody>
          <a:bodyPr wrap="square" rtlCol="0">
            <a:spAutoFit/>
          </a:bodyPr>
          <a:lstStyle/>
          <a:p>
            <a:pPr algn="ctr" eaLnBrk="0" hangingPunct="0"/>
            <a:r>
              <a:rPr lang="en-US" dirty="0" err="1">
                <a:solidFill>
                  <a:srgbClr val="10A7AB"/>
                </a:solidFill>
                <a:latin typeface="Calibri corps"/>
                <a:cs typeface="Arial" panose="020B0604020202020204" pitchFamily="34" charset="0"/>
              </a:rPr>
              <a:t>Schéma</a:t>
            </a:r>
            <a:r>
              <a:rPr lang="en-US" dirty="0">
                <a:solidFill>
                  <a:srgbClr val="10A7AB"/>
                </a:solidFill>
                <a:latin typeface="Calibri corps"/>
                <a:cs typeface="Arial" panose="020B0604020202020204" pitchFamily="34" charset="0"/>
              </a:rPr>
              <a:t> </a:t>
            </a:r>
            <a:r>
              <a:rPr lang="en-US" dirty="0" err="1">
                <a:solidFill>
                  <a:srgbClr val="10A7AB"/>
                </a:solidFill>
                <a:latin typeface="Calibri corps"/>
                <a:cs typeface="Arial" panose="020B0604020202020204" pitchFamily="34" charset="0"/>
              </a:rPr>
              <a:t>expérimental</a:t>
            </a:r>
            <a:endParaRPr lang="en-US" i="1" dirty="0">
              <a:solidFill>
                <a:srgbClr val="10A7AB"/>
              </a:solidFill>
              <a:latin typeface="Calibri corps"/>
              <a:cs typeface="Arial" panose="020B0604020202020204" pitchFamily="34" charset="0"/>
            </a:endParaRPr>
          </a:p>
        </p:txBody>
      </p:sp>
      <p:cxnSp>
        <p:nvCxnSpPr>
          <p:cNvPr id="313" name="Connecteur droit 312">
            <a:extLst>
              <a:ext uri="{FF2B5EF4-FFF2-40B4-BE49-F238E27FC236}">
                <a16:creationId xmlns:a16="http://schemas.microsoft.com/office/drawing/2014/main" id="{97077EF5-D208-4BB7-A61F-D1E4B5EC5C69}"/>
              </a:ext>
            </a:extLst>
          </p:cNvPr>
          <p:cNvCxnSpPr>
            <a:cxnSpLocks/>
          </p:cNvCxnSpPr>
          <p:nvPr/>
        </p:nvCxnSpPr>
        <p:spPr>
          <a:xfrm>
            <a:off x="1922143" y="1220208"/>
            <a:ext cx="3759099" cy="0"/>
          </a:xfrm>
          <a:prstGeom prst="line">
            <a:avLst/>
          </a:prstGeom>
          <a:ln w="12700">
            <a:solidFill>
              <a:srgbClr val="10A7AB"/>
            </a:solidFill>
            <a:prstDash val="solid"/>
          </a:ln>
        </p:spPr>
        <p:style>
          <a:lnRef idx="1">
            <a:schemeClr val="accent1"/>
          </a:lnRef>
          <a:fillRef idx="0">
            <a:schemeClr val="accent1"/>
          </a:fillRef>
          <a:effectRef idx="0">
            <a:schemeClr val="accent1"/>
          </a:effectRef>
          <a:fontRef idx="minor">
            <a:schemeClr val="tx1"/>
          </a:fontRef>
        </p:style>
      </p:cxnSp>
      <p:cxnSp>
        <p:nvCxnSpPr>
          <p:cNvPr id="314" name="Connecteur droit 313">
            <a:extLst>
              <a:ext uri="{FF2B5EF4-FFF2-40B4-BE49-F238E27FC236}">
                <a16:creationId xmlns:a16="http://schemas.microsoft.com/office/drawing/2014/main" id="{559E0B78-2FAF-4F3F-98DE-6E371E6AC252}"/>
              </a:ext>
            </a:extLst>
          </p:cNvPr>
          <p:cNvCxnSpPr>
            <a:cxnSpLocks/>
          </p:cNvCxnSpPr>
          <p:nvPr/>
        </p:nvCxnSpPr>
        <p:spPr>
          <a:xfrm>
            <a:off x="5855105" y="1220208"/>
            <a:ext cx="6265755" cy="0"/>
          </a:xfrm>
          <a:prstGeom prst="line">
            <a:avLst/>
          </a:prstGeom>
          <a:ln w="12700">
            <a:solidFill>
              <a:srgbClr val="10A7AB"/>
            </a:solidFill>
            <a:prstDash val="solid"/>
          </a:ln>
        </p:spPr>
        <p:style>
          <a:lnRef idx="1">
            <a:schemeClr val="accent1"/>
          </a:lnRef>
          <a:fillRef idx="0">
            <a:schemeClr val="accent1"/>
          </a:fillRef>
          <a:effectRef idx="0">
            <a:schemeClr val="accent1"/>
          </a:effectRef>
          <a:fontRef idx="minor">
            <a:schemeClr val="tx1"/>
          </a:fontRef>
        </p:style>
      </p:cxnSp>
      <p:sp>
        <p:nvSpPr>
          <p:cNvPr id="315" name="ZoneTexte 314">
            <a:extLst>
              <a:ext uri="{FF2B5EF4-FFF2-40B4-BE49-F238E27FC236}">
                <a16:creationId xmlns:a16="http://schemas.microsoft.com/office/drawing/2014/main" id="{83086C2C-EC56-4828-B4B9-FEF41CA22900}"/>
              </a:ext>
            </a:extLst>
          </p:cNvPr>
          <p:cNvSpPr txBox="1"/>
          <p:nvPr/>
        </p:nvSpPr>
        <p:spPr bwMode="auto">
          <a:xfrm>
            <a:off x="7999584" y="888251"/>
            <a:ext cx="2134044" cy="369332"/>
          </a:xfrm>
          <a:prstGeom prst="rect">
            <a:avLst/>
          </a:prstGeom>
          <a:noFill/>
          <a:ln w="9525">
            <a:noFill/>
            <a:miter lim="800000"/>
            <a:headEnd/>
            <a:tailEnd/>
          </a:ln>
        </p:spPr>
        <p:txBody>
          <a:bodyPr wrap="square" rtlCol="0">
            <a:spAutoFit/>
          </a:bodyPr>
          <a:lstStyle/>
          <a:p>
            <a:pPr algn="ctr" eaLnBrk="0" hangingPunct="0"/>
            <a:r>
              <a:rPr lang="en-US" dirty="0">
                <a:solidFill>
                  <a:srgbClr val="10A7AB"/>
                </a:solidFill>
                <a:latin typeface="Calibri corps"/>
                <a:cs typeface="Arial" panose="020B0604020202020204" pitchFamily="34" charset="0"/>
              </a:rPr>
              <a:t>Variable</a:t>
            </a:r>
            <a:endParaRPr lang="en-US" i="1" dirty="0">
              <a:solidFill>
                <a:srgbClr val="10A7AB"/>
              </a:solidFill>
              <a:latin typeface="Calibri corps"/>
              <a:cs typeface="Arial" panose="020B0604020202020204" pitchFamily="34" charset="0"/>
            </a:endParaRPr>
          </a:p>
        </p:txBody>
      </p:sp>
      <p:cxnSp>
        <p:nvCxnSpPr>
          <p:cNvPr id="319" name="Connecteur droit 318">
            <a:extLst>
              <a:ext uri="{FF2B5EF4-FFF2-40B4-BE49-F238E27FC236}">
                <a16:creationId xmlns:a16="http://schemas.microsoft.com/office/drawing/2014/main" id="{42726F79-7913-425F-B933-93712D946583}"/>
              </a:ext>
            </a:extLst>
          </p:cNvPr>
          <p:cNvCxnSpPr>
            <a:cxnSpLocks/>
          </p:cNvCxnSpPr>
          <p:nvPr/>
        </p:nvCxnSpPr>
        <p:spPr>
          <a:xfrm>
            <a:off x="5753100" y="1220208"/>
            <a:ext cx="0" cy="4913876"/>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0" name="Connecteur droit 319">
            <a:extLst>
              <a:ext uri="{FF2B5EF4-FFF2-40B4-BE49-F238E27FC236}">
                <a16:creationId xmlns:a16="http://schemas.microsoft.com/office/drawing/2014/main" id="{AB1650CB-379C-44DE-9F6B-B42B5FAA8F04}"/>
              </a:ext>
            </a:extLst>
          </p:cNvPr>
          <p:cNvCxnSpPr>
            <a:cxnSpLocks/>
          </p:cNvCxnSpPr>
          <p:nvPr/>
        </p:nvCxnSpPr>
        <p:spPr>
          <a:xfrm>
            <a:off x="1875254" y="1220208"/>
            <a:ext cx="0" cy="4913876"/>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1" name="Connecteur droit 320">
            <a:extLst>
              <a:ext uri="{FF2B5EF4-FFF2-40B4-BE49-F238E27FC236}">
                <a16:creationId xmlns:a16="http://schemas.microsoft.com/office/drawing/2014/main" id="{631964E9-7314-4627-B9CB-7F22AF64296A}"/>
              </a:ext>
            </a:extLst>
          </p:cNvPr>
          <p:cNvCxnSpPr>
            <a:cxnSpLocks/>
          </p:cNvCxnSpPr>
          <p:nvPr/>
        </p:nvCxnSpPr>
        <p:spPr>
          <a:xfrm>
            <a:off x="7999584" y="1220208"/>
            <a:ext cx="0" cy="4913876"/>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2" name="Connecteur droit 321">
            <a:extLst>
              <a:ext uri="{FF2B5EF4-FFF2-40B4-BE49-F238E27FC236}">
                <a16:creationId xmlns:a16="http://schemas.microsoft.com/office/drawing/2014/main" id="{EE563DEB-6246-4432-83E7-BFAEDDC9C421}"/>
              </a:ext>
            </a:extLst>
          </p:cNvPr>
          <p:cNvCxnSpPr>
            <a:cxnSpLocks/>
          </p:cNvCxnSpPr>
          <p:nvPr/>
        </p:nvCxnSpPr>
        <p:spPr>
          <a:xfrm>
            <a:off x="10093315" y="1220208"/>
            <a:ext cx="0" cy="3300041"/>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42" name="Image 41">
            <a:extLst>
              <a:ext uri="{FF2B5EF4-FFF2-40B4-BE49-F238E27FC236}">
                <a16:creationId xmlns:a16="http://schemas.microsoft.com/office/drawing/2014/main" id="{7CD2B65F-02E8-4843-BCDC-BFFBB2D0A315}"/>
              </a:ext>
            </a:extLst>
          </p:cNvPr>
          <p:cNvPicPr>
            <a:picLocks noChangeAspect="1"/>
          </p:cNvPicPr>
          <p:nvPr/>
        </p:nvPicPr>
        <p:blipFill>
          <a:blip r:embed="rId14"/>
          <a:stretch>
            <a:fillRect/>
          </a:stretch>
        </p:blipFill>
        <p:spPr>
          <a:xfrm>
            <a:off x="7996485" y="2950232"/>
            <a:ext cx="1999661" cy="1536325"/>
          </a:xfrm>
          <a:prstGeom prst="rect">
            <a:avLst/>
          </a:prstGeom>
        </p:spPr>
      </p:pic>
      <p:pic>
        <p:nvPicPr>
          <p:cNvPr id="43" name="Image 42">
            <a:extLst>
              <a:ext uri="{FF2B5EF4-FFF2-40B4-BE49-F238E27FC236}">
                <a16:creationId xmlns:a16="http://schemas.microsoft.com/office/drawing/2014/main" id="{D901C311-CB09-4965-A435-0D600C3E0AF3}"/>
              </a:ext>
            </a:extLst>
          </p:cNvPr>
          <p:cNvPicPr>
            <a:picLocks noChangeAspect="1"/>
          </p:cNvPicPr>
          <p:nvPr/>
        </p:nvPicPr>
        <p:blipFill>
          <a:blip r:embed="rId15"/>
          <a:stretch>
            <a:fillRect/>
          </a:stretch>
        </p:blipFill>
        <p:spPr>
          <a:xfrm>
            <a:off x="5830682" y="2967913"/>
            <a:ext cx="2017951" cy="1499746"/>
          </a:xfrm>
          <a:prstGeom prst="rect">
            <a:avLst/>
          </a:prstGeom>
        </p:spPr>
      </p:pic>
      <p:sp>
        <p:nvSpPr>
          <p:cNvPr id="52" name="Rectangle 51">
            <a:extLst>
              <a:ext uri="{FF2B5EF4-FFF2-40B4-BE49-F238E27FC236}">
                <a16:creationId xmlns:a16="http://schemas.microsoft.com/office/drawing/2014/main" id="{3B7E44BE-505B-4488-9F5B-234984FDE727}"/>
              </a:ext>
            </a:extLst>
          </p:cNvPr>
          <p:cNvSpPr/>
          <p:nvPr/>
        </p:nvSpPr>
        <p:spPr>
          <a:xfrm>
            <a:off x="8981445" y="3583604"/>
            <a:ext cx="96515" cy="152727"/>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8" name="Rectangle 327">
            <a:extLst>
              <a:ext uri="{FF2B5EF4-FFF2-40B4-BE49-F238E27FC236}">
                <a16:creationId xmlns:a16="http://schemas.microsoft.com/office/drawing/2014/main" id="{7E963484-2764-41C2-8D0E-33632706C13F}"/>
              </a:ext>
            </a:extLst>
          </p:cNvPr>
          <p:cNvSpPr/>
          <p:nvPr/>
        </p:nvSpPr>
        <p:spPr>
          <a:xfrm>
            <a:off x="9245170" y="3565059"/>
            <a:ext cx="96515" cy="152727"/>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9" name="ZoneTexte 328">
            <a:extLst>
              <a:ext uri="{FF2B5EF4-FFF2-40B4-BE49-F238E27FC236}">
                <a16:creationId xmlns:a16="http://schemas.microsoft.com/office/drawing/2014/main" id="{6AF2F5A5-A097-48E7-96F0-A48F71CAF6B6}"/>
              </a:ext>
            </a:extLst>
          </p:cNvPr>
          <p:cNvSpPr txBox="1"/>
          <p:nvPr/>
        </p:nvSpPr>
        <p:spPr>
          <a:xfrm>
            <a:off x="8868592" y="3527113"/>
            <a:ext cx="197629" cy="285143"/>
          </a:xfrm>
          <a:prstGeom prst="rect">
            <a:avLst/>
          </a:prstGeom>
          <a:noFill/>
        </p:spPr>
        <p:txBody>
          <a:bodyPr wrap="none" rtlCol="0">
            <a:spAutoFit/>
          </a:bodyPr>
          <a:lstStyle/>
          <a:p>
            <a:pPr algn="ctr"/>
            <a:r>
              <a:rPr lang="en-US" sz="2400" dirty="0"/>
              <a:t>*</a:t>
            </a:r>
          </a:p>
        </p:txBody>
      </p:sp>
      <p:sp>
        <p:nvSpPr>
          <p:cNvPr id="330" name="ZoneTexte 329">
            <a:extLst>
              <a:ext uri="{FF2B5EF4-FFF2-40B4-BE49-F238E27FC236}">
                <a16:creationId xmlns:a16="http://schemas.microsoft.com/office/drawing/2014/main" id="{4B611205-AD08-47CC-A293-361348BA6062}"/>
              </a:ext>
            </a:extLst>
          </p:cNvPr>
          <p:cNvSpPr txBox="1"/>
          <p:nvPr/>
        </p:nvSpPr>
        <p:spPr>
          <a:xfrm>
            <a:off x="9130968" y="3455238"/>
            <a:ext cx="197629" cy="285143"/>
          </a:xfrm>
          <a:prstGeom prst="rect">
            <a:avLst/>
          </a:prstGeom>
          <a:noFill/>
        </p:spPr>
        <p:txBody>
          <a:bodyPr wrap="none" rtlCol="0">
            <a:spAutoFit/>
          </a:bodyPr>
          <a:lstStyle/>
          <a:p>
            <a:pPr algn="ctr"/>
            <a:r>
              <a:rPr lang="en-US" sz="2400" dirty="0"/>
              <a:t>*</a:t>
            </a:r>
          </a:p>
        </p:txBody>
      </p:sp>
      <p:sp>
        <p:nvSpPr>
          <p:cNvPr id="3" name="Rectangle 2">
            <a:extLst>
              <a:ext uri="{FF2B5EF4-FFF2-40B4-BE49-F238E27FC236}">
                <a16:creationId xmlns:a16="http://schemas.microsoft.com/office/drawing/2014/main" id="{3A553638-EC27-4628-BFF0-54E70F703C50}"/>
              </a:ext>
            </a:extLst>
          </p:cNvPr>
          <p:cNvSpPr/>
          <p:nvPr/>
        </p:nvSpPr>
        <p:spPr>
          <a:xfrm>
            <a:off x="5838785" y="6254496"/>
            <a:ext cx="284294" cy="220043"/>
          </a:xfrm>
          <a:prstGeom prst="rect">
            <a:avLst/>
          </a:prstGeom>
          <a:solidFill>
            <a:srgbClr val="2756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1DCFABFC-C6CD-4AD6-815A-FE6DF0F9AB60}"/>
              </a:ext>
            </a:extLst>
          </p:cNvPr>
          <p:cNvSpPr txBox="1"/>
          <p:nvPr/>
        </p:nvSpPr>
        <p:spPr>
          <a:xfrm>
            <a:off x="6088430" y="6216449"/>
            <a:ext cx="2525371" cy="307777"/>
          </a:xfrm>
          <a:prstGeom prst="rect">
            <a:avLst/>
          </a:prstGeom>
          <a:noFill/>
        </p:spPr>
        <p:txBody>
          <a:bodyPr wrap="none" rtlCol="0">
            <a:spAutoFit/>
          </a:bodyPr>
          <a:lstStyle/>
          <a:p>
            <a:r>
              <a:rPr lang="fr-FR" sz="1400" dirty="0"/>
              <a:t>Variété de blé référente </a:t>
            </a:r>
            <a:r>
              <a:rPr lang="fr-FR" sz="1400" dirty="0" err="1"/>
              <a:t>Rubisko</a:t>
            </a:r>
            <a:endParaRPr lang="fr-FR" sz="1400" dirty="0"/>
          </a:p>
        </p:txBody>
      </p:sp>
      <p:sp>
        <p:nvSpPr>
          <p:cNvPr id="66" name="Rectangle 65">
            <a:extLst>
              <a:ext uri="{FF2B5EF4-FFF2-40B4-BE49-F238E27FC236}">
                <a16:creationId xmlns:a16="http://schemas.microsoft.com/office/drawing/2014/main" id="{F6BDCAB5-EB99-4C7C-AA13-60159E5562F0}"/>
              </a:ext>
            </a:extLst>
          </p:cNvPr>
          <p:cNvSpPr/>
          <p:nvPr/>
        </p:nvSpPr>
        <p:spPr>
          <a:xfrm>
            <a:off x="5838785" y="6580396"/>
            <a:ext cx="284294" cy="2200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ZoneTexte 66">
            <a:extLst>
              <a:ext uri="{FF2B5EF4-FFF2-40B4-BE49-F238E27FC236}">
                <a16:creationId xmlns:a16="http://schemas.microsoft.com/office/drawing/2014/main" id="{BE3DC9A9-AE1A-431C-A094-BAC5DBB3D84F}"/>
              </a:ext>
            </a:extLst>
          </p:cNvPr>
          <p:cNvSpPr txBox="1"/>
          <p:nvPr/>
        </p:nvSpPr>
        <p:spPr>
          <a:xfrm>
            <a:off x="6088430" y="6542349"/>
            <a:ext cx="1692002" cy="307777"/>
          </a:xfrm>
          <a:prstGeom prst="rect">
            <a:avLst/>
          </a:prstGeom>
          <a:noFill/>
        </p:spPr>
        <p:txBody>
          <a:bodyPr wrap="none" rtlCol="0">
            <a:spAutoFit/>
          </a:bodyPr>
          <a:lstStyle/>
          <a:p>
            <a:r>
              <a:rPr lang="fr-FR" sz="1400" dirty="0"/>
              <a:t>Variété de blé testée</a:t>
            </a:r>
          </a:p>
        </p:txBody>
      </p:sp>
      <p:sp>
        <p:nvSpPr>
          <p:cNvPr id="91" name="Rectangle 90">
            <a:extLst>
              <a:ext uri="{FF2B5EF4-FFF2-40B4-BE49-F238E27FC236}">
                <a16:creationId xmlns:a16="http://schemas.microsoft.com/office/drawing/2014/main" id="{5C140403-3FB1-4A75-9064-42D77C26ACC8}"/>
              </a:ext>
            </a:extLst>
          </p:cNvPr>
          <p:cNvSpPr/>
          <p:nvPr/>
        </p:nvSpPr>
        <p:spPr>
          <a:xfrm>
            <a:off x="5826333" y="4873305"/>
            <a:ext cx="2082175" cy="113249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2" name="Rectangle 91">
            <a:extLst>
              <a:ext uri="{FF2B5EF4-FFF2-40B4-BE49-F238E27FC236}">
                <a16:creationId xmlns:a16="http://schemas.microsoft.com/office/drawing/2014/main" id="{4323A29A-0B7B-4AA4-B369-8F0EA8308E32}"/>
              </a:ext>
            </a:extLst>
          </p:cNvPr>
          <p:cNvSpPr/>
          <p:nvPr/>
        </p:nvSpPr>
        <p:spPr>
          <a:xfrm>
            <a:off x="5693738" y="6223466"/>
            <a:ext cx="2835407" cy="6196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0" name="Rectangle 69">
            <a:extLst>
              <a:ext uri="{FF2B5EF4-FFF2-40B4-BE49-F238E27FC236}">
                <a16:creationId xmlns:a16="http://schemas.microsoft.com/office/drawing/2014/main" id="{32817A01-F4FC-4CCA-9F2C-C258F9F52577}"/>
              </a:ext>
            </a:extLst>
          </p:cNvPr>
          <p:cNvSpPr/>
          <p:nvPr/>
        </p:nvSpPr>
        <p:spPr>
          <a:xfrm>
            <a:off x="5793412" y="4641353"/>
            <a:ext cx="484784" cy="23661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a:extLst>
              <a:ext uri="{FF2B5EF4-FFF2-40B4-BE49-F238E27FC236}">
                <a16:creationId xmlns:a16="http://schemas.microsoft.com/office/drawing/2014/main" id="{F20B460F-92DB-46BC-971C-E84CA336B9DA}"/>
              </a:ext>
            </a:extLst>
          </p:cNvPr>
          <p:cNvSpPr txBox="1"/>
          <p:nvPr/>
        </p:nvSpPr>
        <p:spPr>
          <a:xfrm>
            <a:off x="5753099" y="5788811"/>
            <a:ext cx="2269603" cy="400110"/>
          </a:xfrm>
          <a:prstGeom prst="rect">
            <a:avLst/>
          </a:prstGeom>
          <a:solidFill>
            <a:srgbClr val="FFFFFF">
              <a:alpha val="20000"/>
            </a:srgbClr>
          </a:solidFill>
        </p:spPr>
        <p:txBody>
          <a:bodyPr wrap="square" rtlCol="0">
            <a:spAutoFit/>
          </a:bodyPr>
          <a:lstStyle/>
          <a:p>
            <a:pPr algn="ctr"/>
            <a:r>
              <a:rPr lang="fr-FR" sz="2000" b="1" dirty="0">
                <a:solidFill>
                  <a:srgbClr val="10A7AB"/>
                </a:solidFill>
              </a:rPr>
              <a:t>Infection (%)</a:t>
            </a:r>
          </a:p>
        </p:txBody>
      </p:sp>
      <p:sp>
        <p:nvSpPr>
          <p:cNvPr id="75" name="Rectangle 74">
            <a:extLst>
              <a:ext uri="{FF2B5EF4-FFF2-40B4-BE49-F238E27FC236}">
                <a16:creationId xmlns:a16="http://schemas.microsoft.com/office/drawing/2014/main" id="{74D2986F-FAE4-49DF-B77D-2FBF12CE9301}"/>
              </a:ext>
            </a:extLst>
          </p:cNvPr>
          <p:cNvSpPr/>
          <p:nvPr/>
        </p:nvSpPr>
        <p:spPr>
          <a:xfrm>
            <a:off x="5793412" y="3087655"/>
            <a:ext cx="426831" cy="14586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0" name="Rectangle 79">
            <a:extLst>
              <a:ext uri="{FF2B5EF4-FFF2-40B4-BE49-F238E27FC236}">
                <a16:creationId xmlns:a16="http://schemas.microsoft.com/office/drawing/2014/main" id="{42AFAEFD-8606-46C0-A0FF-FCDE8C9708C5}"/>
              </a:ext>
            </a:extLst>
          </p:cNvPr>
          <p:cNvSpPr/>
          <p:nvPr/>
        </p:nvSpPr>
        <p:spPr>
          <a:xfrm>
            <a:off x="5846424" y="1625234"/>
            <a:ext cx="2082175" cy="119948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1" name="Rectangle 80">
            <a:extLst>
              <a:ext uri="{FF2B5EF4-FFF2-40B4-BE49-F238E27FC236}">
                <a16:creationId xmlns:a16="http://schemas.microsoft.com/office/drawing/2014/main" id="{D0D62A52-BABE-4FB9-A401-B51DE1BD347C}"/>
              </a:ext>
            </a:extLst>
          </p:cNvPr>
          <p:cNvSpPr/>
          <p:nvPr/>
        </p:nvSpPr>
        <p:spPr>
          <a:xfrm>
            <a:off x="5793412" y="1514167"/>
            <a:ext cx="426831" cy="14586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8" name="Rectangle 77">
            <a:extLst>
              <a:ext uri="{FF2B5EF4-FFF2-40B4-BE49-F238E27FC236}">
                <a16:creationId xmlns:a16="http://schemas.microsoft.com/office/drawing/2014/main" id="{E3DEBAA9-1DB7-4FED-BA72-FE4B4656B850}"/>
              </a:ext>
            </a:extLst>
          </p:cNvPr>
          <p:cNvSpPr/>
          <p:nvPr/>
        </p:nvSpPr>
        <p:spPr>
          <a:xfrm>
            <a:off x="8171893" y="3154022"/>
            <a:ext cx="195104" cy="19871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a:extLst>
              <a:ext uri="{FF2B5EF4-FFF2-40B4-BE49-F238E27FC236}">
                <a16:creationId xmlns:a16="http://schemas.microsoft.com/office/drawing/2014/main" id="{019FFDAE-2934-473F-9230-584E2952AEB1}"/>
              </a:ext>
            </a:extLst>
          </p:cNvPr>
          <p:cNvSpPr txBox="1"/>
          <p:nvPr/>
        </p:nvSpPr>
        <p:spPr>
          <a:xfrm>
            <a:off x="5753099" y="2538710"/>
            <a:ext cx="2244680" cy="369332"/>
          </a:xfrm>
          <a:prstGeom prst="rect">
            <a:avLst/>
          </a:prstGeom>
          <a:noFill/>
        </p:spPr>
        <p:txBody>
          <a:bodyPr wrap="square" rtlCol="0">
            <a:spAutoFit/>
          </a:bodyPr>
          <a:lstStyle/>
          <a:p>
            <a:pPr algn="ctr"/>
            <a:r>
              <a:rPr lang="fr-FR" b="1" dirty="0">
                <a:solidFill>
                  <a:srgbClr val="10A7AB"/>
                </a:solidFill>
              </a:rPr>
              <a:t>Colonisation (%)</a:t>
            </a:r>
          </a:p>
        </p:txBody>
      </p:sp>
      <p:sp>
        <p:nvSpPr>
          <p:cNvPr id="82" name="Rectangle 81">
            <a:extLst>
              <a:ext uri="{FF2B5EF4-FFF2-40B4-BE49-F238E27FC236}">
                <a16:creationId xmlns:a16="http://schemas.microsoft.com/office/drawing/2014/main" id="{53F5F5E8-95AC-452E-82F6-8FCF6CF3D9E4}"/>
              </a:ext>
            </a:extLst>
          </p:cNvPr>
          <p:cNvSpPr/>
          <p:nvPr/>
        </p:nvSpPr>
        <p:spPr>
          <a:xfrm>
            <a:off x="8032422" y="1640356"/>
            <a:ext cx="2014232" cy="123884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3" name="Rectangle 82">
            <a:extLst>
              <a:ext uri="{FF2B5EF4-FFF2-40B4-BE49-F238E27FC236}">
                <a16:creationId xmlns:a16="http://schemas.microsoft.com/office/drawing/2014/main" id="{D673EAF6-13AF-4518-ADB2-CB74E8EAA767}"/>
              </a:ext>
            </a:extLst>
          </p:cNvPr>
          <p:cNvSpPr/>
          <p:nvPr/>
        </p:nvSpPr>
        <p:spPr>
          <a:xfrm>
            <a:off x="8001487" y="1262399"/>
            <a:ext cx="350656" cy="39763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4" name="ZoneTexte 83">
            <a:extLst>
              <a:ext uri="{FF2B5EF4-FFF2-40B4-BE49-F238E27FC236}">
                <a16:creationId xmlns:a16="http://schemas.microsoft.com/office/drawing/2014/main" id="{09D703B6-1C6C-4D69-A141-C1EF055A3C06}"/>
              </a:ext>
            </a:extLst>
          </p:cNvPr>
          <p:cNvSpPr txBox="1"/>
          <p:nvPr/>
        </p:nvSpPr>
        <p:spPr>
          <a:xfrm>
            <a:off x="8025801" y="2227384"/>
            <a:ext cx="2074670" cy="707886"/>
          </a:xfrm>
          <a:prstGeom prst="rect">
            <a:avLst/>
          </a:prstGeom>
          <a:solidFill>
            <a:srgbClr val="FFFFFF">
              <a:alpha val="20000"/>
            </a:srgbClr>
          </a:solidFill>
        </p:spPr>
        <p:txBody>
          <a:bodyPr wrap="square" rtlCol="0">
            <a:spAutoFit/>
          </a:bodyPr>
          <a:lstStyle/>
          <a:p>
            <a:pPr algn="ctr"/>
            <a:r>
              <a:rPr lang="fr-FR" sz="2000" b="1" dirty="0">
                <a:solidFill>
                  <a:srgbClr val="10A7AB"/>
                </a:solidFill>
              </a:rPr>
              <a:t>Nombre de nymphes/variété</a:t>
            </a:r>
          </a:p>
        </p:txBody>
      </p:sp>
      <p:sp>
        <p:nvSpPr>
          <p:cNvPr id="85" name="Rectangle 84">
            <a:extLst>
              <a:ext uri="{FF2B5EF4-FFF2-40B4-BE49-F238E27FC236}">
                <a16:creationId xmlns:a16="http://schemas.microsoft.com/office/drawing/2014/main" id="{5134544F-14F0-48DE-86B1-8E6BA93D31E5}"/>
              </a:ext>
            </a:extLst>
          </p:cNvPr>
          <p:cNvSpPr/>
          <p:nvPr/>
        </p:nvSpPr>
        <p:spPr>
          <a:xfrm>
            <a:off x="10106628" y="1619713"/>
            <a:ext cx="2014232" cy="123884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6" name="Rectangle 85">
            <a:extLst>
              <a:ext uri="{FF2B5EF4-FFF2-40B4-BE49-F238E27FC236}">
                <a16:creationId xmlns:a16="http://schemas.microsoft.com/office/drawing/2014/main" id="{DF9CED8F-ACEA-4030-B25C-8EF43BAD3C65}"/>
              </a:ext>
            </a:extLst>
          </p:cNvPr>
          <p:cNvSpPr/>
          <p:nvPr/>
        </p:nvSpPr>
        <p:spPr>
          <a:xfrm>
            <a:off x="10118869" y="1323333"/>
            <a:ext cx="304755" cy="30240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7" name="ZoneTexte 86">
            <a:extLst>
              <a:ext uri="{FF2B5EF4-FFF2-40B4-BE49-F238E27FC236}">
                <a16:creationId xmlns:a16="http://schemas.microsoft.com/office/drawing/2014/main" id="{C2C3A202-E14C-48F6-9E63-169748B9581F}"/>
              </a:ext>
            </a:extLst>
          </p:cNvPr>
          <p:cNvSpPr txBox="1"/>
          <p:nvPr/>
        </p:nvSpPr>
        <p:spPr>
          <a:xfrm>
            <a:off x="9949828" y="2507932"/>
            <a:ext cx="2404956" cy="400110"/>
          </a:xfrm>
          <a:prstGeom prst="rect">
            <a:avLst/>
          </a:prstGeom>
          <a:noFill/>
        </p:spPr>
        <p:txBody>
          <a:bodyPr wrap="square" rtlCol="0">
            <a:spAutoFit/>
          </a:bodyPr>
          <a:lstStyle/>
          <a:p>
            <a:pPr algn="ctr"/>
            <a:r>
              <a:rPr lang="fr-FR" sz="2000" b="1" dirty="0">
                <a:solidFill>
                  <a:srgbClr val="10A7AB"/>
                </a:solidFill>
              </a:rPr>
              <a:t>Prévalence (%)</a:t>
            </a:r>
          </a:p>
        </p:txBody>
      </p:sp>
      <p:sp>
        <p:nvSpPr>
          <p:cNvPr id="95" name="ZoneTexte 94">
            <a:extLst>
              <a:ext uri="{FF2B5EF4-FFF2-40B4-BE49-F238E27FC236}">
                <a16:creationId xmlns:a16="http://schemas.microsoft.com/office/drawing/2014/main" id="{EEE52E35-F01F-4A20-B272-99E5F6B70A3D}"/>
              </a:ext>
            </a:extLst>
          </p:cNvPr>
          <p:cNvSpPr txBox="1"/>
          <p:nvPr/>
        </p:nvSpPr>
        <p:spPr>
          <a:xfrm rot="16200000">
            <a:off x="5487156" y="3589346"/>
            <a:ext cx="943590" cy="261610"/>
          </a:xfrm>
          <a:prstGeom prst="rect">
            <a:avLst/>
          </a:prstGeom>
          <a:solidFill>
            <a:schemeClr val="bg1"/>
          </a:solidFill>
        </p:spPr>
        <p:txBody>
          <a:bodyPr wrap="square" rtlCol="0">
            <a:spAutoFit/>
          </a:bodyPr>
          <a:lstStyle/>
          <a:p>
            <a:pPr algn="ctr"/>
            <a:r>
              <a:rPr lang="en-US" sz="1100" dirty="0" err="1"/>
              <a:t>Survie</a:t>
            </a:r>
            <a:r>
              <a:rPr lang="en-US" sz="1100" dirty="0"/>
              <a:t> ( %)</a:t>
            </a:r>
          </a:p>
        </p:txBody>
      </p:sp>
      <p:sp>
        <p:nvSpPr>
          <p:cNvPr id="74" name="Rectangle 73">
            <a:extLst>
              <a:ext uri="{FF2B5EF4-FFF2-40B4-BE49-F238E27FC236}">
                <a16:creationId xmlns:a16="http://schemas.microsoft.com/office/drawing/2014/main" id="{F086F0B9-FBE3-434B-A293-C62B793372B8}"/>
              </a:ext>
            </a:extLst>
          </p:cNvPr>
          <p:cNvSpPr/>
          <p:nvPr/>
        </p:nvSpPr>
        <p:spPr>
          <a:xfrm>
            <a:off x="5764656" y="3233518"/>
            <a:ext cx="2082175" cy="119948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3" name="ZoneTexte 72">
            <a:extLst>
              <a:ext uri="{FF2B5EF4-FFF2-40B4-BE49-F238E27FC236}">
                <a16:creationId xmlns:a16="http://schemas.microsoft.com/office/drawing/2014/main" id="{ADDCD46F-2988-4368-B606-A9661DE80EFA}"/>
              </a:ext>
            </a:extLst>
          </p:cNvPr>
          <p:cNvSpPr txBox="1"/>
          <p:nvPr/>
        </p:nvSpPr>
        <p:spPr>
          <a:xfrm>
            <a:off x="5753099" y="4099440"/>
            <a:ext cx="2269603" cy="400110"/>
          </a:xfrm>
          <a:prstGeom prst="rect">
            <a:avLst/>
          </a:prstGeom>
          <a:solidFill>
            <a:srgbClr val="FFFFFF">
              <a:alpha val="20000"/>
            </a:srgbClr>
          </a:solidFill>
        </p:spPr>
        <p:txBody>
          <a:bodyPr wrap="square" rtlCol="0">
            <a:spAutoFit/>
          </a:bodyPr>
          <a:lstStyle/>
          <a:p>
            <a:pPr algn="ctr"/>
            <a:r>
              <a:rPr lang="fr-FR" sz="2000" b="1" dirty="0">
                <a:solidFill>
                  <a:srgbClr val="10A7AB"/>
                </a:solidFill>
              </a:rPr>
              <a:t>Survie (%)</a:t>
            </a:r>
          </a:p>
        </p:txBody>
      </p:sp>
      <p:sp>
        <p:nvSpPr>
          <p:cNvPr id="10" name="Rectangle 9">
            <a:extLst>
              <a:ext uri="{FF2B5EF4-FFF2-40B4-BE49-F238E27FC236}">
                <a16:creationId xmlns:a16="http://schemas.microsoft.com/office/drawing/2014/main" id="{BB7F448B-FA8C-4DB5-B3D8-7D0A9E1535CC}"/>
              </a:ext>
            </a:extLst>
          </p:cNvPr>
          <p:cNvSpPr/>
          <p:nvPr/>
        </p:nvSpPr>
        <p:spPr>
          <a:xfrm>
            <a:off x="8075742" y="2976232"/>
            <a:ext cx="120494" cy="14421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 name="ZoneTexte 99">
            <a:extLst>
              <a:ext uri="{FF2B5EF4-FFF2-40B4-BE49-F238E27FC236}">
                <a16:creationId xmlns:a16="http://schemas.microsoft.com/office/drawing/2014/main" id="{B3390611-53FA-4420-96C0-B4D2C9B7EBF6}"/>
              </a:ext>
            </a:extLst>
          </p:cNvPr>
          <p:cNvSpPr txBox="1"/>
          <p:nvPr/>
        </p:nvSpPr>
        <p:spPr>
          <a:xfrm rot="16200000">
            <a:off x="7233548" y="3566391"/>
            <a:ext cx="1784656" cy="246221"/>
          </a:xfrm>
          <a:prstGeom prst="rect">
            <a:avLst/>
          </a:prstGeom>
          <a:noFill/>
        </p:spPr>
        <p:txBody>
          <a:bodyPr wrap="square" rtlCol="0">
            <a:spAutoFit/>
          </a:bodyPr>
          <a:lstStyle/>
          <a:p>
            <a:pPr algn="ctr"/>
            <a:r>
              <a:rPr lang="en-US" sz="1000" dirty="0" err="1"/>
              <a:t>Nombre</a:t>
            </a:r>
            <a:r>
              <a:rPr lang="en-US" sz="1000" dirty="0"/>
              <a:t> </a:t>
            </a:r>
            <a:r>
              <a:rPr lang="en-US" sz="1000" dirty="0" err="1"/>
              <a:t>denymphes</a:t>
            </a:r>
            <a:r>
              <a:rPr lang="en-US" sz="1000" dirty="0"/>
              <a:t>/</a:t>
            </a:r>
            <a:r>
              <a:rPr lang="en-US" sz="1000" dirty="0" err="1"/>
              <a:t>plante</a:t>
            </a:r>
            <a:endParaRPr lang="en-US" sz="1000" dirty="0"/>
          </a:p>
        </p:txBody>
      </p:sp>
      <p:sp>
        <p:nvSpPr>
          <p:cNvPr id="76" name="Rectangle 75">
            <a:extLst>
              <a:ext uri="{FF2B5EF4-FFF2-40B4-BE49-F238E27FC236}">
                <a16:creationId xmlns:a16="http://schemas.microsoft.com/office/drawing/2014/main" id="{346FBFAD-82A7-4236-AE5D-2EC4DECB8D26}"/>
              </a:ext>
            </a:extLst>
          </p:cNvPr>
          <p:cNvSpPr/>
          <p:nvPr/>
        </p:nvSpPr>
        <p:spPr>
          <a:xfrm>
            <a:off x="8021385" y="3258867"/>
            <a:ext cx="2031618" cy="117823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7" name="Rectangle 76">
            <a:extLst>
              <a:ext uri="{FF2B5EF4-FFF2-40B4-BE49-F238E27FC236}">
                <a16:creationId xmlns:a16="http://schemas.microsoft.com/office/drawing/2014/main" id="{BD07A68F-1A26-4638-ACEF-B530B4D3B6FD}"/>
              </a:ext>
            </a:extLst>
          </p:cNvPr>
          <p:cNvSpPr/>
          <p:nvPr/>
        </p:nvSpPr>
        <p:spPr>
          <a:xfrm>
            <a:off x="8014781" y="2965880"/>
            <a:ext cx="195104" cy="29194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9" name="ZoneTexte 78">
            <a:extLst>
              <a:ext uri="{FF2B5EF4-FFF2-40B4-BE49-F238E27FC236}">
                <a16:creationId xmlns:a16="http://schemas.microsoft.com/office/drawing/2014/main" id="{6F397EBD-455A-4010-93B1-4D85338CBC14}"/>
              </a:ext>
            </a:extLst>
          </p:cNvPr>
          <p:cNvSpPr txBox="1"/>
          <p:nvPr/>
        </p:nvSpPr>
        <p:spPr>
          <a:xfrm>
            <a:off x="8025801" y="3794570"/>
            <a:ext cx="2074670" cy="707886"/>
          </a:xfrm>
          <a:prstGeom prst="rect">
            <a:avLst/>
          </a:prstGeom>
          <a:solidFill>
            <a:srgbClr val="FFFFFF">
              <a:alpha val="20000"/>
            </a:srgbClr>
          </a:solidFill>
        </p:spPr>
        <p:txBody>
          <a:bodyPr wrap="square" rtlCol="0">
            <a:spAutoFit/>
          </a:bodyPr>
          <a:lstStyle/>
          <a:p>
            <a:pPr algn="ctr"/>
            <a:r>
              <a:rPr lang="fr-FR" sz="2000" b="1" dirty="0">
                <a:solidFill>
                  <a:srgbClr val="10A7AB"/>
                </a:solidFill>
              </a:rPr>
              <a:t>Nombre de nymphes/plante</a:t>
            </a:r>
          </a:p>
        </p:txBody>
      </p:sp>
      <p:grpSp>
        <p:nvGrpSpPr>
          <p:cNvPr id="28" name="Groupe 27">
            <a:extLst>
              <a:ext uri="{FF2B5EF4-FFF2-40B4-BE49-F238E27FC236}">
                <a16:creationId xmlns:a16="http://schemas.microsoft.com/office/drawing/2014/main" id="{303A2B19-6FD0-4C88-ABDE-8C2443B6D00D}"/>
              </a:ext>
            </a:extLst>
          </p:cNvPr>
          <p:cNvGrpSpPr/>
          <p:nvPr/>
        </p:nvGrpSpPr>
        <p:grpSpPr>
          <a:xfrm>
            <a:off x="1833526" y="4584665"/>
            <a:ext cx="3669605" cy="1488294"/>
            <a:chOff x="1833526" y="4584665"/>
            <a:chExt cx="3669605" cy="1488294"/>
          </a:xfrm>
        </p:grpSpPr>
        <p:cxnSp>
          <p:nvCxnSpPr>
            <p:cNvPr id="128" name="Connecteur droit avec flèche 127">
              <a:extLst>
                <a:ext uri="{FF2B5EF4-FFF2-40B4-BE49-F238E27FC236}">
                  <a16:creationId xmlns:a16="http://schemas.microsoft.com/office/drawing/2014/main" id="{BC890051-8EBE-4AF8-9A42-65CEC86B2F24}"/>
                </a:ext>
              </a:extLst>
            </p:cNvPr>
            <p:cNvCxnSpPr>
              <a:cxnSpLocks/>
            </p:cNvCxnSpPr>
            <p:nvPr/>
          </p:nvCxnSpPr>
          <p:spPr>
            <a:xfrm>
              <a:off x="2731294" y="5799835"/>
              <a:ext cx="697452" cy="0"/>
            </a:xfrm>
            <a:prstGeom prst="straightConnector1">
              <a:avLst/>
            </a:prstGeom>
            <a:ln w="12700">
              <a:solidFill>
                <a:srgbClr val="4D98A9"/>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9" name="Connecteur droit avec flèche 128">
              <a:extLst>
                <a:ext uri="{FF2B5EF4-FFF2-40B4-BE49-F238E27FC236}">
                  <a16:creationId xmlns:a16="http://schemas.microsoft.com/office/drawing/2014/main" id="{DD84C276-1779-462E-9D9E-61BDB6EF4CEB}"/>
                </a:ext>
              </a:extLst>
            </p:cNvPr>
            <p:cNvCxnSpPr>
              <a:cxnSpLocks/>
            </p:cNvCxnSpPr>
            <p:nvPr/>
          </p:nvCxnSpPr>
          <p:spPr>
            <a:xfrm>
              <a:off x="3623563" y="5799835"/>
              <a:ext cx="911147" cy="0"/>
            </a:xfrm>
            <a:prstGeom prst="straightConnector1">
              <a:avLst/>
            </a:prstGeom>
            <a:ln w="12700">
              <a:solidFill>
                <a:srgbClr val="4D98A9"/>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30" name="Graphique 129">
              <a:extLst>
                <a:ext uri="{FF2B5EF4-FFF2-40B4-BE49-F238E27FC236}">
                  <a16:creationId xmlns:a16="http://schemas.microsoft.com/office/drawing/2014/main" id="{7F3AF32A-D820-4CBF-81D3-7BE370C9670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483788" y="5012595"/>
              <a:ext cx="310088" cy="1050164"/>
            </a:xfrm>
            <a:prstGeom prst="rect">
              <a:avLst/>
            </a:prstGeom>
          </p:spPr>
        </p:pic>
        <p:pic>
          <p:nvPicPr>
            <p:cNvPr id="131" name="Graphique 130">
              <a:extLst>
                <a:ext uri="{FF2B5EF4-FFF2-40B4-BE49-F238E27FC236}">
                  <a16:creationId xmlns:a16="http://schemas.microsoft.com/office/drawing/2014/main" id="{B76FE9D3-BDE5-453B-807E-79000AB4639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387382" y="5012595"/>
              <a:ext cx="310088" cy="1050164"/>
            </a:xfrm>
            <a:prstGeom prst="rect">
              <a:avLst/>
            </a:prstGeom>
          </p:spPr>
        </p:pic>
        <p:sp>
          <p:nvSpPr>
            <p:cNvPr id="133" name="ZoneTexte 132">
              <a:extLst>
                <a:ext uri="{FF2B5EF4-FFF2-40B4-BE49-F238E27FC236}">
                  <a16:creationId xmlns:a16="http://schemas.microsoft.com/office/drawing/2014/main" id="{9ADFDE89-7587-4FCA-BD92-304FF35B2714}"/>
                </a:ext>
              </a:extLst>
            </p:cNvPr>
            <p:cNvSpPr txBox="1"/>
            <p:nvPr/>
          </p:nvSpPr>
          <p:spPr>
            <a:xfrm>
              <a:off x="2646967" y="5765182"/>
              <a:ext cx="848231" cy="307777"/>
            </a:xfrm>
            <a:prstGeom prst="rect">
              <a:avLst/>
            </a:prstGeom>
            <a:noFill/>
          </p:spPr>
          <p:txBody>
            <a:bodyPr wrap="square" rtlCol="0">
              <a:spAutoFit/>
            </a:bodyPr>
            <a:lstStyle/>
            <a:p>
              <a:pPr algn="ctr"/>
              <a:r>
                <a:rPr lang="fr-FR" sz="1400" dirty="0"/>
                <a:t>7 Jours</a:t>
              </a:r>
            </a:p>
          </p:txBody>
        </p:sp>
        <p:sp>
          <p:nvSpPr>
            <p:cNvPr id="134" name="ZoneTexte 133">
              <a:extLst>
                <a:ext uri="{FF2B5EF4-FFF2-40B4-BE49-F238E27FC236}">
                  <a16:creationId xmlns:a16="http://schemas.microsoft.com/office/drawing/2014/main" id="{7E3B6255-790E-4D6F-A152-816411DD8200}"/>
                </a:ext>
              </a:extLst>
            </p:cNvPr>
            <p:cNvSpPr txBox="1"/>
            <p:nvPr/>
          </p:nvSpPr>
          <p:spPr>
            <a:xfrm>
              <a:off x="3617916" y="5765182"/>
              <a:ext cx="916792" cy="307777"/>
            </a:xfrm>
            <a:prstGeom prst="rect">
              <a:avLst/>
            </a:prstGeom>
            <a:noFill/>
          </p:spPr>
          <p:txBody>
            <a:bodyPr wrap="square" rtlCol="0">
              <a:spAutoFit/>
            </a:bodyPr>
            <a:lstStyle/>
            <a:p>
              <a:pPr algn="ctr"/>
              <a:r>
                <a:rPr lang="fr-FR" sz="1400" dirty="0"/>
                <a:t>21 Jours</a:t>
              </a:r>
            </a:p>
          </p:txBody>
        </p:sp>
        <p:pic>
          <p:nvPicPr>
            <p:cNvPr id="135" name="Graphique 134">
              <a:extLst>
                <a:ext uri="{FF2B5EF4-FFF2-40B4-BE49-F238E27FC236}">
                  <a16:creationId xmlns:a16="http://schemas.microsoft.com/office/drawing/2014/main" id="{AE9C61C6-BA93-42B0-867A-22D2DF8944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1988107" y="5029590"/>
              <a:ext cx="456487" cy="209761"/>
            </a:xfrm>
            <a:prstGeom prst="rect">
              <a:avLst/>
            </a:prstGeom>
          </p:spPr>
        </p:pic>
        <p:pic>
          <p:nvPicPr>
            <p:cNvPr id="136" name="Graphique 135">
              <a:extLst>
                <a:ext uri="{FF2B5EF4-FFF2-40B4-BE49-F238E27FC236}">
                  <a16:creationId xmlns:a16="http://schemas.microsoft.com/office/drawing/2014/main" id="{34332036-2A44-41BA-B484-3BBE2A3DA0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3743855" y="5029590"/>
              <a:ext cx="456487" cy="209761"/>
            </a:xfrm>
            <a:prstGeom prst="rect">
              <a:avLst/>
            </a:prstGeom>
          </p:spPr>
        </p:pic>
        <p:sp>
          <p:nvSpPr>
            <p:cNvPr id="138" name="ZoneTexte 137">
              <a:extLst>
                <a:ext uri="{FF2B5EF4-FFF2-40B4-BE49-F238E27FC236}">
                  <a16:creationId xmlns:a16="http://schemas.microsoft.com/office/drawing/2014/main" id="{B6BA33FE-F47D-4673-93A2-E634DB7E2577}"/>
                </a:ext>
              </a:extLst>
            </p:cNvPr>
            <p:cNvSpPr txBox="1"/>
            <p:nvPr/>
          </p:nvSpPr>
          <p:spPr>
            <a:xfrm>
              <a:off x="1833526" y="4584665"/>
              <a:ext cx="1209712" cy="646331"/>
            </a:xfrm>
            <a:prstGeom prst="rect">
              <a:avLst/>
            </a:prstGeom>
            <a:noFill/>
          </p:spPr>
          <p:txBody>
            <a:bodyPr wrap="square" rtlCol="0">
              <a:spAutoFit/>
            </a:bodyPr>
            <a:lstStyle/>
            <a:p>
              <a:pPr algn="ctr"/>
              <a:r>
                <a:rPr lang="fr-FR" sz="1200" dirty="0"/>
                <a:t>2 x insectes </a:t>
              </a:r>
              <a:r>
                <a:rPr lang="fr-FR" sz="1200" dirty="0" err="1"/>
                <a:t>virulifères</a:t>
              </a:r>
              <a:r>
                <a:rPr lang="fr-FR" sz="1200" dirty="0"/>
                <a:t>
</a:t>
              </a:r>
            </a:p>
          </p:txBody>
        </p:sp>
        <p:sp>
          <p:nvSpPr>
            <p:cNvPr id="139" name="ZoneTexte 138">
              <a:extLst>
                <a:ext uri="{FF2B5EF4-FFF2-40B4-BE49-F238E27FC236}">
                  <a16:creationId xmlns:a16="http://schemas.microsoft.com/office/drawing/2014/main" id="{6E271333-AABD-4F17-8171-D33F994650A8}"/>
                </a:ext>
              </a:extLst>
            </p:cNvPr>
            <p:cNvSpPr txBox="1"/>
            <p:nvPr/>
          </p:nvSpPr>
          <p:spPr>
            <a:xfrm>
              <a:off x="3518653" y="4584665"/>
              <a:ext cx="848231" cy="461665"/>
            </a:xfrm>
            <a:prstGeom prst="rect">
              <a:avLst/>
            </a:prstGeom>
            <a:noFill/>
          </p:spPr>
          <p:txBody>
            <a:bodyPr wrap="square" rtlCol="0">
              <a:spAutoFit/>
            </a:bodyPr>
            <a:lstStyle/>
            <a:p>
              <a:pPr algn="ctr"/>
              <a:r>
                <a:rPr lang="fr-FR" sz="1200" dirty="0"/>
                <a:t>Retrait des insectes</a:t>
              </a:r>
            </a:p>
          </p:txBody>
        </p:sp>
        <p:sp>
          <p:nvSpPr>
            <p:cNvPr id="140" name="Arc 139">
              <a:extLst>
                <a:ext uri="{FF2B5EF4-FFF2-40B4-BE49-F238E27FC236}">
                  <a16:creationId xmlns:a16="http://schemas.microsoft.com/office/drawing/2014/main" id="{827BBB13-2A34-4A26-AA4C-4764A7DA1BF8}"/>
                </a:ext>
              </a:extLst>
            </p:cNvPr>
            <p:cNvSpPr/>
            <p:nvPr/>
          </p:nvSpPr>
          <p:spPr>
            <a:xfrm rot="11095220">
              <a:off x="2189579" y="4941425"/>
              <a:ext cx="535985" cy="535985"/>
            </a:xfrm>
            <a:prstGeom prst="arc">
              <a:avLst>
                <a:gd name="adj1" fmla="val 15554264"/>
                <a:gd name="adj2" fmla="val 0"/>
              </a:avLst>
            </a:prstGeom>
            <a:ln w="12700">
              <a:solidFill>
                <a:srgbClr val="4D98A9"/>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41" name="Arc 140">
              <a:extLst>
                <a:ext uri="{FF2B5EF4-FFF2-40B4-BE49-F238E27FC236}">
                  <a16:creationId xmlns:a16="http://schemas.microsoft.com/office/drawing/2014/main" id="{520D988D-5425-4815-87D6-262968278362}"/>
                </a:ext>
              </a:extLst>
            </p:cNvPr>
            <p:cNvSpPr/>
            <p:nvPr/>
          </p:nvSpPr>
          <p:spPr>
            <a:xfrm rot="5614610">
              <a:off x="3383479" y="4941424"/>
              <a:ext cx="535985" cy="535985"/>
            </a:xfrm>
            <a:prstGeom prst="arc">
              <a:avLst>
                <a:gd name="adj1" fmla="val 15554264"/>
                <a:gd name="adj2" fmla="val 0"/>
              </a:avLst>
            </a:prstGeom>
            <a:ln w="12700">
              <a:solidFill>
                <a:srgbClr val="4D98A9"/>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pic>
          <p:nvPicPr>
            <p:cNvPr id="142" name="Picture 2" descr="https://lh3.googleusercontent.com/yCGPgWp6DXA71JKfqL06lI_3LXw7OSbZHjgSaQU6dd3xRz3gDFMr_833KNf_NlP5XqeWJjcdB92o_KTnxZKJOOm1heSQlg2E7YSfxaxMTZby_RHzjpH7hV8SX72u2ZrljySYspLW4hGb">
              <a:extLst>
                <a:ext uri="{FF2B5EF4-FFF2-40B4-BE49-F238E27FC236}">
                  <a16:creationId xmlns:a16="http://schemas.microsoft.com/office/drawing/2014/main" id="{A2E4E4BC-11FE-4C7D-A7F8-37AA00B29F6F}"/>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10800000" flipV="1">
              <a:off x="2037519" y="5025027"/>
              <a:ext cx="209132" cy="121110"/>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2" descr="https://lh3.googleusercontent.com/yCGPgWp6DXA71JKfqL06lI_3LXw7OSbZHjgSaQU6dd3xRz3gDFMr_833KNf_NlP5XqeWJjcdB92o_KTnxZKJOOm1heSQlg2E7YSfxaxMTZby_RHzjpH7hV8SX72u2ZrljySYspLW4hGb">
              <a:extLst>
                <a:ext uri="{FF2B5EF4-FFF2-40B4-BE49-F238E27FC236}">
                  <a16:creationId xmlns:a16="http://schemas.microsoft.com/office/drawing/2014/main" id="{16832BA0-6A8B-450B-A86F-AA8270FDA0D3}"/>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10800000" flipV="1">
              <a:off x="3832900" y="5025027"/>
              <a:ext cx="209132" cy="121110"/>
            </a:xfrm>
            <a:prstGeom prst="rect">
              <a:avLst/>
            </a:prstGeom>
            <a:noFill/>
            <a:extLst>
              <a:ext uri="{909E8E84-426E-40DD-AFC4-6F175D3DCCD1}">
                <a14:hiddenFill xmlns:a14="http://schemas.microsoft.com/office/drawing/2010/main">
                  <a:solidFill>
                    <a:srgbClr val="FFFFFF"/>
                  </a:solidFill>
                </a14:hiddenFill>
              </a:ext>
            </a:extLst>
          </p:spPr>
        </p:pic>
        <p:sp>
          <p:nvSpPr>
            <p:cNvPr id="144" name="ZoneTexte 143">
              <a:extLst>
                <a:ext uri="{FF2B5EF4-FFF2-40B4-BE49-F238E27FC236}">
                  <a16:creationId xmlns:a16="http://schemas.microsoft.com/office/drawing/2014/main" id="{42471B70-6215-4419-AA10-4CDBC0E02EC2}"/>
                </a:ext>
              </a:extLst>
            </p:cNvPr>
            <p:cNvSpPr txBox="1"/>
            <p:nvPr/>
          </p:nvSpPr>
          <p:spPr bwMode="auto">
            <a:xfrm>
              <a:off x="4524920" y="5650050"/>
              <a:ext cx="978211" cy="289441"/>
            </a:xfrm>
            <a:prstGeom prst="roundRect">
              <a:avLst/>
            </a:prstGeom>
            <a:solidFill>
              <a:schemeClr val="bg1"/>
            </a:solidFill>
            <a:ln w="12700">
              <a:solidFill>
                <a:srgbClr val="4D98A9"/>
              </a:solidFill>
              <a:miter lim="800000"/>
              <a:headEnd/>
              <a:tailEnd/>
            </a:ln>
          </p:spPr>
          <p:txBody>
            <a:bodyPr wrap="square" rtlCol="0">
              <a:spAutoFit/>
            </a:bodyPr>
            <a:lstStyle>
              <a:defPPr>
                <a:defRPr lang="fr-FR"/>
              </a:defPPr>
              <a:lvl1pPr algn="ctr" eaLnBrk="0" hangingPunct="0">
                <a:defRPr sz="2000">
                  <a:solidFill>
                    <a:srgbClr val="375157"/>
                  </a:solidFill>
                  <a:latin typeface="Arial" panose="020B0604020202020204" pitchFamily="34" charset="0"/>
                  <a:cs typeface="Arial" panose="020B0604020202020204" pitchFamily="34" charset="0"/>
                </a:defRPr>
              </a:lvl1pPr>
            </a:lstStyle>
            <a:p>
              <a:r>
                <a:rPr lang="en-US" sz="1100" dirty="0"/>
                <a:t>DAS-ELISA</a:t>
              </a:r>
              <a:endParaRPr lang="en-US" sz="1100" i="1" dirty="0"/>
            </a:p>
          </p:txBody>
        </p:sp>
      </p:grpSp>
      <p:grpSp>
        <p:nvGrpSpPr>
          <p:cNvPr id="29" name="Groupe 28">
            <a:extLst>
              <a:ext uri="{FF2B5EF4-FFF2-40B4-BE49-F238E27FC236}">
                <a16:creationId xmlns:a16="http://schemas.microsoft.com/office/drawing/2014/main" id="{FFBC4E13-8B8D-4B9B-890E-34567C558D60}"/>
              </a:ext>
            </a:extLst>
          </p:cNvPr>
          <p:cNvGrpSpPr/>
          <p:nvPr/>
        </p:nvGrpSpPr>
        <p:grpSpPr>
          <a:xfrm>
            <a:off x="1785897" y="2896175"/>
            <a:ext cx="4033058" cy="1488294"/>
            <a:chOff x="1785897" y="2896175"/>
            <a:chExt cx="4033058" cy="1488294"/>
          </a:xfrm>
        </p:grpSpPr>
        <p:cxnSp>
          <p:nvCxnSpPr>
            <p:cNvPr id="21" name="Connecteur droit avec flèche 20">
              <a:extLst>
                <a:ext uri="{FF2B5EF4-FFF2-40B4-BE49-F238E27FC236}">
                  <a16:creationId xmlns:a16="http://schemas.microsoft.com/office/drawing/2014/main" id="{BD489085-F979-4F54-A01F-3C0A2DDF60F5}"/>
                </a:ext>
              </a:extLst>
            </p:cNvPr>
            <p:cNvCxnSpPr>
              <a:cxnSpLocks/>
            </p:cNvCxnSpPr>
            <p:nvPr/>
          </p:nvCxnSpPr>
          <p:spPr>
            <a:xfrm>
              <a:off x="2731294" y="4111345"/>
              <a:ext cx="697452" cy="0"/>
            </a:xfrm>
            <a:prstGeom prst="straightConnector1">
              <a:avLst/>
            </a:prstGeom>
            <a:ln w="12700">
              <a:solidFill>
                <a:srgbClr val="4D98A9"/>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1" name="Connecteur droit avec flèche 110">
              <a:extLst>
                <a:ext uri="{FF2B5EF4-FFF2-40B4-BE49-F238E27FC236}">
                  <a16:creationId xmlns:a16="http://schemas.microsoft.com/office/drawing/2014/main" id="{3AA495D6-B2A4-4B03-9A69-EE167491BACD}"/>
                </a:ext>
              </a:extLst>
            </p:cNvPr>
            <p:cNvCxnSpPr>
              <a:cxnSpLocks/>
            </p:cNvCxnSpPr>
            <p:nvPr/>
          </p:nvCxnSpPr>
          <p:spPr>
            <a:xfrm>
              <a:off x="3623563" y="4111345"/>
              <a:ext cx="1331818" cy="0"/>
            </a:xfrm>
            <a:prstGeom prst="straightConnector1">
              <a:avLst/>
            </a:prstGeom>
            <a:ln w="12700">
              <a:solidFill>
                <a:srgbClr val="4D98A9"/>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13" name="Graphique 112">
              <a:extLst>
                <a:ext uri="{FF2B5EF4-FFF2-40B4-BE49-F238E27FC236}">
                  <a16:creationId xmlns:a16="http://schemas.microsoft.com/office/drawing/2014/main" id="{30345DDD-F1EA-4D9E-AABE-D1308F5F946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483788" y="3324105"/>
              <a:ext cx="310088" cy="1050164"/>
            </a:xfrm>
            <a:prstGeom prst="rect">
              <a:avLst/>
            </a:prstGeom>
          </p:spPr>
        </p:pic>
        <p:pic>
          <p:nvPicPr>
            <p:cNvPr id="114" name="Graphique 113">
              <a:extLst>
                <a:ext uri="{FF2B5EF4-FFF2-40B4-BE49-F238E27FC236}">
                  <a16:creationId xmlns:a16="http://schemas.microsoft.com/office/drawing/2014/main" id="{3BC3B8A5-FC49-46CC-8F00-7ABD0A0A34D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387382" y="3324105"/>
              <a:ext cx="310088" cy="1050164"/>
            </a:xfrm>
            <a:prstGeom prst="rect">
              <a:avLst/>
            </a:prstGeom>
          </p:spPr>
        </p:pic>
        <p:pic>
          <p:nvPicPr>
            <p:cNvPr id="115" name="Graphique 114">
              <a:extLst>
                <a:ext uri="{FF2B5EF4-FFF2-40B4-BE49-F238E27FC236}">
                  <a16:creationId xmlns:a16="http://schemas.microsoft.com/office/drawing/2014/main" id="{E2314FEF-FFB5-42A0-9C5D-BFD6ACE176F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880611" y="3324105"/>
              <a:ext cx="310088" cy="1050164"/>
            </a:xfrm>
            <a:prstGeom prst="rect">
              <a:avLst/>
            </a:prstGeom>
          </p:spPr>
        </p:pic>
        <p:sp>
          <p:nvSpPr>
            <p:cNvPr id="25" name="ZoneTexte 24">
              <a:extLst>
                <a:ext uri="{FF2B5EF4-FFF2-40B4-BE49-F238E27FC236}">
                  <a16:creationId xmlns:a16="http://schemas.microsoft.com/office/drawing/2014/main" id="{4A3CE34A-9057-4EEE-A008-335BF1CFE2D0}"/>
                </a:ext>
              </a:extLst>
            </p:cNvPr>
            <p:cNvSpPr txBox="1"/>
            <p:nvPr/>
          </p:nvSpPr>
          <p:spPr>
            <a:xfrm>
              <a:off x="2646967" y="4076692"/>
              <a:ext cx="848231" cy="307777"/>
            </a:xfrm>
            <a:prstGeom prst="rect">
              <a:avLst/>
            </a:prstGeom>
            <a:noFill/>
          </p:spPr>
          <p:txBody>
            <a:bodyPr wrap="square" rtlCol="0">
              <a:spAutoFit/>
            </a:bodyPr>
            <a:lstStyle/>
            <a:p>
              <a:pPr algn="ctr"/>
              <a:r>
                <a:rPr lang="fr-FR" sz="1400" dirty="0"/>
                <a:t>7 Jours</a:t>
              </a:r>
            </a:p>
          </p:txBody>
        </p:sp>
        <p:sp>
          <p:nvSpPr>
            <p:cNvPr id="118" name="ZoneTexte 117">
              <a:extLst>
                <a:ext uri="{FF2B5EF4-FFF2-40B4-BE49-F238E27FC236}">
                  <a16:creationId xmlns:a16="http://schemas.microsoft.com/office/drawing/2014/main" id="{AC94F23E-8F4D-4EEA-9756-A8957E8DB7CE}"/>
                </a:ext>
              </a:extLst>
            </p:cNvPr>
            <p:cNvSpPr txBox="1"/>
            <p:nvPr/>
          </p:nvSpPr>
          <p:spPr>
            <a:xfrm>
              <a:off x="3865357" y="4076692"/>
              <a:ext cx="848231" cy="307777"/>
            </a:xfrm>
            <a:prstGeom prst="rect">
              <a:avLst/>
            </a:prstGeom>
            <a:noFill/>
          </p:spPr>
          <p:txBody>
            <a:bodyPr wrap="square" rtlCol="0">
              <a:spAutoFit/>
            </a:bodyPr>
            <a:lstStyle/>
            <a:p>
              <a:pPr algn="ctr"/>
              <a:r>
                <a:rPr lang="fr-FR" sz="1400" dirty="0"/>
                <a:t>28 Jours</a:t>
              </a:r>
            </a:p>
          </p:txBody>
        </p:sp>
        <p:pic>
          <p:nvPicPr>
            <p:cNvPr id="120" name="Graphique 119">
              <a:extLst>
                <a:ext uri="{FF2B5EF4-FFF2-40B4-BE49-F238E27FC236}">
                  <a16:creationId xmlns:a16="http://schemas.microsoft.com/office/drawing/2014/main" id="{C7CBC443-DE96-4F1C-88BD-9D26631459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1988107" y="3341100"/>
              <a:ext cx="456487" cy="209761"/>
            </a:xfrm>
            <a:prstGeom prst="rect">
              <a:avLst/>
            </a:prstGeom>
          </p:spPr>
        </p:pic>
        <p:pic>
          <p:nvPicPr>
            <p:cNvPr id="121" name="Graphique 120">
              <a:extLst>
                <a:ext uri="{FF2B5EF4-FFF2-40B4-BE49-F238E27FC236}">
                  <a16:creationId xmlns:a16="http://schemas.microsoft.com/office/drawing/2014/main" id="{23125E60-988F-48D6-8328-9F4A4969E2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3743855" y="3341100"/>
              <a:ext cx="456487" cy="209761"/>
            </a:xfrm>
            <a:prstGeom prst="rect">
              <a:avLst/>
            </a:prstGeom>
          </p:spPr>
        </p:pic>
        <p:sp>
          <p:nvSpPr>
            <p:cNvPr id="123" name="ZoneTexte 122">
              <a:extLst>
                <a:ext uri="{FF2B5EF4-FFF2-40B4-BE49-F238E27FC236}">
                  <a16:creationId xmlns:a16="http://schemas.microsoft.com/office/drawing/2014/main" id="{A4866FFF-3781-40C6-9C26-250BB0651436}"/>
                </a:ext>
              </a:extLst>
            </p:cNvPr>
            <p:cNvSpPr txBox="1"/>
            <p:nvPr/>
          </p:nvSpPr>
          <p:spPr>
            <a:xfrm>
              <a:off x="1785897" y="2896175"/>
              <a:ext cx="848231" cy="461665"/>
            </a:xfrm>
            <a:prstGeom prst="rect">
              <a:avLst/>
            </a:prstGeom>
            <a:noFill/>
          </p:spPr>
          <p:txBody>
            <a:bodyPr wrap="square" rtlCol="0">
              <a:spAutoFit/>
            </a:bodyPr>
            <a:lstStyle/>
            <a:p>
              <a:pPr algn="ctr"/>
              <a:r>
                <a:rPr lang="fr-FR" sz="1200" dirty="0"/>
                <a:t>1 femelle gravide</a:t>
              </a:r>
            </a:p>
          </p:txBody>
        </p:sp>
        <p:sp>
          <p:nvSpPr>
            <p:cNvPr id="124" name="ZoneTexte 123">
              <a:extLst>
                <a:ext uri="{FF2B5EF4-FFF2-40B4-BE49-F238E27FC236}">
                  <a16:creationId xmlns:a16="http://schemas.microsoft.com/office/drawing/2014/main" id="{E394492D-B453-408D-953D-3CD6884F48F2}"/>
                </a:ext>
              </a:extLst>
            </p:cNvPr>
            <p:cNvSpPr txBox="1"/>
            <p:nvPr/>
          </p:nvSpPr>
          <p:spPr>
            <a:xfrm>
              <a:off x="3518653" y="2896175"/>
              <a:ext cx="848231" cy="461665"/>
            </a:xfrm>
            <a:prstGeom prst="rect">
              <a:avLst/>
            </a:prstGeom>
            <a:noFill/>
          </p:spPr>
          <p:txBody>
            <a:bodyPr wrap="square" rtlCol="0">
              <a:spAutoFit/>
            </a:bodyPr>
            <a:lstStyle/>
            <a:p>
              <a:pPr algn="ctr"/>
              <a:r>
                <a:rPr lang="fr-FR" sz="1200" dirty="0"/>
                <a:t>Retrait de la femelle</a:t>
              </a:r>
            </a:p>
          </p:txBody>
        </p:sp>
        <p:sp>
          <p:nvSpPr>
            <p:cNvPr id="26" name="Arc 25">
              <a:extLst>
                <a:ext uri="{FF2B5EF4-FFF2-40B4-BE49-F238E27FC236}">
                  <a16:creationId xmlns:a16="http://schemas.microsoft.com/office/drawing/2014/main" id="{2A63687E-857F-4F32-8DBD-036EFB58603B}"/>
                </a:ext>
              </a:extLst>
            </p:cNvPr>
            <p:cNvSpPr/>
            <p:nvPr/>
          </p:nvSpPr>
          <p:spPr>
            <a:xfrm rot="11095220">
              <a:off x="2189579" y="3252935"/>
              <a:ext cx="535985" cy="535985"/>
            </a:xfrm>
            <a:prstGeom prst="arc">
              <a:avLst>
                <a:gd name="adj1" fmla="val 15554264"/>
                <a:gd name="adj2" fmla="val 0"/>
              </a:avLst>
            </a:prstGeom>
            <a:ln w="12700">
              <a:solidFill>
                <a:srgbClr val="4D98A9"/>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26" name="Arc 125">
              <a:extLst>
                <a:ext uri="{FF2B5EF4-FFF2-40B4-BE49-F238E27FC236}">
                  <a16:creationId xmlns:a16="http://schemas.microsoft.com/office/drawing/2014/main" id="{92BBA791-7430-4F89-B4E6-FAECAE13A814}"/>
                </a:ext>
              </a:extLst>
            </p:cNvPr>
            <p:cNvSpPr/>
            <p:nvPr/>
          </p:nvSpPr>
          <p:spPr>
            <a:xfrm rot="5614610">
              <a:off x="3383479" y="3252934"/>
              <a:ext cx="535985" cy="535985"/>
            </a:xfrm>
            <a:prstGeom prst="arc">
              <a:avLst>
                <a:gd name="adj1" fmla="val 15554264"/>
                <a:gd name="adj2" fmla="val 0"/>
              </a:avLst>
            </a:prstGeom>
            <a:ln w="12700">
              <a:solidFill>
                <a:srgbClr val="4D98A9"/>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27" name="ZoneTexte 126">
              <a:extLst>
                <a:ext uri="{FF2B5EF4-FFF2-40B4-BE49-F238E27FC236}">
                  <a16:creationId xmlns:a16="http://schemas.microsoft.com/office/drawing/2014/main" id="{D81BE206-88D0-445B-99BD-B0026B8D91CA}"/>
                </a:ext>
              </a:extLst>
            </p:cNvPr>
            <p:cNvSpPr txBox="1"/>
            <p:nvPr/>
          </p:nvSpPr>
          <p:spPr>
            <a:xfrm>
              <a:off x="4910138" y="2896175"/>
              <a:ext cx="908817" cy="461665"/>
            </a:xfrm>
            <a:prstGeom prst="rect">
              <a:avLst/>
            </a:prstGeom>
            <a:noFill/>
          </p:spPr>
          <p:txBody>
            <a:bodyPr wrap="square" rtlCol="0">
              <a:spAutoFit/>
            </a:bodyPr>
            <a:lstStyle/>
            <a:p>
              <a:pPr algn="ctr"/>
              <a:r>
                <a:rPr lang="fr-FR" sz="1200" dirty="0"/>
                <a:t>Nombre de nymphes</a:t>
              </a:r>
            </a:p>
          </p:txBody>
        </p:sp>
        <p:pic>
          <p:nvPicPr>
            <p:cNvPr id="145" name="Graphique 144">
              <a:extLst>
                <a:ext uri="{FF2B5EF4-FFF2-40B4-BE49-F238E27FC236}">
                  <a16:creationId xmlns:a16="http://schemas.microsoft.com/office/drawing/2014/main" id="{A41BC2A1-A7D3-4DDD-8494-D63D943F497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0800000" flipV="1">
              <a:off x="5306019" y="3343960"/>
              <a:ext cx="248725" cy="99729"/>
            </a:xfrm>
            <a:prstGeom prst="rect">
              <a:avLst/>
            </a:prstGeom>
          </p:spPr>
        </p:pic>
        <p:pic>
          <p:nvPicPr>
            <p:cNvPr id="148" name="Graphique 147">
              <a:extLst>
                <a:ext uri="{FF2B5EF4-FFF2-40B4-BE49-F238E27FC236}">
                  <a16:creationId xmlns:a16="http://schemas.microsoft.com/office/drawing/2014/main" id="{CC5DE52D-4DE1-48F2-AD06-7246521F3F1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5400000" flipV="1">
              <a:off x="4889347" y="3668851"/>
              <a:ext cx="180000" cy="72173"/>
            </a:xfrm>
            <a:prstGeom prst="rect">
              <a:avLst/>
            </a:prstGeom>
          </p:spPr>
        </p:pic>
        <p:sp>
          <p:nvSpPr>
            <p:cNvPr id="149" name="Arc 148">
              <a:extLst>
                <a:ext uri="{FF2B5EF4-FFF2-40B4-BE49-F238E27FC236}">
                  <a16:creationId xmlns:a16="http://schemas.microsoft.com/office/drawing/2014/main" id="{99170D08-2CF1-43F4-A7CB-3310F680075E}"/>
                </a:ext>
              </a:extLst>
            </p:cNvPr>
            <p:cNvSpPr/>
            <p:nvPr/>
          </p:nvSpPr>
          <p:spPr>
            <a:xfrm rot="5614610">
              <a:off x="4891377" y="3252933"/>
              <a:ext cx="535985" cy="535985"/>
            </a:xfrm>
            <a:prstGeom prst="arc">
              <a:avLst>
                <a:gd name="adj1" fmla="val 15554264"/>
                <a:gd name="adj2" fmla="val 0"/>
              </a:avLst>
            </a:prstGeom>
            <a:ln w="12700">
              <a:solidFill>
                <a:srgbClr val="4D98A9"/>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pic>
          <p:nvPicPr>
            <p:cNvPr id="150" name="Graphique 149">
              <a:extLst>
                <a:ext uri="{FF2B5EF4-FFF2-40B4-BE49-F238E27FC236}">
                  <a16:creationId xmlns:a16="http://schemas.microsoft.com/office/drawing/2014/main" id="{5A0EFDBB-0B68-4449-99A8-A735E542113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6200000" flipH="1" flipV="1">
              <a:off x="4991459" y="3586944"/>
              <a:ext cx="180000" cy="72173"/>
            </a:xfrm>
            <a:prstGeom prst="rect">
              <a:avLst/>
            </a:prstGeom>
          </p:spPr>
        </p:pic>
        <p:pic>
          <p:nvPicPr>
            <p:cNvPr id="151" name="Graphique 150">
              <a:extLst>
                <a:ext uri="{FF2B5EF4-FFF2-40B4-BE49-F238E27FC236}">
                  <a16:creationId xmlns:a16="http://schemas.microsoft.com/office/drawing/2014/main" id="{3840FBE1-E783-459B-96C8-2730E89F8EB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6620674" flipH="1" flipV="1">
              <a:off x="4977455" y="3771924"/>
              <a:ext cx="172590" cy="69202"/>
            </a:xfrm>
            <a:prstGeom prst="rect">
              <a:avLst/>
            </a:prstGeom>
          </p:spPr>
        </p:pic>
      </p:grpSp>
      <p:grpSp>
        <p:nvGrpSpPr>
          <p:cNvPr id="35" name="Groupe 34">
            <a:extLst>
              <a:ext uri="{FF2B5EF4-FFF2-40B4-BE49-F238E27FC236}">
                <a16:creationId xmlns:a16="http://schemas.microsoft.com/office/drawing/2014/main" id="{FDDECFFB-CBC0-4B72-B9EE-BE072A8245ED}"/>
              </a:ext>
            </a:extLst>
          </p:cNvPr>
          <p:cNvGrpSpPr/>
          <p:nvPr/>
        </p:nvGrpSpPr>
        <p:grpSpPr>
          <a:xfrm>
            <a:off x="1809530" y="1246782"/>
            <a:ext cx="3935170" cy="1665319"/>
            <a:chOff x="1809530" y="1246782"/>
            <a:chExt cx="3935170" cy="1665319"/>
          </a:xfrm>
        </p:grpSpPr>
        <p:sp>
          <p:nvSpPr>
            <p:cNvPr id="199" name="ZoneTexte 198">
              <a:extLst>
                <a:ext uri="{FF2B5EF4-FFF2-40B4-BE49-F238E27FC236}">
                  <a16:creationId xmlns:a16="http://schemas.microsoft.com/office/drawing/2014/main" id="{DD03ADEE-AB0E-4EE8-890F-7E6803551352}"/>
                </a:ext>
              </a:extLst>
            </p:cNvPr>
            <p:cNvSpPr txBox="1"/>
            <p:nvPr/>
          </p:nvSpPr>
          <p:spPr>
            <a:xfrm>
              <a:off x="3287309" y="2388881"/>
              <a:ext cx="848231" cy="523220"/>
            </a:xfrm>
            <a:prstGeom prst="rect">
              <a:avLst/>
            </a:prstGeom>
            <a:noFill/>
          </p:spPr>
          <p:txBody>
            <a:bodyPr wrap="square" rtlCol="0">
              <a:spAutoFit/>
            </a:bodyPr>
            <a:lstStyle/>
            <a:p>
              <a:pPr algn="ctr"/>
              <a:r>
                <a:rPr lang="fr-FR" sz="1400" dirty="0"/>
                <a:t>14</a:t>
              </a:r>
            </a:p>
            <a:p>
              <a:pPr algn="ctr"/>
              <a:r>
                <a:rPr lang="fr-FR" sz="1400" dirty="0"/>
                <a:t> Jours</a:t>
              </a:r>
            </a:p>
          </p:txBody>
        </p:sp>
        <p:sp>
          <p:nvSpPr>
            <p:cNvPr id="89" name="Rectangle 88">
              <a:extLst>
                <a:ext uri="{FF2B5EF4-FFF2-40B4-BE49-F238E27FC236}">
                  <a16:creationId xmlns:a16="http://schemas.microsoft.com/office/drawing/2014/main" id="{C4E32DF0-D378-4A6E-9583-78C7E4158232}"/>
                </a:ext>
              </a:extLst>
            </p:cNvPr>
            <p:cNvSpPr/>
            <p:nvPr/>
          </p:nvSpPr>
          <p:spPr>
            <a:xfrm>
              <a:off x="2179646" y="1632549"/>
              <a:ext cx="1025963" cy="103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ZoneTexte 87">
              <a:extLst>
                <a:ext uri="{FF2B5EF4-FFF2-40B4-BE49-F238E27FC236}">
                  <a16:creationId xmlns:a16="http://schemas.microsoft.com/office/drawing/2014/main" id="{F78C698B-5F6C-4612-9A3D-B3F4E4C02816}"/>
                </a:ext>
              </a:extLst>
            </p:cNvPr>
            <p:cNvSpPr txBox="1"/>
            <p:nvPr/>
          </p:nvSpPr>
          <p:spPr>
            <a:xfrm>
              <a:off x="1809530" y="1481681"/>
              <a:ext cx="1513941" cy="461665"/>
            </a:xfrm>
            <a:prstGeom prst="rect">
              <a:avLst/>
            </a:prstGeom>
            <a:noFill/>
          </p:spPr>
          <p:txBody>
            <a:bodyPr wrap="none" rtlCol="0">
              <a:spAutoFit/>
            </a:bodyPr>
            <a:lstStyle/>
            <a:p>
              <a:pPr algn="ctr"/>
              <a:r>
                <a:rPr lang="fr-FR" sz="1200" dirty="0"/>
                <a:t>12 x femelles </a:t>
              </a:r>
            </a:p>
            <a:p>
              <a:pPr algn="ctr"/>
              <a:r>
                <a:rPr lang="fr-FR" sz="1200" dirty="0"/>
                <a:t>gravides et </a:t>
              </a:r>
              <a:r>
                <a:rPr lang="fr-FR" sz="1200" dirty="0" err="1"/>
                <a:t>vilurifères</a:t>
              </a:r>
              <a:endParaRPr lang="fr-FR" sz="1200" dirty="0"/>
            </a:p>
          </p:txBody>
        </p:sp>
        <p:sp>
          <p:nvSpPr>
            <p:cNvPr id="195" name="ZoneTexte 194">
              <a:extLst>
                <a:ext uri="{FF2B5EF4-FFF2-40B4-BE49-F238E27FC236}">
                  <a16:creationId xmlns:a16="http://schemas.microsoft.com/office/drawing/2014/main" id="{92FEB6FF-87D2-4D69-BD66-B76B78D91FD9}"/>
                </a:ext>
              </a:extLst>
            </p:cNvPr>
            <p:cNvSpPr txBox="1"/>
            <p:nvPr/>
          </p:nvSpPr>
          <p:spPr>
            <a:xfrm>
              <a:off x="1894291" y="2636220"/>
              <a:ext cx="1718740" cy="246221"/>
            </a:xfrm>
            <a:prstGeom prst="rect">
              <a:avLst/>
            </a:prstGeom>
            <a:noFill/>
          </p:spPr>
          <p:txBody>
            <a:bodyPr wrap="none" rtlCol="0">
              <a:spAutoFit/>
            </a:bodyPr>
            <a:lstStyle/>
            <a:p>
              <a:r>
                <a:rPr lang="fr-FR" sz="1000" dirty="0"/>
                <a:t>Variétés (mosaïque aléatoire)</a:t>
              </a:r>
            </a:p>
          </p:txBody>
        </p:sp>
        <p:cxnSp>
          <p:nvCxnSpPr>
            <p:cNvPr id="196" name="Connecteur droit avec flèche 195">
              <a:extLst>
                <a:ext uri="{FF2B5EF4-FFF2-40B4-BE49-F238E27FC236}">
                  <a16:creationId xmlns:a16="http://schemas.microsoft.com/office/drawing/2014/main" id="{D552B66D-E646-4457-AF54-2573B27D9E88}"/>
                </a:ext>
              </a:extLst>
            </p:cNvPr>
            <p:cNvCxnSpPr>
              <a:cxnSpLocks/>
            </p:cNvCxnSpPr>
            <p:nvPr/>
          </p:nvCxnSpPr>
          <p:spPr>
            <a:xfrm>
              <a:off x="3556966" y="2443532"/>
              <a:ext cx="353810" cy="0"/>
            </a:xfrm>
            <a:prstGeom prst="straightConnector1">
              <a:avLst/>
            </a:prstGeom>
            <a:ln w="12700">
              <a:solidFill>
                <a:srgbClr val="4D98A9"/>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98" name="Graphique 197">
              <a:extLst>
                <a:ext uri="{FF2B5EF4-FFF2-40B4-BE49-F238E27FC236}">
                  <a16:creationId xmlns:a16="http://schemas.microsoft.com/office/drawing/2014/main" id="{6E8ECA59-24EF-450C-B068-5B07A160FED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874330" y="1718492"/>
              <a:ext cx="310088" cy="1050164"/>
            </a:xfrm>
            <a:prstGeom prst="rect">
              <a:avLst/>
            </a:prstGeom>
          </p:spPr>
        </p:pic>
        <p:sp>
          <p:nvSpPr>
            <p:cNvPr id="201" name="ZoneTexte 200">
              <a:extLst>
                <a:ext uri="{FF2B5EF4-FFF2-40B4-BE49-F238E27FC236}">
                  <a16:creationId xmlns:a16="http://schemas.microsoft.com/office/drawing/2014/main" id="{AF6A4ACC-2804-436D-B80B-8E056C59EF43}"/>
                </a:ext>
              </a:extLst>
            </p:cNvPr>
            <p:cNvSpPr txBox="1"/>
            <p:nvPr/>
          </p:nvSpPr>
          <p:spPr>
            <a:xfrm>
              <a:off x="3848340" y="2388881"/>
              <a:ext cx="848231" cy="523220"/>
            </a:xfrm>
            <a:prstGeom prst="rect">
              <a:avLst/>
            </a:prstGeom>
            <a:noFill/>
          </p:spPr>
          <p:txBody>
            <a:bodyPr wrap="square" rtlCol="0">
              <a:spAutoFit/>
            </a:bodyPr>
            <a:lstStyle/>
            <a:p>
              <a:pPr algn="ctr"/>
              <a:r>
                <a:rPr lang="fr-FR" sz="1400" dirty="0"/>
                <a:t>28</a:t>
              </a:r>
            </a:p>
            <a:p>
              <a:pPr algn="ctr"/>
              <a:r>
                <a:rPr lang="fr-FR" sz="1400" dirty="0"/>
                <a:t> Jours</a:t>
              </a:r>
            </a:p>
          </p:txBody>
        </p:sp>
        <p:pic>
          <p:nvPicPr>
            <p:cNvPr id="202" name="Graphique 201">
              <a:extLst>
                <a:ext uri="{FF2B5EF4-FFF2-40B4-BE49-F238E27FC236}">
                  <a16:creationId xmlns:a16="http://schemas.microsoft.com/office/drawing/2014/main" id="{5D30DE37-87A8-44C4-9952-17C5B2082BE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436448" y="1718492"/>
              <a:ext cx="310088" cy="1050164"/>
            </a:xfrm>
            <a:prstGeom prst="rect">
              <a:avLst/>
            </a:prstGeom>
          </p:spPr>
        </p:pic>
        <p:sp>
          <p:nvSpPr>
            <p:cNvPr id="209" name="ZoneTexte 208">
              <a:extLst>
                <a:ext uri="{FF2B5EF4-FFF2-40B4-BE49-F238E27FC236}">
                  <a16:creationId xmlns:a16="http://schemas.microsoft.com/office/drawing/2014/main" id="{4881460A-B187-444A-AE48-BA17041D411C}"/>
                </a:ext>
              </a:extLst>
            </p:cNvPr>
            <p:cNvSpPr txBox="1"/>
            <p:nvPr/>
          </p:nvSpPr>
          <p:spPr>
            <a:xfrm>
              <a:off x="3417257" y="1246782"/>
              <a:ext cx="1263616" cy="461665"/>
            </a:xfrm>
            <a:prstGeom prst="rect">
              <a:avLst/>
            </a:prstGeom>
            <a:noFill/>
          </p:spPr>
          <p:txBody>
            <a:bodyPr wrap="none" rtlCol="0">
              <a:spAutoFit/>
            </a:bodyPr>
            <a:lstStyle/>
            <a:p>
              <a:pPr algn="ctr"/>
              <a:r>
                <a:rPr lang="fr-FR" sz="1200" dirty="0"/>
                <a:t>Confinement
de chaque plante</a:t>
              </a:r>
            </a:p>
          </p:txBody>
        </p:sp>
        <p:pic>
          <p:nvPicPr>
            <p:cNvPr id="210" name="Graphique 209">
              <a:extLst>
                <a:ext uri="{FF2B5EF4-FFF2-40B4-BE49-F238E27FC236}">
                  <a16:creationId xmlns:a16="http://schemas.microsoft.com/office/drawing/2014/main" id="{DDE99766-98AC-4ABB-B207-6ED0F2DA7C4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0800000" flipV="1">
              <a:off x="4882508" y="1757428"/>
              <a:ext cx="248725" cy="99729"/>
            </a:xfrm>
            <a:prstGeom prst="rect">
              <a:avLst/>
            </a:prstGeom>
          </p:spPr>
        </p:pic>
        <p:pic>
          <p:nvPicPr>
            <p:cNvPr id="211" name="Graphique 210">
              <a:extLst>
                <a:ext uri="{FF2B5EF4-FFF2-40B4-BE49-F238E27FC236}">
                  <a16:creationId xmlns:a16="http://schemas.microsoft.com/office/drawing/2014/main" id="{513FF04C-DD35-423D-BFB4-2F9F721FDBA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5400000" flipV="1">
              <a:off x="4440011" y="2050900"/>
              <a:ext cx="180000" cy="72173"/>
            </a:xfrm>
            <a:prstGeom prst="rect">
              <a:avLst/>
            </a:prstGeom>
          </p:spPr>
        </p:pic>
        <p:sp>
          <p:nvSpPr>
            <p:cNvPr id="212" name="Arc 211">
              <a:extLst>
                <a:ext uri="{FF2B5EF4-FFF2-40B4-BE49-F238E27FC236}">
                  <a16:creationId xmlns:a16="http://schemas.microsoft.com/office/drawing/2014/main" id="{0360E3E5-2A71-47A6-9515-1EE930FDBFF1}"/>
                </a:ext>
              </a:extLst>
            </p:cNvPr>
            <p:cNvSpPr/>
            <p:nvPr/>
          </p:nvSpPr>
          <p:spPr>
            <a:xfrm rot="5614610">
              <a:off x="4467866" y="1666401"/>
              <a:ext cx="535985" cy="535985"/>
            </a:xfrm>
            <a:prstGeom prst="arc">
              <a:avLst>
                <a:gd name="adj1" fmla="val 15554264"/>
                <a:gd name="adj2" fmla="val 0"/>
              </a:avLst>
            </a:prstGeom>
            <a:ln w="12700">
              <a:solidFill>
                <a:srgbClr val="4D98A9"/>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pic>
          <p:nvPicPr>
            <p:cNvPr id="213" name="Graphique 212">
              <a:extLst>
                <a:ext uri="{FF2B5EF4-FFF2-40B4-BE49-F238E27FC236}">
                  <a16:creationId xmlns:a16="http://schemas.microsoft.com/office/drawing/2014/main" id="{41A2EA53-0B07-4A44-9324-963AB1D8B01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6200000" flipH="1" flipV="1">
              <a:off x="4542123" y="1968993"/>
              <a:ext cx="180000" cy="72173"/>
            </a:xfrm>
            <a:prstGeom prst="rect">
              <a:avLst/>
            </a:prstGeom>
          </p:spPr>
        </p:pic>
        <p:pic>
          <p:nvPicPr>
            <p:cNvPr id="214" name="Graphique 213">
              <a:extLst>
                <a:ext uri="{FF2B5EF4-FFF2-40B4-BE49-F238E27FC236}">
                  <a16:creationId xmlns:a16="http://schemas.microsoft.com/office/drawing/2014/main" id="{4B250367-8136-4BA7-AC7A-2655B88E5C6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6620674" flipH="1" flipV="1">
              <a:off x="4528119" y="2153973"/>
              <a:ext cx="172590" cy="69202"/>
            </a:xfrm>
            <a:prstGeom prst="rect">
              <a:avLst/>
            </a:prstGeom>
          </p:spPr>
        </p:pic>
        <p:sp>
          <p:nvSpPr>
            <p:cNvPr id="215" name="ZoneTexte 214">
              <a:extLst>
                <a:ext uri="{FF2B5EF4-FFF2-40B4-BE49-F238E27FC236}">
                  <a16:creationId xmlns:a16="http://schemas.microsoft.com/office/drawing/2014/main" id="{CD210341-3691-4A59-98B7-59C979198DF0}"/>
                </a:ext>
              </a:extLst>
            </p:cNvPr>
            <p:cNvSpPr txBox="1"/>
            <p:nvPr/>
          </p:nvSpPr>
          <p:spPr>
            <a:xfrm>
              <a:off x="4610215" y="1246782"/>
              <a:ext cx="944810" cy="461665"/>
            </a:xfrm>
            <a:prstGeom prst="rect">
              <a:avLst/>
            </a:prstGeom>
            <a:noFill/>
          </p:spPr>
          <p:txBody>
            <a:bodyPr wrap="none" rtlCol="0">
              <a:spAutoFit/>
            </a:bodyPr>
            <a:lstStyle/>
            <a:p>
              <a:pPr algn="ctr"/>
              <a:r>
                <a:rPr lang="fr-FR" sz="1200" dirty="0"/>
                <a:t>Nombre 
de nymphes</a:t>
              </a:r>
            </a:p>
          </p:txBody>
        </p:sp>
        <p:cxnSp>
          <p:nvCxnSpPr>
            <p:cNvPr id="222" name="Connecteur droit avec flèche 221">
              <a:extLst>
                <a:ext uri="{FF2B5EF4-FFF2-40B4-BE49-F238E27FC236}">
                  <a16:creationId xmlns:a16="http://schemas.microsoft.com/office/drawing/2014/main" id="{83E60ACC-AC86-4A9A-A1A8-A264C2A44E32}"/>
                </a:ext>
              </a:extLst>
            </p:cNvPr>
            <p:cNvCxnSpPr>
              <a:cxnSpLocks/>
              <a:endCxn id="228" idx="1"/>
            </p:cNvCxnSpPr>
            <p:nvPr/>
          </p:nvCxnSpPr>
          <p:spPr>
            <a:xfrm>
              <a:off x="4613302" y="2442500"/>
              <a:ext cx="272532" cy="0"/>
            </a:xfrm>
            <a:prstGeom prst="straightConnector1">
              <a:avLst/>
            </a:prstGeom>
            <a:ln w="12700">
              <a:solidFill>
                <a:srgbClr val="4D98A9"/>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32" name="Image 31">
              <a:extLst>
                <a:ext uri="{FF2B5EF4-FFF2-40B4-BE49-F238E27FC236}">
                  <a16:creationId xmlns:a16="http://schemas.microsoft.com/office/drawing/2014/main" id="{5BC16936-7EAA-4E66-AF48-5C490C9BB942}"/>
                </a:ext>
              </a:extLst>
            </p:cNvPr>
            <p:cNvPicPr>
              <a:picLocks noChangeAspect="1"/>
            </p:cNvPicPr>
            <p:nvPr/>
          </p:nvPicPr>
          <p:blipFill>
            <a:blip r:embed="rId20"/>
            <a:stretch>
              <a:fillRect/>
            </a:stretch>
          </p:blipFill>
          <p:spPr>
            <a:xfrm>
              <a:off x="1916366" y="2218584"/>
              <a:ext cx="1683742" cy="435619"/>
            </a:xfrm>
            <a:prstGeom prst="rect">
              <a:avLst/>
            </a:prstGeom>
          </p:spPr>
        </p:pic>
        <p:cxnSp>
          <p:nvCxnSpPr>
            <p:cNvPr id="226" name="Connecteur droit avec flèche 225">
              <a:extLst>
                <a:ext uri="{FF2B5EF4-FFF2-40B4-BE49-F238E27FC236}">
                  <a16:creationId xmlns:a16="http://schemas.microsoft.com/office/drawing/2014/main" id="{5F267533-484D-43E4-ABEC-95231D72B276}"/>
                </a:ext>
              </a:extLst>
            </p:cNvPr>
            <p:cNvCxnSpPr>
              <a:cxnSpLocks/>
            </p:cNvCxnSpPr>
            <p:nvPr/>
          </p:nvCxnSpPr>
          <p:spPr>
            <a:xfrm>
              <a:off x="4109087" y="2443532"/>
              <a:ext cx="353810" cy="0"/>
            </a:xfrm>
            <a:prstGeom prst="straightConnector1">
              <a:avLst/>
            </a:prstGeom>
            <a:ln w="12700">
              <a:solidFill>
                <a:srgbClr val="4D98A9"/>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3" name="Groupe 32">
              <a:extLst>
                <a:ext uri="{FF2B5EF4-FFF2-40B4-BE49-F238E27FC236}">
                  <a16:creationId xmlns:a16="http://schemas.microsoft.com/office/drawing/2014/main" id="{89626CA2-0BE9-40BA-A6F4-1EE53D6D082F}"/>
                </a:ext>
              </a:extLst>
            </p:cNvPr>
            <p:cNvGrpSpPr/>
            <p:nvPr/>
          </p:nvGrpSpPr>
          <p:grpSpPr>
            <a:xfrm>
              <a:off x="4800149" y="2303975"/>
              <a:ext cx="944551" cy="289441"/>
              <a:chOff x="4753416" y="2303975"/>
              <a:chExt cx="944551" cy="289441"/>
            </a:xfrm>
          </p:grpSpPr>
          <p:sp>
            <p:nvSpPr>
              <p:cNvPr id="224" name="ZoneTexte 223">
                <a:extLst>
                  <a:ext uri="{FF2B5EF4-FFF2-40B4-BE49-F238E27FC236}">
                    <a16:creationId xmlns:a16="http://schemas.microsoft.com/office/drawing/2014/main" id="{4DC78550-F9CC-431E-94DD-1AD6985B2711}"/>
                  </a:ext>
                </a:extLst>
              </p:cNvPr>
              <p:cNvSpPr txBox="1"/>
              <p:nvPr/>
            </p:nvSpPr>
            <p:spPr bwMode="auto">
              <a:xfrm>
                <a:off x="4753416" y="2303975"/>
                <a:ext cx="944551" cy="289441"/>
              </a:xfrm>
              <a:prstGeom prst="roundRect">
                <a:avLst/>
              </a:prstGeom>
              <a:noFill/>
              <a:ln w="12700">
                <a:noFill/>
                <a:miter lim="800000"/>
                <a:headEnd/>
                <a:tailEnd/>
              </a:ln>
            </p:spPr>
            <p:txBody>
              <a:bodyPr wrap="square" rtlCol="0">
                <a:spAutoFit/>
              </a:bodyPr>
              <a:lstStyle>
                <a:defPPr>
                  <a:defRPr lang="fr-FR"/>
                </a:defPPr>
                <a:lvl1pPr algn="ctr" eaLnBrk="0" hangingPunct="0">
                  <a:defRPr sz="2000">
                    <a:solidFill>
                      <a:srgbClr val="375157"/>
                    </a:solidFill>
                    <a:latin typeface="Arial" panose="020B0604020202020204" pitchFamily="34" charset="0"/>
                    <a:cs typeface="Arial" panose="020B0604020202020204" pitchFamily="34" charset="0"/>
                  </a:defRPr>
                </a:lvl1pPr>
              </a:lstStyle>
              <a:p>
                <a:pPr algn="l"/>
                <a:r>
                  <a:rPr lang="en-US" sz="1100" dirty="0"/>
                  <a:t>DAS-ELISA</a:t>
                </a:r>
                <a:endParaRPr lang="en-US" sz="1100" i="1" dirty="0"/>
              </a:p>
            </p:txBody>
          </p:sp>
          <p:sp>
            <p:nvSpPr>
              <p:cNvPr id="228" name="ZoneTexte 227">
                <a:extLst>
                  <a:ext uri="{FF2B5EF4-FFF2-40B4-BE49-F238E27FC236}">
                    <a16:creationId xmlns:a16="http://schemas.microsoft.com/office/drawing/2014/main" id="{D3FD763A-CD33-4372-B76E-AB9B65517399}"/>
                  </a:ext>
                </a:extLst>
              </p:cNvPr>
              <p:cNvSpPr txBox="1"/>
              <p:nvPr/>
            </p:nvSpPr>
            <p:spPr bwMode="auto">
              <a:xfrm>
                <a:off x="4839101" y="2334917"/>
                <a:ext cx="795974" cy="221337"/>
              </a:xfrm>
              <a:prstGeom prst="roundRect">
                <a:avLst/>
              </a:prstGeom>
              <a:noFill/>
              <a:ln w="12700">
                <a:solidFill>
                  <a:srgbClr val="4D98A9"/>
                </a:solidFill>
                <a:miter lim="800000"/>
                <a:headEnd/>
                <a:tailEnd/>
              </a:ln>
            </p:spPr>
            <p:txBody>
              <a:bodyPr wrap="square" rtlCol="0">
                <a:spAutoFit/>
              </a:bodyPr>
              <a:lstStyle>
                <a:defPPr>
                  <a:defRPr lang="fr-FR"/>
                </a:defPPr>
                <a:lvl1pPr algn="ctr" eaLnBrk="0" hangingPunct="0">
                  <a:defRPr sz="2000">
                    <a:solidFill>
                      <a:srgbClr val="375157"/>
                    </a:solidFill>
                    <a:latin typeface="Arial" panose="020B0604020202020204" pitchFamily="34" charset="0"/>
                    <a:cs typeface="Arial" panose="020B0604020202020204" pitchFamily="34" charset="0"/>
                  </a:defRPr>
                </a:lvl1pPr>
              </a:lstStyle>
              <a:p>
                <a:pPr algn="l"/>
                <a:endParaRPr lang="en-US" sz="700" i="1" dirty="0"/>
              </a:p>
            </p:txBody>
          </p:sp>
        </p:grpSp>
        <p:pic>
          <p:nvPicPr>
            <p:cNvPr id="236" name="Graphique 235">
              <a:extLst>
                <a:ext uri="{FF2B5EF4-FFF2-40B4-BE49-F238E27FC236}">
                  <a16:creationId xmlns:a16="http://schemas.microsoft.com/office/drawing/2014/main" id="{C51AE864-364A-4BE0-879B-2AAB60C670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2307242" y="1930249"/>
              <a:ext cx="456487" cy="209761"/>
            </a:xfrm>
            <a:prstGeom prst="rect">
              <a:avLst/>
            </a:prstGeom>
          </p:spPr>
        </p:pic>
        <p:pic>
          <p:nvPicPr>
            <p:cNvPr id="237" name="Picture 2" descr="https://lh3.googleusercontent.com/yCGPgWp6DXA71JKfqL06lI_3LXw7OSbZHjgSaQU6dd3xRz3gDFMr_833KNf_NlP5XqeWJjcdB92o_KTnxZKJOOm1heSQlg2E7YSfxaxMTZby_RHzjpH7hV8SX72u2ZrljySYspLW4hGb">
              <a:extLst>
                <a:ext uri="{FF2B5EF4-FFF2-40B4-BE49-F238E27FC236}">
                  <a16:creationId xmlns:a16="http://schemas.microsoft.com/office/drawing/2014/main" id="{4053FEA2-FB0B-424F-83A0-492748265746}"/>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10800000" flipV="1">
              <a:off x="2356654" y="1925686"/>
              <a:ext cx="209132" cy="121110"/>
            </a:xfrm>
            <a:prstGeom prst="rect">
              <a:avLst/>
            </a:prstGeom>
            <a:noFill/>
            <a:extLst>
              <a:ext uri="{909E8E84-426E-40DD-AFC4-6F175D3DCCD1}">
                <a14:hiddenFill xmlns:a14="http://schemas.microsoft.com/office/drawing/2010/main">
                  <a:solidFill>
                    <a:srgbClr val="FFFFFF"/>
                  </a:solidFill>
                </a14:hiddenFill>
              </a:ext>
            </a:extLst>
          </p:spPr>
        </p:pic>
        <p:sp>
          <p:nvSpPr>
            <p:cNvPr id="238" name="Arc 237">
              <a:extLst>
                <a:ext uri="{FF2B5EF4-FFF2-40B4-BE49-F238E27FC236}">
                  <a16:creationId xmlns:a16="http://schemas.microsoft.com/office/drawing/2014/main" id="{50AFFE5A-6445-42AA-B8FA-3AC4827624A3}"/>
                </a:ext>
              </a:extLst>
            </p:cNvPr>
            <p:cNvSpPr/>
            <p:nvPr/>
          </p:nvSpPr>
          <p:spPr>
            <a:xfrm rot="11095220">
              <a:off x="2460380" y="1790635"/>
              <a:ext cx="535985" cy="660874"/>
            </a:xfrm>
            <a:prstGeom prst="arc">
              <a:avLst>
                <a:gd name="adj1" fmla="val 15554264"/>
                <a:gd name="adj2" fmla="val 0"/>
              </a:avLst>
            </a:prstGeom>
            <a:ln w="12700">
              <a:solidFill>
                <a:srgbClr val="4D98A9"/>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grpSp>
        <p:nvGrpSpPr>
          <p:cNvPr id="156" name="Groupe 155">
            <a:extLst>
              <a:ext uri="{FF2B5EF4-FFF2-40B4-BE49-F238E27FC236}">
                <a16:creationId xmlns:a16="http://schemas.microsoft.com/office/drawing/2014/main" id="{AEC1E436-DC1C-4CFA-92E3-2AD59F3E8231}"/>
              </a:ext>
            </a:extLst>
          </p:cNvPr>
          <p:cNvGrpSpPr/>
          <p:nvPr/>
        </p:nvGrpSpPr>
        <p:grpSpPr>
          <a:xfrm>
            <a:off x="11812158" y="0"/>
            <a:ext cx="379842" cy="6857997"/>
            <a:chOff x="11812158" y="2460023"/>
            <a:chExt cx="379842" cy="1147763"/>
          </a:xfrm>
        </p:grpSpPr>
        <p:sp>
          <p:nvSpPr>
            <p:cNvPr id="157" name="Rectangle 156">
              <a:extLst>
                <a:ext uri="{FF2B5EF4-FFF2-40B4-BE49-F238E27FC236}">
                  <a16:creationId xmlns:a16="http://schemas.microsoft.com/office/drawing/2014/main" id="{D1458B45-F4B7-4B79-B0EC-D69B96C4F79E}"/>
                </a:ext>
              </a:extLst>
            </p:cNvPr>
            <p:cNvSpPr/>
            <p:nvPr/>
          </p:nvSpPr>
          <p:spPr>
            <a:xfrm>
              <a:off x="11896725" y="2460023"/>
              <a:ext cx="295275" cy="11477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8" name="Connecteur droit 157">
              <a:extLst>
                <a:ext uri="{FF2B5EF4-FFF2-40B4-BE49-F238E27FC236}">
                  <a16:creationId xmlns:a16="http://schemas.microsoft.com/office/drawing/2014/main" id="{51247E17-D30C-4ED3-9761-2739C39C9DD7}"/>
                </a:ext>
              </a:extLst>
            </p:cNvPr>
            <p:cNvCxnSpPr/>
            <p:nvPr/>
          </p:nvCxnSpPr>
          <p:spPr>
            <a:xfrm>
              <a:off x="11812158"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9" name="Connecteur droit 158">
              <a:extLst>
                <a:ext uri="{FF2B5EF4-FFF2-40B4-BE49-F238E27FC236}">
                  <a16:creationId xmlns:a16="http://schemas.microsoft.com/office/drawing/2014/main" id="{4CA76422-A9F5-4A7B-8A0B-12A126B9CA3A}"/>
                </a:ext>
              </a:extLst>
            </p:cNvPr>
            <p:cNvCxnSpPr/>
            <p:nvPr/>
          </p:nvCxnSpPr>
          <p:spPr>
            <a:xfrm>
              <a:off x="12045520"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0" name="Connecteur droit 159">
              <a:extLst>
                <a:ext uri="{FF2B5EF4-FFF2-40B4-BE49-F238E27FC236}">
                  <a16:creationId xmlns:a16="http://schemas.microsoft.com/office/drawing/2014/main" id="{93763DE8-36DE-4B07-B552-515BADCECD54}"/>
                </a:ext>
              </a:extLst>
            </p:cNvPr>
            <p:cNvCxnSpPr/>
            <p:nvPr/>
          </p:nvCxnSpPr>
          <p:spPr>
            <a:xfrm>
              <a:off x="11974082" y="2460023"/>
              <a:ext cx="0" cy="1147763"/>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9" name="ZoneTexte 68">
            <a:extLst>
              <a:ext uri="{FF2B5EF4-FFF2-40B4-BE49-F238E27FC236}">
                <a16:creationId xmlns:a16="http://schemas.microsoft.com/office/drawing/2014/main" id="{3929F2F8-64E4-4575-AF40-DD5C2678514B}"/>
              </a:ext>
            </a:extLst>
          </p:cNvPr>
          <p:cNvSpPr txBox="1"/>
          <p:nvPr/>
        </p:nvSpPr>
        <p:spPr>
          <a:xfrm>
            <a:off x="8238219" y="6575874"/>
            <a:ext cx="3622787" cy="276999"/>
          </a:xfrm>
          <a:prstGeom prst="rect">
            <a:avLst/>
          </a:prstGeom>
          <a:noFill/>
        </p:spPr>
        <p:txBody>
          <a:bodyPr wrap="none" rtlCol="0">
            <a:spAutoFit/>
          </a:bodyPr>
          <a:lstStyle/>
          <a:p>
            <a:r>
              <a:rPr lang="fr-FR" sz="1200" dirty="0"/>
              <a:t>GLM ; ns : non significatif ; * : P &lt; 0,05 et ** : P &lt; 0,01</a:t>
            </a:r>
            <a:endParaRPr lang="en-US" sz="1200" i="1" dirty="0"/>
          </a:p>
        </p:txBody>
      </p:sp>
    </p:spTree>
    <p:extLst>
      <p:ext uri="{BB962C8B-B14F-4D97-AF65-F5344CB8AC3E}">
        <p14:creationId xmlns:p14="http://schemas.microsoft.com/office/powerpoint/2010/main" val="57907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8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0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0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 grpId="0"/>
      <p:bldP spid="330" grpId="0"/>
      <p:bldP spid="3" grpId="0" animBg="1"/>
      <p:bldP spid="5" grpId="0"/>
      <p:bldP spid="66" grpId="0" animBg="1"/>
      <p:bldP spid="67" grpId="0"/>
      <p:bldP spid="6" grpId="0" animBg="1"/>
      <p:bldP spid="4" grpId="0"/>
      <p:bldP spid="84" grpId="0" animBg="1"/>
      <p:bldP spid="87" grpId="0"/>
      <p:bldP spid="95" grpId="0" animBg="1"/>
      <p:bldP spid="73" grpId="0" animBg="1"/>
      <p:bldP spid="100" grpId="0"/>
      <p:bldP spid="79" grpId="0" animBg="1"/>
      <p:bldP spid="6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 name="Groupe 137">
            <a:extLst>
              <a:ext uri="{FF2B5EF4-FFF2-40B4-BE49-F238E27FC236}">
                <a16:creationId xmlns:a16="http://schemas.microsoft.com/office/drawing/2014/main" id="{4180B6AF-CCBF-4E55-94D3-33B1598A3D24}"/>
              </a:ext>
            </a:extLst>
          </p:cNvPr>
          <p:cNvGrpSpPr/>
          <p:nvPr/>
        </p:nvGrpSpPr>
        <p:grpSpPr>
          <a:xfrm>
            <a:off x="372933" y="50455"/>
            <a:ext cx="11292745" cy="388640"/>
            <a:chOff x="786847" y="329183"/>
            <a:chExt cx="10926154" cy="777241"/>
          </a:xfrm>
        </p:grpSpPr>
        <p:sp>
          <p:nvSpPr>
            <p:cNvPr id="142" name="Rectangle 141">
              <a:extLst>
                <a:ext uri="{FF2B5EF4-FFF2-40B4-BE49-F238E27FC236}">
                  <a16:creationId xmlns:a16="http://schemas.microsoft.com/office/drawing/2014/main" id="{6C140286-4FB2-4D7F-836C-8A3D9D95518B}"/>
                </a:ext>
              </a:extLst>
            </p:cNvPr>
            <p:cNvSpPr/>
            <p:nvPr/>
          </p:nvSpPr>
          <p:spPr>
            <a:xfrm>
              <a:off x="1600200" y="329184"/>
              <a:ext cx="9299448" cy="77724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 name="Arc 142">
              <a:extLst>
                <a:ext uri="{FF2B5EF4-FFF2-40B4-BE49-F238E27FC236}">
                  <a16:creationId xmlns:a16="http://schemas.microsoft.com/office/drawing/2014/main" id="{38756ED7-5314-40F7-AB0D-11527BEEFAAD}"/>
                </a:ext>
              </a:extLst>
            </p:cNvPr>
            <p:cNvSpPr/>
            <p:nvPr/>
          </p:nvSpPr>
          <p:spPr>
            <a:xfrm flipH="1">
              <a:off x="786847" y="329184"/>
              <a:ext cx="1682495" cy="777240"/>
            </a:xfrm>
            <a:prstGeom prst="arc">
              <a:avLst/>
            </a:prstGeom>
            <a:solidFill>
              <a:srgbClr val="BACFA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44" name="Arc 143">
              <a:extLst>
                <a:ext uri="{FF2B5EF4-FFF2-40B4-BE49-F238E27FC236}">
                  <a16:creationId xmlns:a16="http://schemas.microsoft.com/office/drawing/2014/main" id="{9470200D-0976-4EE0-90BE-0318CF92255C}"/>
                </a:ext>
              </a:extLst>
            </p:cNvPr>
            <p:cNvSpPr/>
            <p:nvPr/>
          </p:nvSpPr>
          <p:spPr>
            <a:xfrm rot="10800000" flipH="1">
              <a:off x="10030506" y="329184"/>
              <a:ext cx="1682495" cy="777240"/>
            </a:xfrm>
            <a:prstGeom prst="arc">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lt1"/>
                </a:solidFill>
              </a:endParaRPr>
            </a:p>
          </p:txBody>
        </p:sp>
        <p:sp>
          <p:nvSpPr>
            <p:cNvPr id="145" name="Rectangle 144">
              <a:extLst>
                <a:ext uri="{FF2B5EF4-FFF2-40B4-BE49-F238E27FC236}">
                  <a16:creationId xmlns:a16="http://schemas.microsoft.com/office/drawing/2014/main" id="{AA0EF8AD-79DD-46EC-A2D8-C2D203EA7634}"/>
                </a:ext>
              </a:extLst>
            </p:cNvPr>
            <p:cNvSpPr/>
            <p:nvPr/>
          </p:nvSpPr>
          <p:spPr>
            <a:xfrm>
              <a:off x="786847" y="704850"/>
              <a:ext cx="976639" cy="401574"/>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Rectangle 145">
              <a:extLst>
                <a:ext uri="{FF2B5EF4-FFF2-40B4-BE49-F238E27FC236}">
                  <a16:creationId xmlns:a16="http://schemas.microsoft.com/office/drawing/2014/main" id="{27F00C72-5027-40F5-8EAD-97191597A063}"/>
                </a:ext>
              </a:extLst>
            </p:cNvPr>
            <p:cNvSpPr/>
            <p:nvPr/>
          </p:nvSpPr>
          <p:spPr>
            <a:xfrm>
              <a:off x="10736362" y="329183"/>
              <a:ext cx="976639" cy="388620"/>
            </a:xfrm>
            <a:prstGeom prst="rect">
              <a:avLst/>
            </a:prstGeom>
            <a:solidFill>
              <a:srgbClr val="B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9" name="ZoneTexte 88">
            <a:extLst>
              <a:ext uri="{FF2B5EF4-FFF2-40B4-BE49-F238E27FC236}">
                <a16:creationId xmlns:a16="http://schemas.microsoft.com/office/drawing/2014/main" id="{97DB57A6-ADF7-4329-B118-13D51662985F}"/>
              </a:ext>
            </a:extLst>
          </p:cNvPr>
          <p:cNvSpPr txBox="1"/>
          <p:nvPr/>
        </p:nvSpPr>
        <p:spPr>
          <a:xfrm>
            <a:off x="7540895" y="3914126"/>
            <a:ext cx="2173095" cy="292388"/>
          </a:xfrm>
          <a:prstGeom prst="rect">
            <a:avLst/>
          </a:prstGeom>
          <a:noFill/>
        </p:spPr>
        <p:txBody>
          <a:bodyPr wrap="none" rtlCol="0">
            <a:spAutoFit/>
          </a:bodyPr>
          <a:lstStyle/>
          <a:p>
            <a:r>
              <a:rPr lang="en-US" sz="1300" i="1" dirty="0" err="1"/>
              <a:t>Nombre</a:t>
            </a:r>
            <a:r>
              <a:rPr lang="en-US" sz="1300" i="1" dirty="0"/>
              <a:t> de </a:t>
            </a:r>
            <a:r>
              <a:rPr lang="en-US" sz="1300" i="1" dirty="0" err="1"/>
              <a:t>nymphes</a:t>
            </a:r>
            <a:r>
              <a:rPr lang="en-US" sz="1300" i="1" dirty="0"/>
              <a:t>/</a:t>
            </a:r>
            <a:r>
              <a:rPr lang="en-US" sz="1300" i="1" dirty="0" err="1"/>
              <a:t>variété</a:t>
            </a:r>
            <a:endParaRPr lang="en-US" sz="1300" i="1" dirty="0"/>
          </a:p>
        </p:txBody>
      </p:sp>
      <p:sp>
        <p:nvSpPr>
          <p:cNvPr id="18" name="ZoneTexte 17">
            <a:extLst>
              <a:ext uri="{FF2B5EF4-FFF2-40B4-BE49-F238E27FC236}">
                <a16:creationId xmlns:a16="http://schemas.microsoft.com/office/drawing/2014/main" id="{1967DD88-B7FE-485B-83D2-F751FB89EAAC}"/>
              </a:ext>
            </a:extLst>
          </p:cNvPr>
          <p:cNvSpPr txBox="1"/>
          <p:nvPr/>
        </p:nvSpPr>
        <p:spPr>
          <a:xfrm>
            <a:off x="6652107" y="1269293"/>
            <a:ext cx="1246047" cy="292388"/>
          </a:xfrm>
          <a:prstGeom prst="rect">
            <a:avLst/>
          </a:prstGeom>
          <a:noFill/>
        </p:spPr>
        <p:txBody>
          <a:bodyPr wrap="none" rtlCol="0">
            <a:spAutoFit/>
          </a:bodyPr>
          <a:lstStyle/>
          <a:p>
            <a:r>
              <a:rPr lang="en-US" sz="1300" i="1" dirty="0" err="1">
                <a:solidFill>
                  <a:schemeClr val="bg1">
                    <a:lumMod val="65000"/>
                  </a:schemeClr>
                </a:solidFill>
              </a:rPr>
              <a:t>Taux</a:t>
            </a:r>
            <a:r>
              <a:rPr lang="en-US" sz="1300" i="1" dirty="0">
                <a:solidFill>
                  <a:schemeClr val="bg1">
                    <a:lumMod val="65000"/>
                  </a:schemeClr>
                </a:solidFill>
              </a:rPr>
              <a:t> </a:t>
            </a:r>
            <a:r>
              <a:rPr lang="en-US" sz="1300" i="1" dirty="0" err="1">
                <a:solidFill>
                  <a:schemeClr val="bg1">
                    <a:lumMod val="65000"/>
                  </a:schemeClr>
                </a:solidFill>
              </a:rPr>
              <a:t>d’infection</a:t>
            </a:r>
            <a:endParaRPr lang="en-US" sz="1300" i="1" baseline="-25000" dirty="0">
              <a:solidFill>
                <a:schemeClr val="bg1">
                  <a:lumMod val="65000"/>
                </a:schemeClr>
              </a:solidFill>
            </a:endParaRPr>
          </a:p>
        </p:txBody>
      </p:sp>
      <p:sp>
        <p:nvSpPr>
          <p:cNvPr id="19" name="ZoneTexte 18">
            <a:extLst>
              <a:ext uri="{FF2B5EF4-FFF2-40B4-BE49-F238E27FC236}">
                <a16:creationId xmlns:a16="http://schemas.microsoft.com/office/drawing/2014/main" id="{3884BF08-2D06-44BB-A6C6-03911459AD32}"/>
              </a:ext>
            </a:extLst>
          </p:cNvPr>
          <p:cNvSpPr txBox="1"/>
          <p:nvPr/>
        </p:nvSpPr>
        <p:spPr>
          <a:xfrm>
            <a:off x="7225621" y="1680127"/>
            <a:ext cx="1484124" cy="292388"/>
          </a:xfrm>
          <a:prstGeom prst="rect">
            <a:avLst/>
          </a:prstGeom>
          <a:noFill/>
        </p:spPr>
        <p:txBody>
          <a:bodyPr wrap="none" rtlCol="0">
            <a:spAutoFit/>
          </a:bodyPr>
          <a:lstStyle/>
          <a:p>
            <a:r>
              <a:rPr lang="en-US" sz="1300" i="1" dirty="0" err="1">
                <a:solidFill>
                  <a:schemeClr val="bg1">
                    <a:lumMod val="65000"/>
                  </a:schemeClr>
                </a:solidFill>
              </a:rPr>
              <a:t>Prévalence</a:t>
            </a:r>
            <a:r>
              <a:rPr lang="en-US" sz="1300" i="1" dirty="0">
                <a:solidFill>
                  <a:schemeClr val="bg1">
                    <a:lumMod val="65000"/>
                  </a:schemeClr>
                </a:solidFill>
              </a:rPr>
              <a:t> du virus</a:t>
            </a:r>
            <a:endParaRPr lang="en-US" sz="1300" i="1" baseline="-25000" dirty="0">
              <a:solidFill>
                <a:schemeClr val="bg1">
                  <a:lumMod val="65000"/>
                </a:schemeClr>
              </a:solidFill>
            </a:endParaRPr>
          </a:p>
        </p:txBody>
      </p:sp>
      <p:sp>
        <p:nvSpPr>
          <p:cNvPr id="21" name="ZoneTexte 20">
            <a:extLst>
              <a:ext uri="{FF2B5EF4-FFF2-40B4-BE49-F238E27FC236}">
                <a16:creationId xmlns:a16="http://schemas.microsoft.com/office/drawing/2014/main" id="{5DD04485-626E-47F2-97C4-ED930A0005A3}"/>
              </a:ext>
            </a:extLst>
          </p:cNvPr>
          <p:cNvSpPr txBox="1"/>
          <p:nvPr/>
        </p:nvSpPr>
        <p:spPr>
          <a:xfrm>
            <a:off x="7556306" y="4071345"/>
            <a:ext cx="1549270" cy="292388"/>
          </a:xfrm>
          <a:prstGeom prst="rect">
            <a:avLst/>
          </a:prstGeom>
          <a:noFill/>
        </p:spPr>
        <p:txBody>
          <a:bodyPr wrap="none" rtlCol="0">
            <a:spAutoFit/>
          </a:bodyPr>
          <a:lstStyle/>
          <a:p>
            <a:r>
              <a:rPr lang="fr-FR" sz="1300" i="1" dirty="0"/>
              <a:t>Taux de colonisation</a:t>
            </a:r>
            <a:endParaRPr lang="en-US" sz="1300" i="1" baseline="-25000" dirty="0"/>
          </a:p>
        </p:txBody>
      </p:sp>
      <p:sp>
        <p:nvSpPr>
          <p:cNvPr id="22" name="ZoneTexte 21">
            <a:extLst>
              <a:ext uri="{FF2B5EF4-FFF2-40B4-BE49-F238E27FC236}">
                <a16:creationId xmlns:a16="http://schemas.microsoft.com/office/drawing/2014/main" id="{48863E53-1FCF-4F70-A7E7-AC1E5CBD0B5A}"/>
              </a:ext>
            </a:extLst>
          </p:cNvPr>
          <p:cNvSpPr txBox="1"/>
          <p:nvPr/>
        </p:nvSpPr>
        <p:spPr>
          <a:xfrm>
            <a:off x="7416924" y="3617808"/>
            <a:ext cx="1137043" cy="292388"/>
          </a:xfrm>
          <a:prstGeom prst="rect">
            <a:avLst/>
          </a:prstGeom>
          <a:noFill/>
        </p:spPr>
        <p:txBody>
          <a:bodyPr wrap="none" rtlCol="0">
            <a:spAutoFit/>
          </a:bodyPr>
          <a:lstStyle/>
          <a:p>
            <a:r>
              <a:rPr lang="en-US" sz="1300" i="1" dirty="0" err="1"/>
              <a:t>Taux</a:t>
            </a:r>
            <a:r>
              <a:rPr lang="en-US" sz="1300" i="1" dirty="0"/>
              <a:t> de </a:t>
            </a:r>
            <a:r>
              <a:rPr lang="en-US" sz="1300" i="1" dirty="0" err="1"/>
              <a:t>survie</a:t>
            </a:r>
            <a:endParaRPr lang="en-US" sz="1300" i="1" dirty="0"/>
          </a:p>
        </p:txBody>
      </p:sp>
      <p:sp>
        <p:nvSpPr>
          <p:cNvPr id="29" name="ZoneTexte 28">
            <a:extLst>
              <a:ext uri="{FF2B5EF4-FFF2-40B4-BE49-F238E27FC236}">
                <a16:creationId xmlns:a16="http://schemas.microsoft.com/office/drawing/2014/main" id="{0108C098-F380-49D8-947C-4E733D8824C1}"/>
              </a:ext>
            </a:extLst>
          </p:cNvPr>
          <p:cNvSpPr txBox="1"/>
          <p:nvPr/>
        </p:nvSpPr>
        <p:spPr>
          <a:xfrm>
            <a:off x="5145175" y="5311467"/>
            <a:ext cx="2125903" cy="369332"/>
          </a:xfrm>
          <a:prstGeom prst="rect">
            <a:avLst/>
          </a:prstGeom>
          <a:noFill/>
        </p:spPr>
        <p:txBody>
          <a:bodyPr wrap="none" rtlCol="0">
            <a:spAutoFit/>
          </a:bodyPr>
          <a:lstStyle/>
          <a:p>
            <a:r>
              <a:rPr lang="en-US"/>
              <a:t>Dimension 1 (46.9%)</a:t>
            </a:r>
          </a:p>
        </p:txBody>
      </p:sp>
      <p:sp>
        <p:nvSpPr>
          <p:cNvPr id="30" name="Rectangle 29">
            <a:extLst>
              <a:ext uri="{FF2B5EF4-FFF2-40B4-BE49-F238E27FC236}">
                <a16:creationId xmlns:a16="http://schemas.microsoft.com/office/drawing/2014/main" id="{DC984D34-C7EC-4B15-ACBD-D30975D8ACAE}"/>
              </a:ext>
            </a:extLst>
          </p:cNvPr>
          <p:cNvSpPr/>
          <p:nvPr/>
        </p:nvSpPr>
        <p:spPr>
          <a:xfrm>
            <a:off x="4636900" y="5253314"/>
            <a:ext cx="209674" cy="16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ZoneTexte 30">
            <a:extLst>
              <a:ext uri="{FF2B5EF4-FFF2-40B4-BE49-F238E27FC236}">
                <a16:creationId xmlns:a16="http://schemas.microsoft.com/office/drawing/2014/main" id="{D19A7D53-F019-4904-9715-CE25FAB58B1B}"/>
              </a:ext>
            </a:extLst>
          </p:cNvPr>
          <p:cNvSpPr txBox="1"/>
          <p:nvPr/>
        </p:nvSpPr>
        <p:spPr>
          <a:xfrm>
            <a:off x="4658007" y="5185463"/>
            <a:ext cx="309700" cy="276999"/>
          </a:xfrm>
          <a:prstGeom prst="rect">
            <a:avLst/>
          </a:prstGeom>
          <a:noFill/>
        </p:spPr>
        <p:txBody>
          <a:bodyPr wrap="none" rtlCol="0">
            <a:spAutoFit/>
          </a:bodyPr>
          <a:lstStyle/>
          <a:p>
            <a:r>
              <a:rPr lang="en-US" sz="1200"/>
              <a:t>-2</a:t>
            </a:r>
          </a:p>
        </p:txBody>
      </p:sp>
      <p:sp>
        <p:nvSpPr>
          <p:cNvPr id="32" name="Rectangle 31">
            <a:extLst>
              <a:ext uri="{FF2B5EF4-FFF2-40B4-BE49-F238E27FC236}">
                <a16:creationId xmlns:a16="http://schemas.microsoft.com/office/drawing/2014/main" id="{DE0E84D8-4A34-42DF-9407-96DDB8BD79F5}"/>
              </a:ext>
            </a:extLst>
          </p:cNvPr>
          <p:cNvSpPr/>
          <p:nvPr/>
        </p:nvSpPr>
        <p:spPr>
          <a:xfrm>
            <a:off x="7457717" y="5253314"/>
            <a:ext cx="209674" cy="16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ZoneTexte 32">
            <a:extLst>
              <a:ext uri="{FF2B5EF4-FFF2-40B4-BE49-F238E27FC236}">
                <a16:creationId xmlns:a16="http://schemas.microsoft.com/office/drawing/2014/main" id="{7528945A-BF41-42EA-935F-9B0759C78495}"/>
              </a:ext>
            </a:extLst>
          </p:cNvPr>
          <p:cNvSpPr txBox="1"/>
          <p:nvPr/>
        </p:nvSpPr>
        <p:spPr>
          <a:xfrm>
            <a:off x="7438184" y="5185463"/>
            <a:ext cx="263214" cy="276999"/>
          </a:xfrm>
          <a:prstGeom prst="rect">
            <a:avLst/>
          </a:prstGeom>
          <a:noFill/>
        </p:spPr>
        <p:txBody>
          <a:bodyPr wrap="none" rtlCol="0">
            <a:spAutoFit/>
          </a:bodyPr>
          <a:lstStyle/>
          <a:p>
            <a:r>
              <a:rPr lang="en-US" sz="1200"/>
              <a:t>2</a:t>
            </a:r>
          </a:p>
        </p:txBody>
      </p:sp>
      <p:sp>
        <p:nvSpPr>
          <p:cNvPr id="34" name="Rectangle 33">
            <a:extLst>
              <a:ext uri="{FF2B5EF4-FFF2-40B4-BE49-F238E27FC236}">
                <a16:creationId xmlns:a16="http://schemas.microsoft.com/office/drawing/2014/main" id="{AFD03A69-913B-4FE2-9F4C-4A6F69A519A2}"/>
              </a:ext>
            </a:extLst>
          </p:cNvPr>
          <p:cNvSpPr/>
          <p:nvPr/>
        </p:nvSpPr>
        <p:spPr>
          <a:xfrm>
            <a:off x="6047436" y="5253314"/>
            <a:ext cx="209674" cy="16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ZoneTexte 34">
            <a:extLst>
              <a:ext uri="{FF2B5EF4-FFF2-40B4-BE49-F238E27FC236}">
                <a16:creationId xmlns:a16="http://schemas.microsoft.com/office/drawing/2014/main" id="{F6F9505D-3DA7-481F-AD81-A6C84677824A}"/>
              </a:ext>
            </a:extLst>
          </p:cNvPr>
          <p:cNvSpPr txBox="1"/>
          <p:nvPr/>
        </p:nvSpPr>
        <p:spPr>
          <a:xfrm>
            <a:off x="6071718" y="5185463"/>
            <a:ext cx="263214" cy="276999"/>
          </a:xfrm>
          <a:prstGeom prst="rect">
            <a:avLst/>
          </a:prstGeom>
          <a:noFill/>
        </p:spPr>
        <p:txBody>
          <a:bodyPr wrap="none" rtlCol="0">
            <a:spAutoFit/>
          </a:bodyPr>
          <a:lstStyle/>
          <a:p>
            <a:r>
              <a:rPr lang="en-US" sz="1200"/>
              <a:t>0</a:t>
            </a:r>
          </a:p>
        </p:txBody>
      </p:sp>
      <p:sp>
        <p:nvSpPr>
          <p:cNvPr id="49" name="Titre 2">
            <a:extLst>
              <a:ext uri="{FF2B5EF4-FFF2-40B4-BE49-F238E27FC236}">
                <a16:creationId xmlns:a16="http://schemas.microsoft.com/office/drawing/2014/main" id="{DCDF1A69-875D-4D0E-BCA2-250E442A7273}"/>
              </a:ext>
            </a:extLst>
          </p:cNvPr>
          <p:cNvSpPr>
            <a:spLocks noGrp="1"/>
          </p:cNvSpPr>
          <p:nvPr>
            <p:ph type="title"/>
          </p:nvPr>
        </p:nvSpPr>
        <p:spPr>
          <a:xfrm>
            <a:off x="372934" y="-190251"/>
            <a:ext cx="11312214" cy="888251"/>
          </a:xfrm>
        </p:spPr>
        <p:txBody>
          <a:bodyPr vert="horz" lIns="91440" tIns="45720" rIns="91440" bIns="45720" rtlCol="0" anchor="ctr" anchorCtr="0">
            <a:noAutofit/>
          </a:bodyPr>
          <a:lstStyle/>
          <a:p>
            <a:pPr algn="ctr"/>
            <a:r>
              <a:rPr lang="fr-FR" sz="2000" spc="-150" dirty="0">
                <a:solidFill>
                  <a:schemeClr val="accent2"/>
                </a:solidFill>
                <a:latin typeface="Nunito" pitchFamily="2" charset="0"/>
              </a:rPr>
              <a:t>Impact de variétés sensibles : analyses multivariées</a:t>
            </a:r>
            <a:endParaRPr lang="en-US" sz="2000" spc="-150" dirty="0">
              <a:solidFill>
                <a:schemeClr val="accent2"/>
              </a:solidFill>
              <a:latin typeface="Nunito" pitchFamily="2" charset="0"/>
            </a:endParaRPr>
          </a:p>
        </p:txBody>
      </p:sp>
      <p:cxnSp>
        <p:nvCxnSpPr>
          <p:cNvPr id="3" name="Connecteur droit 2">
            <a:extLst>
              <a:ext uri="{FF2B5EF4-FFF2-40B4-BE49-F238E27FC236}">
                <a16:creationId xmlns:a16="http://schemas.microsoft.com/office/drawing/2014/main" id="{62815845-BDE9-4A65-90C7-AD902403DA8B}"/>
              </a:ext>
            </a:extLst>
          </p:cNvPr>
          <p:cNvCxnSpPr>
            <a:cxnSpLocks/>
          </p:cNvCxnSpPr>
          <p:nvPr/>
        </p:nvCxnSpPr>
        <p:spPr>
          <a:xfrm>
            <a:off x="6199775" y="1393641"/>
            <a:ext cx="0" cy="379182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354F6B59-9085-4194-83BC-EF99379C938B}"/>
              </a:ext>
            </a:extLst>
          </p:cNvPr>
          <p:cNvCxnSpPr>
            <a:cxnSpLocks/>
          </p:cNvCxnSpPr>
          <p:nvPr/>
        </p:nvCxnSpPr>
        <p:spPr>
          <a:xfrm>
            <a:off x="4090413" y="3320764"/>
            <a:ext cx="4796707"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8FF620FD-81FB-4FFE-BD29-54639C7C0AE3}"/>
              </a:ext>
            </a:extLst>
          </p:cNvPr>
          <p:cNvCxnSpPr>
            <a:cxnSpLocks/>
          </p:cNvCxnSpPr>
          <p:nvPr/>
        </p:nvCxnSpPr>
        <p:spPr>
          <a:xfrm flipV="1">
            <a:off x="6199775" y="1590455"/>
            <a:ext cx="574258" cy="1730311"/>
          </a:xfrm>
          <a:prstGeom prst="straightConnector1">
            <a:avLst/>
          </a:prstGeom>
          <a:ln w="127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 name="Connecteur droit avec flèche 53">
            <a:extLst>
              <a:ext uri="{FF2B5EF4-FFF2-40B4-BE49-F238E27FC236}">
                <a16:creationId xmlns:a16="http://schemas.microsoft.com/office/drawing/2014/main" id="{12645A62-645F-4296-8237-3B5418B07A50}"/>
              </a:ext>
            </a:extLst>
          </p:cNvPr>
          <p:cNvCxnSpPr>
            <a:cxnSpLocks/>
          </p:cNvCxnSpPr>
          <p:nvPr/>
        </p:nvCxnSpPr>
        <p:spPr>
          <a:xfrm flipV="1">
            <a:off x="6194193" y="1884374"/>
            <a:ext cx="1067436" cy="1436391"/>
          </a:xfrm>
          <a:prstGeom prst="straightConnector1">
            <a:avLst/>
          </a:prstGeom>
          <a:ln w="1270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9" name="Connecteur droit avec flèche 58">
            <a:extLst>
              <a:ext uri="{FF2B5EF4-FFF2-40B4-BE49-F238E27FC236}">
                <a16:creationId xmlns:a16="http://schemas.microsoft.com/office/drawing/2014/main" id="{0600D9D3-B52E-4252-B8DA-38EBD56DBE03}"/>
              </a:ext>
            </a:extLst>
          </p:cNvPr>
          <p:cNvCxnSpPr>
            <a:cxnSpLocks/>
          </p:cNvCxnSpPr>
          <p:nvPr/>
        </p:nvCxnSpPr>
        <p:spPr>
          <a:xfrm flipV="1">
            <a:off x="6205089" y="3073466"/>
            <a:ext cx="1673354" cy="233272"/>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5" name="Connecteur droit avec flèche 64">
            <a:extLst>
              <a:ext uri="{FF2B5EF4-FFF2-40B4-BE49-F238E27FC236}">
                <a16:creationId xmlns:a16="http://schemas.microsoft.com/office/drawing/2014/main" id="{EA1A9362-EA21-48EB-AF65-9ACA40DD8B24}"/>
              </a:ext>
            </a:extLst>
          </p:cNvPr>
          <p:cNvCxnSpPr>
            <a:cxnSpLocks/>
          </p:cNvCxnSpPr>
          <p:nvPr/>
        </p:nvCxnSpPr>
        <p:spPr>
          <a:xfrm>
            <a:off x="6194193" y="3310275"/>
            <a:ext cx="1319206" cy="456254"/>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8" name="Connecteur droit avec flèche 67">
            <a:extLst>
              <a:ext uri="{FF2B5EF4-FFF2-40B4-BE49-F238E27FC236}">
                <a16:creationId xmlns:a16="http://schemas.microsoft.com/office/drawing/2014/main" id="{F827DB0D-7DDB-49E9-9AE5-5BEF5F60F93A}"/>
              </a:ext>
            </a:extLst>
          </p:cNvPr>
          <p:cNvCxnSpPr>
            <a:cxnSpLocks/>
          </p:cNvCxnSpPr>
          <p:nvPr/>
        </p:nvCxnSpPr>
        <p:spPr>
          <a:xfrm>
            <a:off x="6194193" y="3313151"/>
            <a:ext cx="1441983" cy="755546"/>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1" name="Connecteur droit avec flèche 70">
            <a:extLst>
              <a:ext uri="{FF2B5EF4-FFF2-40B4-BE49-F238E27FC236}">
                <a16:creationId xmlns:a16="http://schemas.microsoft.com/office/drawing/2014/main" id="{DF6CB664-D6A3-4C23-B1FE-2256DE691912}"/>
              </a:ext>
            </a:extLst>
          </p:cNvPr>
          <p:cNvCxnSpPr>
            <a:cxnSpLocks/>
          </p:cNvCxnSpPr>
          <p:nvPr/>
        </p:nvCxnSpPr>
        <p:spPr>
          <a:xfrm>
            <a:off x="6203325" y="3301317"/>
            <a:ext cx="1422956" cy="897029"/>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0" name="ZoneTexte 89">
            <a:extLst>
              <a:ext uri="{FF2B5EF4-FFF2-40B4-BE49-F238E27FC236}">
                <a16:creationId xmlns:a16="http://schemas.microsoft.com/office/drawing/2014/main" id="{65D65B72-CDFF-4238-B406-7D08862DCE8F}"/>
              </a:ext>
            </a:extLst>
          </p:cNvPr>
          <p:cNvSpPr txBox="1"/>
          <p:nvPr/>
        </p:nvSpPr>
        <p:spPr>
          <a:xfrm>
            <a:off x="7824201" y="2904107"/>
            <a:ext cx="2066591" cy="292388"/>
          </a:xfrm>
          <a:prstGeom prst="rect">
            <a:avLst/>
          </a:prstGeom>
          <a:noFill/>
        </p:spPr>
        <p:txBody>
          <a:bodyPr wrap="none" rtlCol="0">
            <a:spAutoFit/>
          </a:bodyPr>
          <a:lstStyle/>
          <a:p>
            <a:r>
              <a:rPr lang="en-US" sz="1300" i="1" dirty="0" err="1"/>
              <a:t>Nombre</a:t>
            </a:r>
            <a:r>
              <a:rPr lang="en-US" sz="1300" i="1" dirty="0"/>
              <a:t> de </a:t>
            </a:r>
            <a:r>
              <a:rPr lang="en-US" sz="1300" i="1" dirty="0" err="1"/>
              <a:t>nymphes</a:t>
            </a:r>
            <a:r>
              <a:rPr lang="en-US" sz="1300" i="1" dirty="0"/>
              <a:t>/</a:t>
            </a:r>
            <a:r>
              <a:rPr lang="en-US" sz="1300" i="1" dirty="0" err="1"/>
              <a:t>plante</a:t>
            </a:r>
            <a:endParaRPr lang="en-US" sz="1300" i="1" dirty="0"/>
          </a:p>
        </p:txBody>
      </p:sp>
      <p:cxnSp>
        <p:nvCxnSpPr>
          <p:cNvPr id="95" name="Connecteur droit 94">
            <a:extLst>
              <a:ext uri="{FF2B5EF4-FFF2-40B4-BE49-F238E27FC236}">
                <a16:creationId xmlns:a16="http://schemas.microsoft.com/office/drawing/2014/main" id="{67469FD6-92F7-4631-926E-877572500202}"/>
              </a:ext>
            </a:extLst>
          </p:cNvPr>
          <p:cNvCxnSpPr>
            <a:cxnSpLocks/>
          </p:cNvCxnSpPr>
          <p:nvPr/>
        </p:nvCxnSpPr>
        <p:spPr>
          <a:xfrm>
            <a:off x="4090413" y="3323299"/>
            <a:ext cx="4796707" cy="0"/>
          </a:xfrm>
          <a:prstGeom prst="line">
            <a:avLst/>
          </a:prstGeom>
          <a:ln w="2540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6" name="Connecteur droit 95">
            <a:extLst>
              <a:ext uri="{FF2B5EF4-FFF2-40B4-BE49-F238E27FC236}">
                <a16:creationId xmlns:a16="http://schemas.microsoft.com/office/drawing/2014/main" id="{6EEE191E-2FFB-4AA3-8EE5-A86A5E91E5AB}"/>
              </a:ext>
            </a:extLst>
          </p:cNvPr>
          <p:cNvCxnSpPr>
            <a:cxnSpLocks/>
          </p:cNvCxnSpPr>
          <p:nvPr/>
        </p:nvCxnSpPr>
        <p:spPr>
          <a:xfrm flipH="1" flipV="1">
            <a:off x="6197277" y="1292571"/>
            <a:ext cx="7412" cy="3892892"/>
          </a:xfrm>
          <a:prstGeom prst="line">
            <a:avLst/>
          </a:prstGeom>
          <a:ln w="25400">
            <a:solidFill>
              <a:srgbClr val="BFBFBF"/>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04" name="Groupe 103">
            <a:extLst>
              <a:ext uri="{FF2B5EF4-FFF2-40B4-BE49-F238E27FC236}">
                <a16:creationId xmlns:a16="http://schemas.microsoft.com/office/drawing/2014/main" id="{1ED97A27-8CF1-4866-9903-6918B66DF2AC}"/>
              </a:ext>
            </a:extLst>
          </p:cNvPr>
          <p:cNvGrpSpPr/>
          <p:nvPr/>
        </p:nvGrpSpPr>
        <p:grpSpPr>
          <a:xfrm>
            <a:off x="6047949" y="984981"/>
            <a:ext cx="292487" cy="292487"/>
            <a:chOff x="7899837" y="736100"/>
            <a:chExt cx="292487" cy="292487"/>
          </a:xfrm>
        </p:grpSpPr>
        <p:sp>
          <p:nvSpPr>
            <p:cNvPr id="98" name="Ellipse 97">
              <a:extLst>
                <a:ext uri="{FF2B5EF4-FFF2-40B4-BE49-F238E27FC236}">
                  <a16:creationId xmlns:a16="http://schemas.microsoft.com/office/drawing/2014/main" id="{53D77C36-7A1A-4B8C-8050-4B8C43CB9F77}"/>
                </a:ext>
              </a:extLst>
            </p:cNvPr>
            <p:cNvSpPr/>
            <p:nvPr/>
          </p:nvSpPr>
          <p:spPr>
            <a:xfrm>
              <a:off x="7899837" y="736100"/>
              <a:ext cx="292487" cy="2924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75000"/>
                  </a:schemeClr>
                </a:solidFill>
              </a:endParaRPr>
            </a:p>
          </p:txBody>
        </p:sp>
        <p:grpSp>
          <p:nvGrpSpPr>
            <p:cNvPr id="103" name="Groupe 102">
              <a:extLst>
                <a:ext uri="{FF2B5EF4-FFF2-40B4-BE49-F238E27FC236}">
                  <a16:creationId xmlns:a16="http://schemas.microsoft.com/office/drawing/2014/main" id="{F74E9757-5ADA-4D19-BD2B-066277693D20}"/>
                </a:ext>
              </a:extLst>
            </p:cNvPr>
            <p:cNvGrpSpPr/>
            <p:nvPr/>
          </p:nvGrpSpPr>
          <p:grpSpPr>
            <a:xfrm>
              <a:off x="7952121" y="788384"/>
              <a:ext cx="187919" cy="187919"/>
              <a:chOff x="7899837" y="736100"/>
              <a:chExt cx="292487" cy="292487"/>
            </a:xfrm>
          </p:grpSpPr>
          <p:cxnSp>
            <p:nvCxnSpPr>
              <p:cNvPr id="100" name="Connecteur droit 99">
                <a:extLst>
                  <a:ext uri="{FF2B5EF4-FFF2-40B4-BE49-F238E27FC236}">
                    <a16:creationId xmlns:a16="http://schemas.microsoft.com/office/drawing/2014/main" id="{597AD9CE-5F33-4010-8DC6-5E27BDB4B6A0}"/>
                  </a:ext>
                </a:extLst>
              </p:cNvPr>
              <p:cNvCxnSpPr>
                <a:cxnSpLocks/>
              </p:cNvCxnSpPr>
              <p:nvPr/>
            </p:nvCxnSpPr>
            <p:spPr>
              <a:xfrm>
                <a:off x="8046081" y="736100"/>
                <a:ext cx="0" cy="292487"/>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Connecteur droit 101">
                <a:extLst>
                  <a:ext uri="{FF2B5EF4-FFF2-40B4-BE49-F238E27FC236}">
                    <a16:creationId xmlns:a16="http://schemas.microsoft.com/office/drawing/2014/main" id="{2DB3536F-3548-4C43-8950-0CD04ECF0838}"/>
                  </a:ext>
                </a:extLst>
              </p:cNvPr>
              <p:cNvCxnSpPr>
                <a:cxnSpLocks/>
              </p:cNvCxnSpPr>
              <p:nvPr/>
            </p:nvCxnSpPr>
            <p:spPr>
              <a:xfrm rot="16200000">
                <a:off x="8046081" y="736100"/>
                <a:ext cx="0" cy="292487"/>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05" name="Groupe 104">
            <a:extLst>
              <a:ext uri="{FF2B5EF4-FFF2-40B4-BE49-F238E27FC236}">
                <a16:creationId xmlns:a16="http://schemas.microsoft.com/office/drawing/2014/main" id="{604B04EC-9FEB-446C-B2B0-CE90873E9D95}"/>
              </a:ext>
            </a:extLst>
          </p:cNvPr>
          <p:cNvGrpSpPr/>
          <p:nvPr/>
        </p:nvGrpSpPr>
        <p:grpSpPr>
          <a:xfrm>
            <a:off x="6047949" y="4941374"/>
            <a:ext cx="292487" cy="292487"/>
            <a:chOff x="7899837" y="736100"/>
            <a:chExt cx="292487" cy="292487"/>
          </a:xfrm>
        </p:grpSpPr>
        <p:sp>
          <p:nvSpPr>
            <p:cNvPr id="106" name="Ellipse 105">
              <a:extLst>
                <a:ext uri="{FF2B5EF4-FFF2-40B4-BE49-F238E27FC236}">
                  <a16:creationId xmlns:a16="http://schemas.microsoft.com/office/drawing/2014/main" id="{EEB53926-EA16-4D0C-B7C3-5B30851E380A}"/>
                </a:ext>
              </a:extLst>
            </p:cNvPr>
            <p:cNvSpPr/>
            <p:nvPr/>
          </p:nvSpPr>
          <p:spPr>
            <a:xfrm>
              <a:off x="7899837" y="736100"/>
              <a:ext cx="292487" cy="292487"/>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75000"/>
                  </a:schemeClr>
                </a:solidFill>
              </a:endParaRPr>
            </a:p>
          </p:txBody>
        </p:sp>
        <p:cxnSp>
          <p:nvCxnSpPr>
            <p:cNvPr id="109" name="Connecteur droit 108">
              <a:extLst>
                <a:ext uri="{FF2B5EF4-FFF2-40B4-BE49-F238E27FC236}">
                  <a16:creationId xmlns:a16="http://schemas.microsoft.com/office/drawing/2014/main" id="{A7EF921E-3AE2-4573-8CE9-D8A36FDE4F31}"/>
                </a:ext>
              </a:extLst>
            </p:cNvPr>
            <p:cNvCxnSpPr>
              <a:cxnSpLocks/>
            </p:cNvCxnSpPr>
            <p:nvPr/>
          </p:nvCxnSpPr>
          <p:spPr>
            <a:xfrm rot="16200000">
              <a:off x="8046081" y="788384"/>
              <a:ext cx="0" cy="18791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0" name="Groupe 109">
            <a:extLst>
              <a:ext uri="{FF2B5EF4-FFF2-40B4-BE49-F238E27FC236}">
                <a16:creationId xmlns:a16="http://schemas.microsoft.com/office/drawing/2014/main" id="{1D296B19-07DC-433A-AB69-C07E734BF31B}"/>
              </a:ext>
            </a:extLst>
          </p:cNvPr>
          <p:cNvGrpSpPr/>
          <p:nvPr/>
        </p:nvGrpSpPr>
        <p:grpSpPr>
          <a:xfrm>
            <a:off x="4040800" y="3172493"/>
            <a:ext cx="292487" cy="292487"/>
            <a:chOff x="7899837" y="736100"/>
            <a:chExt cx="292487" cy="292487"/>
          </a:xfrm>
        </p:grpSpPr>
        <p:sp>
          <p:nvSpPr>
            <p:cNvPr id="111" name="Ellipse 110">
              <a:extLst>
                <a:ext uri="{FF2B5EF4-FFF2-40B4-BE49-F238E27FC236}">
                  <a16:creationId xmlns:a16="http://schemas.microsoft.com/office/drawing/2014/main" id="{4F0EEA6A-FB7D-4D93-A0CC-DBFB95367707}"/>
                </a:ext>
              </a:extLst>
            </p:cNvPr>
            <p:cNvSpPr/>
            <p:nvPr/>
          </p:nvSpPr>
          <p:spPr>
            <a:xfrm>
              <a:off x="7899837" y="736100"/>
              <a:ext cx="292487" cy="29248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75000"/>
                  </a:schemeClr>
                </a:solidFill>
              </a:endParaRPr>
            </a:p>
          </p:txBody>
        </p:sp>
        <p:cxnSp>
          <p:nvCxnSpPr>
            <p:cNvPr id="112" name="Connecteur droit 111">
              <a:extLst>
                <a:ext uri="{FF2B5EF4-FFF2-40B4-BE49-F238E27FC236}">
                  <a16:creationId xmlns:a16="http://schemas.microsoft.com/office/drawing/2014/main" id="{C4EE61A9-5EC2-4E92-8FBC-4BBAA634CE07}"/>
                </a:ext>
              </a:extLst>
            </p:cNvPr>
            <p:cNvCxnSpPr>
              <a:cxnSpLocks/>
            </p:cNvCxnSpPr>
            <p:nvPr/>
          </p:nvCxnSpPr>
          <p:spPr>
            <a:xfrm rot="16200000">
              <a:off x="8046081" y="788384"/>
              <a:ext cx="0" cy="1879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6" name="Groupe 115">
            <a:extLst>
              <a:ext uri="{FF2B5EF4-FFF2-40B4-BE49-F238E27FC236}">
                <a16:creationId xmlns:a16="http://schemas.microsoft.com/office/drawing/2014/main" id="{31FADCBA-83A8-4B60-9BB3-3EAADA4D79FB}"/>
              </a:ext>
            </a:extLst>
          </p:cNvPr>
          <p:cNvGrpSpPr/>
          <p:nvPr/>
        </p:nvGrpSpPr>
        <p:grpSpPr>
          <a:xfrm>
            <a:off x="8903039" y="3162733"/>
            <a:ext cx="292487" cy="292487"/>
            <a:chOff x="7899837" y="736100"/>
            <a:chExt cx="292487" cy="292487"/>
          </a:xfrm>
        </p:grpSpPr>
        <p:sp>
          <p:nvSpPr>
            <p:cNvPr id="117" name="Ellipse 116">
              <a:extLst>
                <a:ext uri="{FF2B5EF4-FFF2-40B4-BE49-F238E27FC236}">
                  <a16:creationId xmlns:a16="http://schemas.microsoft.com/office/drawing/2014/main" id="{1444B5DC-19B1-405A-8AFC-EBCFD2F07F0E}"/>
                </a:ext>
              </a:extLst>
            </p:cNvPr>
            <p:cNvSpPr/>
            <p:nvPr/>
          </p:nvSpPr>
          <p:spPr>
            <a:xfrm>
              <a:off x="7899837" y="736100"/>
              <a:ext cx="292487" cy="29248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75000"/>
                  </a:schemeClr>
                </a:solidFill>
              </a:endParaRPr>
            </a:p>
          </p:txBody>
        </p:sp>
        <p:grpSp>
          <p:nvGrpSpPr>
            <p:cNvPr id="118" name="Groupe 117">
              <a:extLst>
                <a:ext uri="{FF2B5EF4-FFF2-40B4-BE49-F238E27FC236}">
                  <a16:creationId xmlns:a16="http://schemas.microsoft.com/office/drawing/2014/main" id="{4B038D30-0C84-40CB-BF3C-A98A6944F853}"/>
                </a:ext>
              </a:extLst>
            </p:cNvPr>
            <p:cNvGrpSpPr/>
            <p:nvPr/>
          </p:nvGrpSpPr>
          <p:grpSpPr>
            <a:xfrm>
              <a:off x="7952121" y="788384"/>
              <a:ext cx="187919" cy="187919"/>
              <a:chOff x="7899837" y="736100"/>
              <a:chExt cx="292487" cy="292487"/>
            </a:xfrm>
          </p:grpSpPr>
          <p:cxnSp>
            <p:nvCxnSpPr>
              <p:cNvPr id="119" name="Connecteur droit 118">
                <a:extLst>
                  <a:ext uri="{FF2B5EF4-FFF2-40B4-BE49-F238E27FC236}">
                    <a16:creationId xmlns:a16="http://schemas.microsoft.com/office/drawing/2014/main" id="{D70B2F16-BF09-4ED5-ADED-A91555848FBC}"/>
                  </a:ext>
                </a:extLst>
              </p:cNvPr>
              <p:cNvCxnSpPr>
                <a:cxnSpLocks/>
              </p:cNvCxnSpPr>
              <p:nvPr/>
            </p:nvCxnSpPr>
            <p:spPr>
              <a:xfrm>
                <a:off x="8046081" y="736100"/>
                <a:ext cx="0" cy="2924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Connecteur droit 119">
                <a:extLst>
                  <a:ext uri="{FF2B5EF4-FFF2-40B4-BE49-F238E27FC236}">
                    <a16:creationId xmlns:a16="http://schemas.microsoft.com/office/drawing/2014/main" id="{9F46E1DC-2811-465D-A181-31773F43312B}"/>
                  </a:ext>
                </a:extLst>
              </p:cNvPr>
              <p:cNvCxnSpPr>
                <a:cxnSpLocks/>
              </p:cNvCxnSpPr>
              <p:nvPr/>
            </p:nvCxnSpPr>
            <p:spPr>
              <a:xfrm rot="16200000">
                <a:off x="8046081" y="736100"/>
                <a:ext cx="0" cy="2924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1" name="ZoneTexte 120">
            <a:extLst>
              <a:ext uri="{FF2B5EF4-FFF2-40B4-BE49-F238E27FC236}">
                <a16:creationId xmlns:a16="http://schemas.microsoft.com/office/drawing/2014/main" id="{AAD0CE67-A7EB-45E7-902D-938FE2AC16C5}"/>
              </a:ext>
            </a:extLst>
          </p:cNvPr>
          <p:cNvSpPr txBox="1"/>
          <p:nvPr/>
        </p:nvSpPr>
        <p:spPr>
          <a:xfrm>
            <a:off x="9247810" y="3104886"/>
            <a:ext cx="1637243" cy="369332"/>
          </a:xfrm>
          <a:prstGeom prst="rect">
            <a:avLst/>
          </a:prstGeom>
          <a:noFill/>
        </p:spPr>
        <p:txBody>
          <a:bodyPr wrap="none" rtlCol="0">
            <a:spAutoFit/>
          </a:bodyPr>
          <a:lstStyle/>
          <a:p>
            <a:r>
              <a:rPr lang="en-US" dirty="0"/>
              <a:t>Axe “VECTEUR”</a:t>
            </a:r>
          </a:p>
        </p:txBody>
      </p:sp>
      <p:sp>
        <p:nvSpPr>
          <p:cNvPr id="122" name="ZoneTexte 121">
            <a:extLst>
              <a:ext uri="{FF2B5EF4-FFF2-40B4-BE49-F238E27FC236}">
                <a16:creationId xmlns:a16="http://schemas.microsoft.com/office/drawing/2014/main" id="{CDA32C9B-29F4-4668-8A5E-AC92308460F0}"/>
              </a:ext>
            </a:extLst>
          </p:cNvPr>
          <p:cNvSpPr txBox="1"/>
          <p:nvPr/>
        </p:nvSpPr>
        <p:spPr>
          <a:xfrm>
            <a:off x="5529152" y="595485"/>
            <a:ext cx="1343829" cy="369332"/>
          </a:xfrm>
          <a:prstGeom prst="rect">
            <a:avLst/>
          </a:prstGeom>
          <a:noFill/>
        </p:spPr>
        <p:txBody>
          <a:bodyPr wrap="none" rtlCol="0">
            <a:spAutoFit/>
          </a:bodyPr>
          <a:lstStyle/>
          <a:p>
            <a:r>
              <a:rPr lang="en-US" dirty="0"/>
              <a:t>Axe “VIRUS”</a:t>
            </a:r>
          </a:p>
        </p:txBody>
      </p:sp>
      <p:grpSp>
        <p:nvGrpSpPr>
          <p:cNvPr id="139" name="Groupe 138">
            <a:extLst>
              <a:ext uri="{FF2B5EF4-FFF2-40B4-BE49-F238E27FC236}">
                <a16:creationId xmlns:a16="http://schemas.microsoft.com/office/drawing/2014/main" id="{97C235CA-60DD-4E18-97DD-565EB68AEF72}"/>
              </a:ext>
            </a:extLst>
          </p:cNvPr>
          <p:cNvGrpSpPr/>
          <p:nvPr/>
        </p:nvGrpSpPr>
        <p:grpSpPr>
          <a:xfrm>
            <a:off x="9248302" y="1067804"/>
            <a:ext cx="2673914" cy="292388"/>
            <a:chOff x="9204620" y="1131274"/>
            <a:chExt cx="2673914" cy="292388"/>
          </a:xfrm>
        </p:grpSpPr>
        <p:cxnSp>
          <p:nvCxnSpPr>
            <p:cNvPr id="126" name="Connecteur droit avec flèche 125">
              <a:extLst>
                <a:ext uri="{FF2B5EF4-FFF2-40B4-BE49-F238E27FC236}">
                  <a16:creationId xmlns:a16="http://schemas.microsoft.com/office/drawing/2014/main" id="{4CF92726-F4EB-49DD-AFBC-F951EF56712F}"/>
                </a:ext>
              </a:extLst>
            </p:cNvPr>
            <p:cNvCxnSpPr>
              <a:cxnSpLocks/>
            </p:cNvCxnSpPr>
            <p:nvPr/>
          </p:nvCxnSpPr>
          <p:spPr>
            <a:xfrm>
              <a:off x="9204620" y="1296903"/>
              <a:ext cx="3175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8" name="ZoneTexte 127">
              <a:extLst>
                <a:ext uri="{FF2B5EF4-FFF2-40B4-BE49-F238E27FC236}">
                  <a16:creationId xmlns:a16="http://schemas.microsoft.com/office/drawing/2014/main" id="{74640228-BB77-4633-BC36-002E96A7E9FC}"/>
                </a:ext>
              </a:extLst>
            </p:cNvPr>
            <p:cNvSpPr txBox="1"/>
            <p:nvPr/>
          </p:nvSpPr>
          <p:spPr>
            <a:xfrm>
              <a:off x="9522120" y="1131274"/>
              <a:ext cx="2356414" cy="292388"/>
            </a:xfrm>
            <a:prstGeom prst="rect">
              <a:avLst/>
            </a:prstGeom>
            <a:noFill/>
          </p:spPr>
          <p:txBody>
            <a:bodyPr wrap="none" rtlCol="0">
              <a:spAutoFit/>
            </a:bodyPr>
            <a:lstStyle/>
            <a:p>
              <a:r>
                <a:rPr lang="en-US" sz="1300" i="1" dirty="0"/>
                <a:t>Variables </a:t>
              </a:r>
              <a:r>
                <a:rPr lang="en-US" sz="1300" i="1" dirty="0" err="1"/>
                <a:t>associées</a:t>
              </a:r>
              <a:r>
                <a:rPr lang="en-US" sz="1300" i="1" dirty="0"/>
                <a:t> aux </a:t>
              </a:r>
              <a:r>
                <a:rPr lang="en-US" sz="1300" i="1" dirty="0" err="1"/>
                <a:t>vecteurs</a:t>
              </a:r>
              <a:endParaRPr lang="en-US" sz="1300" i="1" baseline="-25000" dirty="0"/>
            </a:p>
          </p:txBody>
        </p:sp>
      </p:grpSp>
      <p:grpSp>
        <p:nvGrpSpPr>
          <p:cNvPr id="140" name="Groupe 139">
            <a:extLst>
              <a:ext uri="{FF2B5EF4-FFF2-40B4-BE49-F238E27FC236}">
                <a16:creationId xmlns:a16="http://schemas.microsoft.com/office/drawing/2014/main" id="{A3740EF8-80FF-462A-B5C0-43F47E97B6E9}"/>
              </a:ext>
            </a:extLst>
          </p:cNvPr>
          <p:cNvGrpSpPr/>
          <p:nvPr/>
        </p:nvGrpSpPr>
        <p:grpSpPr>
          <a:xfrm>
            <a:off x="9250755" y="852971"/>
            <a:ext cx="2356713" cy="292388"/>
            <a:chOff x="9204620" y="891071"/>
            <a:chExt cx="2356713" cy="292388"/>
          </a:xfrm>
        </p:grpSpPr>
        <p:sp>
          <p:nvSpPr>
            <p:cNvPr id="127" name="ZoneTexte 126">
              <a:extLst>
                <a:ext uri="{FF2B5EF4-FFF2-40B4-BE49-F238E27FC236}">
                  <a16:creationId xmlns:a16="http://schemas.microsoft.com/office/drawing/2014/main" id="{C8DB1774-1E91-4842-A938-6926B0B1478B}"/>
                </a:ext>
              </a:extLst>
            </p:cNvPr>
            <p:cNvSpPr txBox="1"/>
            <p:nvPr/>
          </p:nvSpPr>
          <p:spPr>
            <a:xfrm>
              <a:off x="9522120" y="891071"/>
              <a:ext cx="2039213" cy="292388"/>
            </a:xfrm>
            <a:prstGeom prst="rect">
              <a:avLst/>
            </a:prstGeom>
            <a:noFill/>
          </p:spPr>
          <p:txBody>
            <a:bodyPr wrap="none" rtlCol="0">
              <a:spAutoFit/>
            </a:bodyPr>
            <a:lstStyle/>
            <a:p>
              <a:r>
                <a:rPr lang="en-US" sz="1300" i="1" dirty="0">
                  <a:solidFill>
                    <a:schemeClr val="bg1">
                      <a:lumMod val="65000"/>
                    </a:schemeClr>
                  </a:solidFill>
                </a:rPr>
                <a:t>Variables </a:t>
              </a:r>
              <a:r>
                <a:rPr lang="en-US" sz="1300" i="1" dirty="0" err="1">
                  <a:solidFill>
                    <a:schemeClr val="bg1">
                      <a:lumMod val="65000"/>
                    </a:schemeClr>
                  </a:solidFill>
                </a:rPr>
                <a:t>associées</a:t>
              </a:r>
              <a:r>
                <a:rPr lang="en-US" sz="1300" i="1" dirty="0">
                  <a:solidFill>
                    <a:schemeClr val="bg1">
                      <a:lumMod val="65000"/>
                    </a:schemeClr>
                  </a:solidFill>
                </a:rPr>
                <a:t> au virus</a:t>
              </a:r>
              <a:endParaRPr lang="en-US" sz="1300" i="1" baseline="-25000" dirty="0">
                <a:solidFill>
                  <a:schemeClr val="bg1">
                    <a:lumMod val="65000"/>
                  </a:schemeClr>
                </a:solidFill>
              </a:endParaRPr>
            </a:p>
          </p:txBody>
        </p:sp>
        <p:cxnSp>
          <p:nvCxnSpPr>
            <p:cNvPr id="136" name="Connecteur droit avec flèche 135">
              <a:extLst>
                <a:ext uri="{FF2B5EF4-FFF2-40B4-BE49-F238E27FC236}">
                  <a16:creationId xmlns:a16="http://schemas.microsoft.com/office/drawing/2014/main" id="{8341FC8B-EAB5-42C1-9450-2FBCA8CF5F08}"/>
                </a:ext>
              </a:extLst>
            </p:cNvPr>
            <p:cNvCxnSpPr>
              <a:cxnSpLocks/>
            </p:cNvCxnSpPr>
            <p:nvPr/>
          </p:nvCxnSpPr>
          <p:spPr>
            <a:xfrm>
              <a:off x="9204620" y="1037265"/>
              <a:ext cx="317500" cy="0"/>
            </a:xfrm>
            <a:prstGeom prst="straightConnector1">
              <a:avLst/>
            </a:prstGeom>
            <a:ln>
              <a:solidFill>
                <a:srgbClr val="BFBFB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1" name="Groupe 140">
            <a:extLst>
              <a:ext uri="{FF2B5EF4-FFF2-40B4-BE49-F238E27FC236}">
                <a16:creationId xmlns:a16="http://schemas.microsoft.com/office/drawing/2014/main" id="{D0231790-7945-41EF-91AE-79A226F529E6}"/>
              </a:ext>
            </a:extLst>
          </p:cNvPr>
          <p:cNvGrpSpPr/>
          <p:nvPr/>
        </p:nvGrpSpPr>
        <p:grpSpPr>
          <a:xfrm>
            <a:off x="9224818" y="617267"/>
            <a:ext cx="2460330" cy="292388"/>
            <a:chOff x="9224818" y="617267"/>
            <a:chExt cx="2460330" cy="292388"/>
          </a:xfrm>
        </p:grpSpPr>
        <p:sp>
          <p:nvSpPr>
            <p:cNvPr id="134" name="ZoneTexte 133">
              <a:extLst>
                <a:ext uri="{FF2B5EF4-FFF2-40B4-BE49-F238E27FC236}">
                  <a16:creationId xmlns:a16="http://schemas.microsoft.com/office/drawing/2014/main" id="{27DE2995-6D28-4306-B3B9-06AFE99AE780}"/>
                </a:ext>
              </a:extLst>
            </p:cNvPr>
            <p:cNvSpPr txBox="1"/>
            <p:nvPr/>
          </p:nvSpPr>
          <p:spPr>
            <a:xfrm>
              <a:off x="10119795" y="617267"/>
              <a:ext cx="758734" cy="292388"/>
            </a:xfrm>
            <a:prstGeom prst="rect">
              <a:avLst/>
            </a:prstGeom>
            <a:noFill/>
          </p:spPr>
          <p:txBody>
            <a:bodyPr wrap="none" rtlCol="0">
              <a:spAutoFit/>
            </a:bodyPr>
            <a:lstStyle/>
            <a:p>
              <a:r>
                <a:rPr lang="en-US" sz="1300" dirty="0" err="1"/>
                <a:t>Légende</a:t>
              </a:r>
              <a:endParaRPr lang="en-US" sz="1300" baseline="-25000" dirty="0"/>
            </a:p>
          </p:txBody>
        </p:sp>
        <p:cxnSp>
          <p:nvCxnSpPr>
            <p:cNvPr id="137" name="Connecteur droit avec flèche 136">
              <a:extLst>
                <a:ext uri="{FF2B5EF4-FFF2-40B4-BE49-F238E27FC236}">
                  <a16:creationId xmlns:a16="http://schemas.microsoft.com/office/drawing/2014/main" id="{AB60296E-5A6E-4FD9-B9CE-C3664E5FDF2E}"/>
                </a:ext>
              </a:extLst>
            </p:cNvPr>
            <p:cNvCxnSpPr>
              <a:cxnSpLocks/>
            </p:cNvCxnSpPr>
            <p:nvPr/>
          </p:nvCxnSpPr>
          <p:spPr>
            <a:xfrm>
              <a:off x="9224818" y="863999"/>
              <a:ext cx="2460330"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42" name="Connecteur droit avec flèche 241">
            <a:extLst>
              <a:ext uri="{FF2B5EF4-FFF2-40B4-BE49-F238E27FC236}">
                <a16:creationId xmlns:a16="http://schemas.microsoft.com/office/drawing/2014/main" id="{B56B8C62-46E7-4865-8C40-F40A67BFDAA8}"/>
              </a:ext>
            </a:extLst>
          </p:cNvPr>
          <p:cNvCxnSpPr>
            <a:cxnSpLocks/>
          </p:cNvCxnSpPr>
          <p:nvPr/>
        </p:nvCxnSpPr>
        <p:spPr>
          <a:xfrm>
            <a:off x="1332843" y="3560096"/>
            <a:ext cx="1025388" cy="0"/>
          </a:xfrm>
          <a:prstGeom prst="straightConnector1">
            <a:avLst/>
          </a:prstGeom>
          <a:ln w="19050">
            <a:solidFill>
              <a:srgbClr val="AFD2D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5" name="Connecteur droit avec flèche 244">
            <a:extLst>
              <a:ext uri="{FF2B5EF4-FFF2-40B4-BE49-F238E27FC236}">
                <a16:creationId xmlns:a16="http://schemas.microsoft.com/office/drawing/2014/main" id="{6BD71F9E-400B-4611-90BF-291429C0ACE9}"/>
              </a:ext>
            </a:extLst>
          </p:cNvPr>
          <p:cNvCxnSpPr>
            <a:cxnSpLocks/>
          </p:cNvCxnSpPr>
          <p:nvPr/>
        </p:nvCxnSpPr>
        <p:spPr>
          <a:xfrm>
            <a:off x="2358231" y="1260455"/>
            <a:ext cx="2786944" cy="0"/>
          </a:xfrm>
          <a:prstGeom prst="straightConnector1">
            <a:avLst/>
          </a:prstGeom>
          <a:ln w="19050">
            <a:solidFill>
              <a:srgbClr val="4CA2B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3" name="Connecteur droit avec flèche 252">
            <a:extLst>
              <a:ext uri="{FF2B5EF4-FFF2-40B4-BE49-F238E27FC236}">
                <a16:creationId xmlns:a16="http://schemas.microsoft.com/office/drawing/2014/main" id="{0C3B62CF-F8E7-4C52-BE46-450CBF4ED4D7}"/>
              </a:ext>
            </a:extLst>
          </p:cNvPr>
          <p:cNvCxnSpPr>
            <a:cxnSpLocks/>
          </p:cNvCxnSpPr>
          <p:nvPr/>
        </p:nvCxnSpPr>
        <p:spPr>
          <a:xfrm flipV="1">
            <a:off x="2361724" y="1270969"/>
            <a:ext cx="0" cy="3962892"/>
          </a:xfrm>
          <a:prstGeom prst="straightConnector1">
            <a:avLst/>
          </a:prstGeom>
          <a:ln w="19050">
            <a:solidFill>
              <a:srgbClr val="4CA2B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5" name="Connecteur droit avec flèche 254">
            <a:extLst>
              <a:ext uri="{FF2B5EF4-FFF2-40B4-BE49-F238E27FC236}">
                <a16:creationId xmlns:a16="http://schemas.microsoft.com/office/drawing/2014/main" id="{79B2DA51-5AAF-4B6F-9352-0611F140EE99}"/>
              </a:ext>
            </a:extLst>
          </p:cNvPr>
          <p:cNvCxnSpPr>
            <a:cxnSpLocks/>
          </p:cNvCxnSpPr>
          <p:nvPr/>
        </p:nvCxnSpPr>
        <p:spPr>
          <a:xfrm>
            <a:off x="1339801" y="5226123"/>
            <a:ext cx="1018430" cy="0"/>
          </a:xfrm>
          <a:prstGeom prst="straightConnector1">
            <a:avLst/>
          </a:prstGeom>
          <a:ln w="19050">
            <a:solidFill>
              <a:srgbClr val="4CA2B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3" name="Espace réservé du numéro de diapositive 1">
            <a:extLst>
              <a:ext uri="{FF2B5EF4-FFF2-40B4-BE49-F238E27FC236}">
                <a16:creationId xmlns:a16="http://schemas.microsoft.com/office/drawing/2014/main" id="{37590B60-5176-4B23-AD6E-4A740F040BE3}"/>
              </a:ext>
            </a:extLst>
          </p:cNvPr>
          <p:cNvSpPr>
            <a:spLocks noGrp="1"/>
          </p:cNvSpPr>
          <p:nvPr>
            <p:ph type="sldNum" sz="quarter" idx="12"/>
          </p:nvPr>
        </p:nvSpPr>
        <p:spPr>
          <a:xfrm>
            <a:off x="8548196" y="6329395"/>
            <a:ext cx="2743200" cy="365125"/>
          </a:xfrm>
        </p:spPr>
        <p:txBody>
          <a:bodyPr/>
          <a:lstStyle/>
          <a:p>
            <a:fld id="{C77BCA25-F3AE-44E6-94B1-B3E1DF1A1953}" type="slidenum">
              <a:rPr lang="en-US" smtClean="0"/>
              <a:t>9</a:t>
            </a:fld>
            <a:endParaRPr lang="en-US"/>
          </a:p>
        </p:txBody>
      </p:sp>
      <p:grpSp>
        <p:nvGrpSpPr>
          <p:cNvPr id="84" name="Groupe 83">
            <a:extLst>
              <a:ext uri="{FF2B5EF4-FFF2-40B4-BE49-F238E27FC236}">
                <a16:creationId xmlns:a16="http://schemas.microsoft.com/office/drawing/2014/main" id="{6BA1EDFE-2F7A-46C9-84EC-2F95DB618259}"/>
              </a:ext>
            </a:extLst>
          </p:cNvPr>
          <p:cNvGrpSpPr/>
          <p:nvPr/>
        </p:nvGrpSpPr>
        <p:grpSpPr>
          <a:xfrm>
            <a:off x="-94569" y="4827780"/>
            <a:ext cx="2057540" cy="1001208"/>
            <a:chOff x="82715" y="2397144"/>
            <a:chExt cx="2057540" cy="1001208"/>
          </a:xfrm>
        </p:grpSpPr>
        <p:pic>
          <p:nvPicPr>
            <p:cNvPr id="85" name="Image 84">
              <a:extLst>
                <a:ext uri="{FF2B5EF4-FFF2-40B4-BE49-F238E27FC236}">
                  <a16:creationId xmlns:a16="http://schemas.microsoft.com/office/drawing/2014/main" id="{24960D24-75B4-4120-BE11-59D1069F5268}"/>
                </a:ext>
              </a:extLst>
            </p:cNvPr>
            <p:cNvPicPr>
              <a:picLocks noChangeAspect="1"/>
            </p:cNvPicPr>
            <p:nvPr/>
          </p:nvPicPr>
          <p:blipFill>
            <a:blip r:embed="rId3"/>
            <a:stretch>
              <a:fillRect/>
            </a:stretch>
          </p:blipFill>
          <p:spPr>
            <a:xfrm>
              <a:off x="728924" y="2397144"/>
              <a:ext cx="786508" cy="790520"/>
            </a:xfrm>
            <a:prstGeom prst="rect">
              <a:avLst/>
            </a:prstGeom>
          </p:spPr>
        </p:pic>
        <p:sp>
          <p:nvSpPr>
            <p:cNvPr id="86" name="ZoneTexte 85">
              <a:extLst>
                <a:ext uri="{FF2B5EF4-FFF2-40B4-BE49-F238E27FC236}">
                  <a16:creationId xmlns:a16="http://schemas.microsoft.com/office/drawing/2014/main" id="{EC33B3C3-275F-4856-A8AF-338C2CA35D39}"/>
                </a:ext>
              </a:extLst>
            </p:cNvPr>
            <p:cNvSpPr txBox="1"/>
            <p:nvPr/>
          </p:nvSpPr>
          <p:spPr bwMode="auto">
            <a:xfrm>
              <a:off x="82715" y="3121353"/>
              <a:ext cx="2057540" cy="276999"/>
            </a:xfrm>
            <a:prstGeom prst="rect">
              <a:avLst/>
            </a:prstGeom>
            <a:noFill/>
            <a:ln w="9525">
              <a:noFill/>
              <a:miter lim="800000"/>
              <a:headEnd/>
              <a:tailEnd/>
            </a:ln>
          </p:spPr>
          <p:txBody>
            <a:bodyPr wrap="square" rtlCol="0">
              <a:spAutoFit/>
            </a:bodyPr>
            <a:lstStyle/>
            <a:p>
              <a:pPr algn="ctr" eaLnBrk="0" hangingPunct="0"/>
              <a:r>
                <a:rPr lang="en-US" sz="1200" dirty="0" err="1">
                  <a:solidFill>
                    <a:srgbClr val="375157"/>
                  </a:solidFill>
                  <a:latin typeface="Calibri corps"/>
                  <a:cs typeface="Arial" panose="020B0604020202020204" pitchFamily="34" charset="0"/>
                </a:rPr>
                <a:t>Taux</a:t>
              </a:r>
              <a:r>
                <a:rPr lang="en-US" sz="1200" dirty="0">
                  <a:solidFill>
                    <a:srgbClr val="375157"/>
                  </a:solidFill>
                  <a:latin typeface="Calibri corps"/>
                  <a:cs typeface="Arial" panose="020B0604020202020204" pitchFamily="34" charset="0"/>
                </a:rPr>
                <a:t> </a:t>
              </a:r>
              <a:r>
                <a:rPr lang="en-US" sz="1200" dirty="0" err="1">
                  <a:solidFill>
                    <a:srgbClr val="375157"/>
                  </a:solidFill>
                  <a:latin typeface="Calibri corps"/>
                  <a:cs typeface="Arial" panose="020B0604020202020204" pitchFamily="34" charset="0"/>
                </a:rPr>
                <a:t>d’infection</a:t>
              </a:r>
              <a:endParaRPr lang="en-US" sz="1200" dirty="0">
                <a:solidFill>
                  <a:srgbClr val="375157"/>
                </a:solidFill>
                <a:latin typeface="Calibri corps"/>
                <a:cs typeface="Arial" panose="020B0604020202020204" pitchFamily="34" charset="0"/>
              </a:endParaRPr>
            </a:p>
          </p:txBody>
        </p:sp>
      </p:grpSp>
      <p:grpSp>
        <p:nvGrpSpPr>
          <p:cNvPr id="87" name="Groupe 86">
            <a:extLst>
              <a:ext uri="{FF2B5EF4-FFF2-40B4-BE49-F238E27FC236}">
                <a16:creationId xmlns:a16="http://schemas.microsoft.com/office/drawing/2014/main" id="{8698C19D-85BF-4E16-8CA4-C6161317897C}"/>
              </a:ext>
            </a:extLst>
          </p:cNvPr>
          <p:cNvGrpSpPr/>
          <p:nvPr/>
        </p:nvGrpSpPr>
        <p:grpSpPr>
          <a:xfrm>
            <a:off x="-132821" y="1672683"/>
            <a:ext cx="2134044" cy="1021530"/>
            <a:chOff x="44463" y="646006"/>
            <a:chExt cx="2134044" cy="1021530"/>
          </a:xfrm>
        </p:grpSpPr>
        <p:sp>
          <p:nvSpPr>
            <p:cNvPr id="88" name="ZoneTexte 87">
              <a:extLst>
                <a:ext uri="{FF2B5EF4-FFF2-40B4-BE49-F238E27FC236}">
                  <a16:creationId xmlns:a16="http://schemas.microsoft.com/office/drawing/2014/main" id="{4C6CD1A2-9A1B-4329-9C21-B2D52A98D12C}"/>
                </a:ext>
              </a:extLst>
            </p:cNvPr>
            <p:cNvSpPr txBox="1"/>
            <p:nvPr/>
          </p:nvSpPr>
          <p:spPr bwMode="auto">
            <a:xfrm>
              <a:off x="44463" y="1390537"/>
              <a:ext cx="2134044" cy="276999"/>
            </a:xfrm>
            <a:prstGeom prst="rect">
              <a:avLst/>
            </a:prstGeom>
            <a:noFill/>
            <a:ln w="9525">
              <a:noFill/>
              <a:miter lim="800000"/>
              <a:headEnd/>
              <a:tailEnd/>
            </a:ln>
          </p:spPr>
          <p:txBody>
            <a:bodyPr wrap="square" rtlCol="0">
              <a:spAutoFit/>
            </a:bodyPr>
            <a:lstStyle/>
            <a:p>
              <a:pPr algn="ctr" eaLnBrk="0" hangingPunct="0"/>
              <a:r>
                <a:rPr lang="en-US" sz="1200" dirty="0" err="1">
                  <a:solidFill>
                    <a:srgbClr val="375157"/>
                  </a:solidFill>
                  <a:latin typeface="Calibri corps"/>
                  <a:cs typeface="Arial" panose="020B0604020202020204" pitchFamily="34" charset="0"/>
                </a:rPr>
                <a:t>Sélection</a:t>
              </a:r>
              <a:r>
                <a:rPr lang="en-US" sz="1200" dirty="0">
                  <a:solidFill>
                    <a:srgbClr val="375157"/>
                  </a:solidFill>
                  <a:latin typeface="Calibri corps"/>
                  <a:cs typeface="Arial" panose="020B0604020202020204" pitchFamily="34" charset="0"/>
                </a:rPr>
                <a:t> </a:t>
              </a:r>
              <a:r>
                <a:rPr lang="en-US" sz="1200" dirty="0" err="1">
                  <a:solidFill>
                    <a:srgbClr val="375157"/>
                  </a:solidFill>
                  <a:latin typeface="Calibri corps"/>
                  <a:cs typeface="Arial" panose="020B0604020202020204" pitchFamily="34" charset="0"/>
                </a:rPr>
                <a:t>d’hôtes</a:t>
              </a:r>
              <a:endParaRPr lang="en-US" sz="1200" i="1" dirty="0">
                <a:solidFill>
                  <a:srgbClr val="375157"/>
                </a:solidFill>
                <a:latin typeface="Calibri corps"/>
                <a:cs typeface="Arial" panose="020B0604020202020204" pitchFamily="34" charset="0"/>
              </a:endParaRPr>
            </a:p>
          </p:txBody>
        </p:sp>
        <p:pic>
          <p:nvPicPr>
            <p:cNvPr id="91" name="Image 90">
              <a:extLst>
                <a:ext uri="{FF2B5EF4-FFF2-40B4-BE49-F238E27FC236}">
                  <a16:creationId xmlns:a16="http://schemas.microsoft.com/office/drawing/2014/main" id="{C44B595C-508A-4F17-B895-358BA09E5EBE}"/>
                </a:ext>
              </a:extLst>
            </p:cNvPr>
            <p:cNvPicPr>
              <a:picLocks noChangeAspect="1"/>
            </p:cNvPicPr>
            <p:nvPr/>
          </p:nvPicPr>
          <p:blipFill>
            <a:blip r:embed="rId4"/>
            <a:stretch>
              <a:fillRect/>
            </a:stretch>
          </p:blipFill>
          <p:spPr>
            <a:xfrm>
              <a:off x="730576" y="646006"/>
              <a:ext cx="786509" cy="782517"/>
            </a:xfrm>
            <a:prstGeom prst="rect">
              <a:avLst/>
            </a:prstGeom>
          </p:spPr>
        </p:pic>
      </p:grpSp>
      <p:grpSp>
        <p:nvGrpSpPr>
          <p:cNvPr id="92" name="Groupe 91">
            <a:extLst>
              <a:ext uri="{FF2B5EF4-FFF2-40B4-BE49-F238E27FC236}">
                <a16:creationId xmlns:a16="http://schemas.microsoft.com/office/drawing/2014/main" id="{52889D56-4BF3-4137-9C04-366FF17B4DBE}"/>
              </a:ext>
            </a:extLst>
          </p:cNvPr>
          <p:cNvGrpSpPr/>
          <p:nvPr/>
        </p:nvGrpSpPr>
        <p:grpSpPr>
          <a:xfrm>
            <a:off x="61886" y="3148336"/>
            <a:ext cx="1744631" cy="1060289"/>
            <a:chOff x="232186" y="2944031"/>
            <a:chExt cx="1744631" cy="1060289"/>
          </a:xfrm>
        </p:grpSpPr>
        <p:sp>
          <p:nvSpPr>
            <p:cNvPr id="93" name="ZoneTexte 92">
              <a:extLst>
                <a:ext uri="{FF2B5EF4-FFF2-40B4-BE49-F238E27FC236}">
                  <a16:creationId xmlns:a16="http://schemas.microsoft.com/office/drawing/2014/main" id="{6596539E-5763-4FCF-840C-C2211E7F5B51}"/>
                </a:ext>
              </a:extLst>
            </p:cNvPr>
            <p:cNvSpPr txBox="1"/>
            <p:nvPr/>
          </p:nvSpPr>
          <p:spPr bwMode="auto">
            <a:xfrm>
              <a:off x="232186" y="3727321"/>
              <a:ext cx="1744631" cy="276999"/>
            </a:xfrm>
            <a:prstGeom prst="rect">
              <a:avLst/>
            </a:prstGeom>
            <a:noFill/>
            <a:ln w="9525">
              <a:noFill/>
              <a:miter lim="800000"/>
              <a:headEnd/>
              <a:tailEnd/>
            </a:ln>
          </p:spPr>
          <p:txBody>
            <a:bodyPr wrap="square" rtlCol="0">
              <a:spAutoFit/>
            </a:bodyPr>
            <a:lstStyle>
              <a:defPPr>
                <a:defRPr lang="fr-FR"/>
              </a:defPPr>
              <a:lvl1pPr algn="ctr" eaLnBrk="0" hangingPunct="0">
                <a:defRPr sz="1200">
                  <a:solidFill>
                    <a:srgbClr val="375157"/>
                  </a:solidFill>
                  <a:latin typeface="Arial" panose="020B0604020202020204" pitchFamily="34" charset="0"/>
                  <a:cs typeface="Arial" panose="020B0604020202020204" pitchFamily="34" charset="0"/>
                </a:defRPr>
              </a:lvl1pPr>
            </a:lstStyle>
            <a:p>
              <a:r>
                <a:rPr lang="en-US" dirty="0" err="1">
                  <a:latin typeface="Calibri corps"/>
                </a:rPr>
                <a:t>Survie</a:t>
              </a:r>
              <a:r>
                <a:rPr lang="en-US" dirty="0">
                  <a:latin typeface="Calibri corps"/>
                </a:rPr>
                <a:t> et </a:t>
              </a:r>
              <a:r>
                <a:rPr lang="en-US" dirty="0" err="1">
                  <a:latin typeface="Calibri corps"/>
                </a:rPr>
                <a:t>fécondité</a:t>
              </a:r>
              <a:endParaRPr lang="en-US" i="1" dirty="0">
                <a:latin typeface="Calibri corps"/>
              </a:endParaRPr>
            </a:p>
          </p:txBody>
        </p:sp>
        <p:pic>
          <p:nvPicPr>
            <p:cNvPr id="94" name="Image 93">
              <a:extLst>
                <a:ext uri="{FF2B5EF4-FFF2-40B4-BE49-F238E27FC236}">
                  <a16:creationId xmlns:a16="http://schemas.microsoft.com/office/drawing/2014/main" id="{BB24DA7D-BAC9-4905-B89A-7D0969099CC9}"/>
                </a:ext>
              </a:extLst>
            </p:cNvPr>
            <p:cNvPicPr>
              <a:picLocks noChangeAspect="1"/>
            </p:cNvPicPr>
            <p:nvPr/>
          </p:nvPicPr>
          <p:blipFill>
            <a:blip r:embed="rId5"/>
            <a:stretch>
              <a:fillRect/>
            </a:stretch>
          </p:blipFill>
          <p:spPr>
            <a:xfrm>
              <a:off x="716635" y="2944031"/>
              <a:ext cx="786508" cy="808459"/>
            </a:xfrm>
            <a:prstGeom prst="rect">
              <a:avLst/>
            </a:prstGeom>
          </p:spPr>
        </p:pic>
      </p:grpSp>
      <p:cxnSp>
        <p:nvCxnSpPr>
          <p:cNvPr id="97" name="Connecteur droit avec flèche 96">
            <a:extLst>
              <a:ext uri="{FF2B5EF4-FFF2-40B4-BE49-F238E27FC236}">
                <a16:creationId xmlns:a16="http://schemas.microsoft.com/office/drawing/2014/main" id="{B9FF4B88-669D-4415-B4EA-153F6F62FCDD}"/>
              </a:ext>
            </a:extLst>
          </p:cNvPr>
          <p:cNvCxnSpPr>
            <a:cxnSpLocks/>
          </p:cNvCxnSpPr>
          <p:nvPr/>
        </p:nvCxnSpPr>
        <p:spPr>
          <a:xfrm>
            <a:off x="1332843" y="2082261"/>
            <a:ext cx="1025388" cy="0"/>
          </a:xfrm>
          <a:prstGeom prst="straightConnector1">
            <a:avLst/>
          </a:prstGeom>
          <a:ln w="19050">
            <a:solidFill>
              <a:srgbClr val="4CA2B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9" name="ZoneTexte 98">
            <a:extLst>
              <a:ext uri="{FF2B5EF4-FFF2-40B4-BE49-F238E27FC236}">
                <a16:creationId xmlns:a16="http://schemas.microsoft.com/office/drawing/2014/main" id="{7A631511-EE8E-469D-B808-65D09B0AD164}"/>
              </a:ext>
            </a:extLst>
          </p:cNvPr>
          <p:cNvSpPr txBox="1"/>
          <p:nvPr/>
        </p:nvSpPr>
        <p:spPr>
          <a:xfrm>
            <a:off x="1473734" y="1874628"/>
            <a:ext cx="771365" cy="253916"/>
          </a:xfrm>
          <a:prstGeom prst="rect">
            <a:avLst/>
          </a:prstGeom>
          <a:noFill/>
        </p:spPr>
        <p:txBody>
          <a:bodyPr wrap="none" rtlCol="0">
            <a:spAutoFit/>
          </a:bodyPr>
          <a:lstStyle/>
          <a:p>
            <a:r>
              <a:rPr lang="en-US" sz="1050" dirty="0">
                <a:solidFill>
                  <a:schemeClr val="bg1">
                    <a:lumMod val="65000"/>
                  </a:schemeClr>
                </a:solidFill>
              </a:rPr>
              <a:t>3 variables</a:t>
            </a:r>
          </a:p>
        </p:txBody>
      </p:sp>
      <p:sp>
        <p:nvSpPr>
          <p:cNvPr id="101" name="ZoneTexte 100">
            <a:extLst>
              <a:ext uri="{FF2B5EF4-FFF2-40B4-BE49-F238E27FC236}">
                <a16:creationId xmlns:a16="http://schemas.microsoft.com/office/drawing/2014/main" id="{7A15912A-80C9-4C6A-A6F8-C7BB33901BF2}"/>
              </a:ext>
            </a:extLst>
          </p:cNvPr>
          <p:cNvSpPr txBox="1"/>
          <p:nvPr/>
        </p:nvSpPr>
        <p:spPr>
          <a:xfrm>
            <a:off x="1500183" y="5007586"/>
            <a:ext cx="718466" cy="253916"/>
          </a:xfrm>
          <a:prstGeom prst="rect">
            <a:avLst/>
          </a:prstGeom>
          <a:noFill/>
        </p:spPr>
        <p:txBody>
          <a:bodyPr wrap="none" rtlCol="0">
            <a:spAutoFit/>
          </a:bodyPr>
          <a:lstStyle/>
          <a:p>
            <a:r>
              <a:rPr lang="en-US" sz="1050" dirty="0">
                <a:solidFill>
                  <a:schemeClr val="bg1">
                    <a:lumMod val="65000"/>
                  </a:schemeClr>
                </a:solidFill>
              </a:rPr>
              <a:t>1 variable</a:t>
            </a:r>
          </a:p>
        </p:txBody>
      </p:sp>
      <p:sp>
        <p:nvSpPr>
          <p:cNvPr id="107" name="ZoneTexte 106">
            <a:extLst>
              <a:ext uri="{FF2B5EF4-FFF2-40B4-BE49-F238E27FC236}">
                <a16:creationId xmlns:a16="http://schemas.microsoft.com/office/drawing/2014/main" id="{AE1F82D9-A3C1-4DB6-82FE-A6220E48EE46}"/>
              </a:ext>
            </a:extLst>
          </p:cNvPr>
          <p:cNvSpPr txBox="1"/>
          <p:nvPr/>
        </p:nvSpPr>
        <p:spPr>
          <a:xfrm>
            <a:off x="1473734" y="3322118"/>
            <a:ext cx="771365" cy="253916"/>
          </a:xfrm>
          <a:prstGeom prst="rect">
            <a:avLst/>
          </a:prstGeom>
          <a:noFill/>
        </p:spPr>
        <p:txBody>
          <a:bodyPr wrap="none" rtlCol="0">
            <a:spAutoFit/>
          </a:bodyPr>
          <a:lstStyle/>
          <a:p>
            <a:r>
              <a:rPr lang="en-US" sz="1050">
                <a:solidFill>
                  <a:schemeClr val="bg1">
                    <a:lumMod val="65000"/>
                  </a:schemeClr>
                </a:solidFill>
              </a:rPr>
              <a:t>2 variables</a:t>
            </a:r>
          </a:p>
        </p:txBody>
      </p:sp>
      <p:sp>
        <p:nvSpPr>
          <p:cNvPr id="108" name="ZoneTexte 107">
            <a:extLst>
              <a:ext uri="{FF2B5EF4-FFF2-40B4-BE49-F238E27FC236}">
                <a16:creationId xmlns:a16="http://schemas.microsoft.com/office/drawing/2014/main" id="{8C96CBCC-1C5B-408D-84E6-6711841FECF1}"/>
              </a:ext>
            </a:extLst>
          </p:cNvPr>
          <p:cNvSpPr txBox="1"/>
          <p:nvPr/>
        </p:nvSpPr>
        <p:spPr>
          <a:xfrm rot="16200000">
            <a:off x="2735250" y="3190114"/>
            <a:ext cx="2125903" cy="369332"/>
          </a:xfrm>
          <a:prstGeom prst="rect">
            <a:avLst/>
          </a:prstGeom>
          <a:solidFill>
            <a:schemeClr val="bg1"/>
          </a:solidFill>
        </p:spPr>
        <p:txBody>
          <a:bodyPr wrap="none" rtlCol="0">
            <a:spAutoFit/>
          </a:bodyPr>
          <a:lstStyle/>
          <a:p>
            <a:r>
              <a:rPr lang="en-US" dirty="0"/>
              <a:t>Dimension 2 (28.9%)</a:t>
            </a:r>
          </a:p>
        </p:txBody>
      </p:sp>
      <p:sp>
        <p:nvSpPr>
          <p:cNvPr id="113" name="ZoneTexte 112">
            <a:extLst>
              <a:ext uri="{FF2B5EF4-FFF2-40B4-BE49-F238E27FC236}">
                <a16:creationId xmlns:a16="http://schemas.microsoft.com/office/drawing/2014/main" id="{EAC92D4E-DB34-480E-99ED-5220E58ABDCF}"/>
              </a:ext>
            </a:extLst>
          </p:cNvPr>
          <p:cNvSpPr txBox="1"/>
          <p:nvPr/>
        </p:nvSpPr>
        <p:spPr>
          <a:xfrm>
            <a:off x="3828017" y="4590593"/>
            <a:ext cx="309700" cy="276999"/>
          </a:xfrm>
          <a:prstGeom prst="rect">
            <a:avLst/>
          </a:prstGeom>
          <a:noFill/>
        </p:spPr>
        <p:txBody>
          <a:bodyPr wrap="none" rtlCol="0">
            <a:spAutoFit/>
          </a:bodyPr>
          <a:lstStyle/>
          <a:p>
            <a:r>
              <a:rPr lang="en-US" sz="1200" dirty="0"/>
              <a:t>-2</a:t>
            </a:r>
          </a:p>
        </p:txBody>
      </p:sp>
      <p:sp>
        <p:nvSpPr>
          <p:cNvPr id="114" name="ZoneTexte 113">
            <a:extLst>
              <a:ext uri="{FF2B5EF4-FFF2-40B4-BE49-F238E27FC236}">
                <a16:creationId xmlns:a16="http://schemas.microsoft.com/office/drawing/2014/main" id="{19BD0DD1-569C-47BD-AFB5-EB355ABE4245}"/>
              </a:ext>
            </a:extLst>
          </p:cNvPr>
          <p:cNvSpPr txBox="1"/>
          <p:nvPr/>
        </p:nvSpPr>
        <p:spPr>
          <a:xfrm>
            <a:off x="3828017" y="3880028"/>
            <a:ext cx="309700" cy="276999"/>
          </a:xfrm>
          <a:prstGeom prst="rect">
            <a:avLst/>
          </a:prstGeom>
          <a:noFill/>
        </p:spPr>
        <p:txBody>
          <a:bodyPr wrap="none" rtlCol="0">
            <a:spAutoFit/>
          </a:bodyPr>
          <a:lstStyle/>
          <a:p>
            <a:r>
              <a:rPr lang="en-US" sz="1200"/>
              <a:t>-1</a:t>
            </a:r>
          </a:p>
        </p:txBody>
      </p:sp>
      <p:sp>
        <p:nvSpPr>
          <p:cNvPr id="115" name="ZoneTexte 114">
            <a:extLst>
              <a:ext uri="{FF2B5EF4-FFF2-40B4-BE49-F238E27FC236}">
                <a16:creationId xmlns:a16="http://schemas.microsoft.com/office/drawing/2014/main" id="{35AC0F7D-EA05-4283-BB6F-CF1947E2A176}"/>
              </a:ext>
            </a:extLst>
          </p:cNvPr>
          <p:cNvSpPr txBox="1"/>
          <p:nvPr/>
        </p:nvSpPr>
        <p:spPr>
          <a:xfrm>
            <a:off x="3851260" y="1750652"/>
            <a:ext cx="263214" cy="276999"/>
          </a:xfrm>
          <a:prstGeom prst="rect">
            <a:avLst/>
          </a:prstGeom>
          <a:noFill/>
        </p:spPr>
        <p:txBody>
          <a:bodyPr wrap="none" rtlCol="0">
            <a:spAutoFit/>
          </a:bodyPr>
          <a:lstStyle/>
          <a:p>
            <a:r>
              <a:rPr lang="en-US" sz="1200" dirty="0"/>
              <a:t>2</a:t>
            </a:r>
          </a:p>
        </p:txBody>
      </p:sp>
      <p:sp>
        <p:nvSpPr>
          <p:cNvPr id="123" name="ZoneTexte 122">
            <a:extLst>
              <a:ext uri="{FF2B5EF4-FFF2-40B4-BE49-F238E27FC236}">
                <a16:creationId xmlns:a16="http://schemas.microsoft.com/office/drawing/2014/main" id="{8EA45C33-6B98-4CDD-8716-C80DD8154CC4}"/>
              </a:ext>
            </a:extLst>
          </p:cNvPr>
          <p:cNvSpPr txBox="1"/>
          <p:nvPr/>
        </p:nvSpPr>
        <p:spPr>
          <a:xfrm>
            <a:off x="3851260" y="3155151"/>
            <a:ext cx="263214" cy="276999"/>
          </a:xfrm>
          <a:prstGeom prst="rect">
            <a:avLst/>
          </a:prstGeom>
          <a:noFill/>
        </p:spPr>
        <p:txBody>
          <a:bodyPr wrap="none" rtlCol="0">
            <a:spAutoFit/>
          </a:bodyPr>
          <a:lstStyle/>
          <a:p>
            <a:r>
              <a:rPr lang="en-US" sz="1200"/>
              <a:t>0</a:t>
            </a:r>
          </a:p>
        </p:txBody>
      </p:sp>
      <p:sp>
        <p:nvSpPr>
          <p:cNvPr id="124" name="ZoneTexte 123">
            <a:extLst>
              <a:ext uri="{FF2B5EF4-FFF2-40B4-BE49-F238E27FC236}">
                <a16:creationId xmlns:a16="http://schemas.microsoft.com/office/drawing/2014/main" id="{BE6CCB19-3BDC-4EDE-A52A-B4752DC492F6}"/>
              </a:ext>
            </a:extLst>
          </p:cNvPr>
          <p:cNvSpPr txBox="1"/>
          <p:nvPr/>
        </p:nvSpPr>
        <p:spPr>
          <a:xfrm>
            <a:off x="3851260" y="2459942"/>
            <a:ext cx="263214" cy="276999"/>
          </a:xfrm>
          <a:prstGeom prst="rect">
            <a:avLst/>
          </a:prstGeom>
          <a:noFill/>
        </p:spPr>
        <p:txBody>
          <a:bodyPr wrap="none" rtlCol="0">
            <a:spAutoFit/>
          </a:bodyPr>
          <a:lstStyle/>
          <a:p>
            <a:r>
              <a:rPr lang="en-US" sz="1200"/>
              <a:t>1</a:t>
            </a:r>
          </a:p>
        </p:txBody>
      </p:sp>
      <p:sp>
        <p:nvSpPr>
          <p:cNvPr id="78" name="ZoneTexte 77">
            <a:extLst>
              <a:ext uri="{FF2B5EF4-FFF2-40B4-BE49-F238E27FC236}">
                <a16:creationId xmlns:a16="http://schemas.microsoft.com/office/drawing/2014/main" id="{985EA08A-E4FF-4F71-A3CA-02A5166DF911}"/>
              </a:ext>
            </a:extLst>
          </p:cNvPr>
          <p:cNvSpPr txBox="1"/>
          <p:nvPr/>
        </p:nvSpPr>
        <p:spPr bwMode="auto">
          <a:xfrm>
            <a:off x="2583193" y="907458"/>
            <a:ext cx="2127279" cy="664012"/>
          </a:xfrm>
          <a:prstGeom prst="roundRect">
            <a:avLst/>
          </a:prstGeom>
          <a:solidFill>
            <a:schemeClr val="bg1"/>
          </a:solidFill>
          <a:ln w="19050">
            <a:solidFill>
              <a:srgbClr val="4CA2B6"/>
            </a:solidFill>
            <a:miter lim="800000"/>
            <a:headEnd/>
            <a:tailEnd/>
          </a:ln>
        </p:spPr>
        <p:txBody>
          <a:bodyPr wrap="square" rtlCol="0">
            <a:spAutoFit/>
          </a:bodyPr>
          <a:lstStyle/>
          <a:p>
            <a:pPr algn="ctr" eaLnBrk="0" hangingPunct="0"/>
            <a:r>
              <a:rPr lang="fr-FR" sz="1100" dirty="0">
                <a:solidFill>
                  <a:srgbClr val="375157"/>
                </a:solidFill>
                <a:latin typeface="Arial" panose="020B0604020202020204" pitchFamily="34" charset="0"/>
                <a:cs typeface="Arial" panose="020B0604020202020204" pitchFamily="34" charset="0"/>
              </a:rPr>
              <a:t>Analyse en composantes principales (ACP) sur les valeurs moyennes</a:t>
            </a:r>
            <a:endParaRPr lang="en-US" sz="1100" i="1" dirty="0">
              <a:solidFill>
                <a:srgbClr val="375157"/>
              </a:solidFill>
              <a:latin typeface="Arial" panose="020B0604020202020204" pitchFamily="34" charset="0"/>
              <a:cs typeface="Arial" panose="020B0604020202020204" pitchFamily="34" charset="0"/>
            </a:endParaRPr>
          </a:p>
        </p:txBody>
      </p:sp>
      <p:grpSp>
        <p:nvGrpSpPr>
          <p:cNvPr id="130" name="Groupe 129">
            <a:extLst>
              <a:ext uri="{FF2B5EF4-FFF2-40B4-BE49-F238E27FC236}">
                <a16:creationId xmlns:a16="http://schemas.microsoft.com/office/drawing/2014/main" id="{5DE54AFA-D9F3-426A-9A0B-2558E7BF703E}"/>
              </a:ext>
            </a:extLst>
          </p:cNvPr>
          <p:cNvGrpSpPr/>
          <p:nvPr/>
        </p:nvGrpSpPr>
        <p:grpSpPr>
          <a:xfrm>
            <a:off x="11812158" y="0"/>
            <a:ext cx="379842" cy="6857997"/>
            <a:chOff x="11812158" y="2460023"/>
            <a:chExt cx="379842" cy="1147763"/>
          </a:xfrm>
        </p:grpSpPr>
        <p:sp>
          <p:nvSpPr>
            <p:cNvPr id="131" name="Rectangle 130">
              <a:extLst>
                <a:ext uri="{FF2B5EF4-FFF2-40B4-BE49-F238E27FC236}">
                  <a16:creationId xmlns:a16="http://schemas.microsoft.com/office/drawing/2014/main" id="{72D6A935-F30A-450D-AA50-AF8438393422}"/>
                </a:ext>
              </a:extLst>
            </p:cNvPr>
            <p:cNvSpPr/>
            <p:nvPr/>
          </p:nvSpPr>
          <p:spPr>
            <a:xfrm>
              <a:off x="11896725" y="2460023"/>
              <a:ext cx="295275" cy="11477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2" name="Connecteur droit 131">
              <a:extLst>
                <a:ext uri="{FF2B5EF4-FFF2-40B4-BE49-F238E27FC236}">
                  <a16:creationId xmlns:a16="http://schemas.microsoft.com/office/drawing/2014/main" id="{D6025521-83DB-44C2-BF02-6D8F4AFF2C91}"/>
                </a:ext>
              </a:extLst>
            </p:cNvPr>
            <p:cNvCxnSpPr/>
            <p:nvPr/>
          </p:nvCxnSpPr>
          <p:spPr>
            <a:xfrm>
              <a:off x="11812158"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3" name="Connecteur droit 132">
              <a:extLst>
                <a:ext uri="{FF2B5EF4-FFF2-40B4-BE49-F238E27FC236}">
                  <a16:creationId xmlns:a16="http://schemas.microsoft.com/office/drawing/2014/main" id="{0E610B05-D977-4E7B-8E62-653CF8E94BC8}"/>
                </a:ext>
              </a:extLst>
            </p:cNvPr>
            <p:cNvCxnSpPr/>
            <p:nvPr/>
          </p:nvCxnSpPr>
          <p:spPr>
            <a:xfrm>
              <a:off x="12045520" y="2460023"/>
              <a:ext cx="0" cy="1147763"/>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5" name="Connecteur droit 134">
              <a:extLst>
                <a:ext uri="{FF2B5EF4-FFF2-40B4-BE49-F238E27FC236}">
                  <a16:creationId xmlns:a16="http://schemas.microsoft.com/office/drawing/2014/main" id="{5CBECDC9-CC86-4C03-80CE-BAAB9B761350}"/>
                </a:ext>
              </a:extLst>
            </p:cNvPr>
            <p:cNvCxnSpPr/>
            <p:nvPr/>
          </p:nvCxnSpPr>
          <p:spPr>
            <a:xfrm>
              <a:off x="11974082" y="2460023"/>
              <a:ext cx="0" cy="1147763"/>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1748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2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0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0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9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10"/>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1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21"/>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18" grpId="0"/>
      <p:bldP spid="19" grpId="0"/>
      <p:bldP spid="21" grpId="0"/>
      <p:bldP spid="22" grpId="0"/>
      <p:bldP spid="29" grpId="0"/>
      <p:bldP spid="30" grpId="0" animBg="1"/>
      <p:bldP spid="31" grpId="0"/>
      <p:bldP spid="32" grpId="0" animBg="1"/>
      <p:bldP spid="33" grpId="0"/>
      <p:bldP spid="34" grpId="0" animBg="1"/>
      <p:bldP spid="35" grpId="0"/>
      <p:bldP spid="90" grpId="0"/>
      <p:bldP spid="121" grpId="0"/>
      <p:bldP spid="122" grpId="0"/>
      <p:bldP spid="108" grpId="0" animBg="1"/>
      <p:bldP spid="113" grpId="0"/>
      <p:bldP spid="114" grpId="0"/>
      <p:bldP spid="115" grpId="0"/>
      <p:bldP spid="123" grpId="0"/>
      <p:bldP spid="124" grpId="0"/>
    </p:bldLst>
  </p:timing>
</p:sld>
</file>

<file path=ppt/theme/theme1.xml><?xml version="1.0" encoding="utf-8"?>
<a:theme xmlns:a="http://schemas.openxmlformats.org/drawingml/2006/main" name="Thème Office">
  <a:themeElements>
    <a:clrScheme name="Vert jaune">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96623de-d8d1-48fb-b70d-7110ff29fdeb" xsi:nil="true"/>
    <lcf76f155ced4ddcb4097134ff3c332f xmlns="c499480c-1540-4ffc-83c5-a433d9f1ccb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2292C5402649942AC04D74907293DAB" ma:contentTypeVersion="16" ma:contentTypeDescription="Crée un document." ma:contentTypeScope="" ma:versionID="15171cab309e5ecbb0b144f83cedee92">
  <xsd:schema xmlns:xsd="http://www.w3.org/2001/XMLSchema" xmlns:xs="http://www.w3.org/2001/XMLSchema" xmlns:p="http://schemas.microsoft.com/office/2006/metadata/properties" xmlns:ns2="c499480c-1540-4ffc-83c5-a433d9f1ccbc" xmlns:ns3="596623de-d8d1-48fb-b70d-7110ff29fdeb" targetNamespace="http://schemas.microsoft.com/office/2006/metadata/properties" ma:root="true" ma:fieldsID="e927efbf9f08ff5196b76bc46ea0ce3f" ns2:_="" ns3:_="">
    <xsd:import namespace="c499480c-1540-4ffc-83c5-a433d9f1ccbc"/>
    <xsd:import namespace="596623de-d8d1-48fb-b70d-7110ff29fde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9480c-1540-4ffc-83c5-a433d9f1cc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Balises d’images" ma:readOnly="false" ma:fieldId="{5cf76f15-5ced-4ddc-b409-7134ff3c332f}" ma:taxonomyMulti="true" ma:sspId="351e27fc-69cc-4f98-aa5d-b666aca758f3"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96623de-d8d1-48fb-b70d-7110ff29fdeb"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element name="TaxCatchAll" ma:index="18" nillable="true" ma:displayName="Taxonomy Catch All Column" ma:hidden="true" ma:list="{c0814d59-edf0-412a-bb02-13f2c52fb4ae}" ma:internalName="TaxCatchAll" ma:showField="CatchAllData" ma:web="596623de-d8d1-48fb-b70d-7110ff29fd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422524-1C27-4E49-A267-31E9BF54D5BC}">
  <ds:schemaRefs>
    <ds:schemaRef ds:uri="http://schemas.microsoft.com/office/2006/metadata/properties"/>
    <ds:schemaRef ds:uri="http://schemas.microsoft.com/office/infopath/2007/PartnerControls"/>
    <ds:schemaRef ds:uri="596623de-d8d1-48fb-b70d-7110ff29fdeb"/>
    <ds:schemaRef ds:uri="c499480c-1540-4ffc-83c5-a433d9f1ccbc"/>
  </ds:schemaRefs>
</ds:datastoreItem>
</file>

<file path=customXml/itemProps2.xml><?xml version="1.0" encoding="utf-8"?>
<ds:datastoreItem xmlns:ds="http://schemas.openxmlformats.org/officeDocument/2006/customXml" ds:itemID="{38A1F2CF-B07F-4ADB-8EFB-A50A178779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9480c-1540-4ffc-83c5-a433d9f1ccbc"/>
    <ds:schemaRef ds:uri="596623de-d8d1-48fb-b70d-7110ff29fd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E31300D-3D77-49C8-B057-B149ED7BAD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9460</TotalTime>
  <Words>4403</Words>
  <Application>Microsoft Office PowerPoint</Application>
  <PresentationFormat>Grand écran</PresentationFormat>
  <Paragraphs>803</Paragraphs>
  <Slides>35</Slides>
  <Notes>16</Notes>
  <HiddenSlides>1</HiddenSlides>
  <MMClips>0</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35</vt:i4>
      </vt:variant>
    </vt:vector>
  </HeadingPairs>
  <TitlesOfParts>
    <vt:vector size="49" baseType="lpstr">
      <vt:lpstr>Aptos Narrow</vt:lpstr>
      <vt:lpstr>Arial</vt:lpstr>
      <vt:lpstr>Avenir Next LT Pro DemiCalibri</vt:lpstr>
      <vt:lpstr>Bahnschrift Light</vt:lpstr>
      <vt:lpstr>Bahnschrift SemiBold</vt:lpstr>
      <vt:lpstr>Bahnschrift SemiLight</vt:lpstr>
      <vt:lpstr>Calibri</vt:lpstr>
      <vt:lpstr>Calibri corps</vt:lpstr>
      <vt:lpstr>Calibri Light</vt:lpstr>
      <vt:lpstr>Cambria Math</vt:lpstr>
      <vt:lpstr>Domine</vt:lpstr>
      <vt:lpstr>Nunito</vt:lpstr>
      <vt:lpstr>Wingdings</vt:lpstr>
      <vt:lpstr>Thème Office</vt:lpstr>
      <vt:lpstr>WDV Résistance/tolérance contre la maladie  des pieds chétifs sur le blé et l'orge</vt:lpstr>
      <vt:lpstr>Bilan des actions en laboratoire</vt:lpstr>
      <vt:lpstr>Impact du génotype de l’hôte sur l’épidémiologie des maladies virales transmises par insectes</vt:lpstr>
      <vt:lpstr>Le pathosystème des pieds chétifs du blé</vt:lpstr>
      <vt:lpstr>Impact de variétés sensibles  : objectifs de l’étude</vt:lpstr>
      <vt:lpstr>Impact de variétés sensibles  : objectifs de l’étude</vt:lpstr>
      <vt:lpstr>Impact de variétés sensibles  : objectifs de l’étude</vt:lpstr>
      <vt:lpstr>Impact de variétés sensibles : variables mesurées</vt:lpstr>
      <vt:lpstr>Impact de variétés sensibles : analyses multivariées</vt:lpstr>
      <vt:lpstr>Impact de variétés sensibles : analyses multivariées</vt:lpstr>
      <vt:lpstr>Impact de variétés sensibles : analyses multivariées</vt:lpstr>
      <vt:lpstr>Impact de variétés sensibles : analyses bivariées</vt:lpstr>
      <vt:lpstr>Impact de variétés sensibles : analyses bivariées</vt:lpstr>
      <vt:lpstr>Impact de variétés sensibles : analyses bivariées</vt:lpstr>
      <vt:lpstr>Impact de variétés sensibles : période de latence du WDV dans le blé</vt:lpstr>
      <vt:lpstr>Impact de variétés sensibles : période de latence du WDV dans le blé</vt:lpstr>
      <vt:lpstr>Impact de variétés sensibles : période de latence du WDV dans le blé</vt:lpstr>
      <vt:lpstr>Présentation PowerPoint</vt:lpstr>
      <vt:lpstr>Présentation PowerPoint</vt:lpstr>
      <vt:lpstr>Bilan des actions au champ</vt:lpstr>
      <vt:lpstr>Actions au champ : mise en place</vt:lpstr>
      <vt:lpstr>Actions au champ : mise en place</vt:lpstr>
      <vt:lpstr>Actions au champ : piégeage des cicadelles</vt:lpstr>
      <vt:lpstr>Actions au champ : piégeage des cicadelles</vt:lpstr>
      <vt:lpstr>Actions au champ : piégeage des cicadelles</vt:lpstr>
      <vt:lpstr>Actions au champ : analyse du statut virulifère des cicadelles</vt:lpstr>
      <vt:lpstr>Actions au champ : analyse du statut virulifère des cicadelles</vt:lpstr>
      <vt:lpstr>Actions au champ : analyse du statut virulifère des cicadelles</vt:lpstr>
      <vt:lpstr>Actions au champ : analyse du statut virulifère des cicadelles</vt:lpstr>
      <vt:lpstr>Actions au champ : notation symptômes – BTH</vt:lpstr>
      <vt:lpstr>Actions au champ : notation symptômes – BTH</vt:lpstr>
      <vt:lpstr>Actions au champ : notation symptômes – OH</vt:lpstr>
      <vt:lpstr>Actions au champ : pertes de rendement</vt:lpstr>
      <vt:lpstr>Actions au champ : conclusion</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 of susceptible wheat cultivars  on the epidemic process of wheat dwarf disease</dc:title>
  <dc:creator>armand</dc:creator>
  <cp:lastModifiedBy>Emeline TEISSIER FREMERY</cp:lastModifiedBy>
  <cp:revision>80</cp:revision>
  <cp:lastPrinted>2024-06-14T12:05:49Z</cp:lastPrinted>
  <dcterms:created xsi:type="dcterms:W3CDTF">2024-05-30T06:47:04Z</dcterms:created>
  <dcterms:modified xsi:type="dcterms:W3CDTF">2026-03-25T08:46:38Z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0x010100A2292C5402649942AC04D74907293DAB</vt:lpwstr>
  </property>
  <property fmtid="{D5CDD505-2E9C-101B-9397-08002B2CF9AE}" pid="3" name="MediaServiceImageTags">
    <vt:lpwstr/>
  </property>
</Properties>
</file>