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304" r:id="rId5"/>
    <p:sldId id="320" r:id="rId6"/>
    <p:sldId id="322" r:id="rId7"/>
    <p:sldId id="323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331" r:id="rId16"/>
    <p:sldId id="332" r:id="rId17"/>
    <p:sldId id="333" r:id="rId18"/>
    <p:sldId id="334" r:id="rId19"/>
    <p:sldId id="335" r:id="rId20"/>
    <p:sldId id="336" r:id="rId21"/>
    <p:sldId id="337" r:id="rId22"/>
    <p:sldId id="338" r:id="rId23"/>
    <p:sldId id="316" r:id="rId24"/>
  </p:sldIdLst>
  <p:sldSz cx="12192000" cy="6858000"/>
  <p:notesSz cx="6858000" cy="9144000"/>
  <p:embeddedFontLst>
    <p:embeddedFont>
      <p:font typeface="Arial Unicode MS" panose="020B0604020202020204" charset="-128"/>
      <p:regular r:id="rId27"/>
    </p:embeddedFont>
    <p:embeddedFont>
      <p:font typeface="Nunito" pitchFamily="2" charset="0"/>
      <p:regular r:id="rId28"/>
      <p:bold r:id="rId29"/>
      <p:italic r:id="rId30"/>
      <p:boldItalic r:id="rId3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DAB0"/>
    <a:srgbClr val="675449"/>
    <a:srgbClr val="FAB615"/>
    <a:srgbClr val="D70A78"/>
    <a:srgbClr val="7C388D"/>
    <a:srgbClr val="244896"/>
    <a:srgbClr val="C3301A"/>
    <a:srgbClr val="EF7920"/>
    <a:srgbClr val="01683B"/>
    <a:srgbClr val="759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94" autoAdjust="0"/>
    <p:restoredTop sz="94673" autoAdjust="0"/>
  </p:normalViewPr>
  <p:slideViewPr>
    <p:cSldViewPr snapToGrid="0">
      <p:cViewPr varScale="1">
        <p:scale>
          <a:sx n="59" d="100"/>
          <a:sy n="59" d="100"/>
        </p:scale>
        <p:origin x="1232" y="4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eline TEISSIER FREMERY" userId="e845b7b7-6694-4150-8a2f-e0c930f2233e" providerId="ADAL" clId="{B234804B-9385-4D1C-B29D-8C4035B349C6}"/>
    <pc:docChg chg="custSel modSld">
      <pc:chgData name="Emeline TEISSIER FREMERY" userId="e845b7b7-6694-4150-8a2f-e0c930f2233e" providerId="ADAL" clId="{B234804B-9385-4D1C-B29D-8C4035B349C6}" dt="2026-03-25T08:47:34.666" v="0" actId="478"/>
      <pc:docMkLst>
        <pc:docMk/>
      </pc:docMkLst>
      <pc:sldChg chg="delSp mod">
        <pc:chgData name="Emeline TEISSIER FREMERY" userId="e845b7b7-6694-4150-8a2f-e0c930f2233e" providerId="ADAL" clId="{B234804B-9385-4D1C-B29D-8C4035B349C6}" dt="2026-03-25T08:47:34.666" v="0" actId="478"/>
        <pc:sldMkLst>
          <pc:docMk/>
          <pc:sldMk cId="4273682760" sldId="335"/>
        </pc:sldMkLst>
        <pc:spChg chg="del">
          <ac:chgData name="Emeline TEISSIER FREMERY" userId="e845b7b7-6694-4150-8a2f-e0c930f2233e" providerId="ADAL" clId="{B234804B-9385-4D1C-B29D-8C4035B349C6}" dt="2026-03-25T08:47:34.666" v="0" actId="478"/>
          <ac:spMkLst>
            <pc:docMk/>
            <pc:sldMk cId="4273682760" sldId="335"/>
            <ac:spMk id="4" creationId="{7BEDBB68-D430-05C7-AD6D-1D974FE0225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91876094-EB41-46B1-BB90-DF7233DC4C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982ECD8-163C-486F-8985-812B964D63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737773-93BB-4599-A303-A0A1CA9300FD}" type="datetimeFigureOut">
              <a:rPr lang="fr-FR" smtClean="0"/>
              <a:t>25/03/2026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B8221F8-24DA-4216-9ADC-E3806C0497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6FD25B4-6E72-47A7-A0C7-0BF2CB8827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75E0F7-3AA9-40D9-97B9-47C20D426B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17650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6771D-5040-45B1-8E7F-A2FB4CC0ED7C}" type="datetimeFigureOut">
              <a:rPr lang="fr-FR" smtClean="0"/>
              <a:t>25/03/2026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89F99D-AAFB-464F-8734-E07AE50A36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8279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9F99D-AAFB-464F-8734-E07AE50A36C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3986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9F99D-AAFB-464F-8734-E07AE50A36C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9173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9F99D-AAFB-464F-8734-E07AE50A36C9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399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9F99D-AAFB-464F-8734-E07AE50A36C9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35135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9F99D-AAFB-464F-8734-E07AE50A36C9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4035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9F99D-AAFB-464F-8734-E07AE50A36C9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17442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9F99D-AAFB-464F-8734-E07AE50A36C9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3454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9F99D-AAFB-464F-8734-E07AE50A36C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4881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9F99D-AAFB-464F-8734-E07AE50A36C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458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9F99D-AAFB-464F-8734-E07AE50A36C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9702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9F99D-AAFB-464F-8734-E07AE50A36C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1557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9F99D-AAFB-464F-8734-E07AE50A36C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250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9F99D-AAFB-464F-8734-E07AE50A36C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0805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9F99D-AAFB-464F-8734-E07AE50A36C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6982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9F99D-AAFB-464F-8734-E07AE50A36C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6039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issu&#10;&#10;Description générée automatiquement">
            <a:extLst>
              <a:ext uri="{FF2B5EF4-FFF2-40B4-BE49-F238E27FC236}">
                <a16:creationId xmlns:a16="http://schemas.microsoft.com/office/drawing/2014/main" id="{67BB2641-1011-46E9-881F-6C11B7144E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9A97D5-1ACA-40DE-A4FB-A6C90355B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3527-E891-4CCF-991A-0349F40C5763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72C0D4-607B-430A-8DF3-DF4629B4A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Nunito" panose="020B0604020202020204" charset="0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A903E7-D4CA-400D-8A83-7C6BE282E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52DB83A-CCC6-4417-BFF8-F6344FD3E3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3276" y="4684854"/>
            <a:ext cx="5594647" cy="1446322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A2B2B39A-7B83-4637-B449-59FA274C64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13276" y="4684854"/>
            <a:ext cx="5594647" cy="1020440"/>
          </a:xfrm>
          <a:prstGeom prst="rect">
            <a:avLst/>
          </a:prstGeom>
        </p:spPr>
        <p:txBody>
          <a:bodyPr anchor="b"/>
          <a:lstStyle>
            <a:lvl1pPr algn="ctr">
              <a:defRPr sz="2800" b="1" spc="-150">
                <a:solidFill>
                  <a:srgbClr val="645043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7" name="Sous-titre 2">
            <a:extLst>
              <a:ext uri="{FF2B5EF4-FFF2-40B4-BE49-F238E27FC236}">
                <a16:creationId xmlns:a16="http://schemas.microsoft.com/office/drawing/2014/main" id="{A778723B-CF79-49B3-882E-A69D62531A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3276" y="5797369"/>
            <a:ext cx="5594647" cy="9907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rgbClr val="64504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6AF1F49-2DF1-4591-B6F4-76E47A595B5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58" y="238708"/>
            <a:ext cx="1705377" cy="166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60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bg>
      <p:bgPr>
        <a:solidFill>
          <a:srgbClr val="D70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5A7E78-CD90-48D3-93BA-F5B9A4585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2062163"/>
            <a:ext cx="9829800" cy="2852737"/>
          </a:xfrm>
          <a:prstGeom prst="rect">
            <a:avLst/>
          </a:prstGeom>
        </p:spPr>
        <p:txBody>
          <a:bodyPr anchor="ctr"/>
          <a:lstStyle>
            <a:lvl1pPr marL="1438275" indent="-1352550">
              <a:defRPr sz="6000" b="1" spc="-150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8D8FC3-02A5-4A1E-BF3A-3923006228D5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F0299923-F220-4E52-AF8D-82D37C5CD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8131" y="2690340"/>
            <a:ext cx="1477320" cy="14773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06478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CEA8000-913F-41A6-9C58-BFD5F3EF0E26}"/>
              </a:ext>
            </a:extLst>
          </p:cNvPr>
          <p:cNvSpPr/>
          <p:nvPr userDrawn="1"/>
        </p:nvSpPr>
        <p:spPr>
          <a:xfrm>
            <a:off x="842400" y="1042587"/>
            <a:ext cx="10497600" cy="5134376"/>
          </a:xfrm>
          <a:prstGeom prst="rect">
            <a:avLst/>
          </a:prstGeom>
          <a:noFill/>
          <a:ln>
            <a:solidFill>
              <a:srgbClr val="D70A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235E28C6-E75C-4F9A-98F5-2382F83EE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652" y="365125"/>
            <a:ext cx="10422147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652" y="1825625"/>
            <a:ext cx="10422147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A5C13-0B38-479E-BC96-25FC16813249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3B6A6713-1865-4A8E-9E4A-FC36DA5548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46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que 16">
            <a:extLst>
              <a:ext uri="{FF2B5EF4-FFF2-40B4-BE49-F238E27FC236}">
                <a16:creationId xmlns:a16="http://schemas.microsoft.com/office/drawing/2014/main" id="{9336E4B9-D135-4885-B0F9-87E6BE79F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544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65125"/>
            <a:ext cx="4904574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D70A78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4574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06F46-651C-4B3B-9A7C-BF109253FB56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5FB12B0A-E274-47F6-9E38-075DCC9E7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  <p:sp>
        <p:nvSpPr>
          <p:cNvPr id="8" name="Graphique 8">
            <a:extLst>
              <a:ext uri="{FF2B5EF4-FFF2-40B4-BE49-F238E27FC236}">
                <a16:creationId xmlns:a16="http://schemas.microsoft.com/office/drawing/2014/main" id="{77E4C464-9B74-43A8-B379-E14341E5F26F}"/>
              </a:ext>
            </a:extLst>
          </p:cNvPr>
          <p:cNvSpPr/>
          <p:nvPr userDrawn="1"/>
        </p:nvSpPr>
        <p:spPr>
          <a:xfrm>
            <a:off x="5959267" y="365125"/>
            <a:ext cx="5900513" cy="5812361"/>
          </a:xfrm>
          <a:custGeom>
            <a:avLst/>
            <a:gdLst>
              <a:gd name="connsiteX0" fmla="*/ 375107 w 4347367"/>
              <a:gd name="connsiteY0" fmla="*/ 4351740 h 4351861"/>
              <a:gd name="connsiteX1" fmla="*/ 12 w 4347367"/>
              <a:gd name="connsiteY1" fmla="*/ 3976646 h 4351861"/>
              <a:gd name="connsiteX2" fmla="*/ 0 w 4347367"/>
              <a:gd name="connsiteY2" fmla="*/ 0 h 4351861"/>
              <a:gd name="connsiteX3" fmla="*/ 3972273 w 4347367"/>
              <a:gd name="connsiteY3" fmla="*/ 37 h 4351861"/>
              <a:gd name="connsiteX4" fmla="*/ 4347368 w 4347367"/>
              <a:gd name="connsiteY4" fmla="*/ 375131 h 4351861"/>
              <a:gd name="connsiteX5" fmla="*/ 4347294 w 4347367"/>
              <a:gd name="connsiteY5" fmla="*/ 4351862 h 4351861"/>
              <a:gd name="connsiteX6" fmla="*/ 375107 w 4347367"/>
              <a:gd name="connsiteY6" fmla="*/ 4351740 h 435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7367" h="4351861">
                <a:moveTo>
                  <a:pt x="375107" y="4351740"/>
                </a:moveTo>
                <a:cubicBezTo>
                  <a:pt x="167952" y="4351740"/>
                  <a:pt x="12" y="4183800"/>
                  <a:pt x="12" y="3976646"/>
                </a:cubicBezTo>
                <a:lnTo>
                  <a:pt x="0" y="0"/>
                </a:lnTo>
                <a:lnTo>
                  <a:pt x="3972273" y="37"/>
                </a:lnTo>
                <a:cubicBezTo>
                  <a:pt x="4179428" y="37"/>
                  <a:pt x="4347368" y="167977"/>
                  <a:pt x="4347368" y="375131"/>
                </a:cubicBezTo>
                <a:lnTo>
                  <a:pt x="4347294" y="4351862"/>
                </a:lnTo>
                <a:lnTo>
                  <a:pt x="375107" y="435174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1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41675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D70A78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89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re de section">
    <p:bg>
      <p:bgPr>
        <a:solidFill>
          <a:srgbClr val="D70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A5DF60-4952-4968-85C1-447D039EF35B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A6A1F0-FCF6-438D-A07D-C1988FD87C1A}"/>
              </a:ext>
            </a:extLst>
          </p:cNvPr>
          <p:cNvSpPr txBox="1"/>
          <p:nvPr userDrawn="1"/>
        </p:nvSpPr>
        <p:spPr>
          <a:xfrm>
            <a:off x="4016879" y="4371417"/>
            <a:ext cx="4158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-150" dirty="0">
                <a:solidFill>
                  <a:schemeClr val="bg1"/>
                </a:solidFill>
                <a:latin typeface="Nunito" pitchFamily="2" charset="0"/>
              </a:rPr>
              <a:t>merci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2E5FC5C-FBA9-40FD-85F9-84B8F23A7E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405" y="3240157"/>
            <a:ext cx="1153190" cy="11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470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bg>
      <p:bgPr>
        <a:solidFill>
          <a:srgbClr val="7C38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5A7E78-CD90-48D3-93BA-F5B9A4585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2062163"/>
            <a:ext cx="9829800" cy="2852737"/>
          </a:xfrm>
          <a:prstGeom prst="rect">
            <a:avLst/>
          </a:prstGeom>
        </p:spPr>
        <p:txBody>
          <a:bodyPr anchor="ctr"/>
          <a:lstStyle>
            <a:lvl1pPr marL="1438275" indent="-1352550">
              <a:defRPr sz="6000" b="1" spc="-150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9320C9-1659-45C6-9B5D-7EC0F204AA24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99229919-093F-4306-B43A-C7F2CF1A02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8131" y="2690340"/>
            <a:ext cx="1477320" cy="14773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48874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884C281-D1B9-4196-90CA-258DA8877E01}"/>
              </a:ext>
            </a:extLst>
          </p:cNvPr>
          <p:cNvSpPr/>
          <p:nvPr userDrawn="1"/>
        </p:nvSpPr>
        <p:spPr>
          <a:xfrm>
            <a:off x="842400" y="1042587"/>
            <a:ext cx="10497600" cy="5134376"/>
          </a:xfrm>
          <a:prstGeom prst="rect">
            <a:avLst/>
          </a:prstGeom>
          <a:noFill/>
          <a:ln>
            <a:solidFill>
              <a:srgbClr val="7C38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7DA0101C-D82E-47D9-9A25-6AF675EF7E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7CC42-11A7-4E35-A837-B9FE29F4B346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97617E9-0D47-4924-985E-A587736EFE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77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que 16">
            <a:extLst>
              <a:ext uri="{FF2B5EF4-FFF2-40B4-BE49-F238E27FC236}">
                <a16:creationId xmlns:a16="http://schemas.microsoft.com/office/drawing/2014/main" id="{9336E4B9-D135-4885-B0F9-87E6BE79F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747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65125"/>
            <a:ext cx="4904574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7C388D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4574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2FE79-C937-4928-B708-0058D09EEF7B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C31DF36A-907D-4A01-A33C-ACD78495DB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  <p:sp>
        <p:nvSpPr>
          <p:cNvPr id="8" name="Graphique 8">
            <a:extLst>
              <a:ext uri="{FF2B5EF4-FFF2-40B4-BE49-F238E27FC236}">
                <a16:creationId xmlns:a16="http://schemas.microsoft.com/office/drawing/2014/main" id="{3206C1F2-8F29-4C79-8B22-A9845AEA6344}"/>
              </a:ext>
            </a:extLst>
          </p:cNvPr>
          <p:cNvSpPr/>
          <p:nvPr userDrawn="1"/>
        </p:nvSpPr>
        <p:spPr>
          <a:xfrm>
            <a:off x="5959267" y="365125"/>
            <a:ext cx="5900513" cy="5812361"/>
          </a:xfrm>
          <a:custGeom>
            <a:avLst/>
            <a:gdLst>
              <a:gd name="connsiteX0" fmla="*/ 375107 w 4347367"/>
              <a:gd name="connsiteY0" fmla="*/ 4351740 h 4351861"/>
              <a:gd name="connsiteX1" fmla="*/ 12 w 4347367"/>
              <a:gd name="connsiteY1" fmla="*/ 3976646 h 4351861"/>
              <a:gd name="connsiteX2" fmla="*/ 0 w 4347367"/>
              <a:gd name="connsiteY2" fmla="*/ 0 h 4351861"/>
              <a:gd name="connsiteX3" fmla="*/ 3972273 w 4347367"/>
              <a:gd name="connsiteY3" fmla="*/ 37 h 4351861"/>
              <a:gd name="connsiteX4" fmla="*/ 4347368 w 4347367"/>
              <a:gd name="connsiteY4" fmla="*/ 375131 h 4351861"/>
              <a:gd name="connsiteX5" fmla="*/ 4347294 w 4347367"/>
              <a:gd name="connsiteY5" fmla="*/ 4351862 h 4351861"/>
              <a:gd name="connsiteX6" fmla="*/ 375107 w 4347367"/>
              <a:gd name="connsiteY6" fmla="*/ 4351740 h 435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7367" h="4351861">
                <a:moveTo>
                  <a:pt x="375107" y="4351740"/>
                </a:moveTo>
                <a:cubicBezTo>
                  <a:pt x="167952" y="4351740"/>
                  <a:pt x="12" y="4183800"/>
                  <a:pt x="12" y="3976646"/>
                </a:cubicBezTo>
                <a:lnTo>
                  <a:pt x="0" y="0"/>
                </a:lnTo>
                <a:lnTo>
                  <a:pt x="3972273" y="37"/>
                </a:lnTo>
                <a:cubicBezTo>
                  <a:pt x="4179428" y="37"/>
                  <a:pt x="4347368" y="167977"/>
                  <a:pt x="4347368" y="375131"/>
                </a:cubicBezTo>
                <a:lnTo>
                  <a:pt x="4347294" y="4351862"/>
                </a:lnTo>
                <a:lnTo>
                  <a:pt x="375107" y="435174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1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9902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plante, feuille, pois, légume&#10;&#10;Description générée automatiquement">
            <a:extLst>
              <a:ext uri="{FF2B5EF4-FFF2-40B4-BE49-F238E27FC236}">
                <a16:creationId xmlns:a16="http://schemas.microsoft.com/office/drawing/2014/main" id="{C0DC59E7-A471-442D-A701-6E6B760DEF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9A97D5-1ACA-40DE-A4FB-A6C90355B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3527-E891-4CCF-991A-0349F40C5763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72C0D4-607B-430A-8DF3-DF4629B4A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A903E7-D4CA-400D-8A83-7C6BE282E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37E5480-472E-465B-ACFE-5C2F30955F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58" y="238708"/>
            <a:ext cx="1705377" cy="166424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2CD0BCC-AA05-493C-A409-994694C31D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3276" y="4684854"/>
            <a:ext cx="5594647" cy="1446322"/>
          </a:xfrm>
          <a:prstGeom prst="rect">
            <a:avLst/>
          </a:prstGeom>
        </p:spPr>
      </p:pic>
      <p:sp>
        <p:nvSpPr>
          <p:cNvPr id="21" name="Titre 1">
            <a:extLst>
              <a:ext uri="{FF2B5EF4-FFF2-40B4-BE49-F238E27FC236}">
                <a16:creationId xmlns:a16="http://schemas.microsoft.com/office/drawing/2014/main" id="{D0E0124D-5066-4475-92AF-761DAFDF69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13276" y="4684854"/>
            <a:ext cx="5594647" cy="1020440"/>
          </a:xfrm>
          <a:prstGeom prst="rect">
            <a:avLst/>
          </a:prstGeom>
        </p:spPr>
        <p:txBody>
          <a:bodyPr anchor="b"/>
          <a:lstStyle>
            <a:lvl1pPr algn="ctr">
              <a:defRPr sz="2800" b="1" spc="-150">
                <a:solidFill>
                  <a:srgbClr val="645043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2" name="Sous-titre 2">
            <a:extLst>
              <a:ext uri="{FF2B5EF4-FFF2-40B4-BE49-F238E27FC236}">
                <a16:creationId xmlns:a16="http://schemas.microsoft.com/office/drawing/2014/main" id="{2BC34BFD-258B-4CD5-9BAB-F0EBAA046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3276" y="5797369"/>
            <a:ext cx="5594647" cy="9907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rgbClr val="64504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020554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7C388D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092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re de section">
    <p:bg>
      <p:bgPr>
        <a:solidFill>
          <a:srgbClr val="7C38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A5DF60-4952-4968-85C1-447D039EF35B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A6A1F0-FCF6-438D-A07D-C1988FD87C1A}"/>
              </a:ext>
            </a:extLst>
          </p:cNvPr>
          <p:cNvSpPr txBox="1"/>
          <p:nvPr userDrawn="1"/>
        </p:nvSpPr>
        <p:spPr>
          <a:xfrm>
            <a:off x="4016879" y="4371417"/>
            <a:ext cx="4158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-150" dirty="0">
                <a:solidFill>
                  <a:schemeClr val="bg1"/>
                </a:solidFill>
                <a:latin typeface="Nunito" pitchFamily="2" charset="0"/>
              </a:rPr>
              <a:t>merci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65425FE-C697-4214-8641-764FBF989F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405" y="3240157"/>
            <a:ext cx="1153190" cy="11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881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de section">
    <p:bg>
      <p:bgPr>
        <a:solidFill>
          <a:srgbClr val="2448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5A7E78-CD90-48D3-93BA-F5B9A4585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2062163"/>
            <a:ext cx="9829800" cy="2852737"/>
          </a:xfrm>
          <a:prstGeom prst="rect">
            <a:avLst/>
          </a:prstGeom>
        </p:spPr>
        <p:txBody>
          <a:bodyPr anchor="ctr"/>
          <a:lstStyle>
            <a:lvl1pPr marL="1438275" indent="-1352550">
              <a:defRPr sz="6000" b="1" spc="-150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02699-FB33-4FEE-AC35-7C1EF433879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EAD02ECD-3700-44B4-BFDC-AA352E7547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8131" y="2690340"/>
            <a:ext cx="1477320" cy="14773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451404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35EA403-E507-4303-86E1-38A26DA04741}"/>
              </a:ext>
            </a:extLst>
          </p:cNvPr>
          <p:cNvSpPr/>
          <p:nvPr userDrawn="1"/>
        </p:nvSpPr>
        <p:spPr>
          <a:xfrm>
            <a:off x="842400" y="1042587"/>
            <a:ext cx="10497600" cy="5134376"/>
          </a:xfrm>
          <a:prstGeom prst="rect">
            <a:avLst/>
          </a:prstGeom>
          <a:noFill/>
          <a:ln>
            <a:solidFill>
              <a:srgbClr val="2448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1C0D451B-D9BE-49A9-873F-267EF10B9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86C8B-C038-418D-9F0C-69B4459423D7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64A7ED62-BA4E-4AAA-A4BF-0248639EA6D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107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que 16">
            <a:extLst>
              <a:ext uri="{FF2B5EF4-FFF2-40B4-BE49-F238E27FC236}">
                <a16:creationId xmlns:a16="http://schemas.microsoft.com/office/drawing/2014/main" id="{9336E4B9-D135-4885-B0F9-87E6BE79F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16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65125"/>
            <a:ext cx="4904574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244896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4574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85A3A-6F1E-4702-A9E7-96241466EDA8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BC41939-5F25-428A-9C7A-DCBACECA49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  <p:sp>
        <p:nvSpPr>
          <p:cNvPr id="8" name="Graphique 8">
            <a:extLst>
              <a:ext uri="{FF2B5EF4-FFF2-40B4-BE49-F238E27FC236}">
                <a16:creationId xmlns:a16="http://schemas.microsoft.com/office/drawing/2014/main" id="{60AC6468-B534-4386-AD58-3EC9D9642C32}"/>
              </a:ext>
            </a:extLst>
          </p:cNvPr>
          <p:cNvSpPr/>
          <p:nvPr userDrawn="1"/>
        </p:nvSpPr>
        <p:spPr>
          <a:xfrm>
            <a:off x="5959267" y="365125"/>
            <a:ext cx="5900513" cy="5812361"/>
          </a:xfrm>
          <a:custGeom>
            <a:avLst/>
            <a:gdLst>
              <a:gd name="connsiteX0" fmla="*/ 375107 w 4347367"/>
              <a:gd name="connsiteY0" fmla="*/ 4351740 h 4351861"/>
              <a:gd name="connsiteX1" fmla="*/ 12 w 4347367"/>
              <a:gd name="connsiteY1" fmla="*/ 3976646 h 4351861"/>
              <a:gd name="connsiteX2" fmla="*/ 0 w 4347367"/>
              <a:gd name="connsiteY2" fmla="*/ 0 h 4351861"/>
              <a:gd name="connsiteX3" fmla="*/ 3972273 w 4347367"/>
              <a:gd name="connsiteY3" fmla="*/ 37 h 4351861"/>
              <a:gd name="connsiteX4" fmla="*/ 4347368 w 4347367"/>
              <a:gd name="connsiteY4" fmla="*/ 375131 h 4351861"/>
              <a:gd name="connsiteX5" fmla="*/ 4347294 w 4347367"/>
              <a:gd name="connsiteY5" fmla="*/ 4351862 h 4351861"/>
              <a:gd name="connsiteX6" fmla="*/ 375107 w 4347367"/>
              <a:gd name="connsiteY6" fmla="*/ 4351740 h 435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7367" h="4351861">
                <a:moveTo>
                  <a:pt x="375107" y="4351740"/>
                </a:moveTo>
                <a:cubicBezTo>
                  <a:pt x="167952" y="4351740"/>
                  <a:pt x="12" y="4183800"/>
                  <a:pt x="12" y="3976646"/>
                </a:cubicBezTo>
                <a:lnTo>
                  <a:pt x="0" y="0"/>
                </a:lnTo>
                <a:lnTo>
                  <a:pt x="3972273" y="37"/>
                </a:lnTo>
                <a:cubicBezTo>
                  <a:pt x="4179428" y="37"/>
                  <a:pt x="4347368" y="167977"/>
                  <a:pt x="4347368" y="375131"/>
                </a:cubicBezTo>
                <a:lnTo>
                  <a:pt x="4347294" y="4351862"/>
                </a:lnTo>
                <a:lnTo>
                  <a:pt x="375107" y="435174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1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918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244896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435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re de section">
    <p:bg>
      <p:bgPr>
        <a:solidFill>
          <a:srgbClr val="2448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A5DF60-4952-4968-85C1-447D039EF35B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A6A1F0-FCF6-438D-A07D-C1988FD87C1A}"/>
              </a:ext>
            </a:extLst>
          </p:cNvPr>
          <p:cNvSpPr txBox="1"/>
          <p:nvPr userDrawn="1"/>
        </p:nvSpPr>
        <p:spPr>
          <a:xfrm>
            <a:off x="4016879" y="4371417"/>
            <a:ext cx="4158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-150" dirty="0">
                <a:solidFill>
                  <a:schemeClr val="bg1"/>
                </a:solidFill>
                <a:latin typeface="Nunito" pitchFamily="2" charset="0"/>
              </a:rPr>
              <a:t>merci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AB83F38-EB4F-4D2B-BE2E-4E162CA90F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405" y="3240157"/>
            <a:ext cx="1153190" cy="11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2222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de section">
    <p:bg>
      <p:bgPr>
        <a:solidFill>
          <a:srgbClr val="C330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5A7E78-CD90-48D3-93BA-F5B9A4585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2062163"/>
            <a:ext cx="9829800" cy="2852737"/>
          </a:xfrm>
          <a:prstGeom prst="rect">
            <a:avLst/>
          </a:prstGeom>
        </p:spPr>
        <p:txBody>
          <a:bodyPr anchor="ctr"/>
          <a:lstStyle>
            <a:lvl1pPr marL="1438275" indent="-1352550">
              <a:defRPr sz="6000" b="1" spc="-150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5192C5-62D2-4551-B281-FF2765F3C72F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A5E053B0-5144-48E9-83C1-8C041D91B6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8131" y="2690340"/>
            <a:ext cx="1477320" cy="14773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950187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C767353-F3E4-4042-A78E-984D7C15AB9D}"/>
              </a:ext>
            </a:extLst>
          </p:cNvPr>
          <p:cNvSpPr/>
          <p:nvPr userDrawn="1"/>
        </p:nvSpPr>
        <p:spPr>
          <a:xfrm>
            <a:off x="842400" y="1042587"/>
            <a:ext cx="10497600" cy="5134376"/>
          </a:xfrm>
          <a:prstGeom prst="rect">
            <a:avLst/>
          </a:prstGeom>
          <a:noFill/>
          <a:ln>
            <a:solidFill>
              <a:srgbClr val="C33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6C3AF00A-7368-48A0-9D60-C94A2CA123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38290-CFDC-43C0-96B4-8D558FBCB759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9A8B1B67-15F3-4958-B81A-8A668E5043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11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rrain, chocolat, fermer&#10;&#10;Description générée automatiquement">
            <a:extLst>
              <a:ext uri="{FF2B5EF4-FFF2-40B4-BE49-F238E27FC236}">
                <a16:creationId xmlns:a16="http://schemas.microsoft.com/office/drawing/2014/main" id="{2E6F5DA5-F52B-4221-807F-B56A101FCB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9A97D5-1ACA-40DE-A4FB-A6C90355B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3527-E891-4CCF-991A-0349F40C5763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72C0D4-607B-430A-8DF3-DF4629B4A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A903E7-D4CA-400D-8A83-7C6BE282E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37E5480-472E-465B-ACFE-5C2F30955F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58" y="238708"/>
            <a:ext cx="1705377" cy="166424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2CD0BCC-AA05-493C-A409-994694C31D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3276" y="4684854"/>
            <a:ext cx="5594647" cy="1446322"/>
          </a:xfrm>
          <a:prstGeom prst="rect">
            <a:avLst/>
          </a:prstGeom>
        </p:spPr>
      </p:pic>
      <p:sp>
        <p:nvSpPr>
          <p:cNvPr id="21" name="Titre 1">
            <a:extLst>
              <a:ext uri="{FF2B5EF4-FFF2-40B4-BE49-F238E27FC236}">
                <a16:creationId xmlns:a16="http://schemas.microsoft.com/office/drawing/2014/main" id="{D0E0124D-5066-4475-92AF-761DAFDF69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13276" y="4684854"/>
            <a:ext cx="5594647" cy="1020440"/>
          </a:xfrm>
          <a:prstGeom prst="rect">
            <a:avLst/>
          </a:prstGeom>
        </p:spPr>
        <p:txBody>
          <a:bodyPr anchor="b"/>
          <a:lstStyle>
            <a:lvl1pPr algn="ctr">
              <a:defRPr sz="2800" b="1" spc="-150">
                <a:solidFill>
                  <a:srgbClr val="645043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2" name="Sous-titre 2">
            <a:extLst>
              <a:ext uri="{FF2B5EF4-FFF2-40B4-BE49-F238E27FC236}">
                <a16:creationId xmlns:a16="http://schemas.microsoft.com/office/drawing/2014/main" id="{2BC34BFD-258B-4CD5-9BAB-F0EBAA046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3276" y="5797369"/>
            <a:ext cx="5594647" cy="9907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rgbClr val="64504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4342001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que 16">
            <a:extLst>
              <a:ext uri="{FF2B5EF4-FFF2-40B4-BE49-F238E27FC236}">
                <a16:creationId xmlns:a16="http://schemas.microsoft.com/office/drawing/2014/main" id="{9336E4B9-D135-4885-B0F9-87E6BE79F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997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65125"/>
            <a:ext cx="4904574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C3301A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4574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D32AF-B5B7-4239-8442-4B7BB88221E1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CCCD22F6-420B-4FC1-9A95-A7D68EF2C3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  <p:sp>
        <p:nvSpPr>
          <p:cNvPr id="8" name="Graphique 8">
            <a:extLst>
              <a:ext uri="{FF2B5EF4-FFF2-40B4-BE49-F238E27FC236}">
                <a16:creationId xmlns:a16="http://schemas.microsoft.com/office/drawing/2014/main" id="{4A5B54B8-42BD-4DBE-AAAC-1F599970353E}"/>
              </a:ext>
            </a:extLst>
          </p:cNvPr>
          <p:cNvSpPr/>
          <p:nvPr userDrawn="1"/>
        </p:nvSpPr>
        <p:spPr>
          <a:xfrm>
            <a:off x="5959267" y="365125"/>
            <a:ext cx="5900513" cy="5812361"/>
          </a:xfrm>
          <a:custGeom>
            <a:avLst/>
            <a:gdLst>
              <a:gd name="connsiteX0" fmla="*/ 375107 w 4347367"/>
              <a:gd name="connsiteY0" fmla="*/ 4351740 h 4351861"/>
              <a:gd name="connsiteX1" fmla="*/ 12 w 4347367"/>
              <a:gd name="connsiteY1" fmla="*/ 3976646 h 4351861"/>
              <a:gd name="connsiteX2" fmla="*/ 0 w 4347367"/>
              <a:gd name="connsiteY2" fmla="*/ 0 h 4351861"/>
              <a:gd name="connsiteX3" fmla="*/ 3972273 w 4347367"/>
              <a:gd name="connsiteY3" fmla="*/ 37 h 4351861"/>
              <a:gd name="connsiteX4" fmla="*/ 4347368 w 4347367"/>
              <a:gd name="connsiteY4" fmla="*/ 375131 h 4351861"/>
              <a:gd name="connsiteX5" fmla="*/ 4347294 w 4347367"/>
              <a:gd name="connsiteY5" fmla="*/ 4351862 h 4351861"/>
              <a:gd name="connsiteX6" fmla="*/ 375107 w 4347367"/>
              <a:gd name="connsiteY6" fmla="*/ 4351740 h 435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7367" h="4351861">
                <a:moveTo>
                  <a:pt x="375107" y="4351740"/>
                </a:moveTo>
                <a:cubicBezTo>
                  <a:pt x="167952" y="4351740"/>
                  <a:pt x="12" y="4183800"/>
                  <a:pt x="12" y="3976646"/>
                </a:cubicBezTo>
                <a:lnTo>
                  <a:pt x="0" y="0"/>
                </a:lnTo>
                <a:lnTo>
                  <a:pt x="3972273" y="37"/>
                </a:lnTo>
                <a:cubicBezTo>
                  <a:pt x="4179428" y="37"/>
                  <a:pt x="4347368" y="167977"/>
                  <a:pt x="4347368" y="375131"/>
                </a:cubicBezTo>
                <a:lnTo>
                  <a:pt x="4347294" y="4351862"/>
                </a:lnTo>
                <a:lnTo>
                  <a:pt x="375107" y="435174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1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49071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C3301A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797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re de section">
    <p:bg>
      <p:bgPr>
        <a:solidFill>
          <a:srgbClr val="C330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A5DF60-4952-4968-85C1-447D039EF35B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A6A1F0-FCF6-438D-A07D-C1988FD87C1A}"/>
              </a:ext>
            </a:extLst>
          </p:cNvPr>
          <p:cNvSpPr txBox="1"/>
          <p:nvPr userDrawn="1"/>
        </p:nvSpPr>
        <p:spPr>
          <a:xfrm>
            <a:off x="4016879" y="4371417"/>
            <a:ext cx="4158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-150" dirty="0">
                <a:solidFill>
                  <a:schemeClr val="bg1"/>
                </a:solidFill>
                <a:latin typeface="Nunito" pitchFamily="2" charset="0"/>
              </a:rPr>
              <a:t>merci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3449AFB-E1DA-49A3-A245-05009EEF43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405" y="3240157"/>
            <a:ext cx="1153190" cy="11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073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de section">
    <p:bg>
      <p:bgPr>
        <a:solidFill>
          <a:srgbClr val="EF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5A7E78-CD90-48D3-93BA-F5B9A4585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2062163"/>
            <a:ext cx="9829800" cy="2852737"/>
          </a:xfrm>
          <a:prstGeom prst="rect">
            <a:avLst/>
          </a:prstGeom>
        </p:spPr>
        <p:txBody>
          <a:bodyPr anchor="ctr"/>
          <a:lstStyle>
            <a:lvl1pPr marL="1438275" indent="-1352550">
              <a:defRPr sz="6000" b="1" spc="-150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50FC5F-D693-49F7-BFDF-C457B7FE5747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706DB6C9-78B2-424A-9945-67769BEB95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8131" y="2690340"/>
            <a:ext cx="1477320" cy="14773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905482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417ECD-0B42-4A38-918E-964227AE646B}"/>
              </a:ext>
            </a:extLst>
          </p:cNvPr>
          <p:cNvSpPr/>
          <p:nvPr userDrawn="1"/>
        </p:nvSpPr>
        <p:spPr>
          <a:xfrm>
            <a:off x="842400" y="1042587"/>
            <a:ext cx="10497600" cy="5134376"/>
          </a:xfrm>
          <a:prstGeom prst="rect">
            <a:avLst/>
          </a:prstGeom>
          <a:noFill/>
          <a:ln>
            <a:solidFill>
              <a:srgbClr val="EF79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4BB2759E-D7DE-4C8E-BAC8-996DBD709F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7711-3538-4CD5-A533-0BF2FC383881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204FFB5F-45EE-49CD-8487-4F394468DC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04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que 16">
            <a:extLst>
              <a:ext uri="{FF2B5EF4-FFF2-40B4-BE49-F238E27FC236}">
                <a16:creationId xmlns:a16="http://schemas.microsoft.com/office/drawing/2014/main" id="{9336E4B9-D135-4885-B0F9-87E6BE79F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463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65125"/>
            <a:ext cx="4904574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EF7920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4574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C487F-0A3A-4957-A0F6-C8B19FFFD62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403978D-6FAD-4EAF-BE39-445CEA97A9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  <p:sp>
        <p:nvSpPr>
          <p:cNvPr id="8" name="Graphique 8">
            <a:extLst>
              <a:ext uri="{FF2B5EF4-FFF2-40B4-BE49-F238E27FC236}">
                <a16:creationId xmlns:a16="http://schemas.microsoft.com/office/drawing/2014/main" id="{0F2408F3-91FD-4229-B9FA-1719D590C16A}"/>
              </a:ext>
            </a:extLst>
          </p:cNvPr>
          <p:cNvSpPr/>
          <p:nvPr userDrawn="1"/>
        </p:nvSpPr>
        <p:spPr>
          <a:xfrm>
            <a:off x="5959267" y="365125"/>
            <a:ext cx="5900513" cy="5812361"/>
          </a:xfrm>
          <a:custGeom>
            <a:avLst/>
            <a:gdLst>
              <a:gd name="connsiteX0" fmla="*/ 375107 w 4347367"/>
              <a:gd name="connsiteY0" fmla="*/ 4351740 h 4351861"/>
              <a:gd name="connsiteX1" fmla="*/ 12 w 4347367"/>
              <a:gd name="connsiteY1" fmla="*/ 3976646 h 4351861"/>
              <a:gd name="connsiteX2" fmla="*/ 0 w 4347367"/>
              <a:gd name="connsiteY2" fmla="*/ 0 h 4351861"/>
              <a:gd name="connsiteX3" fmla="*/ 3972273 w 4347367"/>
              <a:gd name="connsiteY3" fmla="*/ 37 h 4351861"/>
              <a:gd name="connsiteX4" fmla="*/ 4347368 w 4347367"/>
              <a:gd name="connsiteY4" fmla="*/ 375131 h 4351861"/>
              <a:gd name="connsiteX5" fmla="*/ 4347294 w 4347367"/>
              <a:gd name="connsiteY5" fmla="*/ 4351862 h 4351861"/>
              <a:gd name="connsiteX6" fmla="*/ 375107 w 4347367"/>
              <a:gd name="connsiteY6" fmla="*/ 4351740 h 435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7367" h="4351861">
                <a:moveTo>
                  <a:pt x="375107" y="4351740"/>
                </a:moveTo>
                <a:cubicBezTo>
                  <a:pt x="167952" y="4351740"/>
                  <a:pt x="12" y="4183800"/>
                  <a:pt x="12" y="3976646"/>
                </a:cubicBezTo>
                <a:lnTo>
                  <a:pt x="0" y="0"/>
                </a:lnTo>
                <a:lnTo>
                  <a:pt x="3972273" y="37"/>
                </a:lnTo>
                <a:cubicBezTo>
                  <a:pt x="4179428" y="37"/>
                  <a:pt x="4347368" y="167977"/>
                  <a:pt x="4347368" y="375131"/>
                </a:cubicBezTo>
                <a:lnTo>
                  <a:pt x="4347294" y="4351862"/>
                </a:lnTo>
                <a:lnTo>
                  <a:pt x="375107" y="435174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1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70713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EF7920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5155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re de section">
    <p:bg>
      <p:bgPr>
        <a:solidFill>
          <a:srgbClr val="EF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A5DF60-4952-4968-85C1-447D039EF35B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A6A1F0-FCF6-438D-A07D-C1988FD87C1A}"/>
              </a:ext>
            </a:extLst>
          </p:cNvPr>
          <p:cNvSpPr txBox="1"/>
          <p:nvPr userDrawn="1"/>
        </p:nvSpPr>
        <p:spPr>
          <a:xfrm>
            <a:off x="4016879" y="4371417"/>
            <a:ext cx="4158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-150" dirty="0">
                <a:solidFill>
                  <a:schemeClr val="bg1"/>
                </a:solidFill>
                <a:latin typeface="Nunito" pitchFamily="2" charset="0"/>
              </a:rPr>
              <a:t>merci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974D56A-E57C-4579-BEFE-98D993AD3C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405" y="3240157"/>
            <a:ext cx="1153190" cy="11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78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bg>
      <p:bgPr>
        <a:solidFill>
          <a:srgbClr val="FAB6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5A7E78-CD90-48D3-93BA-F5B9A4585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2062163"/>
            <a:ext cx="9829800" cy="2852737"/>
          </a:xfrm>
          <a:prstGeom prst="rect">
            <a:avLst/>
          </a:prstGeom>
        </p:spPr>
        <p:txBody>
          <a:bodyPr anchor="ctr"/>
          <a:lstStyle>
            <a:lvl1pPr marL="1438275" indent="-1352550">
              <a:tabLst/>
              <a:defRPr sz="6000" b="1" spc="-150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A5DF60-4952-4968-85C1-447D039EF35B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BAACBE01-DE02-4F37-9756-5D0FDF250C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8131" y="2690340"/>
            <a:ext cx="1477320" cy="14773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555836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de section">
    <p:bg>
      <p:bgPr>
        <a:solidFill>
          <a:srgbClr val="7595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5A7E78-CD90-48D3-93BA-F5B9A4585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2062163"/>
            <a:ext cx="9829800" cy="2852737"/>
          </a:xfrm>
          <a:prstGeom prst="rect">
            <a:avLst/>
          </a:prstGeom>
        </p:spPr>
        <p:txBody>
          <a:bodyPr anchor="ctr"/>
          <a:lstStyle>
            <a:lvl1pPr marL="1438275" indent="-1352550">
              <a:defRPr sz="6000" b="1" spc="-150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6DE131-354A-4276-B3C2-99B3105C0579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527B300F-C6FD-4FE7-AAA1-2E62AE51A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8131" y="2690340"/>
            <a:ext cx="1477320" cy="1477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6" descr="logo-fsov">
            <a:extLst>
              <a:ext uri="{FF2B5EF4-FFF2-40B4-BE49-F238E27FC236}">
                <a16:creationId xmlns:a16="http://schemas.microsoft.com/office/drawing/2014/main" id="{C01F80B2-29B3-46FD-9525-FAF0D8A775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58" y="119857"/>
            <a:ext cx="1109662" cy="51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734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que 16">
            <a:extLst>
              <a:ext uri="{FF2B5EF4-FFF2-40B4-BE49-F238E27FC236}">
                <a16:creationId xmlns:a16="http://schemas.microsoft.com/office/drawing/2014/main" id="{9336E4B9-D135-4885-B0F9-87E6BE79F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216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65125"/>
            <a:ext cx="4904574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75952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4574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F7553-2BA4-47FD-9B73-9988C61964D9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DA36D716-0E8D-4F13-B1B0-C1A49D309D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  <p:sp>
        <p:nvSpPr>
          <p:cNvPr id="8" name="Graphique 8">
            <a:extLst>
              <a:ext uri="{FF2B5EF4-FFF2-40B4-BE49-F238E27FC236}">
                <a16:creationId xmlns:a16="http://schemas.microsoft.com/office/drawing/2014/main" id="{5B1B4021-75E7-48AC-8537-F9EE9A877D56}"/>
              </a:ext>
            </a:extLst>
          </p:cNvPr>
          <p:cNvSpPr/>
          <p:nvPr userDrawn="1"/>
        </p:nvSpPr>
        <p:spPr>
          <a:xfrm>
            <a:off x="5959267" y="365125"/>
            <a:ext cx="5900513" cy="5812361"/>
          </a:xfrm>
          <a:custGeom>
            <a:avLst/>
            <a:gdLst>
              <a:gd name="connsiteX0" fmla="*/ 375107 w 4347367"/>
              <a:gd name="connsiteY0" fmla="*/ 4351740 h 4351861"/>
              <a:gd name="connsiteX1" fmla="*/ 12 w 4347367"/>
              <a:gd name="connsiteY1" fmla="*/ 3976646 h 4351861"/>
              <a:gd name="connsiteX2" fmla="*/ 0 w 4347367"/>
              <a:gd name="connsiteY2" fmla="*/ 0 h 4351861"/>
              <a:gd name="connsiteX3" fmla="*/ 3972273 w 4347367"/>
              <a:gd name="connsiteY3" fmla="*/ 37 h 4351861"/>
              <a:gd name="connsiteX4" fmla="*/ 4347368 w 4347367"/>
              <a:gd name="connsiteY4" fmla="*/ 375131 h 4351861"/>
              <a:gd name="connsiteX5" fmla="*/ 4347294 w 4347367"/>
              <a:gd name="connsiteY5" fmla="*/ 4351862 h 4351861"/>
              <a:gd name="connsiteX6" fmla="*/ 375107 w 4347367"/>
              <a:gd name="connsiteY6" fmla="*/ 4351740 h 435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7367" h="4351861">
                <a:moveTo>
                  <a:pt x="375107" y="4351740"/>
                </a:moveTo>
                <a:cubicBezTo>
                  <a:pt x="167952" y="4351740"/>
                  <a:pt x="12" y="4183800"/>
                  <a:pt x="12" y="3976646"/>
                </a:cubicBezTo>
                <a:lnTo>
                  <a:pt x="0" y="0"/>
                </a:lnTo>
                <a:lnTo>
                  <a:pt x="3972273" y="37"/>
                </a:lnTo>
                <a:cubicBezTo>
                  <a:pt x="4179428" y="37"/>
                  <a:pt x="4347368" y="167977"/>
                  <a:pt x="4347368" y="375131"/>
                </a:cubicBezTo>
                <a:lnTo>
                  <a:pt x="4347294" y="4351862"/>
                </a:lnTo>
                <a:lnTo>
                  <a:pt x="375107" y="435174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1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81912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75952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084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re de section">
    <p:bg>
      <p:bgPr>
        <a:solidFill>
          <a:srgbClr val="7595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A5DF60-4952-4968-85C1-447D039EF35B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A6A1F0-FCF6-438D-A07D-C1988FD87C1A}"/>
              </a:ext>
            </a:extLst>
          </p:cNvPr>
          <p:cNvSpPr txBox="1"/>
          <p:nvPr userDrawn="1"/>
        </p:nvSpPr>
        <p:spPr>
          <a:xfrm>
            <a:off x="4016879" y="4371417"/>
            <a:ext cx="4158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-150" dirty="0">
                <a:solidFill>
                  <a:schemeClr val="bg1"/>
                </a:solidFill>
                <a:latin typeface="Nunito" pitchFamily="2" charset="0"/>
              </a:rPr>
              <a:t>merci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A4CC643-6889-4312-9FE8-F3A022A5B8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405" y="3240157"/>
            <a:ext cx="1153190" cy="11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999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de section">
    <p:bg>
      <p:bgPr>
        <a:solidFill>
          <a:srgbClr val="0168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5A7E78-CD90-48D3-93BA-F5B9A4585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2062163"/>
            <a:ext cx="9829800" cy="2852737"/>
          </a:xfrm>
          <a:prstGeom prst="rect">
            <a:avLst/>
          </a:prstGeom>
        </p:spPr>
        <p:txBody>
          <a:bodyPr anchor="ctr"/>
          <a:lstStyle>
            <a:lvl1pPr marL="1438275" indent="-1352550">
              <a:defRPr sz="6000" b="1" spc="-150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D572CE-B618-4FDA-9C29-8ED2F9C544B5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96D259BD-7737-46D4-A697-DF91368C9B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8131" y="2690340"/>
            <a:ext cx="1477320" cy="14773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379428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CE96BB-A812-45D5-B48B-79ABD7B8BE71}"/>
              </a:ext>
            </a:extLst>
          </p:cNvPr>
          <p:cNvSpPr/>
          <p:nvPr userDrawn="1"/>
        </p:nvSpPr>
        <p:spPr>
          <a:xfrm>
            <a:off x="842400" y="1042587"/>
            <a:ext cx="10497600" cy="5134376"/>
          </a:xfrm>
          <a:prstGeom prst="rect">
            <a:avLst/>
          </a:prstGeom>
          <a:noFill/>
          <a:ln>
            <a:solidFill>
              <a:srgbClr val="0168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65228778-2665-44E2-BF41-37774C04FE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035FF-A805-4D01-8B55-DB5D1C76E5A2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11CE1F2-672C-4321-9500-4DF9FB711F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856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que 16">
            <a:extLst>
              <a:ext uri="{FF2B5EF4-FFF2-40B4-BE49-F238E27FC236}">
                <a16:creationId xmlns:a16="http://schemas.microsoft.com/office/drawing/2014/main" id="{9336E4B9-D135-4885-B0F9-87E6BE79F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180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65125"/>
            <a:ext cx="4904574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1683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4574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796F9-5F33-4948-AFCD-1715037A5F2E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C40BBAA7-3EC2-48C7-8D80-8C5BCDAD04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  <p:sp>
        <p:nvSpPr>
          <p:cNvPr id="8" name="Graphique 8">
            <a:extLst>
              <a:ext uri="{FF2B5EF4-FFF2-40B4-BE49-F238E27FC236}">
                <a16:creationId xmlns:a16="http://schemas.microsoft.com/office/drawing/2014/main" id="{CAA5FBA6-2D3A-4E07-8B48-F68F2740F25D}"/>
              </a:ext>
            </a:extLst>
          </p:cNvPr>
          <p:cNvSpPr/>
          <p:nvPr userDrawn="1"/>
        </p:nvSpPr>
        <p:spPr>
          <a:xfrm>
            <a:off x="5959267" y="365125"/>
            <a:ext cx="5900513" cy="5812361"/>
          </a:xfrm>
          <a:custGeom>
            <a:avLst/>
            <a:gdLst>
              <a:gd name="connsiteX0" fmla="*/ 375107 w 4347367"/>
              <a:gd name="connsiteY0" fmla="*/ 4351740 h 4351861"/>
              <a:gd name="connsiteX1" fmla="*/ 12 w 4347367"/>
              <a:gd name="connsiteY1" fmla="*/ 3976646 h 4351861"/>
              <a:gd name="connsiteX2" fmla="*/ 0 w 4347367"/>
              <a:gd name="connsiteY2" fmla="*/ 0 h 4351861"/>
              <a:gd name="connsiteX3" fmla="*/ 3972273 w 4347367"/>
              <a:gd name="connsiteY3" fmla="*/ 37 h 4351861"/>
              <a:gd name="connsiteX4" fmla="*/ 4347368 w 4347367"/>
              <a:gd name="connsiteY4" fmla="*/ 375131 h 4351861"/>
              <a:gd name="connsiteX5" fmla="*/ 4347294 w 4347367"/>
              <a:gd name="connsiteY5" fmla="*/ 4351862 h 4351861"/>
              <a:gd name="connsiteX6" fmla="*/ 375107 w 4347367"/>
              <a:gd name="connsiteY6" fmla="*/ 4351740 h 435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7367" h="4351861">
                <a:moveTo>
                  <a:pt x="375107" y="4351740"/>
                </a:moveTo>
                <a:cubicBezTo>
                  <a:pt x="167952" y="4351740"/>
                  <a:pt x="12" y="4183800"/>
                  <a:pt x="12" y="3976646"/>
                </a:cubicBezTo>
                <a:lnTo>
                  <a:pt x="0" y="0"/>
                </a:lnTo>
                <a:lnTo>
                  <a:pt x="3972273" y="37"/>
                </a:lnTo>
                <a:cubicBezTo>
                  <a:pt x="4179428" y="37"/>
                  <a:pt x="4347368" y="167977"/>
                  <a:pt x="4347368" y="375131"/>
                </a:cubicBezTo>
                <a:lnTo>
                  <a:pt x="4347294" y="4351862"/>
                </a:lnTo>
                <a:lnTo>
                  <a:pt x="375107" y="435174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1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332479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1683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26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que 16">
            <a:extLst>
              <a:ext uri="{FF2B5EF4-FFF2-40B4-BE49-F238E27FC236}">
                <a16:creationId xmlns:a16="http://schemas.microsoft.com/office/drawing/2014/main" id="{9336E4B9-D135-4885-B0F9-87E6BE79F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E728AFE-4991-484D-8F24-1D78E3653305}"/>
              </a:ext>
            </a:extLst>
          </p:cNvPr>
          <p:cNvSpPr/>
          <p:nvPr userDrawn="1"/>
        </p:nvSpPr>
        <p:spPr>
          <a:xfrm>
            <a:off x="842400" y="1042587"/>
            <a:ext cx="10497600" cy="5134376"/>
          </a:xfrm>
          <a:prstGeom prst="rect">
            <a:avLst/>
          </a:prstGeom>
          <a:noFill/>
          <a:ln>
            <a:solidFill>
              <a:srgbClr val="FAB6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 spc="-150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>
                <a:latin typeface="Nunito" pitchFamily="2" charset="0"/>
              </a:defRPr>
            </a:lvl1pPr>
            <a:lvl2pPr>
              <a:defRPr>
                <a:latin typeface="Nunito" pitchFamily="2" charset="0"/>
              </a:defRPr>
            </a:lvl2pPr>
            <a:lvl3pPr>
              <a:defRPr>
                <a:latin typeface="Nunito" pitchFamily="2" charset="0"/>
              </a:defRPr>
            </a:lvl3pPr>
            <a:lvl4pPr>
              <a:defRPr>
                <a:latin typeface="Nunito" pitchFamily="2" charset="0"/>
              </a:defRPr>
            </a:lvl4pPr>
            <a:lvl5pPr>
              <a:defRPr>
                <a:latin typeface="Nunito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591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re de section">
    <p:bg>
      <p:bgPr>
        <a:solidFill>
          <a:srgbClr val="0168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A5DF60-4952-4968-85C1-447D039EF35B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A6A1F0-FCF6-438D-A07D-C1988FD87C1A}"/>
              </a:ext>
            </a:extLst>
          </p:cNvPr>
          <p:cNvSpPr txBox="1"/>
          <p:nvPr userDrawn="1"/>
        </p:nvSpPr>
        <p:spPr>
          <a:xfrm>
            <a:off x="4016879" y="4371417"/>
            <a:ext cx="4158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-150" dirty="0">
                <a:solidFill>
                  <a:schemeClr val="bg1"/>
                </a:solidFill>
                <a:latin typeface="Nunito" pitchFamily="2" charset="0"/>
              </a:rPr>
              <a:t>merci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134C87C-7DEB-4FD7-9032-875F2E0BFF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405" y="3240157"/>
            <a:ext cx="1153190" cy="11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648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94B2207-96F2-40BD-B9DD-42E21B14E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4875" y="6356350"/>
            <a:ext cx="623888" cy="365125"/>
          </a:xfrm>
        </p:spPr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EE2EF026-8335-4E4A-B57C-8CDDDB27A1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00800" y="6315075"/>
            <a:ext cx="381000" cy="381000"/>
          </a:xfrm>
          <a:prstGeom prst="rect">
            <a:avLst/>
          </a:prstGeom>
        </p:spPr>
      </p:pic>
      <p:sp>
        <p:nvSpPr>
          <p:cNvPr id="51" name="Connecteur droit 50">
            <a:extLst>
              <a:ext uri="{FF2B5EF4-FFF2-40B4-BE49-F238E27FC236}">
                <a16:creationId xmlns:a16="http://schemas.microsoft.com/office/drawing/2014/main" id="{CECDDD96-4FAD-45BB-97AE-5369C8D49F0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1811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52" name="Connecteur droit 51">
            <a:extLst>
              <a:ext uri="{FF2B5EF4-FFF2-40B4-BE49-F238E27FC236}">
                <a16:creationId xmlns:a16="http://schemas.microsoft.com/office/drawing/2014/main" id="{A7D799D5-B309-47F6-9E53-E9BFFE13F19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2039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0452832-B063-4CAF-BB13-AB362C4753FA}"/>
              </a:ext>
            </a:extLst>
          </p:cNvPr>
          <p:cNvSpPr/>
          <p:nvPr userDrawn="1"/>
        </p:nvSpPr>
        <p:spPr bwMode="auto">
          <a:xfrm>
            <a:off x="11887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4" name="Connecteur droit 53">
            <a:extLst>
              <a:ext uri="{FF2B5EF4-FFF2-40B4-BE49-F238E27FC236}">
                <a16:creationId xmlns:a16="http://schemas.microsoft.com/office/drawing/2014/main" id="{6B634CFB-B239-4D24-9B8F-97760349B66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1963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5" name="Connecteur droit 54">
            <a:extLst>
              <a:ext uri="{FF2B5EF4-FFF2-40B4-BE49-F238E27FC236}">
                <a16:creationId xmlns:a16="http://schemas.microsoft.com/office/drawing/2014/main" id="{F8F7A8BA-81CF-4838-80E5-7F63C255A1A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2161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6" name="Titre 7">
            <a:extLst>
              <a:ext uri="{FF2B5EF4-FFF2-40B4-BE49-F238E27FC236}">
                <a16:creationId xmlns:a16="http://schemas.microsoft.com/office/drawing/2014/main" id="{074DE2D2-E5D7-4191-A746-EB8DC931C7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2778" y="1734663"/>
            <a:ext cx="6578044" cy="1894362"/>
          </a:xfrm>
        </p:spPr>
        <p:txBody>
          <a:bodyPr/>
          <a:lstStyle>
            <a:lvl1pPr algn="ctr">
              <a:defRPr b="1" baseline="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57" name="Sous-titre 8">
            <a:extLst>
              <a:ext uri="{FF2B5EF4-FFF2-40B4-BE49-F238E27FC236}">
                <a16:creationId xmlns:a16="http://schemas.microsoft.com/office/drawing/2014/main" id="{96FAC14E-DEE6-49DA-AD1D-3E21E39D3F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95700" y="3892165"/>
            <a:ext cx="6172200" cy="1371600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9297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que 7">
            <a:extLst>
              <a:ext uri="{FF2B5EF4-FFF2-40B4-BE49-F238E27FC236}">
                <a16:creationId xmlns:a16="http://schemas.microsoft.com/office/drawing/2014/main" id="{D6723CC9-A7B4-4E86-BEB1-34A3AE0B7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960" y="38917"/>
            <a:ext cx="10768655" cy="69602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121" y="55616"/>
            <a:ext cx="10738500" cy="67932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121" y="1124869"/>
            <a:ext cx="10738500" cy="5224656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3481" y="6474061"/>
            <a:ext cx="2743200" cy="365125"/>
          </a:xfrm>
        </p:spPr>
        <p:txBody>
          <a:bodyPr/>
          <a:lstStyle/>
          <a:p>
            <a:r>
              <a:rPr lang="fr-FR" dirty="0"/>
              <a:t>17/05/2022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6702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0421" y="6446703"/>
            <a:ext cx="2743200" cy="365125"/>
          </a:xfrm>
        </p:spPr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505CD053-811B-4013-BB15-5CAA2BCAAE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450356"/>
            <a:ext cx="381000" cy="381000"/>
          </a:xfrm>
          <a:prstGeom prst="rect">
            <a:avLst/>
          </a:prstGeom>
        </p:spPr>
      </p:pic>
      <p:sp>
        <p:nvSpPr>
          <p:cNvPr id="21" name="Connecteur droit 20">
            <a:extLst>
              <a:ext uri="{FF2B5EF4-FFF2-40B4-BE49-F238E27FC236}">
                <a16:creationId xmlns:a16="http://schemas.microsoft.com/office/drawing/2014/main" id="{220AA2DC-3CDD-4553-AE6C-28C065A54966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1811000" y="0"/>
            <a:ext cx="0" cy="6857999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2" name="Connecteur droit 21">
            <a:extLst>
              <a:ext uri="{FF2B5EF4-FFF2-40B4-BE49-F238E27FC236}">
                <a16:creationId xmlns:a16="http://schemas.microsoft.com/office/drawing/2014/main" id="{786478A1-EA1B-4552-BB4A-FA2E2EA6B5C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2039600" y="0"/>
            <a:ext cx="0" cy="6857999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5C53AB-FD0D-4B95-A0F2-8D7D08CE0C47}"/>
              </a:ext>
            </a:extLst>
          </p:cNvPr>
          <p:cNvSpPr/>
          <p:nvPr userDrawn="1"/>
        </p:nvSpPr>
        <p:spPr bwMode="auto">
          <a:xfrm>
            <a:off x="11887200" y="0"/>
            <a:ext cx="304800" cy="6857999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Connecteur droit 23">
            <a:extLst>
              <a:ext uri="{FF2B5EF4-FFF2-40B4-BE49-F238E27FC236}">
                <a16:creationId xmlns:a16="http://schemas.microsoft.com/office/drawing/2014/main" id="{5D2031B3-8201-4D3A-8302-7D1F0CDD2DC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1963400" y="0"/>
            <a:ext cx="0" cy="6857999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5" name="Connecteur droit 24">
            <a:extLst>
              <a:ext uri="{FF2B5EF4-FFF2-40B4-BE49-F238E27FC236}">
                <a16:creationId xmlns:a16="http://schemas.microsoft.com/office/drawing/2014/main" id="{3AF2A714-18E7-4AEF-ABE2-5BAFFBCFDC0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2161838" y="0"/>
            <a:ext cx="0" cy="6857999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065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75449"/>
                </a:solidFill>
              </a:defRPr>
            </a:lvl1pPr>
          </a:lstStyle>
          <a:p>
            <a:fld id="{92A5DF60-4952-4968-85C1-447D039EF35B}" type="datetime1">
              <a:rPr lang="fr-FR" smtClean="0"/>
              <a:pPr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75449"/>
                </a:solidFill>
              </a:defRPr>
            </a:lvl1pPr>
          </a:lstStyle>
          <a:p>
            <a:endParaRPr lang="fr-FR">
              <a:solidFill>
                <a:srgbClr val="675449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75449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BAACBE01-DE02-4F37-9756-5D0FDF250C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57339" y="2908931"/>
            <a:ext cx="1477320" cy="147732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9A6A1F0-FCF6-438D-A07D-C1988FD87C1A}"/>
              </a:ext>
            </a:extLst>
          </p:cNvPr>
          <p:cNvSpPr txBox="1"/>
          <p:nvPr userDrawn="1"/>
        </p:nvSpPr>
        <p:spPr>
          <a:xfrm>
            <a:off x="4016879" y="4371417"/>
            <a:ext cx="4158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-150" dirty="0">
                <a:solidFill>
                  <a:schemeClr val="accent2"/>
                </a:solidFill>
                <a:latin typeface="Nunito" pitchFamily="2" charset="0"/>
              </a:rPr>
              <a:t>merci</a:t>
            </a:r>
          </a:p>
        </p:txBody>
      </p:sp>
      <p:sp>
        <p:nvSpPr>
          <p:cNvPr id="10" name="Connecteur droit 9">
            <a:extLst>
              <a:ext uri="{FF2B5EF4-FFF2-40B4-BE49-F238E27FC236}">
                <a16:creationId xmlns:a16="http://schemas.microsoft.com/office/drawing/2014/main" id="{56083C20-6A7A-43ED-9A5A-C426E9F6FD36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1811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Connecteur droit 10">
            <a:extLst>
              <a:ext uri="{FF2B5EF4-FFF2-40B4-BE49-F238E27FC236}">
                <a16:creationId xmlns:a16="http://schemas.microsoft.com/office/drawing/2014/main" id="{622ADEFE-C796-44CF-B805-BF3736D37B3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2039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6A1D28-4F70-4933-98FC-05EFCAE58D49}"/>
              </a:ext>
            </a:extLst>
          </p:cNvPr>
          <p:cNvSpPr/>
          <p:nvPr userDrawn="1"/>
        </p:nvSpPr>
        <p:spPr bwMode="auto">
          <a:xfrm>
            <a:off x="11887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Connecteur droit 12">
            <a:extLst>
              <a:ext uri="{FF2B5EF4-FFF2-40B4-BE49-F238E27FC236}">
                <a16:creationId xmlns:a16="http://schemas.microsoft.com/office/drawing/2014/main" id="{58996ADF-0C85-49E8-BFE5-BE58F3220BC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1963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Connecteur droit 13">
            <a:extLst>
              <a:ext uri="{FF2B5EF4-FFF2-40B4-BE49-F238E27FC236}">
                <a16:creationId xmlns:a16="http://schemas.microsoft.com/office/drawing/2014/main" id="{3FBB597D-4C0E-46E6-92DB-6E75A77F5F3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2161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57CD69B2-6A9E-4D9D-8630-35606D514C26}"/>
              </a:ext>
            </a:extLst>
          </p:cNvPr>
          <p:cNvGrpSpPr/>
          <p:nvPr userDrawn="1"/>
        </p:nvGrpSpPr>
        <p:grpSpPr>
          <a:xfrm>
            <a:off x="10239750" y="129744"/>
            <a:ext cx="1373474" cy="1356972"/>
            <a:chOff x="11303540" y="438101"/>
            <a:chExt cx="641350" cy="641350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D0563124-A3A7-42DB-8F9C-A6BF1EB59634}"/>
                </a:ext>
              </a:extLst>
            </p:cNvPr>
            <p:cNvSpPr/>
            <p:nvPr userDrawn="1"/>
          </p:nvSpPr>
          <p:spPr bwMode="auto">
            <a:xfrm>
              <a:off x="11303540" y="438101"/>
              <a:ext cx="641350" cy="641350"/>
            </a:xfrm>
            <a:prstGeom prst="ellipse">
              <a:avLst/>
            </a:prstGeom>
            <a:ln w="285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18" name="Picture 6" descr="logo-fsov">
              <a:extLst>
                <a:ext uri="{FF2B5EF4-FFF2-40B4-BE49-F238E27FC236}">
                  <a16:creationId xmlns:a16="http://schemas.microsoft.com/office/drawing/2014/main" id="{AE7A4BB2-EE56-4CF9-A4E4-32C231C4B6E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24434">
              <a:off x="11341960" y="600746"/>
              <a:ext cx="588406" cy="2752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E93D851-F65F-4AE7-9EE7-2A6626A47B31}"/>
              </a:ext>
            </a:extLst>
          </p:cNvPr>
          <p:cNvGrpSpPr/>
          <p:nvPr userDrawn="1"/>
        </p:nvGrpSpPr>
        <p:grpSpPr>
          <a:xfrm>
            <a:off x="11150371" y="1503697"/>
            <a:ext cx="684366" cy="672826"/>
            <a:chOff x="11663902" y="1157239"/>
            <a:chExt cx="274638" cy="274637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473A5189-ECE3-4C93-9625-7B8E24338774}"/>
                </a:ext>
              </a:extLst>
            </p:cNvPr>
            <p:cNvSpPr/>
            <p:nvPr userDrawn="1"/>
          </p:nvSpPr>
          <p:spPr bwMode="auto">
            <a:xfrm>
              <a:off x="11663902" y="1157239"/>
              <a:ext cx="274638" cy="274637"/>
            </a:xfrm>
            <a:prstGeom prst="ellipse">
              <a:avLst/>
            </a:prstGeom>
            <a:ln w="127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21" name="Picture 6" descr="logo-fsov">
              <a:extLst>
                <a:ext uri="{FF2B5EF4-FFF2-40B4-BE49-F238E27FC236}">
                  <a16:creationId xmlns:a16="http://schemas.microsoft.com/office/drawing/2014/main" id="{DC6873A3-DB9F-4466-9872-C9F8C7797D8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54853">
              <a:off x="11673137" y="1233523"/>
              <a:ext cx="260932" cy="122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7D1D7838-7EE5-4561-B6CE-23CB6B33ED9F}"/>
              </a:ext>
            </a:extLst>
          </p:cNvPr>
          <p:cNvGrpSpPr/>
          <p:nvPr userDrawn="1"/>
        </p:nvGrpSpPr>
        <p:grpSpPr>
          <a:xfrm>
            <a:off x="11735461" y="1110435"/>
            <a:ext cx="342900" cy="376281"/>
            <a:chOff x="11849100" y="1400397"/>
            <a:chExt cx="136525" cy="138112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A3B8257F-FE65-402B-A5A8-79DED7109C99}"/>
                </a:ext>
              </a:extLst>
            </p:cNvPr>
            <p:cNvSpPr/>
            <p:nvPr userDrawn="1"/>
          </p:nvSpPr>
          <p:spPr bwMode="auto">
            <a:xfrm>
              <a:off x="11849100" y="1400397"/>
              <a:ext cx="136525" cy="138112"/>
            </a:xfrm>
            <a:prstGeom prst="ellipse">
              <a:avLst/>
            </a:prstGeom>
            <a:ln w="127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22" name="Picture 6" descr="logo-fsov">
              <a:extLst>
                <a:ext uri="{FF2B5EF4-FFF2-40B4-BE49-F238E27FC236}">
                  <a16:creationId xmlns:a16="http://schemas.microsoft.com/office/drawing/2014/main" id="{95A3F021-DB60-40CA-B841-B4B77C0146D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58131" y="1436894"/>
              <a:ext cx="115286" cy="5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Graphique 23">
            <a:extLst>
              <a:ext uri="{FF2B5EF4-FFF2-40B4-BE49-F238E27FC236}">
                <a16:creationId xmlns:a16="http://schemas.microsoft.com/office/drawing/2014/main" id="{813D9E86-008D-41D6-A2AA-2EF883C7EA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15094" y="2775303"/>
            <a:ext cx="1561810" cy="156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24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que 16">
            <a:extLst>
              <a:ext uri="{FF2B5EF4-FFF2-40B4-BE49-F238E27FC236}">
                <a16:creationId xmlns:a16="http://schemas.microsoft.com/office/drawing/2014/main" id="{9336E4B9-D135-4885-B0F9-87E6BE79F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 spc="-150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>
                <a:latin typeface="Nunito" pitchFamily="2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237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65125"/>
            <a:ext cx="4904574" cy="1325563"/>
          </a:xfrm>
          <a:prstGeom prst="rect">
            <a:avLst/>
          </a:prstGeom>
        </p:spPr>
        <p:txBody>
          <a:bodyPr/>
          <a:lstStyle>
            <a:lvl1pPr>
              <a:defRPr sz="4000" spc="-150">
                <a:solidFill>
                  <a:srgbClr val="FAB615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4574" cy="4351338"/>
          </a:xfrm>
          <a:prstGeom prst="rect">
            <a:avLst/>
          </a:prstGeom>
        </p:spPr>
        <p:txBody>
          <a:bodyPr/>
          <a:lstStyle>
            <a:lvl1pPr>
              <a:defRPr sz="2600">
                <a:latin typeface="Nunito" pitchFamily="2" charset="0"/>
              </a:defRPr>
            </a:lvl1pPr>
            <a:lvl2pPr>
              <a:defRPr>
                <a:latin typeface="Nunito" pitchFamily="2" charset="0"/>
              </a:defRPr>
            </a:lvl2pPr>
            <a:lvl3pPr>
              <a:defRPr>
                <a:latin typeface="Nunito" pitchFamily="2" charset="0"/>
              </a:defRPr>
            </a:lvl3pPr>
            <a:lvl4pPr>
              <a:defRPr>
                <a:latin typeface="Nunito" pitchFamily="2" charset="0"/>
              </a:defRPr>
            </a:lvl4pPr>
            <a:lvl5pPr>
              <a:defRPr>
                <a:latin typeface="Nunito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9F57A-77E7-460A-819F-58565E9586A3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F086F2D0-449E-4600-B203-E3D3C0A0E9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  <p:sp>
        <p:nvSpPr>
          <p:cNvPr id="8" name="Graphique 8">
            <a:extLst>
              <a:ext uri="{FF2B5EF4-FFF2-40B4-BE49-F238E27FC236}">
                <a16:creationId xmlns:a16="http://schemas.microsoft.com/office/drawing/2014/main" id="{FB129E05-F115-4F27-898D-69ED02D53C61}"/>
              </a:ext>
            </a:extLst>
          </p:cNvPr>
          <p:cNvSpPr/>
          <p:nvPr userDrawn="1"/>
        </p:nvSpPr>
        <p:spPr>
          <a:xfrm>
            <a:off x="5959267" y="365125"/>
            <a:ext cx="5900513" cy="5812361"/>
          </a:xfrm>
          <a:custGeom>
            <a:avLst/>
            <a:gdLst>
              <a:gd name="connsiteX0" fmla="*/ 375107 w 4347367"/>
              <a:gd name="connsiteY0" fmla="*/ 4351740 h 4351861"/>
              <a:gd name="connsiteX1" fmla="*/ 12 w 4347367"/>
              <a:gd name="connsiteY1" fmla="*/ 3976646 h 4351861"/>
              <a:gd name="connsiteX2" fmla="*/ 0 w 4347367"/>
              <a:gd name="connsiteY2" fmla="*/ 0 h 4351861"/>
              <a:gd name="connsiteX3" fmla="*/ 3972273 w 4347367"/>
              <a:gd name="connsiteY3" fmla="*/ 37 h 4351861"/>
              <a:gd name="connsiteX4" fmla="*/ 4347368 w 4347367"/>
              <a:gd name="connsiteY4" fmla="*/ 375131 h 4351861"/>
              <a:gd name="connsiteX5" fmla="*/ 4347294 w 4347367"/>
              <a:gd name="connsiteY5" fmla="*/ 4351862 h 4351861"/>
              <a:gd name="connsiteX6" fmla="*/ 375107 w 4347367"/>
              <a:gd name="connsiteY6" fmla="*/ 4351740 h 435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7367" h="4351861">
                <a:moveTo>
                  <a:pt x="375107" y="4351740"/>
                </a:moveTo>
                <a:cubicBezTo>
                  <a:pt x="167952" y="4351740"/>
                  <a:pt x="12" y="4183800"/>
                  <a:pt x="12" y="3976646"/>
                </a:cubicBezTo>
                <a:lnTo>
                  <a:pt x="0" y="0"/>
                </a:lnTo>
                <a:lnTo>
                  <a:pt x="3972273" y="37"/>
                </a:lnTo>
                <a:cubicBezTo>
                  <a:pt x="4179428" y="37"/>
                  <a:pt x="4347368" y="167977"/>
                  <a:pt x="4347368" y="375131"/>
                </a:cubicBezTo>
                <a:lnTo>
                  <a:pt x="4347294" y="4351862"/>
                </a:lnTo>
                <a:lnTo>
                  <a:pt x="375107" y="435174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1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0886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spc="-150">
                <a:solidFill>
                  <a:srgbClr val="FAB615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>
                <a:latin typeface="Nunito" pitchFamily="2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9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re de section">
    <p:bg>
      <p:bgPr>
        <a:solidFill>
          <a:srgbClr val="FAB6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6EA92CD-6A46-4B1D-BCE8-46EEC0F99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405" y="3240157"/>
            <a:ext cx="1153190" cy="1146094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A5DF60-4952-4968-85C1-447D039EF35B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A6A1F0-FCF6-438D-A07D-C1988FD87C1A}"/>
              </a:ext>
            </a:extLst>
          </p:cNvPr>
          <p:cNvSpPr txBox="1"/>
          <p:nvPr userDrawn="1"/>
        </p:nvSpPr>
        <p:spPr>
          <a:xfrm>
            <a:off x="4016879" y="4371417"/>
            <a:ext cx="4158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-150" dirty="0">
                <a:solidFill>
                  <a:schemeClr val="bg1"/>
                </a:solidFill>
                <a:latin typeface="Nunito" pitchFamily="2" charset="0"/>
              </a:rPr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1755153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160F208-0701-49C8-A179-E6CDA4F4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026" y="365125"/>
            <a:ext cx="104307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16C8928-098C-4A1B-BAFD-57E998504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3026" y="1825625"/>
            <a:ext cx="104307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C74C22-78CE-4B57-A9A3-76C6817217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645043"/>
                </a:solidFill>
                <a:latin typeface="Nunito" pitchFamily="2" charset="0"/>
              </a:defRPr>
            </a:lvl1pPr>
          </a:lstStyle>
          <a:p>
            <a:fld id="{19C6D445-D440-4878-BB6B-50F1F102D09E}" type="datetime1">
              <a:rPr lang="fr-FR" smtClean="0"/>
              <a:pPr/>
              <a:t>25/03/2026</a:t>
            </a:fld>
            <a:endParaRPr lang="fr-FR" dirty="0">
              <a:latin typeface="Nunito" pitchFamily="2" charset="0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025FB8-30B3-4204-BBF7-24836A98E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645043"/>
                </a:solidFill>
                <a:latin typeface="Nunito" panose="020B0604020202020204" charset="0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09B0D4-2634-4F15-9EF5-E41D2E1F53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645043"/>
                </a:solidFill>
                <a:latin typeface="Nunito" pitchFamily="2" charset="0"/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 dirty="0"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218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1" r:id="rId2"/>
    <p:sldLayoutId id="2147483685" r:id="rId3"/>
    <p:sldLayoutId id="2147483651" r:id="rId4"/>
    <p:sldLayoutId id="2147483650" r:id="rId5"/>
    <p:sldLayoutId id="2147483686" r:id="rId6"/>
    <p:sldLayoutId id="2147483678" r:id="rId7"/>
    <p:sldLayoutId id="2147483687" r:id="rId8"/>
    <p:sldLayoutId id="2147483709" r:id="rId9"/>
    <p:sldLayoutId id="2147483656" r:id="rId10"/>
    <p:sldLayoutId id="2147483665" r:id="rId11"/>
    <p:sldLayoutId id="2147483688" r:id="rId12"/>
    <p:sldLayoutId id="2147483677" r:id="rId13"/>
    <p:sldLayoutId id="2147483695" r:id="rId14"/>
    <p:sldLayoutId id="2147483708" r:id="rId15"/>
    <p:sldLayoutId id="2147483657" r:id="rId16"/>
    <p:sldLayoutId id="2147483666" r:id="rId17"/>
    <p:sldLayoutId id="2147483689" r:id="rId18"/>
    <p:sldLayoutId id="2147483676" r:id="rId19"/>
    <p:sldLayoutId id="2147483696" r:id="rId20"/>
    <p:sldLayoutId id="2147483707" r:id="rId21"/>
    <p:sldLayoutId id="2147483658" r:id="rId22"/>
    <p:sldLayoutId id="2147483667" r:id="rId23"/>
    <p:sldLayoutId id="2147483690" r:id="rId24"/>
    <p:sldLayoutId id="2147483675" r:id="rId25"/>
    <p:sldLayoutId id="2147483697" r:id="rId26"/>
    <p:sldLayoutId id="2147483706" r:id="rId27"/>
    <p:sldLayoutId id="2147483659" r:id="rId28"/>
    <p:sldLayoutId id="2147483668" r:id="rId29"/>
    <p:sldLayoutId id="2147483691" r:id="rId30"/>
    <p:sldLayoutId id="2147483674" r:id="rId31"/>
    <p:sldLayoutId id="2147483698" r:id="rId32"/>
    <p:sldLayoutId id="2147483705" r:id="rId33"/>
    <p:sldLayoutId id="2147483660" r:id="rId34"/>
    <p:sldLayoutId id="2147483669" r:id="rId35"/>
    <p:sldLayoutId id="2147483693" r:id="rId36"/>
    <p:sldLayoutId id="2147483673" r:id="rId37"/>
    <p:sldLayoutId id="2147483699" r:id="rId38"/>
    <p:sldLayoutId id="2147483704" r:id="rId39"/>
    <p:sldLayoutId id="2147483661" r:id="rId40"/>
    <p:sldLayoutId id="2147483692" r:id="rId41"/>
    <p:sldLayoutId id="2147483672" r:id="rId42"/>
    <p:sldLayoutId id="2147483700" r:id="rId43"/>
    <p:sldLayoutId id="2147483703" r:id="rId44"/>
    <p:sldLayoutId id="2147483662" r:id="rId45"/>
    <p:sldLayoutId id="2147483671" r:id="rId46"/>
    <p:sldLayoutId id="2147483694" r:id="rId47"/>
    <p:sldLayoutId id="2147483664" r:id="rId48"/>
    <p:sldLayoutId id="2147483701" r:id="rId49"/>
    <p:sldLayoutId id="2147483702" r:id="rId50"/>
    <p:sldLayoutId id="2147483655" r:id="rId51"/>
    <p:sldLayoutId id="2147483670" r:id="rId52"/>
    <p:sldLayoutId id="2147483710" r:id="rId5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150">
          <a:solidFill>
            <a:srgbClr val="645043"/>
          </a:solidFill>
          <a:latin typeface="Nunito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rgbClr val="645043"/>
          </a:solidFill>
          <a:latin typeface="Nunito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645043"/>
          </a:solidFill>
          <a:latin typeface="Nunito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45043"/>
          </a:solidFill>
          <a:latin typeface="Nunito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45043"/>
          </a:solidFill>
          <a:latin typeface="Nunito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45043"/>
          </a:solidFill>
          <a:latin typeface="Nunito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png"/><Relationship Id="rId3" Type="http://schemas.openxmlformats.org/officeDocument/2006/relationships/image" Target="../media/image23.png"/><Relationship Id="rId7" Type="http://schemas.openxmlformats.org/officeDocument/2006/relationships/image" Target="../media/image33.png"/><Relationship Id="rId12" Type="http://schemas.openxmlformats.org/officeDocument/2006/relationships/image" Target="../media/image38.jpeg"/><Relationship Id="rId17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2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2.jpe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jpeg"/><Relationship Id="rId10" Type="http://schemas.openxmlformats.org/officeDocument/2006/relationships/image" Target="../media/image36.jpe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image" Target="../media/image4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8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9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6.emf"/><Relationship Id="rId4" Type="http://schemas.openxmlformats.org/officeDocument/2006/relationships/image" Target="../media/image4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4.jpeg"/><Relationship Id="rId3" Type="http://schemas.openxmlformats.org/officeDocument/2006/relationships/image" Target="../media/image95.png"/><Relationship Id="rId7" Type="http://schemas.openxmlformats.org/officeDocument/2006/relationships/image" Target="../media/image32.jpeg"/><Relationship Id="rId12" Type="http://schemas.openxmlformats.org/officeDocument/2006/relationships/image" Target="../media/image4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1.png"/><Relationship Id="rId11" Type="http://schemas.openxmlformats.org/officeDocument/2006/relationships/image" Target="../media/image37.png"/><Relationship Id="rId5" Type="http://schemas.openxmlformats.org/officeDocument/2006/relationships/image" Target="../media/image39.png"/><Relationship Id="rId15" Type="http://schemas.openxmlformats.org/officeDocument/2006/relationships/image" Target="../media/image42.jpeg"/><Relationship Id="rId10" Type="http://schemas.openxmlformats.org/officeDocument/2006/relationships/image" Target="../media/image36.jpeg"/><Relationship Id="rId4" Type="http://schemas.openxmlformats.org/officeDocument/2006/relationships/image" Target="../media/image96.png"/><Relationship Id="rId9" Type="http://schemas.openxmlformats.org/officeDocument/2006/relationships/image" Target="../media/image35.png"/><Relationship Id="rId1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0.jpeg"/><Relationship Id="rId11" Type="http://schemas.openxmlformats.org/officeDocument/2006/relationships/image" Target="../media/image55.pn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0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4.png"/><Relationship Id="rId5" Type="http://schemas.openxmlformats.org/officeDocument/2006/relationships/image" Target="../media/image39.png"/><Relationship Id="rId10" Type="http://schemas.openxmlformats.org/officeDocument/2006/relationships/image" Target="../media/image68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7">
            <a:extLst>
              <a:ext uri="{FF2B5EF4-FFF2-40B4-BE49-F238E27FC236}">
                <a16:creationId xmlns:a16="http://schemas.microsoft.com/office/drawing/2014/main" id="{B55C667C-93AF-45F4-9616-3623955440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9105" y="1803077"/>
            <a:ext cx="10273621" cy="1894362"/>
          </a:xfrm>
        </p:spPr>
        <p:txBody>
          <a:bodyPr/>
          <a:lstStyle>
            <a:lvl1pPr algn="ctr">
              <a:defRPr b="1" baseline="0">
                <a:solidFill>
                  <a:schemeClr val="accent1"/>
                </a:solidFill>
              </a:defRPr>
            </a:lvl1pPr>
          </a:lstStyle>
          <a:p>
            <a:r>
              <a:rPr lang="fr-FR" sz="3600" dirty="0">
                <a:solidFill>
                  <a:srgbClr val="D1DAB0"/>
                </a:solidFill>
                <a:ea typeface="Arial Unicode MS" pitchFamily="34" charset="-128"/>
                <a:cs typeface="Arial Unicode MS" pitchFamily="34" charset="-128"/>
              </a:rPr>
              <a:t>Identification des pathogènes fongiques, du risque maladie et des facteurs génétiques de résistance pour une gestion intégrée et durable de l’helminthosporiose de l’orge</a:t>
            </a:r>
            <a:br>
              <a:rPr lang="fr-FR" sz="3600" dirty="0">
                <a:solidFill>
                  <a:srgbClr val="D1DAB0"/>
                </a:solidFill>
                <a:ea typeface="Arial Unicode MS" pitchFamily="34" charset="-128"/>
                <a:cs typeface="Arial Unicode MS" pitchFamily="34" charset="-128"/>
              </a:rPr>
            </a:br>
            <a:br>
              <a:rPr lang="fr-FR" sz="3600" dirty="0">
                <a:solidFill>
                  <a:srgbClr val="D1DAB0"/>
                </a:solidFill>
                <a:ea typeface="Arial Unicode MS" pitchFamily="34" charset="-128"/>
                <a:cs typeface="Arial Unicode MS" pitchFamily="34" charset="-128"/>
              </a:rPr>
            </a:br>
            <a:r>
              <a:rPr lang="fr-FR" sz="3600" dirty="0">
                <a:solidFill>
                  <a:srgbClr val="D1DAB0"/>
                </a:solidFill>
                <a:ea typeface="Arial Unicode MS" pitchFamily="34" charset="-128"/>
                <a:cs typeface="Arial Unicode MS" pitchFamily="34" charset="-128"/>
              </a:rPr>
              <a:t>HELMO</a:t>
            </a:r>
            <a:endParaRPr lang="en-US" sz="3600" dirty="0">
              <a:solidFill>
                <a:srgbClr val="D1DAB0"/>
              </a:solidFill>
            </a:endParaRPr>
          </a:p>
        </p:txBody>
      </p:sp>
      <p:sp>
        <p:nvSpPr>
          <p:cNvPr id="7" name="Sous-titre 8">
            <a:extLst>
              <a:ext uri="{FF2B5EF4-FFF2-40B4-BE49-F238E27FC236}">
                <a16:creationId xmlns:a16="http://schemas.microsoft.com/office/drawing/2014/main" id="{EA2043CF-BF76-4F7E-832E-B7DF6429E0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7536" y="4415659"/>
            <a:ext cx="6172200" cy="1371600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dirty="0"/>
              <a:t>Romain VALADE, ARVALIS</a:t>
            </a:r>
          </a:p>
          <a:p>
            <a:r>
              <a:rPr lang="fr-FR" dirty="0"/>
              <a:t>Journée restitution FSOV, 24 mars 2026</a:t>
            </a:r>
          </a:p>
          <a:p>
            <a:endParaRPr lang="en-US" dirty="0"/>
          </a:p>
        </p:txBody>
      </p:sp>
      <p:pic>
        <p:nvPicPr>
          <p:cNvPr id="9" name="Picture 6" descr="logo-fsov">
            <a:extLst>
              <a:ext uri="{FF2B5EF4-FFF2-40B4-BE49-F238E27FC236}">
                <a16:creationId xmlns:a16="http://schemas.microsoft.com/office/drawing/2014/main" id="{70A69B26-A5B0-46D0-8B87-9E13DE210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42" y="248324"/>
            <a:ext cx="1459421" cy="67714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Sous-titre 8">
            <a:extLst>
              <a:ext uri="{FF2B5EF4-FFF2-40B4-BE49-F238E27FC236}">
                <a16:creationId xmlns:a16="http://schemas.microsoft.com/office/drawing/2014/main" id="{9C34D5FA-24C3-4892-8757-82753DD6D219}"/>
              </a:ext>
            </a:extLst>
          </p:cNvPr>
          <p:cNvSpPr txBox="1">
            <a:spLocks/>
          </p:cNvSpPr>
          <p:nvPr/>
        </p:nvSpPr>
        <p:spPr>
          <a:xfrm rot="16200000">
            <a:off x="-2718246" y="779977"/>
            <a:ext cx="5025491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b="1" kern="1200">
                <a:solidFill>
                  <a:schemeClr val="tx2"/>
                </a:solidFill>
                <a:latin typeface="Nunito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645043"/>
                </a:solidFill>
                <a:latin typeface="Nunito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645043"/>
                </a:solidFill>
                <a:latin typeface="Nunito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645043"/>
                </a:solidFill>
                <a:latin typeface="Nunito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645043"/>
                </a:solidFill>
                <a:latin typeface="Nunito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2" name="Espace réservé du contenu 95" descr="Une image contenant texte, Polic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D3D68D88-EC15-18DB-1243-1DB796821D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035" y="5557669"/>
            <a:ext cx="2811203" cy="424275"/>
          </a:xfrm>
          <a:prstGeom prst="rect">
            <a:avLst/>
          </a:prstGeom>
        </p:spPr>
      </p:pic>
      <p:pic>
        <p:nvPicPr>
          <p:cNvPr id="3" name="Picture 3" descr="ASUR plant breeding | LinkedIn">
            <a:extLst>
              <a:ext uri="{FF2B5EF4-FFF2-40B4-BE49-F238E27FC236}">
                <a16:creationId xmlns:a16="http://schemas.microsoft.com/office/drawing/2014/main" id="{2E7381AB-F930-0A3B-E12D-6C58F97AC0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36"/>
          <a:stretch>
            <a:fillRect/>
          </a:stretch>
        </p:blipFill>
        <p:spPr bwMode="auto">
          <a:xfrm>
            <a:off x="156298" y="1300331"/>
            <a:ext cx="774982" cy="63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Florimond Desprez (@GroupeFDesprez) | Twitter">
            <a:extLst>
              <a:ext uri="{FF2B5EF4-FFF2-40B4-BE49-F238E27FC236}">
                <a16:creationId xmlns:a16="http://schemas.microsoft.com/office/drawing/2014/main" id="{30349DBD-5202-9294-C0A3-3BAD6CAE4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8" b="11030"/>
          <a:stretch/>
        </p:blipFill>
        <p:spPr bwMode="auto">
          <a:xfrm>
            <a:off x="118479" y="2781568"/>
            <a:ext cx="830048" cy="67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File:KWS SAAT AG logo.svg - Wikimedia Commons">
            <a:extLst>
              <a:ext uri="{FF2B5EF4-FFF2-40B4-BE49-F238E27FC236}">
                <a16:creationId xmlns:a16="http://schemas.microsoft.com/office/drawing/2014/main" id="{830AF5BF-B929-C4F8-1F86-7DFD7244B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86" y="1963206"/>
            <a:ext cx="445552" cy="64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5" descr="Fichier:Logo Limagrain.jpg — Wikipédia">
            <a:extLst>
              <a:ext uri="{FF2B5EF4-FFF2-40B4-BE49-F238E27FC236}">
                <a16:creationId xmlns:a16="http://schemas.microsoft.com/office/drawing/2014/main" id="{9E8AEF83-C1D7-B174-EA8B-B3BC7BB70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0" y="3908072"/>
            <a:ext cx="1199209" cy="47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9" descr="Syngenta – Logos Download">
            <a:extLst>
              <a:ext uri="{FF2B5EF4-FFF2-40B4-BE49-F238E27FC236}">
                <a16:creationId xmlns:a16="http://schemas.microsoft.com/office/drawing/2014/main" id="{ED85C77B-63C6-AB14-84FB-8FFFA0405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0" y="5635904"/>
            <a:ext cx="1135957" cy="34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" descr="Collaborazioni internazionali – Adaglio Sementi">
            <a:extLst>
              <a:ext uri="{FF2B5EF4-FFF2-40B4-BE49-F238E27FC236}">
                <a16:creationId xmlns:a16="http://schemas.microsoft.com/office/drawing/2014/main" id="{3BC06AA9-E55E-71BE-1C13-95E23BAC4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4" y="3450802"/>
            <a:ext cx="1046548" cy="48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7" descr="Bienvenue sur Secobra Recherches">
            <a:extLst>
              <a:ext uri="{FF2B5EF4-FFF2-40B4-BE49-F238E27FC236}">
                <a16:creationId xmlns:a16="http://schemas.microsoft.com/office/drawing/2014/main" id="{CF4EB803-8AF9-4F24-B428-6BBBF23C4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3" y="4858845"/>
            <a:ext cx="1061900" cy="70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0583243-0971-7656-B250-6ED8EACDAE6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1" y="4455292"/>
            <a:ext cx="1199208" cy="250120"/>
          </a:xfrm>
          <a:prstGeom prst="rect">
            <a:avLst/>
          </a:prstGeom>
        </p:spPr>
      </p:pic>
      <p:pic>
        <p:nvPicPr>
          <p:cNvPr id="15" name="Image 14" descr="Une image contenant texte&#10;&#10;Description générée automatiquement">
            <a:extLst>
              <a:ext uri="{FF2B5EF4-FFF2-40B4-BE49-F238E27FC236}">
                <a16:creationId xmlns:a16="http://schemas.microsoft.com/office/drawing/2014/main" id="{63484B48-BC0C-8DB4-490A-A8540B9D39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388" y="5958120"/>
            <a:ext cx="1726448" cy="633663"/>
          </a:xfrm>
          <a:prstGeom prst="rect">
            <a:avLst/>
          </a:prstGeom>
        </p:spPr>
      </p:pic>
      <p:pic>
        <p:nvPicPr>
          <p:cNvPr id="16" name="Image 15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8D994F6A-F05E-A650-6CE1-A735BAA595D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5" y="6274952"/>
            <a:ext cx="1240326" cy="228901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DA41E7AF-65E1-CDC0-33CD-5C424BD1B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0452" y="3718142"/>
            <a:ext cx="2646645" cy="19849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2D3B924-38F8-A70A-7113-5C09E82DEE0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308" y="3577764"/>
            <a:ext cx="660616" cy="66061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25183C-81B0-7E34-1D85-25E5CBEE535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8" b="21393"/>
          <a:stretch/>
        </p:blipFill>
        <p:spPr>
          <a:xfrm>
            <a:off x="1961510" y="5353783"/>
            <a:ext cx="1398327" cy="54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42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B352F4-0BF0-4842-64F7-82A23A99E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Adaptation à l’hôte?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0E28F93-1F87-952A-179D-329F2CCD5513}"/>
              </a:ext>
            </a:extLst>
          </p:cNvPr>
          <p:cNvSpPr txBox="1"/>
          <p:nvPr/>
        </p:nvSpPr>
        <p:spPr>
          <a:xfrm>
            <a:off x="999067" y="4649786"/>
            <a:ext cx="996759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à"/>
            </a:pPr>
            <a:r>
              <a:rPr lang="fr-FR" sz="2600" b="1" dirty="0"/>
              <a:t>Effets souches, variétés, variétés x souches</a:t>
            </a:r>
          </a:p>
          <a:p>
            <a:pPr marL="457200" indent="-457200" algn="ctr">
              <a:buFont typeface="Wingdings" panose="05000000000000000000" pitchFamily="2" charset="2"/>
              <a:buChar char="à"/>
            </a:pPr>
            <a:endParaRPr lang="fr-FR" sz="2600" b="1" dirty="0"/>
          </a:p>
          <a:p>
            <a:pPr marL="457200" indent="-457200" algn="ctr">
              <a:buFont typeface="Wingdings" panose="05000000000000000000" pitchFamily="2" charset="2"/>
              <a:buChar char="à"/>
            </a:pPr>
            <a:r>
              <a:rPr lang="fr-FR" sz="2600" b="1" dirty="0"/>
              <a:t>Différences de sensibilité orge printemps/hiver selon les isolats en cohérence avec la structure génétique de Ptt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516FB802-DF88-8D70-B07E-1F1F15B074B0}"/>
              </a:ext>
            </a:extLst>
          </p:cNvPr>
          <p:cNvGrpSpPr/>
          <p:nvPr/>
        </p:nvGrpSpPr>
        <p:grpSpPr>
          <a:xfrm>
            <a:off x="0" y="1216217"/>
            <a:ext cx="11834037" cy="3270723"/>
            <a:chOff x="0" y="1216217"/>
            <a:chExt cx="12201843" cy="343357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BAA4F41-45A4-D8B1-F274-07DB53FCE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513329"/>
              <a:ext cx="3141133" cy="3136458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763A757-14B0-6269-6971-024EB014D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2601" y="1513329"/>
              <a:ext cx="3141132" cy="3136458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2F0CC1F-C17D-0F33-B32A-E3BC6F17F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28267" y="1513328"/>
              <a:ext cx="3141132" cy="3136458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3913B86C-F464-0B72-A227-5417D7E06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60712" y="1513329"/>
              <a:ext cx="3141131" cy="3136457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803AE8C-5E25-4041-8E0F-0D1AE590ADC2}"/>
                </a:ext>
              </a:extLst>
            </p:cNvPr>
            <p:cNvSpPr txBox="1"/>
            <p:nvPr/>
          </p:nvSpPr>
          <p:spPr>
            <a:xfrm>
              <a:off x="999067" y="1292879"/>
              <a:ext cx="1394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Souche hiver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586B8FB6-FA61-3AC9-65E3-659C9BD6F621}"/>
                </a:ext>
              </a:extLst>
            </p:cNvPr>
            <p:cNvSpPr txBox="1"/>
            <p:nvPr/>
          </p:nvSpPr>
          <p:spPr>
            <a:xfrm>
              <a:off x="3770375" y="1292879"/>
              <a:ext cx="18812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Souche printemps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439E2F14-15DD-B325-E20C-2B56FB555C54}"/>
                </a:ext>
              </a:extLst>
            </p:cNvPr>
            <p:cNvSpPr txBox="1"/>
            <p:nvPr/>
          </p:nvSpPr>
          <p:spPr>
            <a:xfrm>
              <a:off x="7008079" y="1226037"/>
              <a:ext cx="1394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Souche hiver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8C4EAE45-899B-FB8A-727B-7477498EBCA6}"/>
                </a:ext>
              </a:extLst>
            </p:cNvPr>
            <p:cNvSpPr txBox="1"/>
            <p:nvPr/>
          </p:nvSpPr>
          <p:spPr>
            <a:xfrm>
              <a:off x="9756016" y="1216217"/>
              <a:ext cx="18812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Souche printemps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693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A0B9A0-5A2A-B5E9-9A45-B5D87E128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Caractérisation de la sensibilité du panel variétal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882FA8B-ED21-9F28-D574-046661186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161" y="816672"/>
            <a:ext cx="11180181" cy="5224656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chemeClr val="tx1"/>
                </a:solidFill>
              </a:rPr>
              <a:t>Données génotypiques</a:t>
            </a:r>
          </a:p>
          <a:p>
            <a:pPr marL="1143000" lvl="1" indent="-457200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chemeClr val="tx1"/>
                </a:solidFill>
              </a:rPr>
              <a:t>Illumina 50k </a:t>
            </a:r>
            <a:r>
              <a:rPr lang="fr-FR" sz="2000" dirty="0" err="1">
                <a:solidFill>
                  <a:schemeClr val="tx1"/>
                </a:solidFill>
              </a:rPr>
              <a:t>iSelect</a:t>
            </a:r>
            <a:r>
              <a:rPr lang="fr-FR" sz="2000" dirty="0">
                <a:solidFill>
                  <a:schemeClr val="tx1"/>
                </a:solidFill>
              </a:rPr>
              <a:t> (Bayer et al. 2017) sur 280 variétés hiver (</a:t>
            </a:r>
            <a:r>
              <a:rPr lang="fr-FR" sz="2000" dirty="0" err="1">
                <a:solidFill>
                  <a:schemeClr val="tx1"/>
                </a:solidFill>
              </a:rPr>
              <a:t>Casdar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Rhyno</a:t>
            </a:r>
            <a:r>
              <a:rPr lang="fr-FR" sz="2000" dirty="0">
                <a:solidFill>
                  <a:schemeClr val="tx1"/>
                </a:solidFill>
              </a:rPr>
              <a:t>)</a:t>
            </a:r>
          </a:p>
          <a:p>
            <a:pPr marL="1143000" lvl="1" indent="-457200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chemeClr val="tx1"/>
                </a:solidFill>
              </a:rPr>
              <a:t>Environ 30k SNP disponibles</a:t>
            </a:r>
          </a:p>
          <a:p>
            <a:pPr marL="1143000" lvl="1" indent="-457200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chemeClr val="tx1"/>
                </a:solidFill>
              </a:rPr>
              <a:t>Génome de référence </a:t>
            </a:r>
            <a:r>
              <a:rPr lang="fr-FR" sz="2000" dirty="0" err="1">
                <a:solidFill>
                  <a:schemeClr val="tx1"/>
                </a:solidFill>
              </a:rPr>
              <a:t>Morex</a:t>
            </a:r>
            <a:r>
              <a:rPr lang="fr-FR" sz="2000" dirty="0">
                <a:solidFill>
                  <a:schemeClr val="tx1"/>
                </a:solidFill>
              </a:rPr>
              <a:t> V2 (</a:t>
            </a:r>
            <a:r>
              <a:rPr lang="fr-FR" sz="2000" dirty="0" err="1">
                <a:solidFill>
                  <a:schemeClr val="tx1"/>
                </a:solidFill>
              </a:rPr>
              <a:t>Monat</a:t>
            </a:r>
            <a:r>
              <a:rPr lang="fr-FR" sz="2000" dirty="0">
                <a:solidFill>
                  <a:schemeClr val="tx1"/>
                </a:solidFill>
              </a:rPr>
              <a:t> et al. 2019)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fr-FR" dirty="0">
              <a:solidFill>
                <a:schemeClr val="tx1"/>
              </a:solidFill>
            </a:endParaRPr>
          </a:p>
          <a:p>
            <a:pPr marL="1143000" lvl="1" indent="-457200">
              <a:buFont typeface="Wingdings" panose="05000000000000000000" pitchFamily="2" charset="2"/>
              <a:buChar char="Ø"/>
            </a:pPr>
            <a:endParaRPr lang="fr-FR" dirty="0">
              <a:solidFill>
                <a:schemeClr val="tx1"/>
              </a:solidFill>
            </a:endParaRPr>
          </a:p>
          <a:p>
            <a:pPr marL="1143000" lvl="1" indent="-457200">
              <a:buFont typeface="Wingdings" panose="05000000000000000000" pitchFamily="2" charset="2"/>
              <a:buChar char="Ø"/>
            </a:pP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6" name="Image 5" descr="Une image contenant texte, carte, diagramme&#10;&#10;Description générée automatiquement">
            <a:extLst>
              <a:ext uri="{FF2B5EF4-FFF2-40B4-BE49-F238E27FC236}">
                <a16:creationId xmlns:a16="http://schemas.microsoft.com/office/drawing/2014/main" id="{2757A307-49BC-D8F9-2DB6-F9365E4C7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015" y="2100305"/>
            <a:ext cx="3876824" cy="387213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2D51F8D-18D0-1269-8620-39B2F62E17AB}"/>
              </a:ext>
            </a:extLst>
          </p:cNvPr>
          <p:cNvSpPr txBox="1"/>
          <p:nvPr/>
        </p:nvSpPr>
        <p:spPr>
          <a:xfrm>
            <a:off x="558161" y="2272935"/>
            <a:ext cx="6861677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600" b="1" dirty="0">
                <a:solidFill>
                  <a:schemeClr val="tx1"/>
                </a:solidFill>
              </a:rPr>
              <a:t>Données phénotypiques aux champs</a:t>
            </a:r>
          </a:p>
          <a:p>
            <a:pPr marL="1143000" lvl="1" indent="-457200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chemeClr val="tx1"/>
                </a:solidFill>
              </a:rPr>
              <a:t>20 essais pour 15 lieux </a:t>
            </a:r>
          </a:p>
          <a:p>
            <a:pPr marL="1143000" lvl="1" indent="-457200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chemeClr val="tx1"/>
                </a:solidFill>
              </a:rPr>
              <a:t>5 années (</a:t>
            </a:r>
            <a:r>
              <a:rPr lang="fr-FR" sz="2000" dirty="0" err="1">
                <a:solidFill>
                  <a:schemeClr val="tx1"/>
                </a:solidFill>
              </a:rPr>
              <a:t>Colnator</a:t>
            </a:r>
            <a:r>
              <a:rPr lang="fr-FR" sz="2000" dirty="0">
                <a:solidFill>
                  <a:schemeClr val="tx1"/>
                </a:solidFill>
              </a:rPr>
              <a:t>, </a:t>
            </a:r>
            <a:r>
              <a:rPr lang="fr-FR" sz="2000" dirty="0" err="1"/>
              <a:t>R</a:t>
            </a:r>
            <a:r>
              <a:rPr lang="fr-FR" sz="2000" dirty="0" err="1">
                <a:solidFill>
                  <a:schemeClr val="tx1"/>
                </a:solidFill>
              </a:rPr>
              <a:t>hyno</a:t>
            </a:r>
            <a:r>
              <a:rPr lang="fr-FR" sz="2000" dirty="0">
                <a:solidFill>
                  <a:schemeClr val="tx1"/>
                </a:solidFill>
              </a:rPr>
              <a:t>, </a:t>
            </a:r>
            <a:r>
              <a:rPr lang="fr-FR" sz="2000" dirty="0" err="1">
                <a:solidFill>
                  <a:schemeClr val="tx1"/>
                </a:solidFill>
              </a:rPr>
              <a:t>Helmo</a:t>
            </a:r>
            <a:r>
              <a:rPr lang="fr-FR" sz="2000" dirty="0">
                <a:solidFill>
                  <a:schemeClr val="tx1"/>
                </a:solidFill>
              </a:rPr>
              <a:t>)</a:t>
            </a:r>
          </a:p>
          <a:p>
            <a:pPr marL="1143000" lvl="1" indent="-457200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chemeClr val="tx1"/>
                </a:solidFill>
              </a:rPr>
              <a:t>1 à 3 années par lieu</a:t>
            </a:r>
          </a:p>
          <a:p>
            <a:pPr marL="1143000" lvl="1" indent="-457200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chemeClr val="tx1"/>
                </a:solidFill>
              </a:rPr>
              <a:t>1 à 3 dates de notation (choix de la date la plus discriminante), hauteur et dates d’épiaisons (incomplet) </a:t>
            </a:r>
          </a:p>
          <a:p>
            <a:pPr marL="1143000" lvl="1" indent="-457200">
              <a:buFont typeface="Wingdings" panose="05000000000000000000" pitchFamily="2" charset="2"/>
              <a:buChar char="Ø"/>
            </a:pPr>
            <a:r>
              <a:rPr lang="fr-FR" sz="2000" dirty="0"/>
              <a:t>8 essais avec faible pression écartés</a:t>
            </a:r>
          </a:p>
          <a:p>
            <a:pPr marL="1143000" lvl="1" indent="-457200">
              <a:buFont typeface="Wingdings" panose="05000000000000000000" pitchFamily="2" charset="2"/>
              <a:buChar char="Ø"/>
            </a:pPr>
            <a:r>
              <a:rPr lang="fr-FR" sz="2000" dirty="0"/>
              <a:t>Moyennes ajustées pour chaque variété x essai (avec prise en compte de l’effet bloc)</a:t>
            </a:r>
          </a:p>
          <a:p>
            <a:pPr marL="1143000" lvl="1" indent="-457200">
              <a:buFont typeface="Wingdings" panose="05000000000000000000" pitchFamily="2" charset="2"/>
              <a:buChar char="Ø"/>
            </a:pPr>
            <a:r>
              <a:rPr lang="fr-FR" sz="2000" dirty="0"/>
              <a:t>Correction de la note de sensibilité avec les facteurs d’évitement (hauteur, épiaison)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A3A7102-3A35-4E01-BEB0-7D7DE4015F31}"/>
              </a:ext>
            </a:extLst>
          </p:cNvPr>
          <p:cNvSpPr txBox="1"/>
          <p:nvPr/>
        </p:nvSpPr>
        <p:spPr>
          <a:xfrm>
            <a:off x="-523654" y="5842337"/>
            <a:ext cx="959322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lvl="1"/>
            <a:endParaRPr lang="fr-FR" sz="2000" b="1" dirty="0"/>
          </a:p>
          <a:p>
            <a:pPr marL="1600200" lvl="2" indent="-457200">
              <a:buFont typeface="Wingdings" panose="05000000000000000000" pitchFamily="2" charset="2"/>
              <a:buChar char="Ø"/>
            </a:pPr>
            <a:r>
              <a:rPr lang="fr-FR" sz="2600" b="1" dirty="0">
                <a:solidFill>
                  <a:schemeClr val="tx1"/>
                </a:solidFill>
              </a:rPr>
              <a:t>Données phénotypiques en conditions contrôlées</a:t>
            </a:r>
          </a:p>
        </p:txBody>
      </p:sp>
    </p:spTree>
    <p:extLst>
      <p:ext uri="{BB962C8B-B14F-4D97-AF65-F5344CB8AC3E}">
        <p14:creationId xmlns:p14="http://schemas.microsoft.com/office/powerpoint/2010/main" val="234699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FF4156-C7A7-08E3-B994-1DF33B59A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Caractérisation de la sensibilité du panel variétal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DA27CBC-3FF7-27A6-AAD7-39B540C00E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188"/>
          <a:stretch/>
        </p:blipFill>
        <p:spPr>
          <a:xfrm>
            <a:off x="520987" y="919338"/>
            <a:ext cx="6326455" cy="299545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F11B3AF-75DE-1059-AEB0-9F40D7BA64B7}"/>
              </a:ext>
            </a:extLst>
          </p:cNvPr>
          <p:cNvSpPr txBox="1"/>
          <p:nvPr/>
        </p:nvSpPr>
        <p:spPr>
          <a:xfrm>
            <a:off x="7123209" y="1613388"/>
            <a:ext cx="462516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200" dirty="0"/>
              <a:t>Effet G: 14% de la variance</a:t>
            </a:r>
          </a:p>
          <a:p>
            <a:pPr algn="just"/>
            <a:r>
              <a:rPr lang="fr-FR" sz="2200" dirty="0"/>
              <a:t>Effet E: 36% de la variance</a:t>
            </a:r>
          </a:p>
          <a:p>
            <a:pPr algn="just"/>
            <a:r>
              <a:rPr lang="fr-FR" sz="2200" dirty="0"/>
              <a:t>Part importante d’interactions G×E</a:t>
            </a:r>
          </a:p>
          <a:p>
            <a:pPr algn="just"/>
            <a:endParaRPr lang="fr-FR" sz="2200" dirty="0"/>
          </a:p>
          <a:p>
            <a:pPr algn="just"/>
            <a:r>
              <a:rPr lang="fr-FR" sz="2200" b="1" dirty="0">
                <a:sym typeface="Wingdings" panose="05000000000000000000" pitchFamily="2" charset="2"/>
              </a:rPr>
              <a:t>Nombreuses variétés peu sensibles</a:t>
            </a:r>
            <a:endParaRPr lang="fr-FR" sz="2200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B042EA-E73B-CABC-3005-FBB6B724EA07}"/>
              </a:ext>
            </a:extLst>
          </p:cNvPr>
          <p:cNvSpPr txBox="1"/>
          <p:nvPr/>
        </p:nvSpPr>
        <p:spPr>
          <a:xfrm>
            <a:off x="1517798" y="758530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1800" b="1" dirty="0">
                <a:solidFill>
                  <a:schemeClr val="tx1"/>
                </a:solidFill>
              </a:rPr>
              <a:t>Données phénotypiques aux champs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9160CF6-FDEE-27CA-872D-714C8008502A}"/>
              </a:ext>
            </a:extLst>
          </p:cNvPr>
          <p:cNvSpPr txBox="1"/>
          <p:nvPr/>
        </p:nvSpPr>
        <p:spPr>
          <a:xfrm>
            <a:off x="-114906" y="3987193"/>
            <a:ext cx="9593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00200" lvl="2" indent="-45720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chemeClr val="tx1"/>
                </a:solidFill>
              </a:rPr>
              <a:t>Données phénotypiques en conditions contrôlées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D1A7D3D-73DD-1038-7292-6C7041D01DED}"/>
              </a:ext>
            </a:extLst>
          </p:cNvPr>
          <p:cNvSpPr txBox="1"/>
          <p:nvPr/>
        </p:nvSpPr>
        <p:spPr>
          <a:xfrm>
            <a:off x="7186399" y="4208933"/>
            <a:ext cx="449878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200" dirty="0"/>
              <a:t>Effet G: 30% de la variance</a:t>
            </a:r>
          </a:p>
          <a:p>
            <a:pPr algn="just"/>
            <a:r>
              <a:rPr lang="fr-FR" sz="2200" dirty="0"/>
              <a:t>Effet Isolat: 23% de la variance</a:t>
            </a:r>
          </a:p>
          <a:p>
            <a:pPr algn="just"/>
            <a:r>
              <a:rPr lang="fr-FR" sz="2200" dirty="0"/>
              <a:t>Part importante d’interactions G×E</a:t>
            </a:r>
          </a:p>
          <a:p>
            <a:pPr algn="just"/>
            <a:endParaRPr lang="fr-FR" sz="2200" dirty="0"/>
          </a:p>
          <a:p>
            <a:pPr algn="just"/>
            <a:r>
              <a:rPr lang="fr-FR" sz="2200" b="1" dirty="0">
                <a:sym typeface="Wingdings" panose="05000000000000000000" pitchFamily="2" charset="2"/>
              </a:rPr>
              <a:t> Distribution légèrement différente mais nombreuses variétés assez peu sensibles</a:t>
            </a:r>
            <a:endParaRPr lang="fr-FR" sz="2200" b="1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3300E595-D0B4-52E3-BFDA-71D5B9093025}"/>
              </a:ext>
            </a:extLst>
          </p:cNvPr>
          <p:cNvGrpSpPr/>
          <p:nvPr/>
        </p:nvGrpSpPr>
        <p:grpSpPr>
          <a:xfrm>
            <a:off x="1250812" y="4275098"/>
            <a:ext cx="5004677" cy="2499029"/>
            <a:chOff x="1250812" y="4275098"/>
            <a:chExt cx="5004677" cy="2499029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4505EC54-C91D-EE14-E539-CF164EE2F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50812" y="4275098"/>
              <a:ext cx="5004677" cy="2499029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63CDF378-C1EA-44B3-EEC7-D0FD18BDF6F9}"/>
                </a:ext>
              </a:extLst>
            </p:cNvPr>
            <p:cNvSpPr txBox="1"/>
            <p:nvPr/>
          </p:nvSpPr>
          <p:spPr>
            <a:xfrm>
              <a:off x="1907177" y="4521319"/>
              <a:ext cx="4528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OP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EC048D29-D013-8F71-AD97-E8B47916802B}"/>
                </a:ext>
              </a:extLst>
            </p:cNvPr>
            <p:cNvSpPr txBox="1"/>
            <p:nvPr/>
          </p:nvSpPr>
          <p:spPr>
            <a:xfrm>
              <a:off x="4228862" y="4521319"/>
              <a:ext cx="4528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OP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DBE77EFD-3E7E-DCBD-F1D6-E0663632E958}"/>
                </a:ext>
              </a:extLst>
            </p:cNvPr>
            <p:cNvSpPr txBox="1"/>
            <p:nvPr/>
          </p:nvSpPr>
          <p:spPr>
            <a:xfrm>
              <a:off x="3068019" y="4503497"/>
              <a:ext cx="4528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OH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04DEF69A-9373-C646-035C-69EE9705C846}"/>
                </a:ext>
              </a:extLst>
            </p:cNvPr>
            <p:cNvSpPr txBox="1"/>
            <p:nvPr/>
          </p:nvSpPr>
          <p:spPr>
            <a:xfrm>
              <a:off x="5389704" y="4488840"/>
              <a:ext cx="4528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OH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713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4D64BD-E7BB-F83E-7D45-2AF6D059A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Génétique d’association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E6E0FC0-0ED5-388D-AF53-E985D7139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421" y="922875"/>
            <a:ext cx="8792729" cy="5224656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tx1"/>
                </a:solidFill>
              </a:rPr>
              <a:t>Résultats par essai/souche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78A26BE-BEBE-A6C8-5DDA-6BA8FB39E368}"/>
              </a:ext>
            </a:extLst>
          </p:cNvPr>
          <p:cNvGrpSpPr/>
          <p:nvPr/>
        </p:nvGrpSpPr>
        <p:grpSpPr>
          <a:xfrm>
            <a:off x="182088" y="1430178"/>
            <a:ext cx="7793410" cy="3450662"/>
            <a:chOff x="85725" y="1650553"/>
            <a:chExt cx="10496550" cy="45406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79E00E0-67C7-C39A-F504-C970081F4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725" y="3676452"/>
              <a:ext cx="10496550" cy="2514798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8341319-D88F-47B3-16AA-A29608EFF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725" y="1650553"/>
              <a:ext cx="10496550" cy="1672245"/>
            </a:xfrm>
            <a:prstGeom prst="rect">
              <a:avLst/>
            </a:prstGeom>
          </p:spPr>
        </p:pic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B427EF45-B67D-84DD-F875-350D4B803A9D}"/>
              </a:ext>
            </a:extLst>
          </p:cNvPr>
          <p:cNvSpPr txBox="1"/>
          <p:nvPr/>
        </p:nvSpPr>
        <p:spPr>
          <a:xfrm>
            <a:off x="7975498" y="1654017"/>
            <a:ext cx="367037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dirty="0"/>
              <a:t>110 marqueurs associés à la sensibilité sur le 2H, 4H et 6H </a:t>
            </a:r>
            <a:r>
              <a:rPr lang="fr-FR" sz="1600" i="1" dirty="0"/>
              <a:t>(seuil de significativité : -log10(p)=5)</a:t>
            </a:r>
          </a:p>
          <a:p>
            <a:pPr algn="just"/>
            <a:endParaRPr lang="fr-FR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dirty="0"/>
              <a:t>93 localisés sur le 6H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dirty="0"/>
              <a:t>Pic d’association dans zone à fort DL (faible résolution) </a:t>
            </a:r>
            <a:r>
              <a:rPr lang="fr-FR" dirty="0">
                <a:sym typeface="Wingdings" panose="05000000000000000000" pitchFamily="2" charset="2"/>
              </a:rPr>
              <a:t> prise en compte du marqueur en </a:t>
            </a:r>
            <a:r>
              <a:rPr lang="fr-FR" dirty="0" err="1">
                <a:sym typeface="Wingdings" panose="05000000000000000000" pitchFamily="2" charset="2"/>
              </a:rPr>
              <a:t>co</a:t>
            </a:r>
            <a:r>
              <a:rPr lang="fr-FR" dirty="0">
                <a:sym typeface="Wingdings" panose="05000000000000000000" pitchFamily="2" charset="2"/>
              </a:rPr>
              <a:t>-variable</a:t>
            </a: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3D78193-7BAB-0A39-33F9-8DFC203F3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088" y="4858297"/>
            <a:ext cx="7793410" cy="124159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D4230BD-1CA1-5B02-EB2E-DEDCDBCAB3FF}"/>
              </a:ext>
            </a:extLst>
          </p:cNvPr>
          <p:cNvSpPr txBox="1"/>
          <p:nvPr/>
        </p:nvSpPr>
        <p:spPr>
          <a:xfrm>
            <a:off x="8201831" y="4878930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Confirme présence d’un QTL indépendant sur le 6H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QTL additionnel sur le 5H</a:t>
            </a:r>
          </a:p>
        </p:txBody>
      </p:sp>
    </p:spTree>
    <p:extLst>
      <p:ext uri="{BB962C8B-B14F-4D97-AF65-F5344CB8AC3E}">
        <p14:creationId xmlns:p14="http://schemas.microsoft.com/office/powerpoint/2010/main" val="369846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4C028B-EBB4-D7C0-BD62-D69F24180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Génétique d’association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C9B27A-E838-49C1-A829-7F1BC47AC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tx1"/>
                </a:solidFill>
              </a:rPr>
              <a:t>Bilan </a:t>
            </a:r>
            <a:r>
              <a:rPr lang="fr-FR" dirty="0" err="1">
                <a:solidFill>
                  <a:schemeClr val="tx1"/>
                </a:solidFill>
              </a:rPr>
              <a:t>QTLs</a:t>
            </a:r>
            <a:endParaRPr lang="fr-FR" dirty="0">
              <a:solidFill>
                <a:schemeClr val="tx1"/>
              </a:solidFill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17E81E72-CFB0-9734-8E24-676CABCBA2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01819"/>
              </p:ext>
            </p:extLst>
          </p:nvPr>
        </p:nvGraphicFramePr>
        <p:xfrm>
          <a:off x="175319" y="1724025"/>
          <a:ext cx="11445183" cy="2623200"/>
        </p:xfrm>
        <a:graphic>
          <a:graphicData uri="http://schemas.openxmlformats.org/drawingml/2006/table">
            <a:tbl>
              <a:tblPr/>
              <a:tblGrid>
                <a:gridCol w="601287">
                  <a:extLst>
                    <a:ext uri="{9D8B030D-6E8A-4147-A177-3AD203B41FA5}">
                      <a16:colId xmlns:a16="http://schemas.microsoft.com/office/drawing/2014/main" val="1636378956"/>
                    </a:ext>
                  </a:extLst>
                </a:gridCol>
                <a:gridCol w="248809">
                  <a:extLst>
                    <a:ext uri="{9D8B030D-6E8A-4147-A177-3AD203B41FA5}">
                      <a16:colId xmlns:a16="http://schemas.microsoft.com/office/drawing/2014/main" val="3171365834"/>
                    </a:ext>
                  </a:extLst>
                </a:gridCol>
                <a:gridCol w="1130004">
                  <a:extLst>
                    <a:ext uri="{9D8B030D-6E8A-4147-A177-3AD203B41FA5}">
                      <a16:colId xmlns:a16="http://schemas.microsoft.com/office/drawing/2014/main" val="1062973721"/>
                    </a:ext>
                  </a:extLst>
                </a:gridCol>
                <a:gridCol w="1378813">
                  <a:extLst>
                    <a:ext uri="{9D8B030D-6E8A-4147-A177-3AD203B41FA5}">
                      <a16:colId xmlns:a16="http://schemas.microsoft.com/office/drawing/2014/main" val="3103193393"/>
                    </a:ext>
                  </a:extLst>
                </a:gridCol>
                <a:gridCol w="1523951">
                  <a:extLst>
                    <a:ext uri="{9D8B030D-6E8A-4147-A177-3AD203B41FA5}">
                      <a16:colId xmlns:a16="http://schemas.microsoft.com/office/drawing/2014/main" val="1647295955"/>
                    </a:ext>
                  </a:extLst>
                </a:gridCol>
                <a:gridCol w="725691">
                  <a:extLst>
                    <a:ext uri="{9D8B030D-6E8A-4147-A177-3AD203B41FA5}">
                      <a16:colId xmlns:a16="http://schemas.microsoft.com/office/drawing/2014/main" val="3505025568"/>
                    </a:ext>
                  </a:extLst>
                </a:gridCol>
                <a:gridCol w="694590">
                  <a:extLst>
                    <a:ext uri="{9D8B030D-6E8A-4147-A177-3AD203B41FA5}">
                      <a16:colId xmlns:a16="http://schemas.microsoft.com/office/drawing/2014/main" val="396953008"/>
                    </a:ext>
                  </a:extLst>
                </a:gridCol>
                <a:gridCol w="1161105">
                  <a:extLst>
                    <a:ext uri="{9D8B030D-6E8A-4147-A177-3AD203B41FA5}">
                      <a16:colId xmlns:a16="http://schemas.microsoft.com/office/drawing/2014/main" val="3870163063"/>
                    </a:ext>
                  </a:extLst>
                </a:gridCol>
                <a:gridCol w="1420281">
                  <a:extLst>
                    <a:ext uri="{9D8B030D-6E8A-4147-A177-3AD203B41FA5}">
                      <a16:colId xmlns:a16="http://schemas.microsoft.com/office/drawing/2014/main" val="3589979346"/>
                    </a:ext>
                  </a:extLst>
                </a:gridCol>
                <a:gridCol w="715324">
                  <a:extLst>
                    <a:ext uri="{9D8B030D-6E8A-4147-A177-3AD203B41FA5}">
                      <a16:colId xmlns:a16="http://schemas.microsoft.com/office/drawing/2014/main" val="3823712573"/>
                    </a:ext>
                  </a:extLst>
                </a:gridCol>
                <a:gridCol w="528717">
                  <a:extLst>
                    <a:ext uri="{9D8B030D-6E8A-4147-A177-3AD203B41FA5}">
                      <a16:colId xmlns:a16="http://schemas.microsoft.com/office/drawing/2014/main" val="3817550724"/>
                    </a:ext>
                  </a:extLst>
                </a:gridCol>
                <a:gridCol w="653122">
                  <a:extLst>
                    <a:ext uri="{9D8B030D-6E8A-4147-A177-3AD203B41FA5}">
                      <a16:colId xmlns:a16="http://schemas.microsoft.com/office/drawing/2014/main" val="1504288941"/>
                    </a:ext>
                  </a:extLst>
                </a:gridCol>
                <a:gridCol w="663489">
                  <a:extLst>
                    <a:ext uri="{9D8B030D-6E8A-4147-A177-3AD203B41FA5}">
                      <a16:colId xmlns:a16="http://schemas.microsoft.com/office/drawing/2014/main" val="1327267781"/>
                    </a:ext>
                  </a:extLst>
                </a:gridCol>
              </a:tblGrid>
              <a:tr h="45732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QTL ID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Chr.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Physical interval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Trait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Trial/Isolate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Trait </a:t>
                      </a:r>
                      <a:r>
                        <a:rPr lang="fr-FR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maxlogp</a:t>
                      </a:r>
                      <a:endParaRPr lang="fr-F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Env. maxlogp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Most </a:t>
                      </a:r>
                      <a:r>
                        <a:rPr lang="fr-FR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signif</a:t>
                      </a:r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marker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Most </a:t>
                      </a:r>
                      <a:r>
                        <a:rPr lang="fr-FR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signif</a:t>
                      </a:r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marker position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 -log10(p)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fav</a:t>
                      </a:r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fr-FR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allele</a:t>
                      </a:r>
                      <a:endParaRPr lang="fr-F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Add</a:t>
                      </a:r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fr-FR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Effect</a:t>
                      </a:r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method</a:t>
                      </a:r>
                      <a:endParaRPr lang="fr-F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971878"/>
                  </a:ext>
                </a:extLst>
              </a:tr>
              <a:tr h="240653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QPt-1H-7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1H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7254189 - 7254189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helm.ctrlcond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helm.ctrlcond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JHI-Hv50k-2016-8306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7254189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metaGE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6727549"/>
                  </a:ext>
                </a:extLst>
              </a:tr>
              <a:tr h="240653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QPt-2H-1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2H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880829 - 880829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DRIHH.helm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FLO22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DRIHH.helm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FLO22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SCRI_RS_142851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880829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CC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7962502"/>
                  </a:ext>
                </a:extLst>
              </a:tr>
              <a:tr h="240653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QPt-2H-28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2H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23995925 - 28973874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helm.ctrlcond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FRA0042; HL20022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helm.ctrlcond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HL20022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JHI-Hv50k-2016-74955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27655068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GG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metaGE; SEA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7980920"/>
                  </a:ext>
                </a:extLst>
              </a:tr>
              <a:tr h="240653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QPt-3H-9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3H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8948624 - 8948624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helm.ctrlcond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helm.ctrlcond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JHI-Hv50k-2016-153661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8948624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metaGE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076156"/>
                  </a:ext>
                </a:extLst>
              </a:tr>
              <a:tr h="240653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QPt-4H-595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4H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595307323 - 595307323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helm.ctrlcond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HL20055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helm.ctrlcond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HL20055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JHI-Hv50k-2016-263864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595307323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CC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10.70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4656648"/>
                  </a:ext>
                </a:extLst>
              </a:tr>
              <a:tr h="240653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QPt-5H-498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5H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498131186 - 498138356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DRIHH.helm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RAG23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DRIHH.helm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RAG23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JHI-Hv50k-2016-317808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498131186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CC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1369689"/>
                  </a:ext>
                </a:extLst>
              </a:tr>
              <a:tr h="240653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QPt-6H-54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45758911 - 142433702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DRIHH.helm</a:t>
                      </a:r>
                      <a:r>
                        <a:rPr lang="fr-FR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; </a:t>
                      </a:r>
                      <a:r>
                        <a:rPr lang="fr-FR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helm.ctrlcond</a:t>
                      </a:r>
                      <a:endParaRPr lang="fr-FR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FRA0042; HL20022; RAG23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helm.ctrlcond</a:t>
                      </a:r>
                      <a:endParaRPr lang="fr-FR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HL20022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JHI-Hv50k-2016-386866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54240966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7.71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metaGE</a:t>
                      </a:r>
                      <a:r>
                        <a:rPr lang="fr-FR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; SEA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8960304"/>
                  </a:ext>
                </a:extLst>
              </a:tr>
              <a:tr h="240653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QPt-6H-358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6H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358331457 - 360107398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DRIHH.helm; helm.ctrlcond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HL20022; LEM18; RAG23; SEC17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DRIHH.helm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LEM18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JHI-Hv50k-2016-398720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358331457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CC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metaGE</a:t>
                      </a:r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; SEA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3388475"/>
                  </a:ext>
                </a:extLst>
              </a:tr>
              <a:tr h="240653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QPt-6H-570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6H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569815238 - 570637279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helm.ctrlcond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FRA0064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helm.ctrlcond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FRA0064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JHI-Hv50k-2016-432291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569815238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GG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metaGE</a:t>
                      </a:r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; SEA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0461225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E70D0871-4C2E-BC46-53D8-5D5EA798883E}"/>
              </a:ext>
            </a:extLst>
          </p:cNvPr>
          <p:cNvSpPr txBox="1"/>
          <p:nvPr/>
        </p:nvSpPr>
        <p:spPr>
          <a:xfrm>
            <a:off x="175319" y="4597647"/>
            <a:ext cx="115683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9 </a:t>
            </a:r>
            <a:r>
              <a:rPr lang="fr-FR" dirty="0" err="1"/>
              <a:t>QTLs</a:t>
            </a:r>
            <a:r>
              <a:rPr lang="fr-FR" dirty="0"/>
              <a:t> identifiés sur les chromosomes 1H, 2H, 3H, 4H, 5H, 6H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QPt-2H-28 pour deux souches en conditions contrôlées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QPt-6H-54 pour deux souches en conditions contrôlées et un essai en conditions agronomiques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</a:rPr>
              <a:t>QPt-6H-358</a:t>
            </a: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 pour une souche en conditions contrôlées et trois essais en conditions agronomiques </a:t>
            </a: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Marqueur KASP disponible</a:t>
            </a:r>
            <a:endParaRPr lang="fr-FR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Deux </a:t>
            </a:r>
            <a:r>
              <a:rPr lang="fr-FR" dirty="0" err="1">
                <a:solidFill>
                  <a:srgbClr val="000000"/>
                </a:solidFill>
                <a:latin typeface="Calibri" panose="020F0502020204030204" pitchFamily="34" charset="0"/>
              </a:rPr>
              <a:t>QTLs</a:t>
            </a: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 additionnels identifiés par méta-analyse sur les essais en conditions contrôlées (QPt-1H-7, QPt-3H-9)</a:t>
            </a:r>
          </a:p>
        </p:txBody>
      </p:sp>
    </p:spTree>
    <p:extLst>
      <p:ext uri="{BB962C8B-B14F-4D97-AF65-F5344CB8AC3E}">
        <p14:creationId xmlns:p14="http://schemas.microsoft.com/office/powerpoint/2010/main" val="3684993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E2A2B3-190B-D272-C787-905DEF0B3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Génétique d’association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91B27C-5AF7-39DA-7B78-015ABE7F9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chemeClr val="tx1"/>
                </a:solidFill>
              </a:rPr>
              <a:t>Bilan </a:t>
            </a:r>
            <a:r>
              <a:rPr lang="fr-FR" b="1" dirty="0" err="1">
                <a:solidFill>
                  <a:schemeClr val="tx1"/>
                </a:solidFill>
              </a:rPr>
              <a:t>QTLs</a:t>
            </a:r>
            <a:endParaRPr lang="fr-FR" b="1" dirty="0">
              <a:solidFill>
                <a:schemeClr val="tx1"/>
              </a:solidFill>
            </a:endParaRPr>
          </a:p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6006B34-5F04-D236-D2D7-F5EA771CE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15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63EBA86-A4C8-F507-6768-C48D4CBF3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071" y="1410210"/>
            <a:ext cx="6190199" cy="168409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DAC8633-4A59-B35D-9F4B-14BCAC864F0D}"/>
              </a:ext>
            </a:extLst>
          </p:cNvPr>
          <p:cNvSpPr txBox="1"/>
          <p:nvPr/>
        </p:nvSpPr>
        <p:spPr>
          <a:xfrm>
            <a:off x="133767" y="1616980"/>
            <a:ext cx="51716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dirty="0"/>
              <a:t>Calculs effectués sur le panel HELMO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dirty="0"/>
              <a:t>Allèle favorable peu représenté pour 4 </a:t>
            </a:r>
            <a:r>
              <a:rPr lang="fr-FR" dirty="0" err="1"/>
              <a:t>QTLs</a:t>
            </a:r>
            <a:r>
              <a:rPr lang="fr-FR" dirty="0"/>
              <a:t> (QPt-2H-1, QPt-3H-9, QPt-5H-498, QPt-6H-54*)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dirty="0"/>
              <a:t>Des différences marquées 2/6 rangs pour QPt-6H-358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7F703BA-F3F8-7C96-5391-EA75B73E8120}"/>
              </a:ext>
            </a:extLst>
          </p:cNvPr>
          <p:cNvSpPr txBox="1"/>
          <p:nvPr/>
        </p:nvSpPr>
        <p:spPr>
          <a:xfrm>
            <a:off x="586483" y="3145233"/>
            <a:ext cx="40957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600" b="1" dirty="0">
                <a:latin typeface="Nunito" pitchFamily="2" charset="0"/>
              </a:rPr>
              <a:t>Pyramidage des </a:t>
            </a:r>
            <a:r>
              <a:rPr lang="fr-FR" sz="2600" b="1" dirty="0" err="1">
                <a:latin typeface="Nunito" pitchFamily="2" charset="0"/>
              </a:rPr>
              <a:t>QTLs</a:t>
            </a:r>
            <a:r>
              <a:rPr lang="fr-FR" sz="2600" b="1" dirty="0">
                <a:latin typeface="Nunito" pitchFamily="2" charset="0"/>
              </a:rPr>
              <a:t>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31AC46B-295A-F9D1-B666-028733FBB7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336"/>
          <a:stretch>
            <a:fillRect/>
          </a:stretch>
        </p:blipFill>
        <p:spPr>
          <a:xfrm>
            <a:off x="778379" y="3779048"/>
            <a:ext cx="2925329" cy="261906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18DE064-C680-5998-4F93-E85A2612CDBD}"/>
              </a:ext>
            </a:extLst>
          </p:cNvPr>
          <p:cNvSpPr txBox="1"/>
          <p:nvPr/>
        </p:nvSpPr>
        <p:spPr>
          <a:xfrm>
            <a:off x="614486" y="6370123"/>
            <a:ext cx="421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dirty="0"/>
              <a:t>Absence d’effets additifs des </a:t>
            </a:r>
            <a:r>
              <a:rPr lang="fr-FR" dirty="0" err="1"/>
              <a:t>QTLs</a:t>
            </a:r>
            <a:r>
              <a:rPr lang="fr-FR" dirty="0"/>
              <a:t>?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69595CD-C9DF-8280-88E3-114481EEA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254" y="3586419"/>
            <a:ext cx="7168263" cy="264280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82555EF-B462-0CAE-2BD2-D851698A91BD}"/>
              </a:ext>
            </a:extLst>
          </p:cNvPr>
          <p:cNvSpPr txBox="1"/>
          <p:nvPr/>
        </p:nvSpPr>
        <p:spPr>
          <a:xfrm>
            <a:off x="5591174" y="3565821"/>
            <a:ext cx="663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Sensibilités pour différentes combinaisons alléliques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94BFD80-F516-A6E2-A480-0B9E9CB721C3}"/>
              </a:ext>
            </a:extLst>
          </p:cNvPr>
          <p:cNvSpPr txBox="1"/>
          <p:nvPr/>
        </p:nvSpPr>
        <p:spPr>
          <a:xfrm>
            <a:off x="6734175" y="6226248"/>
            <a:ext cx="4352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Des associations plus favorables ? </a:t>
            </a:r>
          </a:p>
        </p:txBody>
      </p:sp>
    </p:spTree>
    <p:extLst>
      <p:ext uri="{BB962C8B-B14F-4D97-AF65-F5344CB8AC3E}">
        <p14:creationId xmlns:p14="http://schemas.microsoft.com/office/powerpoint/2010/main" val="418818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2372EB-D8A1-96A7-FEE8-0F125B7C0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Développer un outil de prévision du risque?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0715E1-3936-39AC-2A96-927CB15FC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250" y="787068"/>
            <a:ext cx="10738500" cy="5224656"/>
          </a:xfrm>
        </p:spPr>
        <p:txBody>
          <a:bodyPr>
            <a:norm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fr-FR" sz="1600" u="sng" dirty="0">
                <a:solidFill>
                  <a:schemeClr val="tx1"/>
                </a:solidFill>
                <a:latin typeface="+mn-lt"/>
              </a:rPr>
              <a:t>Objectifs:</a:t>
            </a:r>
          </a:p>
          <a:p>
            <a:pPr marL="1143000" lvl="1" indent="-457200" algn="just"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chemeClr val="tx1"/>
                </a:solidFill>
                <a:latin typeface="+mn-lt"/>
              </a:rPr>
              <a:t>Identifier et quantifier les facteurs agronomiques et climatiques qui expliquent la pression Helminthosporiose</a:t>
            </a:r>
          </a:p>
          <a:p>
            <a:pPr marL="1143000" lvl="1" indent="-457200" algn="just"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chemeClr val="tx1"/>
                </a:solidFill>
                <a:latin typeface="+mn-lt"/>
              </a:rPr>
              <a:t>Proposer un outil de prévision du risque pour adapter la stratégie phytosanitaire</a:t>
            </a:r>
            <a:endParaRPr lang="fr-FR" sz="1600" u="sng" dirty="0">
              <a:solidFill>
                <a:schemeClr val="tx1"/>
              </a:solidFill>
              <a:latin typeface="+mn-lt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fr-FR" sz="1600" u="sng" dirty="0">
                <a:solidFill>
                  <a:schemeClr val="tx1"/>
                </a:solidFill>
                <a:latin typeface="+mn-lt"/>
              </a:rPr>
              <a:t>Matériels et Méthodes</a:t>
            </a:r>
          </a:p>
          <a:p>
            <a:pPr marL="1143000" lvl="1" indent="-457200" algn="just"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chemeClr val="tx1"/>
                </a:solidFill>
                <a:latin typeface="+mn-lt"/>
              </a:rPr>
              <a:t>Données Vigicultures/</a:t>
            </a:r>
            <a:r>
              <a:rPr lang="fr-FR" sz="1600" dirty="0" err="1">
                <a:solidFill>
                  <a:schemeClr val="tx1"/>
                </a:solidFill>
                <a:latin typeface="+mn-lt"/>
              </a:rPr>
              <a:t>Vegeobs</a:t>
            </a:r>
            <a:r>
              <a:rPr lang="fr-FR" sz="1600" dirty="0">
                <a:solidFill>
                  <a:schemeClr val="tx1"/>
                </a:solidFill>
                <a:latin typeface="+mn-lt"/>
              </a:rPr>
              <a:t> (2390 parcelles entre 2010 et 2023) </a:t>
            </a:r>
            <a:r>
              <a:rPr lang="fr-FR" sz="16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 Incidence précoce</a:t>
            </a:r>
            <a:endParaRPr lang="fr-FR" sz="1600" dirty="0">
              <a:solidFill>
                <a:schemeClr val="tx1"/>
              </a:solidFill>
              <a:latin typeface="+mn-lt"/>
            </a:endParaRPr>
          </a:p>
          <a:p>
            <a:pPr marL="1143000" lvl="1" indent="-457200" algn="just"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chemeClr val="tx1"/>
                </a:solidFill>
                <a:latin typeface="+mn-lt"/>
              </a:rPr>
              <a:t>Données des essais Arvalis et du projet (162 </a:t>
            </a:r>
            <a:r>
              <a:rPr lang="fr-FR" sz="1600" dirty="0" err="1">
                <a:solidFill>
                  <a:schemeClr val="tx1"/>
                </a:solidFill>
                <a:latin typeface="+mn-lt"/>
              </a:rPr>
              <a:t>sitesxannées</a:t>
            </a:r>
            <a:r>
              <a:rPr lang="fr-FR" sz="1600" dirty="0">
                <a:solidFill>
                  <a:schemeClr val="tx1"/>
                </a:solidFill>
                <a:latin typeface="+mn-lt"/>
              </a:rPr>
              <a:t>) </a:t>
            </a:r>
            <a:r>
              <a:rPr lang="fr-FR" sz="16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 sévérité tardive</a:t>
            </a:r>
          </a:p>
          <a:p>
            <a:pPr marL="1143000" lvl="1" indent="-457200" algn="just"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De nombreuses variables agronomiques et climatiques étudiées  </a:t>
            </a:r>
          </a:p>
          <a:p>
            <a:pPr marL="1143000" lvl="1" indent="-457200" algn="just">
              <a:buFont typeface="Wingdings" panose="05000000000000000000" pitchFamily="2" charset="2"/>
              <a:buChar char="Ø"/>
            </a:pPr>
            <a:endParaRPr lang="fr-FR" sz="1800" dirty="0">
              <a:solidFill>
                <a:schemeClr val="tx1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3CF59A3-A1EB-C5DA-E1A8-5D41E432E07E}"/>
              </a:ext>
            </a:extLst>
          </p:cNvPr>
          <p:cNvGrpSpPr/>
          <p:nvPr/>
        </p:nvGrpSpPr>
        <p:grpSpPr>
          <a:xfrm>
            <a:off x="909191" y="2984986"/>
            <a:ext cx="4534707" cy="3390679"/>
            <a:chOff x="778379" y="3031100"/>
            <a:chExt cx="4661403" cy="3597113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2C06F3F-EA8C-2661-C2A4-9D94E838F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8379" y="3031100"/>
              <a:ext cx="4535196" cy="3597113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97735420-22AA-E453-E0C0-FDC7B168DDA5}"/>
                </a:ext>
              </a:extLst>
            </p:cNvPr>
            <p:cNvSpPr txBox="1"/>
            <p:nvPr/>
          </p:nvSpPr>
          <p:spPr>
            <a:xfrm>
              <a:off x="3357151" y="3074972"/>
              <a:ext cx="2082631" cy="261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Données Vigicultures/</a:t>
              </a:r>
              <a:r>
                <a:rPr lang="fr-FR" sz="1000" dirty="0" err="1"/>
                <a:t>Végéobs</a:t>
              </a:r>
              <a:endParaRPr lang="fr-FR" sz="1000" dirty="0"/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0E42FF9F-F897-C1EE-6D30-B4C2DBEDB57C}"/>
              </a:ext>
            </a:extLst>
          </p:cNvPr>
          <p:cNvGrpSpPr/>
          <p:nvPr/>
        </p:nvGrpSpPr>
        <p:grpSpPr>
          <a:xfrm>
            <a:off x="5876062" y="3189707"/>
            <a:ext cx="5497931" cy="3279897"/>
            <a:chOff x="5876062" y="3189707"/>
            <a:chExt cx="5497931" cy="32798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7CF4F67-63B1-0289-E65C-BBD043D0B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76062" y="3189707"/>
              <a:ext cx="5462241" cy="3279897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BC01F940-578B-0495-8EAE-D5B16D17B10E}"/>
                </a:ext>
              </a:extLst>
            </p:cNvPr>
            <p:cNvSpPr txBox="1"/>
            <p:nvPr/>
          </p:nvSpPr>
          <p:spPr>
            <a:xfrm>
              <a:off x="9597444" y="3237534"/>
              <a:ext cx="17765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Données « essais » fin de cycle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368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F111CD-E957-9749-1FB8-E881EC354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Développer un outil de prévision du risque?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E2FF3D-DD8F-84E0-C983-4354B8389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35523"/>
            <a:ext cx="7744968" cy="5642502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chemeClr val="tx1"/>
                </a:solidFill>
                <a:latin typeface="+mn-lt"/>
              </a:rPr>
              <a:t>Principaux résultats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fr-FR" dirty="0">
              <a:solidFill>
                <a:schemeClr val="tx1"/>
              </a:solidFill>
              <a:latin typeface="+mn-lt"/>
            </a:endParaRPr>
          </a:p>
          <a:p>
            <a:pPr marL="1143000" lvl="1" indent="-457200" algn="just">
              <a:buFont typeface="Wingdings" panose="05000000000000000000" pitchFamily="2" charset="2"/>
              <a:buChar char="Ø"/>
            </a:pPr>
            <a:r>
              <a:rPr lang="fr-FR" u="sng" dirty="0">
                <a:solidFill>
                  <a:schemeClr val="tx1"/>
                </a:solidFill>
                <a:latin typeface="+mn-lt"/>
              </a:rPr>
              <a:t>Incidence précoce</a:t>
            </a:r>
            <a:r>
              <a:rPr lang="fr-FR" dirty="0">
                <a:solidFill>
                  <a:schemeClr val="tx1"/>
                </a:solidFill>
                <a:latin typeface="+mn-lt"/>
              </a:rPr>
              <a:t> (entre 1N et DFP)</a:t>
            </a:r>
          </a:p>
          <a:p>
            <a:pPr marL="1600200" lvl="2" indent="-457200" algn="just">
              <a:buFont typeface="Wingdings" panose="05000000000000000000" pitchFamily="2" charset="2"/>
              <a:buChar char="Ø"/>
            </a:pPr>
            <a:r>
              <a:rPr lang="fr-FR" sz="1900" dirty="0">
                <a:solidFill>
                  <a:schemeClr val="tx1"/>
                </a:solidFill>
                <a:latin typeface="+mn-lt"/>
              </a:rPr>
              <a:t>Incidences moyennes assez faibles avec une forte variabilité</a:t>
            </a:r>
          </a:p>
          <a:p>
            <a:pPr marL="1600200" lvl="2" indent="-457200" algn="just">
              <a:buFont typeface="Wingdings" panose="05000000000000000000" pitchFamily="2" charset="2"/>
              <a:buChar char="Ø"/>
            </a:pPr>
            <a:r>
              <a:rPr lang="fr-FR" sz="1900" dirty="0">
                <a:solidFill>
                  <a:schemeClr val="tx1"/>
                </a:solidFill>
                <a:latin typeface="+mn-lt"/>
              </a:rPr>
              <a:t>Effet significatif de la résistance variétale mais limité dans ce jeu de données</a:t>
            </a:r>
          </a:p>
          <a:p>
            <a:pPr marL="1600200" lvl="2" indent="-457200" algn="just">
              <a:buFont typeface="Wingdings" panose="05000000000000000000" pitchFamily="2" charset="2"/>
              <a:buChar char="Ø"/>
            </a:pPr>
            <a:r>
              <a:rPr lang="fr-FR" sz="1900" dirty="0">
                <a:solidFill>
                  <a:schemeClr val="tx1"/>
                </a:solidFill>
                <a:latin typeface="+mn-lt"/>
              </a:rPr>
              <a:t>Conditions estivale pluvieuses en interculture et températures hivernales négatives ressortent positivement associées au risque</a:t>
            </a:r>
          </a:p>
          <a:p>
            <a:pPr marL="1600200" lvl="2" indent="-457200" algn="just">
              <a:buFont typeface="Wingdings" panose="05000000000000000000" pitchFamily="2" charset="2"/>
              <a:buChar char="Ø"/>
            </a:pPr>
            <a:r>
              <a:rPr lang="fr-FR" sz="1900" dirty="0">
                <a:solidFill>
                  <a:schemeClr val="tx1"/>
                </a:solidFill>
                <a:latin typeface="+mn-lt"/>
              </a:rPr>
              <a:t>Pas/peu de variables agro-climatiques ressortent en cours de campagne</a:t>
            </a:r>
          </a:p>
          <a:p>
            <a:pPr marL="1600200" lvl="2" indent="-457200" algn="just">
              <a:buFont typeface="Wingdings" panose="05000000000000000000" pitchFamily="2" charset="2"/>
              <a:buChar char="Ø"/>
            </a:pPr>
            <a:r>
              <a:rPr lang="fr-FR" sz="19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Pas de modèles satisfaisants pour prédire le risque avec suffisamment de précision </a:t>
            </a:r>
          </a:p>
          <a:p>
            <a:pPr marL="1143000" lvl="1" indent="-457200" algn="just">
              <a:buFont typeface="Wingdings" panose="05000000000000000000" pitchFamily="2" charset="2"/>
              <a:buChar char="Ø"/>
            </a:pPr>
            <a:endParaRPr lang="fr-FR" u="sng" dirty="0">
              <a:solidFill>
                <a:schemeClr val="tx1"/>
              </a:solidFill>
              <a:latin typeface="+mn-lt"/>
            </a:endParaRPr>
          </a:p>
          <a:p>
            <a:pPr marL="1143000" lvl="1" indent="-457200" algn="just">
              <a:buFont typeface="Wingdings" panose="05000000000000000000" pitchFamily="2" charset="2"/>
              <a:buChar char="Ø"/>
            </a:pPr>
            <a:r>
              <a:rPr lang="fr-FR" u="sng" dirty="0">
                <a:solidFill>
                  <a:schemeClr val="tx1"/>
                </a:solidFill>
                <a:latin typeface="+mn-lt"/>
              </a:rPr>
              <a:t>Sévérité de fin de cycle</a:t>
            </a:r>
            <a:endParaRPr lang="fr-FR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  <a:p>
            <a:pPr marL="1600200" lvl="2" indent="-457200" algn="just">
              <a:buFont typeface="Wingdings" panose="05000000000000000000" pitchFamily="2" charset="2"/>
              <a:buChar char="Ø"/>
            </a:pPr>
            <a:r>
              <a:rPr lang="fr-FR" sz="19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Effet significatif de la résistance variétale</a:t>
            </a:r>
          </a:p>
          <a:p>
            <a:pPr marL="1600200" lvl="2" indent="-457200" algn="just">
              <a:buFont typeface="Wingdings" panose="05000000000000000000" pitchFamily="2" charset="2"/>
              <a:buChar char="Ø"/>
            </a:pPr>
            <a:r>
              <a:rPr lang="fr-FR" sz="19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Quelques variables récurrentes identifiées dans les analyses :</a:t>
            </a:r>
          </a:p>
          <a:p>
            <a:pPr marL="2057400" lvl="3" indent="-457200" algn="just">
              <a:buFont typeface="Wingdings" panose="05000000000000000000" pitchFamily="2" charset="2"/>
              <a:buChar char="Ø"/>
            </a:pPr>
            <a:r>
              <a:rPr lang="fr-FR" sz="1900" b="1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Rayonnement printanier </a:t>
            </a:r>
            <a:r>
              <a:rPr lang="fr-FR" sz="19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↘ risque</a:t>
            </a:r>
          </a:p>
          <a:p>
            <a:pPr marL="2057400" lvl="3" indent="-457200" algn="just">
              <a:buFont typeface="Wingdings" panose="05000000000000000000" pitchFamily="2" charset="2"/>
              <a:buChar char="Ø"/>
            </a:pPr>
            <a:r>
              <a:rPr lang="fr-FR" sz="19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Pluies printanières &amp; températures élevées en avril‑mai ↗ risque</a:t>
            </a:r>
          </a:p>
          <a:p>
            <a:pPr marL="2057400" lvl="3" indent="-457200" algn="just">
              <a:buFont typeface="Wingdings" panose="05000000000000000000" pitchFamily="2" charset="2"/>
              <a:buChar char="Ø"/>
            </a:pPr>
            <a:r>
              <a:rPr lang="fr-FR" sz="1900" b="1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Températures hivernales négative </a:t>
            </a:r>
            <a:r>
              <a:rPr lang="fr-FR" sz="1900" dirty="0">
                <a:solidFill>
                  <a:schemeClr val="tx1"/>
                </a:solidFill>
                <a:sym typeface="Wingdings" panose="05000000000000000000" pitchFamily="2" charset="2"/>
              </a:rPr>
              <a:t>↗ risque </a:t>
            </a:r>
          </a:p>
          <a:p>
            <a:pPr marL="1600200" lvl="2" indent="-457200" algn="just">
              <a:buFont typeface="Wingdings" panose="05000000000000000000" pitchFamily="2" charset="2"/>
              <a:buChar char="Ø"/>
            </a:pPr>
            <a:r>
              <a:rPr lang="fr-FR" sz="19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Pas de modèles satisfaisants pour prédire le risque avec suffisamment de précision </a:t>
            </a:r>
          </a:p>
          <a:p>
            <a:pPr marL="1600200" lvl="2" indent="-457200">
              <a:buFont typeface="Wingdings" panose="05000000000000000000" pitchFamily="2" charset="2"/>
              <a:buChar char="Ø"/>
            </a:pP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1756BC0-B386-F359-FCE2-106517F98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058" y="4611654"/>
            <a:ext cx="3650563" cy="118264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FD3672E-C356-22FE-54C3-653FF1F173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476"/>
          <a:stretch>
            <a:fillRect/>
          </a:stretch>
        </p:blipFill>
        <p:spPr>
          <a:xfrm>
            <a:off x="7924248" y="1357270"/>
            <a:ext cx="3915136" cy="223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68675A-4FD3-76C6-9B36-0E7E42B78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D7ABFF-8681-9D4B-DDC4-EBCA1A1C7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818" y="976013"/>
            <a:ext cx="10738500" cy="5424787"/>
          </a:xfrm>
        </p:spPr>
        <p:txBody>
          <a:bodyPr>
            <a:normAutofit lnSpcReduction="10000"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fr-FR" sz="2000" b="1" dirty="0">
                <a:solidFill>
                  <a:schemeClr val="tx1"/>
                </a:solidFill>
                <a:latin typeface="+mn-lt"/>
              </a:rPr>
              <a:t>Clarification de la phylogénie et de l’histoire de la diversification </a:t>
            </a:r>
            <a:r>
              <a:rPr lang="fr-FR" sz="2000" dirty="0">
                <a:solidFill>
                  <a:schemeClr val="tx1"/>
                </a:solidFill>
                <a:latin typeface="+mn-lt"/>
              </a:rPr>
              <a:t>des espèces </a:t>
            </a:r>
            <a:r>
              <a:rPr lang="fr-FR" sz="2000" dirty="0" err="1">
                <a:solidFill>
                  <a:schemeClr val="tx1"/>
                </a:solidFill>
                <a:latin typeface="+mn-lt"/>
              </a:rPr>
              <a:t>graminicoles</a:t>
            </a:r>
            <a:r>
              <a:rPr lang="fr-FR" sz="2000" dirty="0">
                <a:solidFill>
                  <a:schemeClr val="tx1"/>
                </a:solidFill>
                <a:latin typeface="+mn-lt"/>
              </a:rPr>
              <a:t> de</a:t>
            </a:r>
            <a:r>
              <a:rPr lang="fr-FR" sz="2000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2000" i="1" dirty="0" err="1">
                <a:solidFill>
                  <a:schemeClr val="tx1"/>
                </a:solidFill>
                <a:latin typeface="+mn-lt"/>
              </a:rPr>
              <a:t>Pyrenophora</a:t>
            </a:r>
            <a:r>
              <a:rPr lang="fr-FR" sz="2000" dirty="0">
                <a:solidFill>
                  <a:schemeClr val="tx1"/>
                </a:solidFill>
                <a:latin typeface="+mn-lt"/>
              </a:rPr>
              <a:t> (cf. article)</a:t>
            </a:r>
          </a:p>
          <a:p>
            <a:pPr algn="just"/>
            <a:endParaRPr lang="fr-FR" sz="2000" dirty="0">
              <a:solidFill>
                <a:schemeClr val="tx1"/>
              </a:solidFill>
              <a:latin typeface="+mn-lt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fr-FR" sz="2000" b="1" dirty="0">
                <a:solidFill>
                  <a:schemeClr val="tx1"/>
                </a:solidFill>
                <a:latin typeface="+mn-lt"/>
              </a:rPr>
              <a:t>Une photographie nouvelle et précise des espèces responsables </a:t>
            </a:r>
            <a:r>
              <a:rPr lang="fr-FR" sz="2000" dirty="0">
                <a:solidFill>
                  <a:schemeClr val="tx1"/>
                </a:solidFill>
                <a:latin typeface="+mn-lt"/>
              </a:rPr>
              <a:t>de l’Helminthosporiose en France </a:t>
            </a:r>
            <a:r>
              <a:rPr lang="fr-FR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 connaître le risque</a:t>
            </a:r>
            <a:endParaRPr lang="fr-FR" sz="2000" dirty="0">
              <a:solidFill>
                <a:schemeClr val="tx1"/>
              </a:solidFill>
              <a:latin typeface="+mn-lt"/>
            </a:endParaRPr>
          </a:p>
          <a:p>
            <a:pPr marL="1143000" lvl="1" indent="-457200" algn="just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chemeClr val="tx1"/>
                </a:solidFill>
                <a:latin typeface="+mn-lt"/>
              </a:rPr>
              <a:t>Absence de </a:t>
            </a:r>
            <a:r>
              <a:rPr lang="fr-FR" sz="2000" i="1" dirty="0">
                <a:solidFill>
                  <a:schemeClr val="tx1"/>
                </a:solidFill>
                <a:latin typeface="+mn-lt"/>
              </a:rPr>
              <a:t>C. </a:t>
            </a:r>
            <a:r>
              <a:rPr lang="fr-FR" sz="2000" i="1" dirty="0" err="1">
                <a:solidFill>
                  <a:schemeClr val="tx1"/>
                </a:solidFill>
                <a:latin typeface="+mn-lt"/>
              </a:rPr>
              <a:t>sativus</a:t>
            </a:r>
            <a:r>
              <a:rPr lang="fr-FR" sz="2000" dirty="0">
                <a:solidFill>
                  <a:schemeClr val="tx1"/>
                </a:solidFill>
                <a:latin typeface="+mn-lt"/>
              </a:rPr>
              <a:t> et </a:t>
            </a:r>
            <a:r>
              <a:rPr lang="fr-FR" sz="2000" i="1" dirty="0">
                <a:solidFill>
                  <a:schemeClr val="tx1"/>
                </a:solidFill>
                <a:latin typeface="+mn-lt"/>
              </a:rPr>
              <a:t>P. </a:t>
            </a:r>
            <a:r>
              <a:rPr lang="fr-FR" sz="2000" i="1" dirty="0" err="1">
                <a:solidFill>
                  <a:schemeClr val="tx1"/>
                </a:solidFill>
                <a:latin typeface="+mn-lt"/>
              </a:rPr>
              <a:t>graminea</a:t>
            </a:r>
            <a:endParaRPr lang="fr-FR" sz="2000" i="1" dirty="0">
              <a:solidFill>
                <a:schemeClr val="tx1"/>
              </a:solidFill>
              <a:latin typeface="+mn-lt"/>
            </a:endParaRPr>
          </a:p>
          <a:p>
            <a:pPr marL="1143000" lvl="1" indent="-457200" algn="just">
              <a:buFont typeface="Wingdings" panose="05000000000000000000" pitchFamily="2" charset="2"/>
              <a:buChar char="Ø"/>
            </a:pPr>
            <a:r>
              <a:rPr lang="fr-FR" sz="2000" i="1" dirty="0" err="1">
                <a:solidFill>
                  <a:schemeClr val="tx1"/>
                </a:solidFill>
                <a:latin typeface="+mn-lt"/>
              </a:rPr>
              <a:t>Pyrenophora</a:t>
            </a:r>
            <a:r>
              <a:rPr lang="fr-FR" sz="2000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2000" i="1" dirty="0" err="1">
                <a:solidFill>
                  <a:schemeClr val="tx1"/>
                </a:solidFill>
                <a:latin typeface="+mn-lt"/>
              </a:rPr>
              <a:t>teres</a:t>
            </a:r>
            <a:r>
              <a:rPr lang="fr-FR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n-lt"/>
              </a:rPr>
              <a:t>f.sp</a:t>
            </a:r>
            <a:r>
              <a:rPr lang="fr-FR" sz="2000" dirty="0">
                <a:solidFill>
                  <a:schemeClr val="tx1"/>
                </a:solidFill>
                <a:latin typeface="+mn-lt"/>
              </a:rPr>
              <a:t>. </a:t>
            </a:r>
            <a:r>
              <a:rPr lang="fr-FR" sz="2000" i="1" dirty="0" err="1">
                <a:solidFill>
                  <a:schemeClr val="tx1"/>
                </a:solidFill>
                <a:latin typeface="+mn-lt"/>
              </a:rPr>
              <a:t>teres</a:t>
            </a:r>
            <a:r>
              <a:rPr lang="fr-FR" sz="2000" dirty="0">
                <a:solidFill>
                  <a:schemeClr val="tx1"/>
                </a:solidFill>
                <a:latin typeface="+mn-lt"/>
              </a:rPr>
              <a:t> a remplacé </a:t>
            </a:r>
            <a:r>
              <a:rPr lang="fr-FR" sz="2000" i="1" dirty="0">
                <a:solidFill>
                  <a:schemeClr val="tx1"/>
                </a:solidFill>
                <a:latin typeface="+mn-lt"/>
              </a:rPr>
              <a:t>P. </a:t>
            </a:r>
            <a:r>
              <a:rPr lang="fr-FR" sz="2000" i="1" dirty="0" err="1">
                <a:solidFill>
                  <a:schemeClr val="tx1"/>
                </a:solidFill>
                <a:latin typeface="+mn-lt"/>
              </a:rPr>
              <a:t>teres</a:t>
            </a:r>
            <a:r>
              <a:rPr lang="fr-FR" sz="2000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n-lt"/>
              </a:rPr>
              <a:t>f.sp</a:t>
            </a:r>
            <a:r>
              <a:rPr lang="fr-FR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2000" i="1" dirty="0">
                <a:solidFill>
                  <a:schemeClr val="tx1"/>
                </a:solidFill>
                <a:latin typeface="+mn-lt"/>
              </a:rPr>
              <a:t>maculata</a:t>
            </a:r>
            <a:r>
              <a:rPr lang="fr-FR" sz="2000" dirty="0">
                <a:solidFill>
                  <a:schemeClr val="tx1"/>
                </a:solidFill>
                <a:latin typeface="+mn-lt"/>
              </a:rPr>
              <a:t> au cours des 40 dernières années mais co-occurrence possible des deux espèces </a:t>
            </a:r>
            <a:r>
              <a:rPr lang="fr-FR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 effort d’échantillonnage à poursuivre pour isoler et séquencer </a:t>
            </a:r>
            <a:r>
              <a:rPr lang="fr-FR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Ptm</a:t>
            </a:r>
            <a:endParaRPr lang="fr-FR" sz="2000" dirty="0">
              <a:solidFill>
                <a:schemeClr val="tx1"/>
              </a:solidFill>
              <a:latin typeface="+mn-lt"/>
            </a:endParaRPr>
          </a:p>
          <a:p>
            <a:pPr marL="1143000" lvl="1" indent="-457200" algn="just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chemeClr val="tx1"/>
                </a:solidFill>
                <a:latin typeface="+mn-lt"/>
              </a:rPr>
              <a:t>Deux groupes de Ptt associés à l’orge de printemps et à l’orge d’hiver coexistent!</a:t>
            </a:r>
          </a:p>
          <a:p>
            <a:pPr marL="1143000" lvl="1" indent="-457200" algn="just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chemeClr val="tx1"/>
                </a:solidFill>
                <a:latin typeface="+mn-lt"/>
              </a:rPr>
              <a:t>Deux groupes de Ptt sont spécialisés à leur hôte et auraient divergés avant la domestication de l’orge </a:t>
            </a:r>
          </a:p>
          <a:p>
            <a:pPr marL="1600200" lvl="2" indent="-457200" algn="just"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chemeClr val="tx1"/>
                </a:solidFill>
                <a:latin typeface="+mn-lt"/>
              </a:rPr>
              <a:t>Barrières de reproduction? Quel impact de l’hôte et des conditions abiotiques? </a:t>
            </a:r>
          </a:p>
          <a:p>
            <a:pPr marL="1600200" lvl="2" indent="-457200" algn="just"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chemeClr val="tx1"/>
                </a:solidFill>
                <a:latin typeface="+mn-lt"/>
              </a:rPr>
              <a:t>Quel impact de la pratique des OP semés à l’automne? </a:t>
            </a:r>
          </a:p>
          <a:p>
            <a:pPr marL="1143000" lvl="1" indent="-457200" algn="just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chemeClr val="tx1"/>
                </a:solidFill>
                <a:latin typeface="+mn-lt"/>
              </a:rPr>
              <a:t>Poursuivre les travaux pour caractériser les facteurs de virulence</a:t>
            </a:r>
          </a:p>
          <a:p>
            <a:pPr lvl="2" indent="0" algn="just">
              <a:buNone/>
            </a:pPr>
            <a:endParaRPr lang="fr-FR" sz="1600" dirty="0">
              <a:solidFill>
                <a:schemeClr val="tx1"/>
              </a:solidFill>
              <a:latin typeface="+mn-lt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chemeClr val="tx1"/>
                </a:solidFill>
                <a:latin typeface="+mn-lt"/>
              </a:rPr>
              <a:t>De très nombreuses </a:t>
            </a:r>
            <a:r>
              <a:rPr lang="fr-FR" sz="2000" b="1" dirty="0">
                <a:solidFill>
                  <a:schemeClr val="tx1"/>
                </a:solidFill>
                <a:latin typeface="+mn-lt"/>
              </a:rPr>
              <a:t>données génomiques et méthodes développées et partagées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fr-FR" sz="28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fr-FR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FE2D507-8CED-5D94-BD58-D4AC32C90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3209" y="4380614"/>
            <a:ext cx="3161661" cy="95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9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F9331D-44B5-56D5-6CD6-27A56AC99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F65D8D-644C-A85E-A4A0-D4B86DE05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121" y="1124869"/>
            <a:ext cx="10738500" cy="5371624"/>
          </a:xfrm>
        </p:spPr>
        <p:txBody>
          <a:bodyPr/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r-FR" sz="2000" b="1" dirty="0">
                <a:solidFill>
                  <a:schemeClr val="tx1"/>
                </a:solidFill>
              </a:rPr>
              <a:t>Caractérisation de la sensibilité variétale</a:t>
            </a:r>
            <a:r>
              <a:rPr lang="fr-FR" sz="2000" dirty="0">
                <a:solidFill>
                  <a:schemeClr val="tx1"/>
                </a:solidFill>
              </a:rPr>
              <a:t> d’un large panel de diversité et identification de </a:t>
            </a:r>
            <a:r>
              <a:rPr lang="fr-FR" sz="2000" b="1" dirty="0">
                <a:solidFill>
                  <a:schemeClr val="tx1"/>
                </a:solidFill>
              </a:rPr>
              <a:t>QTL d’intérêts</a:t>
            </a:r>
          </a:p>
          <a:p>
            <a:pPr marL="1028700" lvl="1" indent="-342900" algn="just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chemeClr val="tx1"/>
                </a:solidFill>
              </a:rPr>
              <a:t>Approche couplant conditions contrôlées et essais agronomiques (+ de puissance)</a:t>
            </a:r>
          </a:p>
          <a:p>
            <a:pPr marL="1028700" lvl="1" indent="-342900" algn="just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chemeClr val="tx1"/>
                </a:solidFill>
              </a:rPr>
              <a:t>Des QTL avec des effets non additifs? Interaction avec les facteurs de virulence et la diversité locale? </a:t>
            </a:r>
          </a:p>
          <a:p>
            <a:pPr marL="1028700" lvl="1" indent="-342900" algn="just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chemeClr val="tx1"/>
                </a:solidFill>
              </a:rPr>
              <a:t>Des marqueurs </a:t>
            </a:r>
            <a:r>
              <a:rPr lang="fr-FR" sz="2000" dirty="0" err="1">
                <a:solidFill>
                  <a:schemeClr val="tx1"/>
                </a:solidFill>
              </a:rPr>
              <a:t>KASPr</a:t>
            </a:r>
            <a:r>
              <a:rPr lang="fr-FR" sz="2000" dirty="0">
                <a:solidFill>
                  <a:schemeClr val="tx1"/>
                </a:solidFill>
              </a:rPr>
              <a:t> disponibles</a:t>
            </a:r>
          </a:p>
          <a:p>
            <a:pPr marL="1028700" lvl="1" indent="-342900" algn="just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chemeClr val="tx1"/>
                </a:solidFill>
              </a:rPr>
              <a:t>Réaliser une cartographie fine de certains QTL, identification de gènes candidats, …</a:t>
            </a:r>
          </a:p>
          <a:p>
            <a:pPr marL="1028700" lvl="1" indent="-342900" algn="just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chemeClr val="tx1"/>
                </a:solidFill>
              </a:rPr>
              <a:t>Quelle sensibilité vis-à-vis de </a:t>
            </a:r>
            <a:r>
              <a:rPr lang="fr-FR" sz="2000" dirty="0" err="1">
                <a:solidFill>
                  <a:schemeClr val="tx1"/>
                </a:solidFill>
              </a:rPr>
              <a:t>Ptm</a:t>
            </a:r>
            <a:r>
              <a:rPr lang="fr-FR" sz="2000" dirty="0">
                <a:solidFill>
                  <a:schemeClr val="tx1"/>
                </a:solidFill>
              </a:rPr>
              <a:t> ? </a:t>
            </a:r>
          </a:p>
          <a:p>
            <a:pPr marL="1028700" lvl="1" indent="-342900" algn="just">
              <a:buFont typeface="Wingdings" panose="05000000000000000000" pitchFamily="2" charset="2"/>
              <a:buChar char="Ø"/>
            </a:pPr>
            <a:endParaRPr lang="fr-FR" sz="2000" dirty="0">
              <a:solidFill>
                <a:schemeClr val="tx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chemeClr val="tx1"/>
                </a:solidFill>
              </a:rPr>
              <a:t>Modèle de </a:t>
            </a:r>
            <a:r>
              <a:rPr lang="fr-FR" sz="2000" b="1" dirty="0">
                <a:solidFill>
                  <a:schemeClr val="tx1"/>
                </a:solidFill>
              </a:rPr>
              <a:t>prédiction génomique</a:t>
            </a:r>
            <a:r>
              <a:rPr lang="fr-FR" sz="2000" dirty="0">
                <a:solidFill>
                  <a:schemeClr val="tx1"/>
                </a:solidFill>
              </a:rPr>
              <a:t> intéressant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fr-FR" sz="2000" dirty="0">
              <a:solidFill>
                <a:schemeClr val="tx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chemeClr val="tx1"/>
                </a:solidFill>
              </a:rPr>
              <a:t>Quelques </a:t>
            </a:r>
            <a:r>
              <a:rPr lang="fr-FR" sz="2000" b="1" dirty="0">
                <a:solidFill>
                  <a:schemeClr val="tx1"/>
                </a:solidFill>
              </a:rPr>
              <a:t>variables climatiques robustes </a:t>
            </a:r>
            <a:r>
              <a:rPr lang="fr-FR" sz="2000" dirty="0">
                <a:solidFill>
                  <a:schemeClr val="tx1"/>
                </a:solidFill>
              </a:rPr>
              <a:t>pour expliquer la présence d’Helminthosporiose mais pas de modèles assez précis pour prédire le risque </a:t>
            </a:r>
            <a:r>
              <a:rPr lang="fr-FR" sz="2000" dirty="0">
                <a:solidFill>
                  <a:schemeClr val="tx1"/>
                </a:solidFill>
                <a:sym typeface="Wingdings" panose="05000000000000000000" pitchFamily="2" charset="2"/>
              </a:rPr>
              <a:t> poursuite du travail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978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sz="3600" dirty="0"/>
              <a:t>Un complexe d’espèces pour une même « maladie »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2B04558-C1FF-A10C-4EDB-8C729F273D0E}"/>
              </a:ext>
            </a:extLst>
          </p:cNvPr>
          <p:cNvSpPr txBox="1"/>
          <p:nvPr/>
        </p:nvSpPr>
        <p:spPr>
          <a:xfrm>
            <a:off x="-28575" y="761183"/>
            <a:ext cx="11894058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b="1" dirty="0"/>
              <a:t>Plusieurs espèces sous le même nom vernaculaire :</a:t>
            </a:r>
          </a:p>
          <a:p>
            <a:pPr marL="1200150" lvl="1" indent="-457200">
              <a:buFont typeface="Wingdings" panose="05000000000000000000" pitchFamily="2" charset="2"/>
              <a:buChar char="ü"/>
            </a:pPr>
            <a:r>
              <a:rPr lang="fr-FR" i="1" dirty="0" err="1"/>
              <a:t>Pyrenophora</a:t>
            </a:r>
            <a:r>
              <a:rPr lang="fr-FR" i="1" dirty="0"/>
              <a:t> </a:t>
            </a:r>
            <a:r>
              <a:rPr lang="fr-FR" i="1" dirty="0" err="1"/>
              <a:t>teres</a:t>
            </a:r>
            <a:r>
              <a:rPr lang="fr-FR" i="1" dirty="0"/>
              <a:t> </a:t>
            </a:r>
            <a:r>
              <a:rPr lang="fr-FR" dirty="0"/>
              <a:t>f. </a:t>
            </a:r>
            <a:r>
              <a:rPr lang="fr-FR" dirty="0" err="1"/>
              <a:t>sp</a:t>
            </a:r>
            <a:r>
              <a:rPr lang="fr-FR" dirty="0"/>
              <a:t>. </a:t>
            </a:r>
            <a:r>
              <a:rPr lang="fr-FR" i="1" dirty="0" err="1"/>
              <a:t>teres</a:t>
            </a:r>
            <a:r>
              <a:rPr lang="fr-FR" dirty="0"/>
              <a:t>: NFNB/Ptt</a:t>
            </a:r>
            <a:endParaRPr lang="fr-FR" i="1" u="sng" dirty="0"/>
          </a:p>
          <a:p>
            <a:pPr marL="1200150" lvl="1" indent="-457200">
              <a:buFont typeface="Wingdings" panose="05000000000000000000" pitchFamily="2" charset="2"/>
              <a:buChar char="ü"/>
            </a:pPr>
            <a:r>
              <a:rPr lang="fr-FR" i="1" dirty="0"/>
              <a:t>P. </a:t>
            </a:r>
            <a:r>
              <a:rPr lang="fr-FR" i="1" dirty="0" err="1"/>
              <a:t>teres</a:t>
            </a:r>
            <a:r>
              <a:rPr lang="fr-FR" i="1" dirty="0"/>
              <a:t> </a:t>
            </a:r>
            <a:r>
              <a:rPr lang="fr-FR" dirty="0"/>
              <a:t>f. </a:t>
            </a:r>
            <a:r>
              <a:rPr lang="fr-FR" dirty="0" err="1"/>
              <a:t>sp</a:t>
            </a:r>
            <a:r>
              <a:rPr lang="fr-FR" dirty="0"/>
              <a:t>. </a:t>
            </a:r>
            <a:r>
              <a:rPr lang="fr-FR" i="1" dirty="0"/>
              <a:t>maculata: </a:t>
            </a:r>
            <a:r>
              <a:rPr lang="fr-FR" dirty="0"/>
              <a:t>SFNB/</a:t>
            </a:r>
            <a:r>
              <a:rPr lang="fr-FR" dirty="0" err="1"/>
              <a:t>Ptm</a:t>
            </a:r>
            <a:endParaRPr lang="fr-FR" dirty="0"/>
          </a:p>
          <a:p>
            <a:pPr marL="1200150" lvl="1" indent="-457200">
              <a:buFont typeface="Wingdings" panose="05000000000000000000" pitchFamily="2" charset="2"/>
              <a:buChar char="ü"/>
            </a:pPr>
            <a:endParaRPr lang="fr-FR" dirty="0"/>
          </a:p>
          <a:p>
            <a:pPr marL="1200150" lvl="1" indent="-457200">
              <a:buFont typeface="Wingdings" panose="05000000000000000000" pitchFamily="2" charset="2"/>
              <a:buChar char="ü"/>
            </a:pPr>
            <a:r>
              <a:rPr lang="fr-FR" i="1" dirty="0"/>
              <a:t>Cochliobolus </a:t>
            </a:r>
            <a:r>
              <a:rPr lang="fr-FR" i="1" dirty="0" err="1"/>
              <a:t>sativus</a:t>
            </a:r>
            <a:r>
              <a:rPr lang="fr-FR" i="1" dirty="0"/>
              <a:t>: </a:t>
            </a:r>
            <a:r>
              <a:rPr lang="fr-FR" dirty="0"/>
              <a:t>spot </a:t>
            </a:r>
            <a:r>
              <a:rPr lang="fr-FR" dirty="0" err="1"/>
              <a:t>blotch</a:t>
            </a:r>
            <a:r>
              <a:rPr lang="fr-FR" dirty="0"/>
              <a:t> </a:t>
            </a:r>
          </a:p>
          <a:p>
            <a:pPr marL="1085850" lvl="1" indent="-342900">
              <a:buFont typeface="Wingdings" panose="05000000000000000000" pitchFamily="2" charset="2"/>
              <a:buChar char="ü"/>
            </a:pPr>
            <a:endParaRPr lang="fr-FR" dirty="0"/>
          </a:p>
          <a:p>
            <a:pPr marL="1200150" lvl="1" indent="-457200">
              <a:buFont typeface="Wingdings" panose="05000000000000000000" pitchFamily="2" charset="2"/>
              <a:buChar char="ü"/>
            </a:pPr>
            <a:r>
              <a:rPr lang="fr-FR" i="1" dirty="0"/>
              <a:t>P. </a:t>
            </a:r>
            <a:r>
              <a:rPr lang="fr-FR" i="1" dirty="0" err="1"/>
              <a:t>graminea</a:t>
            </a:r>
            <a:r>
              <a:rPr lang="fr-FR" dirty="0"/>
              <a:t>: « strie foliaire de l’orge » </a:t>
            </a:r>
          </a:p>
          <a:p>
            <a:pPr marL="742950" lvl="1"/>
            <a:r>
              <a:rPr lang="fr-FR" dirty="0">
                <a:sym typeface="Wingdings" panose="05000000000000000000" pitchFamily="2" charset="2"/>
              </a:rPr>
              <a:t> semences</a:t>
            </a:r>
            <a:endParaRPr lang="fr-FR" dirty="0"/>
          </a:p>
          <a:p>
            <a:pPr lvl="1" indent="0">
              <a:buFont typeface="Arial" charset="0"/>
              <a:buNone/>
            </a:pPr>
            <a:endParaRPr lang="fr-FR" sz="20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EB66215B-E14B-47D0-1174-36DD6E0CE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579" y="820541"/>
            <a:ext cx="3203783" cy="240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9317F02-8B4B-4125-9AEC-75BD4A5856EF}"/>
              </a:ext>
            </a:extLst>
          </p:cNvPr>
          <p:cNvSpPr txBox="1"/>
          <p:nvPr/>
        </p:nvSpPr>
        <p:spPr>
          <a:xfrm>
            <a:off x="9451961" y="1826957"/>
            <a:ext cx="2331497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indent="0" algn="ctr">
              <a:buFont typeface="Arial" charset="0"/>
              <a:buNone/>
            </a:pPr>
            <a:r>
              <a:rPr lang="fr-FR" sz="1400" dirty="0">
                <a:sym typeface="Wingdings" panose="05000000000000000000" pitchFamily="2" charset="2"/>
              </a:rPr>
              <a:t> Difficulté à différencier les 2 formes</a:t>
            </a:r>
            <a:endParaRPr lang="fr-FR" sz="14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4896650-6B5E-C4BD-8C2D-186D21DD48B7}"/>
              </a:ext>
            </a:extLst>
          </p:cNvPr>
          <p:cNvSpPr txBox="1"/>
          <p:nvPr/>
        </p:nvSpPr>
        <p:spPr>
          <a:xfrm>
            <a:off x="6193994" y="3227947"/>
            <a:ext cx="55896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fr-FR" sz="1800" b="1" dirty="0"/>
              <a:t>Nuisibilité importante en orge d’hiver + des érosions de résistance </a:t>
            </a:r>
            <a:r>
              <a:rPr lang="fr-FR" sz="1800" dirty="0"/>
              <a:t>+ </a:t>
            </a:r>
            <a:r>
              <a:rPr lang="fr-FR" sz="1800" b="1" dirty="0"/>
              <a:t>des résistances aux matières actives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283E0ABC-7120-C050-C021-1FD5867C03FA}"/>
              </a:ext>
            </a:extLst>
          </p:cNvPr>
          <p:cNvGrpSpPr/>
          <p:nvPr/>
        </p:nvGrpSpPr>
        <p:grpSpPr>
          <a:xfrm>
            <a:off x="61529" y="3037937"/>
            <a:ext cx="3670177" cy="2788820"/>
            <a:chOff x="11049" y="4139197"/>
            <a:chExt cx="3429579" cy="2561645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40CE0856-756F-3952-C142-BD34FC31840D}"/>
                </a:ext>
              </a:extLst>
            </p:cNvPr>
            <p:cNvGrpSpPr/>
            <p:nvPr/>
          </p:nvGrpSpPr>
          <p:grpSpPr>
            <a:xfrm>
              <a:off x="11049" y="4423581"/>
              <a:ext cx="3429579" cy="2277261"/>
              <a:chOff x="226062" y="3212992"/>
              <a:chExt cx="4272409" cy="2622669"/>
            </a:xfrm>
          </p:grpSpPr>
          <p:pic>
            <p:nvPicPr>
              <p:cNvPr id="12" name="Picture 2" descr="https://www.researchgate.net/profile/Rui_Wang78/publication/303829366/figure/fig3/AS:667645800112131@1536190571253/Infection-responses-of-representative-barley-accessions-to-Cochliobolus-sativus-isolate_W640.jpg">
                <a:extLst>
                  <a:ext uri="{FF2B5EF4-FFF2-40B4-BE49-F238E27FC236}">
                    <a16:creationId xmlns:a16="http://schemas.microsoft.com/office/drawing/2014/main" id="{BB02D502-5E44-B705-4FD6-B0ACFA04C7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062" y="3212992"/>
                <a:ext cx="4272409" cy="237652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A1F3E51F-2703-CF43-352B-D63F4FEA5021}"/>
                  </a:ext>
                </a:extLst>
              </p:cNvPr>
              <p:cNvSpPr txBox="1"/>
              <p:nvPr/>
            </p:nvSpPr>
            <p:spPr>
              <a:xfrm>
                <a:off x="307109" y="5552094"/>
                <a:ext cx="2610590" cy="283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i="1" dirty="0"/>
                  <a:t>C. </a:t>
                </a:r>
                <a:r>
                  <a:rPr lang="fr-FR" sz="1000" i="1" dirty="0" err="1"/>
                  <a:t>Sativus</a:t>
                </a:r>
                <a:r>
                  <a:rPr lang="fr-FR" sz="1000" i="1" dirty="0"/>
                  <a:t> </a:t>
                </a:r>
                <a:r>
                  <a:rPr lang="fr-FR" sz="1000" dirty="0" err="1"/>
                  <a:t>Leng</a:t>
                </a:r>
                <a:r>
                  <a:rPr lang="fr-FR" sz="1000" dirty="0"/>
                  <a:t> et al., 2016</a:t>
                </a:r>
              </a:p>
            </p:txBody>
          </p:sp>
        </p:grp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14D96558-4C6B-E42C-D152-CB57623190F6}"/>
                </a:ext>
              </a:extLst>
            </p:cNvPr>
            <p:cNvSpPr txBox="1"/>
            <p:nvPr/>
          </p:nvSpPr>
          <p:spPr>
            <a:xfrm>
              <a:off x="1179350" y="4139197"/>
              <a:ext cx="16193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/>
                <a:t>Spot </a:t>
              </a:r>
              <a:r>
                <a:rPr lang="fr-FR" sz="1400" b="1" dirty="0" err="1"/>
                <a:t>blotch</a:t>
              </a:r>
              <a:endParaRPr lang="fr-FR" sz="1400" b="1" dirty="0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E47F6A61-D050-3EF4-DD0E-5D3D3585345E}"/>
              </a:ext>
            </a:extLst>
          </p:cNvPr>
          <p:cNvGrpSpPr/>
          <p:nvPr/>
        </p:nvGrpSpPr>
        <p:grpSpPr>
          <a:xfrm>
            <a:off x="3888485" y="3046654"/>
            <a:ext cx="2305509" cy="2646074"/>
            <a:chOff x="3766130" y="3091727"/>
            <a:chExt cx="2305509" cy="2646074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05D16EE0-F9FD-AFE5-02F8-8974CE652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66130" y="3391756"/>
              <a:ext cx="1909572" cy="234604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AB07D73F-F378-9F1D-5C14-B5A259D113AB}"/>
                </a:ext>
              </a:extLst>
            </p:cNvPr>
            <p:cNvSpPr txBox="1"/>
            <p:nvPr/>
          </p:nvSpPr>
          <p:spPr>
            <a:xfrm>
              <a:off x="4162067" y="3091727"/>
              <a:ext cx="19095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err="1"/>
                <a:t>Barley</a:t>
              </a:r>
              <a:r>
                <a:rPr lang="fr-FR" sz="1400" b="1" dirty="0"/>
                <a:t> </a:t>
              </a:r>
              <a:r>
                <a:rPr lang="fr-FR" sz="1400" b="1" dirty="0" err="1"/>
                <a:t>stripe</a:t>
              </a:r>
              <a:endParaRPr lang="fr-FR" sz="1400" b="1" dirty="0"/>
            </a:p>
          </p:txBody>
        </p:sp>
      </p:grpSp>
      <p:sp>
        <p:nvSpPr>
          <p:cNvPr id="33" name="ZoneTexte 32">
            <a:extLst>
              <a:ext uri="{FF2B5EF4-FFF2-40B4-BE49-F238E27FC236}">
                <a16:creationId xmlns:a16="http://schemas.microsoft.com/office/drawing/2014/main" id="{3E8CCD50-B7C5-2B45-8ADF-4CB97CFDE8B9}"/>
              </a:ext>
            </a:extLst>
          </p:cNvPr>
          <p:cNvSpPr txBox="1"/>
          <p:nvPr/>
        </p:nvSpPr>
        <p:spPr>
          <a:xfrm>
            <a:off x="66690" y="5790687"/>
            <a:ext cx="5714986" cy="102155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Quelles espèces sont présentes en France? Quelles relations phylogénétiques entre les taxa? Adaptation à l’hôte? Une structure génétique des populations? </a:t>
            </a:r>
          </a:p>
        </p:txBody>
      </p:sp>
      <p:graphicFrame>
        <p:nvGraphicFramePr>
          <p:cNvPr id="34" name="Tableau 33">
            <a:extLst>
              <a:ext uri="{FF2B5EF4-FFF2-40B4-BE49-F238E27FC236}">
                <a16:creationId xmlns:a16="http://schemas.microsoft.com/office/drawing/2014/main" id="{F139C23B-B932-1ABF-8120-5C0610DAC4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3562776"/>
              </p:ext>
            </p:extLst>
          </p:nvPr>
        </p:nvGraphicFramePr>
        <p:xfrm>
          <a:off x="6851844" y="3874278"/>
          <a:ext cx="4542285" cy="1864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4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15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37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61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61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5787"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Année</a:t>
                      </a:r>
                      <a:endParaRPr lang="fr-FR" sz="8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7780" marR="17780" marT="17780" marB="1778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Sensible :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note &lt; 6</a:t>
                      </a:r>
                      <a:endParaRPr lang="fr-FR" sz="8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7780" marR="17780" marT="17780" marB="1778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Peu et moyennement sensible :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note &gt;= 6</a:t>
                      </a:r>
                      <a:endParaRPr lang="fr-FR" sz="8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78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Nombre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essais</a:t>
                      </a:r>
                      <a:endParaRPr lang="fr-FR" sz="8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Ecart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en q/ha</a:t>
                      </a:r>
                      <a:endParaRPr lang="fr-FR" sz="8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Nombre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essais</a:t>
                      </a:r>
                      <a:endParaRPr lang="fr-FR" sz="8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Ecart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en q/ha</a:t>
                      </a:r>
                      <a:endParaRPr lang="fr-FR" sz="8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478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2015 </a:t>
                      </a:r>
                      <a:endParaRPr lang="fr-FR" sz="8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11</a:t>
                      </a:r>
                      <a:endParaRPr lang="fr-FR" sz="8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18.0</a:t>
                      </a:r>
                      <a:endParaRPr lang="fr-FR" sz="8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11</a:t>
                      </a:r>
                      <a:endParaRPr lang="fr-FR" sz="8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13.5</a:t>
                      </a:r>
                      <a:endParaRPr lang="fr-FR" sz="8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8478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2016</a:t>
                      </a:r>
                      <a:endParaRPr lang="fr-FR" sz="8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6</a:t>
                      </a:r>
                      <a:endParaRPr lang="fr-FR" sz="8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18.3</a:t>
                      </a:r>
                      <a:endParaRPr lang="fr-FR" sz="8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20</a:t>
                      </a:r>
                      <a:endParaRPr lang="fr-FR" sz="8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16.8</a:t>
                      </a:r>
                      <a:endParaRPr lang="fr-FR" sz="8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8478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2017</a:t>
                      </a:r>
                      <a:endParaRPr lang="fr-FR" sz="8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11</a:t>
                      </a:r>
                      <a:endParaRPr lang="fr-FR" sz="8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16.6</a:t>
                      </a:r>
                      <a:endParaRPr lang="fr-FR" sz="8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15</a:t>
                      </a:r>
                      <a:endParaRPr lang="fr-FR" sz="8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12.0</a:t>
                      </a:r>
                      <a:endParaRPr lang="fr-FR" sz="8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8478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2018</a:t>
                      </a:r>
                      <a:endParaRPr lang="fr-FR" sz="8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26</a:t>
                      </a:r>
                      <a:endParaRPr lang="fr-FR" sz="8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18.0</a:t>
                      </a:r>
                      <a:endParaRPr lang="fr-FR" sz="8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7</a:t>
                      </a:r>
                      <a:endParaRPr lang="fr-FR" sz="8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10.5</a:t>
                      </a:r>
                      <a:endParaRPr lang="fr-FR" sz="8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8478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2019</a:t>
                      </a:r>
                      <a:endParaRPr lang="fr-FR" sz="8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17</a:t>
                      </a:r>
                      <a:endParaRPr lang="fr-FR" sz="8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12.4</a:t>
                      </a:r>
                      <a:endParaRPr lang="fr-FR" sz="8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8</a:t>
                      </a:r>
                      <a:endParaRPr lang="fr-FR" sz="8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10.6</a:t>
                      </a:r>
                      <a:endParaRPr lang="fr-FR" sz="8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578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fr-FR" sz="800" dirty="0" err="1">
                          <a:effectLst/>
                        </a:rPr>
                        <a:t>Moy</a:t>
                      </a:r>
                      <a:r>
                        <a:rPr lang="fr-FR" sz="800" dirty="0">
                          <a:effectLst/>
                        </a:rPr>
                        <a:t>. pluriannuelle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2015 - 2019</a:t>
                      </a:r>
                      <a:endParaRPr lang="fr-FR" sz="8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71</a:t>
                      </a:r>
                      <a:endParaRPr lang="fr-FR" sz="8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16.5</a:t>
                      </a:r>
                      <a:endParaRPr lang="fr-FR" sz="8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61</a:t>
                      </a:r>
                      <a:endParaRPr lang="fr-FR" sz="8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13.5</a:t>
                      </a:r>
                      <a:endParaRPr lang="fr-FR" sz="8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5" name="ZoneTexte 34">
            <a:extLst>
              <a:ext uri="{FF2B5EF4-FFF2-40B4-BE49-F238E27FC236}">
                <a16:creationId xmlns:a16="http://schemas.microsoft.com/office/drawing/2014/main" id="{937D1570-8384-4606-0123-680C165C3BF8}"/>
              </a:ext>
            </a:extLst>
          </p:cNvPr>
          <p:cNvSpPr txBox="1"/>
          <p:nvPr/>
        </p:nvSpPr>
        <p:spPr>
          <a:xfrm>
            <a:off x="6851844" y="5738638"/>
            <a:ext cx="45422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just"/>
            <a:r>
              <a:rPr lang="fr-FR" sz="800" dirty="0"/>
              <a:t>Ecart traité et non traité fongicide en q/ha à partir du réseau des essais fongicides d’ARVALIS depuis 2015 selon la sensibilité variétale (orge d’hiver) à l’Helminthosporiose. Source ARVALIS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DD2E024B-3BFE-2325-1243-ABCBC1433C23}"/>
              </a:ext>
            </a:extLst>
          </p:cNvPr>
          <p:cNvSpPr txBox="1"/>
          <p:nvPr/>
        </p:nvSpPr>
        <p:spPr>
          <a:xfrm>
            <a:off x="6528792" y="6051294"/>
            <a:ext cx="4983805" cy="71508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Identifier des sources de résistance durable? Adapter la protection phytosanitaire au risque? </a:t>
            </a:r>
          </a:p>
        </p:txBody>
      </p:sp>
    </p:spTree>
    <p:extLst>
      <p:ext uri="{BB962C8B-B14F-4D97-AF65-F5344CB8AC3E}">
        <p14:creationId xmlns:p14="http://schemas.microsoft.com/office/powerpoint/2010/main" val="252636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3" grpId="0" animBg="1"/>
      <p:bldP spid="35" grpId="0"/>
      <p:bldP spid="3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F08699A-F6E4-5C80-EAC5-33C9E1480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089" y="5970263"/>
            <a:ext cx="2160466" cy="838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764F2F5-2133-03C7-859C-9330E2B9955B}"/>
              </a:ext>
            </a:extLst>
          </p:cNvPr>
          <p:cNvSpPr txBox="1"/>
          <p:nvPr/>
        </p:nvSpPr>
        <p:spPr>
          <a:xfrm>
            <a:off x="354752" y="1105326"/>
            <a:ext cx="326801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/>
              <a:t>Agathe JUNG </a:t>
            </a:r>
            <a:endParaRPr lang="fr-FR" sz="1600" b="1" baseline="30000" dirty="0"/>
          </a:p>
          <a:p>
            <a:pPr algn="ctr"/>
            <a:r>
              <a:rPr lang="fr-FR" sz="1600" b="1" dirty="0"/>
              <a:t>Cindy VITRY</a:t>
            </a:r>
          </a:p>
          <a:p>
            <a:pPr algn="ctr"/>
            <a:r>
              <a:rPr lang="fr-FR" sz="1600" b="1" dirty="0"/>
              <a:t>Stéphanie LE PRIEUR</a:t>
            </a:r>
          </a:p>
          <a:p>
            <a:pPr algn="ctr"/>
            <a:r>
              <a:rPr lang="fr-FR" sz="1600" dirty="0"/>
              <a:t>Eloïse METEIER</a:t>
            </a:r>
          </a:p>
          <a:p>
            <a:pPr algn="ctr"/>
            <a:r>
              <a:rPr lang="fr-FR" sz="1600" dirty="0"/>
              <a:t>Faharidine MOHAMADI</a:t>
            </a:r>
          </a:p>
          <a:p>
            <a:pPr algn="ctr"/>
            <a:r>
              <a:rPr lang="fr-FR" sz="1600" dirty="0"/>
              <a:t>Steffi ROUX &amp; Isabelle BROSSEAU</a:t>
            </a:r>
          </a:p>
          <a:p>
            <a:pPr algn="ctr"/>
            <a:r>
              <a:rPr lang="fr-FR" sz="1600" dirty="0"/>
              <a:t>Isabelle CHAILLET</a:t>
            </a:r>
          </a:p>
          <a:p>
            <a:pPr algn="ctr"/>
            <a:r>
              <a:rPr lang="fr-FR" sz="1600" b="1" dirty="0"/>
              <a:t>Doriane HAMERNIG*</a:t>
            </a:r>
          </a:p>
          <a:p>
            <a:pPr algn="ctr"/>
            <a:r>
              <a:rPr lang="fr-FR" sz="1600" b="1" dirty="0"/>
              <a:t>Matthieu BOGARD</a:t>
            </a:r>
            <a:r>
              <a:rPr lang="fr-FR" sz="1600" dirty="0"/>
              <a:t>* </a:t>
            </a:r>
            <a:endParaRPr lang="fr-FR" sz="1600" baseline="30000" dirty="0"/>
          </a:p>
          <a:p>
            <a:pPr algn="ctr"/>
            <a:r>
              <a:rPr lang="fr-FR" sz="1600" dirty="0"/>
              <a:t>Romain VALADE</a:t>
            </a:r>
          </a:p>
          <a:p>
            <a:pPr algn="ctr"/>
            <a:r>
              <a:rPr lang="fr-FR" sz="1600" dirty="0"/>
              <a:t>Et tous les collègues qui ont permis d’acquérir les nombreuses références</a:t>
            </a:r>
          </a:p>
        </p:txBody>
      </p:sp>
      <p:pic>
        <p:nvPicPr>
          <p:cNvPr id="5" name="Picture 4" descr="ARVALIS - Institut du végétal">
            <a:extLst>
              <a:ext uri="{FF2B5EF4-FFF2-40B4-BE49-F238E27FC236}">
                <a16:creationId xmlns:a16="http://schemas.microsoft.com/office/drawing/2014/main" id="{25C28B79-5D45-6ED0-8861-102F3B2BB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86" y="440297"/>
            <a:ext cx="2325152" cy="48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20BC133-3F4B-10DC-A38D-D7AB7F8FD9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833" y="293061"/>
            <a:ext cx="2118663" cy="77761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2FA37D4-0141-5E0A-B687-180662071131}"/>
              </a:ext>
            </a:extLst>
          </p:cNvPr>
          <p:cNvSpPr txBox="1"/>
          <p:nvPr/>
        </p:nvSpPr>
        <p:spPr>
          <a:xfrm>
            <a:off x="4500036" y="1105326"/>
            <a:ext cx="24064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Pierre  GLADIEUX</a:t>
            </a:r>
            <a:r>
              <a:rPr lang="fr-FR" sz="1600" dirty="0"/>
              <a:t>*</a:t>
            </a:r>
          </a:p>
          <a:p>
            <a:r>
              <a:rPr lang="fr-FR" sz="1600" dirty="0"/>
              <a:t>Elisabeth FOURNIER</a:t>
            </a:r>
          </a:p>
          <a:p>
            <a:r>
              <a:rPr lang="fr-FR" sz="1600" b="1" dirty="0"/>
              <a:t>Julie RAMIREZ </a:t>
            </a:r>
            <a:r>
              <a:rPr lang="fr-FR" sz="1600" dirty="0"/>
              <a:t>(doctorat)</a:t>
            </a:r>
          </a:p>
          <a:p>
            <a:r>
              <a:rPr lang="fr-FR" sz="1600" dirty="0"/>
              <a:t>GUILLOU Sonia</a:t>
            </a:r>
          </a:p>
        </p:txBody>
      </p:sp>
      <p:pic>
        <p:nvPicPr>
          <p:cNvPr id="8" name="Picture 3" descr="ASUR plant breeding | LinkedIn">
            <a:extLst>
              <a:ext uri="{FF2B5EF4-FFF2-40B4-BE49-F238E27FC236}">
                <a16:creationId xmlns:a16="http://schemas.microsoft.com/office/drawing/2014/main" id="{68E2E006-62F4-E8FD-A0E0-F6AE80BAF4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36"/>
          <a:stretch>
            <a:fillRect/>
          </a:stretch>
        </p:blipFill>
        <p:spPr bwMode="auto">
          <a:xfrm>
            <a:off x="684128" y="4361320"/>
            <a:ext cx="774982" cy="63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Florimond Desprez (@GroupeFDesprez) | Twitter">
            <a:extLst>
              <a:ext uri="{FF2B5EF4-FFF2-40B4-BE49-F238E27FC236}">
                <a16:creationId xmlns:a16="http://schemas.microsoft.com/office/drawing/2014/main" id="{7F39EFB3-D117-D8B7-870E-5FA668D5F7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8" b="11030"/>
          <a:stretch/>
        </p:blipFill>
        <p:spPr bwMode="auto">
          <a:xfrm>
            <a:off x="2594305" y="4359525"/>
            <a:ext cx="830048" cy="67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File:KWS SAAT AG logo.svg - Wikimedia Commons">
            <a:extLst>
              <a:ext uri="{FF2B5EF4-FFF2-40B4-BE49-F238E27FC236}">
                <a16:creationId xmlns:a16="http://schemas.microsoft.com/office/drawing/2014/main" id="{F94CD1CA-2F42-BF4F-5295-C2C735DC5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283" y="1632630"/>
            <a:ext cx="537812" cy="78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9" descr="Syngenta – Logos Download">
            <a:extLst>
              <a:ext uri="{FF2B5EF4-FFF2-40B4-BE49-F238E27FC236}">
                <a16:creationId xmlns:a16="http://schemas.microsoft.com/office/drawing/2014/main" id="{C8CE476D-87DE-259A-D2D2-B83DE3EAF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692" y="5572384"/>
            <a:ext cx="1558799" cy="47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ollaborazioni internazionali – Adaglio Sementi">
            <a:extLst>
              <a:ext uri="{FF2B5EF4-FFF2-40B4-BE49-F238E27FC236}">
                <a16:creationId xmlns:a16="http://schemas.microsoft.com/office/drawing/2014/main" id="{933E3A11-0DC8-2A3F-A1CF-38A0C0169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067" y="188005"/>
            <a:ext cx="1447108" cy="67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7" descr="Bienvenue sur Secobra Recherches">
            <a:extLst>
              <a:ext uri="{FF2B5EF4-FFF2-40B4-BE49-F238E27FC236}">
                <a16:creationId xmlns:a16="http://schemas.microsoft.com/office/drawing/2014/main" id="{FB4E2C64-05EB-0566-15B2-2E55DC6F4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460" y="4331839"/>
            <a:ext cx="1058824" cy="69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D42672A9-FA36-D162-895C-D5DA7F59B0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283" y="3076715"/>
            <a:ext cx="1798237" cy="33186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72010F7-B0C9-5650-ECBC-668D266A87B4}"/>
              </a:ext>
            </a:extLst>
          </p:cNvPr>
          <p:cNvSpPr txBox="1"/>
          <p:nvPr/>
        </p:nvSpPr>
        <p:spPr>
          <a:xfrm>
            <a:off x="53124" y="4949699"/>
            <a:ext cx="24136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BOUTHILLIER Thierry</a:t>
            </a:r>
          </a:p>
          <a:p>
            <a:r>
              <a:rPr lang="fr-FR" sz="1600" dirty="0"/>
              <a:t>BARBAULT Marion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FB1AD3F-7DF3-EF2C-F943-5AF5BE7FE411}"/>
              </a:ext>
            </a:extLst>
          </p:cNvPr>
          <p:cNvSpPr txBox="1"/>
          <p:nvPr/>
        </p:nvSpPr>
        <p:spPr>
          <a:xfrm>
            <a:off x="2033037" y="4958336"/>
            <a:ext cx="2568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GOUDEMAND-DUGUE Ellen</a:t>
            </a:r>
          </a:p>
          <a:p>
            <a:r>
              <a:rPr lang="fr-FR" sz="1400" dirty="0"/>
              <a:t>TOUSSAINT Johan</a:t>
            </a:r>
          </a:p>
        </p:txBody>
      </p:sp>
      <p:pic>
        <p:nvPicPr>
          <p:cNvPr id="20" name="Picture 15" descr="Fichier:Logo Limagrain.jpg — Wikipédia">
            <a:extLst>
              <a:ext uri="{FF2B5EF4-FFF2-40B4-BE49-F238E27FC236}">
                <a16:creationId xmlns:a16="http://schemas.microsoft.com/office/drawing/2014/main" id="{3C7BABA1-D839-B4DA-C601-828D8E213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77" y="5506179"/>
            <a:ext cx="1467178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4E5C491-CDDF-78A7-FA53-C8B0D759C24C}"/>
              </a:ext>
            </a:extLst>
          </p:cNvPr>
          <p:cNvSpPr/>
          <p:nvPr/>
        </p:nvSpPr>
        <p:spPr>
          <a:xfrm>
            <a:off x="354752" y="6122853"/>
            <a:ext cx="12751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PELTIER Jordan</a:t>
            </a:r>
          </a:p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SIMON Clara</a:t>
            </a:r>
            <a:endParaRPr lang="fr-FR" sz="1400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13B1EF42-C535-C9A3-E51F-83E6C545C88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65" y="5623911"/>
            <a:ext cx="1790728" cy="37349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C51833B-47CB-0088-EC2C-881E178AF3C6}"/>
              </a:ext>
            </a:extLst>
          </p:cNvPr>
          <p:cNvSpPr/>
          <p:nvPr/>
        </p:nvSpPr>
        <p:spPr>
          <a:xfrm>
            <a:off x="2290781" y="6048371"/>
            <a:ext cx="1293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TISON Mathieu</a:t>
            </a:r>
          </a:p>
          <a:p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DUPONT Régis 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8B2051A-5C79-498F-55FE-B9894A85269D}"/>
              </a:ext>
            </a:extLst>
          </p:cNvPr>
          <p:cNvSpPr txBox="1"/>
          <p:nvPr/>
        </p:nvSpPr>
        <p:spPr>
          <a:xfrm>
            <a:off x="7430283" y="843716"/>
            <a:ext cx="21940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LOMBART Anne-Charlotte</a:t>
            </a:r>
          </a:p>
          <a:p>
            <a:r>
              <a:rPr lang="fr-FR" sz="1400" dirty="0"/>
              <a:t>GILLARD Eric</a:t>
            </a: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sz="1400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DE9F3C7-C655-637A-C3A3-173345B74C59}"/>
              </a:ext>
            </a:extLst>
          </p:cNvPr>
          <p:cNvSpPr txBox="1"/>
          <p:nvPr/>
        </p:nvSpPr>
        <p:spPr>
          <a:xfrm>
            <a:off x="4390144" y="6048371"/>
            <a:ext cx="20169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DYRSZKA Emmanuelle</a:t>
            </a:r>
          </a:p>
          <a:p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TATARA Edouard</a:t>
            </a:r>
            <a:endParaRPr lang="fr-FR" sz="1400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B0DEB1D-BDA3-0989-98DC-BB29CFEA3EEC}"/>
              </a:ext>
            </a:extLst>
          </p:cNvPr>
          <p:cNvSpPr txBox="1"/>
          <p:nvPr/>
        </p:nvSpPr>
        <p:spPr>
          <a:xfrm>
            <a:off x="9065095" y="1949935"/>
            <a:ext cx="2194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HERBOMMEZ Jean-François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41FC61B4-EB86-077C-793C-F2CBD646E036}"/>
              </a:ext>
            </a:extLst>
          </p:cNvPr>
          <p:cNvSpPr txBox="1"/>
          <p:nvPr/>
        </p:nvSpPr>
        <p:spPr>
          <a:xfrm>
            <a:off x="8654748" y="3536453"/>
            <a:ext cx="20078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ROULLET Guillaume </a:t>
            </a:r>
            <a:endParaRPr lang="fr-FR" sz="1400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DCC95320-6866-AB0B-A234-382191893353}"/>
              </a:ext>
            </a:extLst>
          </p:cNvPr>
          <p:cNvSpPr txBox="1"/>
          <p:nvPr/>
        </p:nvSpPr>
        <p:spPr>
          <a:xfrm>
            <a:off x="8606529" y="5017058"/>
            <a:ext cx="60977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GENTY Amélie</a:t>
            </a:r>
          </a:p>
          <a:p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VENEL Claire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3CE3D2E-DDA1-1217-6CFA-64B137524FA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383" y="5894956"/>
            <a:ext cx="830049" cy="83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3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dirty="0"/>
              <a:t>Le projet HELMO</a:t>
            </a:r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FDD4613B-0031-4752-2D5E-FCD07A54CFDC}"/>
              </a:ext>
            </a:extLst>
          </p:cNvPr>
          <p:cNvGrpSpPr/>
          <p:nvPr/>
        </p:nvGrpSpPr>
        <p:grpSpPr>
          <a:xfrm>
            <a:off x="1077361" y="778599"/>
            <a:ext cx="9457289" cy="5869851"/>
            <a:chOff x="1077361" y="778599"/>
            <a:chExt cx="9457289" cy="5869851"/>
          </a:xfrm>
        </p:grpSpPr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369BCD4E-72C1-0DF5-05F9-EBDE8BD77C55}"/>
                </a:ext>
              </a:extLst>
            </p:cNvPr>
            <p:cNvCxnSpPr>
              <a:cxnSpLocks/>
            </p:cNvCxnSpPr>
            <p:nvPr/>
          </p:nvCxnSpPr>
          <p:spPr>
            <a:xfrm>
              <a:off x="7385385" y="5695113"/>
              <a:ext cx="0" cy="32001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437E3BC5-85F0-887D-1610-65C875795718}"/>
                </a:ext>
              </a:extLst>
            </p:cNvPr>
            <p:cNvGrpSpPr/>
            <p:nvPr/>
          </p:nvGrpSpPr>
          <p:grpSpPr>
            <a:xfrm>
              <a:off x="1077361" y="778599"/>
              <a:ext cx="9457289" cy="5869851"/>
              <a:chOff x="1077361" y="778599"/>
              <a:chExt cx="9457289" cy="5869851"/>
            </a:xfrm>
          </p:grpSpPr>
          <p:cxnSp>
            <p:nvCxnSpPr>
              <p:cNvPr id="38" name="Connecteur droit avec flèche 37">
                <a:extLst>
                  <a:ext uri="{FF2B5EF4-FFF2-40B4-BE49-F238E27FC236}">
                    <a16:creationId xmlns:a16="http://schemas.microsoft.com/office/drawing/2014/main" id="{87642FDC-6C53-1525-C41B-6839C619A35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34075" y="2770446"/>
                <a:ext cx="2627575" cy="165963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5" name="Groupe 24">
                <a:extLst>
                  <a:ext uri="{FF2B5EF4-FFF2-40B4-BE49-F238E27FC236}">
                    <a16:creationId xmlns:a16="http://schemas.microsoft.com/office/drawing/2014/main" id="{0D203986-83A7-364F-4BBA-87CBFBAE1CA6}"/>
                  </a:ext>
                </a:extLst>
              </p:cNvPr>
              <p:cNvGrpSpPr/>
              <p:nvPr/>
            </p:nvGrpSpPr>
            <p:grpSpPr>
              <a:xfrm>
                <a:off x="1077361" y="778599"/>
                <a:ext cx="9457289" cy="5869851"/>
                <a:chOff x="1563136" y="471336"/>
                <a:chExt cx="9069369" cy="6126016"/>
              </a:xfrm>
            </p:grpSpPr>
            <p:sp>
              <p:nvSpPr>
                <p:cNvPr id="3" name="Rectangle à coins arrondis 5">
                  <a:extLst>
                    <a:ext uri="{FF2B5EF4-FFF2-40B4-BE49-F238E27FC236}">
                      <a16:creationId xmlns:a16="http://schemas.microsoft.com/office/drawing/2014/main" id="{A53489BE-A5BB-FEDF-E637-89584C0D77AB}"/>
                    </a:ext>
                  </a:extLst>
                </p:cNvPr>
                <p:cNvSpPr/>
                <p:nvPr/>
              </p:nvSpPr>
              <p:spPr>
                <a:xfrm>
                  <a:off x="2855640" y="476672"/>
                  <a:ext cx="2524510" cy="1501248"/>
                </a:xfrm>
                <a:prstGeom prst="roundRect">
                  <a:avLst/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600" b="1" dirty="0"/>
                    <a:t>Identification et caractérisation génétique des populations</a:t>
                  </a:r>
                </a:p>
              </p:txBody>
            </p:sp>
            <p:sp>
              <p:nvSpPr>
                <p:cNvPr id="4" name="Rectangle à coins arrondis 6">
                  <a:extLst>
                    <a:ext uri="{FF2B5EF4-FFF2-40B4-BE49-F238E27FC236}">
                      <a16:creationId xmlns:a16="http://schemas.microsoft.com/office/drawing/2014/main" id="{281F073D-D4E8-A2ED-68AA-3EA4979C693B}"/>
                    </a:ext>
                  </a:extLst>
                </p:cNvPr>
                <p:cNvSpPr/>
                <p:nvPr/>
              </p:nvSpPr>
              <p:spPr>
                <a:xfrm>
                  <a:off x="5380150" y="471336"/>
                  <a:ext cx="3092114" cy="1501248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600" b="1" dirty="0"/>
                    <a:t>Déterminisme génétique et modélisation basée sur des marqueurs génétiques de la résistance à l’helminthosporiose chez l’orge d’hiver</a:t>
                  </a:r>
                </a:p>
              </p:txBody>
            </p:sp>
            <p:sp>
              <p:nvSpPr>
                <p:cNvPr id="6" name="Rectangle à coins arrondis 7">
                  <a:extLst>
                    <a:ext uri="{FF2B5EF4-FFF2-40B4-BE49-F238E27FC236}">
                      <a16:creationId xmlns:a16="http://schemas.microsoft.com/office/drawing/2014/main" id="{5EE28995-5D58-28C7-B8B9-DC18C09502DE}"/>
                    </a:ext>
                  </a:extLst>
                </p:cNvPr>
                <p:cNvSpPr/>
                <p:nvPr/>
              </p:nvSpPr>
              <p:spPr>
                <a:xfrm>
                  <a:off x="8448668" y="476672"/>
                  <a:ext cx="2183837" cy="1452880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 b="1" dirty="0"/>
                </a:p>
                <a:p>
                  <a:pPr algn="ctr"/>
                  <a:r>
                    <a:rPr lang="fr-FR" sz="1600" b="1" dirty="0"/>
                    <a:t>WP3.</a:t>
                  </a:r>
                </a:p>
                <a:p>
                  <a:pPr algn="ctr"/>
                  <a:r>
                    <a:rPr lang="fr-FR" sz="1600" b="1" dirty="0"/>
                    <a:t>Prédiction du risque helminthosporiose au T2</a:t>
                  </a:r>
                </a:p>
                <a:p>
                  <a:pPr algn="ctr"/>
                  <a:endParaRPr lang="fr-FR" sz="1400" b="1" dirty="0"/>
                </a:p>
              </p:txBody>
            </p:sp>
            <p:sp>
              <p:nvSpPr>
                <p:cNvPr id="7" name="Rectangle à coins arrondis 8">
                  <a:extLst>
                    <a:ext uri="{FF2B5EF4-FFF2-40B4-BE49-F238E27FC236}">
                      <a16:creationId xmlns:a16="http://schemas.microsoft.com/office/drawing/2014/main" id="{A00B7983-FA73-ACD3-D44A-773E73FFC138}"/>
                    </a:ext>
                  </a:extLst>
                </p:cNvPr>
                <p:cNvSpPr/>
                <p:nvPr/>
              </p:nvSpPr>
              <p:spPr>
                <a:xfrm>
                  <a:off x="1563136" y="2464450"/>
                  <a:ext cx="2448272" cy="792088"/>
                </a:xfrm>
                <a:prstGeom prst="roundRect">
                  <a:avLst/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600" b="1" dirty="0"/>
                    <a:t>Echantillonnage </a:t>
                  </a:r>
                  <a:endParaRPr lang="fr-FR" sz="16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" name="Rectangle à coins arrondis 9">
                  <a:extLst>
                    <a:ext uri="{FF2B5EF4-FFF2-40B4-BE49-F238E27FC236}">
                      <a16:creationId xmlns:a16="http://schemas.microsoft.com/office/drawing/2014/main" id="{F7D5C77D-AC12-DCAA-BC0C-82280E381D15}"/>
                    </a:ext>
                  </a:extLst>
                </p:cNvPr>
                <p:cNvSpPr/>
                <p:nvPr/>
              </p:nvSpPr>
              <p:spPr>
                <a:xfrm>
                  <a:off x="1563136" y="3767220"/>
                  <a:ext cx="2448272" cy="911000"/>
                </a:xfrm>
                <a:prstGeom prst="roundRect">
                  <a:avLst/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600" b="1" dirty="0"/>
                    <a:t>Caractérisation génétique/génomique des espèces  et des populations</a:t>
                  </a:r>
                </a:p>
              </p:txBody>
            </p:sp>
            <p:sp>
              <p:nvSpPr>
                <p:cNvPr id="9" name="Rectangle à coins arrondis 11">
                  <a:extLst>
                    <a:ext uri="{FF2B5EF4-FFF2-40B4-BE49-F238E27FC236}">
                      <a16:creationId xmlns:a16="http://schemas.microsoft.com/office/drawing/2014/main" id="{5305AD52-9070-EBB9-E0F9-2447F05B3DB1}"/>
                    </a:ext>
                  </a:extLst>
                </p:cNvPr>
                <p:cNvSpPr/>
                <p:nvPr/>
              </p:nvSpPr>
              <p:spPr>
                <a:xfrm>
                  <a:off x="6744072" y="5949280"/>
                  <a:ext cx="1728192" cy="620688"/>
                </a:xfrm>
                <a:prstGeom prst="roundRect">
                  <a:avLst/>
                </a:prstGeom>
                <a:ln/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600" b="1" dirty="0"/>
                    <a:t>Identification QTL</a:t>
                  </a:r>
                </a:p>
              </p:txBody>
            </p:sp>
            <p:sp>
              <p:nvSpPr>
                <p:cNvPr id="10" name="Rectangle à coins arrondis 13">
                  <a:extLst>
                    <a:ext uri="{FF2B5EF4-FFF2-40B4-BE49-F238E27FC236}">
                      <a16:creationId xmlns:a16="http://schemas.microsoft.com/office/drawing/2014/main" id="{8A0019A4-74C9-59F7-2CFE-78AA341E23B4}"/>
                    </a:ext>
                  </a:extLst>
                </p:cNvPr>
                <p:cNvSpPr/>
                <p:nvPr/>
              </p:nvSpPr>
              <p:spPr>
                <a:xfrm>
                  <a:off x="8832304" y="5883368"/>
                  <a:ext cx="1569409" cy="713984"/>
                </a:xfrm>
                <a:prstGeom prst="roundRect">
                  <a:avLst/>
                </a:prstGeom>
                <a:ln/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600" b="1" dirty="0"/>
                    <a:t>Marqueurs KASPAR</a:t>
                  </a:r>
                </a:p>
              </p:txBody>
            </p:sp>
            <p:sp>
              <p:nvSpPr>
                <p:cNvPr id="11" name="Rectangle à coins arrondis 17">
                  <a:extLst>
                    <a:ext uri="{FF2B5EF4-FFF2-40B4-BE49-F238E27FC236}">
                      <a16:creationId xmlns:a16="http://schemas.microsoft.com/office/drawing/2014/main" id="{2988DAE7-2E11-E6D0-56B7-A189D8B48413}"/>
                    </a:ext>
                  </a:extLst>
                </p:cNvPr>
                <p:cNvSpPr/>
                <p:nvPr/>
              </p:nvSpPr>
              <p:spPr>
                <a:xfrm>
                  <a:off x="4827611" y="4282176"/>
                  <a:ext cx="1535410" cy="792088"/>
                </a:xfrm>
                <a:prstGeom prst="roundRect">
                  <a:avLst/>
                </a:prstGeom>
                <a:pattFill prst="wdDnDiag">
                  <a:fgClr>
                    <a:schemeClr val="accent6"/>
                  </a:fgClr>
                  <a:bgClr>
                    <a:schemeClr val="accent3"/>
                  </a:bgClr>
                </a:patt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600" b="1" dirty="0"/>
                    <a:t>Essais champ</a:t>
                  </a:r>
                </a:p>
                <a:p>
                  <a:pPr algn="ctr"/>
                  <a:r>
                    <a:rPr lang="fr-FR" sz="1600" b="1" u="sng" dirty="0"/>
                    <a:t>Panel RHYNO</a:t>
                  </a:r>
                  <a:endParaRPr lang="fr-FR" sz="16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2" name="Rectangle à coins arrondis 20">
                  <a:extLst>
                    <a:ext uri="{FF2B5EF4-FFF2-40B4-BE49-F238E27FC236}">
                      <a16:creationId xmlns:a16="http://schemas.microsoft.com/office/drawing/2014/main" id="{B8AD5004-998D-C4B1-992F-C0ECE3261682}"/>
                    </a:ext>
                  </a:extLst>
                </p:cNvPr>
                <p:cNvSpPr/>
                <p:nvPr/>
              </p:nvSpPr>
              <p:spPr>
                <a:xfrm>
                  <a:off x="6778639" y="4839190"/>
                  <a:ext cx="1439236" cy="703567"/>
                </a:xfrm>
                <a:prstGeom prst="roundRect">
                  <a:avLst/>
                </a:prstGeom>
                <a:ln/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600" b="1" dirty="0"/>
                    <a:t>Génétique d’association</a:t>
                  </a:r>
                </a:p>
              </p:txBody>
            </p:sp>
            <p:sp>
              <p:nvSpPr>
                <p:cNvPr id="13" name="Rectangle à coins arrondis 21">
                  <a:extLst>
                    <a:ext uri="{FF2B5EF4-FFF2-40B4-BE49-F238E27FC236}">
                      <a16:creationId xmlns:a16="http://schemas.microsoft.com/office/drawing/2014/main" id="{83D3A51F-4FA0-B240-3DB9-2B7836441A68}"/>
                    </a:ext>
                  </a:extLst>
                </p:cNvPr>
                <p:cNvSpPr/>
                <p:nvPr/>
              </p:nvSpPr>
              <p:spPr>
                <a:xfrm>
                  <a:off x="4827612" y="5376321"/>
                  <a:ext cx="1557766" cy="776092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600" b="1" dirty="0"/>
                    <a:t>Essais en CC</a:t>
                  </a:r>
                  <a:endParaRPr lang="fr-FR" sz="16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4" name="Ellipse 13">
                  <a:extLst>
                    <a:ext uri="{FF2B5EF4-FFF2-40B4-BE49-F238E27FC236}">
                      <a16:creationId xmlns:a16="http://schemas.microsoft.com/office/drawing/2014/main" id="{0A6899C1-771A-FCC8-B01E-C306DF97AE2B}"/>
                    </a:ext>
                  </a:extLst>
                </p:cNvPr>
                <p:cNvSpPr/>
                <p:nvPr/>
              </p:nvSpPr>
              <p:spPr>
                <a:xfrm>
                  <a:off x="7612417" y="3596926"/>
                  <a:ext cx="2789297" cy="1081294"/>
                </a:xfrm>
                <a:prstGeom prst="ellipse">
                  <a:avLst/>
                </a:prstGeom>
                <a:ln>
                  <a:solidFill>
                    <a:srgbClr val="C00000"/>
                  </a:solidFill>
                  <a:prstDash val="lg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600" b="1" dirty="0"/>
                    <a:t>COLNATOR + RHYNO</a:t>
                  </a:r>
                  <a:endParaRPr lang="fr-FR" sz="1200" b="1" dirty="0"/>
                </a:p>
                <a:p>
                  <a:pPr algn="ctr"/>
                  <a:r>
                    <a:rPr lang="fr-FR" sz="1200" b="1" dirty="0"/>
                    <a:t>Génotypage (50K)</a:t>
                  </a:r>
                  <a:r>
                    <a:rPr lang="fr-FR" sz="1200" dirty="0"/>
                    <a:t> + phénotypage </a:t>
                  </a:r>
                </a:p>
                <a:p>
                  <a:pPr algn="ctr"/>
                  <a:r>
                    <a:rPr lang="fr-FR" sz="1200" dirty="0"/>
                    <a:t>collection nationale</a:t>
                  </a:r>
                </a:p>
              </p:txBody>
            </p:sp>
            <p:sp>
              <p:nvSpPr>
                <p:cNvPr id="15" name="Accolade fermante 14">
                  <a:extLst>
                    <a:ext uri="{FF2B5EF4-FFF2-40B4-BE49-F238E27FC236}">
                      <a16:creationId xmlns:a16="http://schemas.microsoft.com/office/drawing/2014/main" id="{2DC9866E-60EE-349B-1A7C-854D6C0485F7}"/>
                    </a:ext>
                  </a:extLst>
                </p:cNvPr>
                <p:cNvSpPr/>
                <p:nvPr/>
              </p:nvSpPr>
              <p:spPr>
                <a:xfrm>
                  <a:off x="6379625" y="4551220"/>
                  <a:ext cx="399014" cy="1332148"/>
                </a:xfrm>
                <a:prstGeom prst="rightBrac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7" name="Rectangle à coins arrondis 92">
                  <a:extLst>
                    <a:ext uri="{FF2B5EF4-FFF2-40B4-BE49-F238E27FC236}">
                      <a16:creationId xmlns:a16="http://schemas.microsoft.com/office/drawing/2014/main" id="{39FB26A2-3FE4-3D90-FADB-CB736AFAD900}"/>
                    </a:ext>
                  </a:extLst>
                </p:cNvPr>
                <p:cNvSpPr/>
                <p:nvPr/>
              </p:nvSpPr>
              <p:spPr>
                <a:xfrm>
                  <a:off x="2063552" y="5301208"/>
                  <a:ext cx="1557766" cy="792088"/>
                </a:xfrm>
                <a:prstGeom prst="roundRect">
                  <a:avLst/>
                </a:prstGeom>
                <a:ln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600" b="1" dirty="0"/>
                    <a:t>Diversité pathotypique </a:t>
                  </a:r>
                  <a:r>
                    <a:rPr lang="fr-FR" sz="1600" b="1" dirty="0">
                      <a:sym typeface="Wingdings" panose="05000000000000000000" pitchFamily="2" charset="2"/>
                    </a:rPr>
                    <a:t> </a:t>
                  </a:r>
                  <a:r>
                    <a:rPr lang="fr-FR" sz="1600" b="1" dirty="0"/>
                    <a:t>Essais en CC</a:t>
                  </a:r>
                </a:p>
              </p:txBody>
            </p:sp>
            <p:cxnSp>
              <p:nvCxnSpPr>
                <p:cNvPr id="18" name="Connecteur droit avec flèche 17">
                  <a:extLst>
                    <a:ext uri="{FF2B5EF4-FFF2-40B4-BE49-F238E27FC236}">
                      <a16:creationId xmlns:a16="http://schemas.microsoft.com/office/drawing/2014/main" id="{0DAEE308-ECC3-A7AC-F1F6-651B91B7D978}"/>
                    </a:ext>
                  </a:extLst>
                </p:cNvPr>
                <p:cNvCxnSpPr>
                  <a:cxnSpLocks/>
                  <a:endCxn id="13" idx="1"/>
                </p:cNvCxnSpPr>
                <p:nvPr/>
              </p:nvCxnSpPr>
              <p:spPr>
                <a:xfrm>
                  <a:off x="3589642" y="5754801"/>
                  <a:ext cx="1237970" cy="9567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Connecteur droit avec flèche 18">
                  <a:extLst>
                    <a:ext uri="{FF2B5EF4-FFF2-40B4-BE49-F238E27FC236}">
                      <a16:creationId xmlns:a16="http://schemas.microsoft.com/office/drawing/2014/main" id="{8F8468EB-769A-0F20-2F46-78DF17139D43}"/>
                    </a:ext>
                  </a:extLst>
                </p:cNvPr>
                <p:cNvCxnSpPr>
                  <a:stCxn id="8" idx="2"/>
                </p:cNvCxnSpPr>
                <p:nvPr/>
              </p:nvCxnSpPr>
              <p:spPr>
                <a:xfrm flipH="1">
                  <a:off x="2783632" y="4678221"/>
                  <a:ext cx="3640" cy="626093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à coins arrondis 133">
                  <a:extLst>
                    <a:ext uri="{FF2B5EF4-FFF2-40B4-BE49-F238E27FC236}">
                      <a16:creationId xmlns:a16="http://schemas.microsoft.com/office/drawing/2014/main" id="{3A45CD08-1E61-5517-81BC-D7AD98DF89AC}"/>
                    </a:ext>
                  </a:extLst>
                </p:cNvPr>
                <p:cNvSpPr/>
                <p:nvPr/>
              </p:nvSpPr>
              <p:spPr>
                <a:xfrm>
                  <a:off x="8703056" y="2060848"/>
                  <a:ext cx="1785433" cy="540000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2000" b="1" dirty="0"/>
                    <a:t>OAD</a:t>
                  </a:r>
                </a:p>
              </p:txBody>
            </p:sp>
            <p:cxnSp>
              <p:nvCxnSpPr>
                <p:cNvPr id="21" name="Connecteur en arc 5128">
                  <a:extLst>
                    <a:ext uri="{FF2B5EF4-FFF2-40B4-BE49-F238E27FC236}">
                      <a16:creationId xmlns:a16="http://schemas.microsoft.com/office/drawing/2014/main" id="{83588015-903A-F50C-9444-F5511CF5D3EA}"/>
                    </a:ext>
                  </a:extLst>
                </p:cNvPr>
                <p:cNvCxnSpPr>
                  <a:endCxn id="20" idx="1"/>
                </p:cNvCxnSpPr>
                <p:nvPr/>
              </p:nvCxnSpPr>
              <p:spPr>
                <a:xfrm flipV="1">
                  <a:off x="3932703" y="2330848"/>
                  <a:ext cx="4770352" cy="1584152"/>
                </a:xfrm>
                <a:prstGeom prst="curvedConnector3">
                  <a:avLst>
                    <a:gd name="adj1" fmla="val 50000"/>
                  </a:avLst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2" name="Rectangle à coins arrondis 147">
                  <a:extLst>
                    <a:ext uri="{FF2B5EF4-FFF2-40B4-BE49-F238E27FC236}">
                      <a16:creationId xmlns:a16="http://schemas.microsoft.com/office/drawing/2014/main" id="{6E2796C5-920F-D996-F16E-60453F41B5D2}"/>
                    </a:ext>
                  </a:extLst>
                </p:cNvPr>
                <p:cNvSpPr/>
                <p:nvPr/>
              </p:nvSpPr>
              <p:spPr>
                <a:xfrm>
                  <a:off x="6888088" y="2780928"/>
                  <a:ext cx="1535410" cy="792088"/>
                </a:xfrm>
                <a:prstGeom prst="roundRect">
                  <a:avLst/>
                </a:prstGeom>
                <a:ln/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600" b="1" dirty="0"/>
                    <a:t>Essais variétés, BSV</a:t>
                  </a:r>
                </a:p>
              </p:txBody>
            </p:sp>
            <p:cxnSp>
              <p:nvCxnSpPr>
                <p:cNvPr id="23" name="Connecteur droit avec flèche 22">
                  <a:extLst>
                    <a:ext uri="{FF2B5EF4-FFF2-40B4-BE49-F238E27FC236}">
                      <a16:creationId xmlns:a16="http://schemas.microsoft.com/office/drawing/2014/main" id="{3F34BD7E-E816-C5DA-E9E2-0EAAED115908}"/>
                    </a:ext>
                  </a:extLst>
                </p:cNvPr>
                <p:cNvCxnSpPr>
                  <a:stCxn id="8" idx="3"/>
                  <a:endCxn id="11" idx="1"/>
                </p:cNvCxnSpPr>
                <p:nvPr/>
              </p:nvCxnSpPr>
              <p:spPr>
                <a:xfrm>
                  <a:off x="4011409" y="4222720"/>
                  <a:ext cx="816203" cy="455500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55EAC62E-2712-D20B-8510-2B0BF52815A6}"/>
                    </a:ext>
                  </a:extLst>
                </p:cNvPr>
                <p:cNvSpPr txBox="1"/>
                <p:nvPr/>
              </p:nvSpPr>
              <p:spPr>
                <a:xfrm>
                  <a:off x="8400256" y="5220490"/>
                  <a:ext cx="208823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dirty="0"/>
                    <a:t>Modèle de sélection génomique</a:t>
                  </a:r>
                </a:p>
              </p:txBody>
            </p:sp>
          </p:grpSp>
          <p:cxnSp>
            <p:nvCxnSpPr>
              <p:cNvPr id="30" name="Connecteur droit avec flèche 29">
                <a:extLst>
                  <a:ext uri="{FF2B5EF4-FFF2-40B4-BE49-F238E27FC236}">
                    <a16:creationId xmlns:a16="http://schemas.microsoft.com/office/drawing/2014/main" id="{CCEE94BA-BDAD-4B58-8E24-1D84704BC15C}"/>
                  </a:ext>
                </a:extLst>
              </p:cNvPr>
              <p:cNvCxnSpPr>
                <a:cxnSpLocks/>
                <a:stCxn id="7" idx="2"/>
              </p:cNvCxnSpPr>
              <p:nvPr/>
            </p:nvCxnSpPr>
            <p:spPr>
              <a:xfrm flipH="1">
                <a:off x="2344046" y="3447335"/>
                <a:ext cx="9811" cy="46325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avec flèche 31">
                <a:extLst>
                  <a:ext uri="{FF2B5EF4-FFF2-40B4-BE49-F238E27FC236}">
                    <a16:creationId xmlns:a16="http://schemas.microsoft.com/office/drawing/2014/main" id="{F0C4014D-7FCA-94E5-C24F-35A018B36E55}"/>
                  </a:ext>
                </a:extLst>
              </p:cNvPr>
              <p:cNvCxnSpPr>
                <a:cxnSpLocks/>
                <a:endCxn id="7" idx="0"/>
              </p:cNvCxnSpPr>
              <p:nvPr/>
            </p:nvCxnSpPr>
            <p:spPr>
              <a:xfrm flipH="1">
                <a:off x="2353857" y="2113881"/>
                <a:ext cx="76197" cy="5744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avec flèche 33">
                <a:extLst>
                  <a:ext uri="{FF2B5EF4-FFF2-40B4-BE49-F238E27FC236}">
                    <a16:creationId xmlns:a16="http://schemas.microsoft.com/office/drawing/2014/main" id="{3DE4C52F-9E07-2EA8-DCFF-2A52064A62E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00945" y="4570091"/>
                <a:ext cx="399095" cy="35922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avec flèche 35">
                <a:extLst>
                  <a:ext uri="{FF2B5EF4-FFF2-40B4-BE49-F238E27FC236}">
                    <a16:creationId xmlns:a16="http://schemas.microsoft.com/office/drawing/2014/main" id="{C2C72AA1-7DDF-13CE-6C56-E4CD3C3FBA3C}"/>
                  </a:ext>
                </a:extLst>
              </p:cNvPr>
              <p:cNvCxnSpPr>
                <a:cxnSpLocks/>
                <a:stCxn id="9" idx="3"/>
              </p:cNvCxnSpPr>
              <p:nvPr/>
            </p:nvCxnSpPr>
            <p:spPr>
              <a:xfrm flipV="1">
                <a:off x="8282010" y="6306386"/>
                <a:ext cx="420681" cy="1845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43" name="Image 42">
            <a:extLst>
              <a:ext uri="{FF2B5EF4-FFF2-40B4-BE49-F238E27FC236}">
                <a16:creationId xmlns:a16="http://schemas.microsoft.com/office/drawing/2014/main" id="{378624E4-7FE2-2EC9-865C-EF737AA63B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0049" cy="83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11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F0AADA-A436-D950-B327-C8A8AB8B4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83" y="46172"/>
            <a:ext cx="10738500" cy="679323"/>
          </a:xfrm>
        </p:spPr>
        <p:txBody>
          <a:bodyPr/>
          <a:lstStyle/>
          <a:p>
            <a:r>
              <a:rPr lang="fr-FR" sz="3000" dirty="0"/>
              <a:t>Identification et caractérisation génétiques des populations françaises</a:t>
            </a:r>
          </a:p>
        </p:txBody>
      </p:sp>
      <p:pic>
        <p:nvPicPr>
          <p:cNvPr id="6" name="Espace réservé du contenu 5" descr="Une image contenant carte&#10;&#10;Description générée automatiquement">
            <a:extLst>
              <a:ext uri="{FF2B5EF4-FFF2-40B4-BE49-F238E27FC236}">
                <a16:creationId xmlns:a16="http://schemas.microsoft.com/office/drawing/2014/main" id="{6113D78D-A1CF-1012-19BF-F4FBA10290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" t="14943" r="21277" b="13571"/>
          <a:stretch>
            <a:fillRect/>
          </a:stretch>
        </p:blipFill>
        <p:spPr>
          <a:xfrm>
            <a:off x="8873583" y="817914"/>
            <a:ext cx="2336875" cy="2089458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18D088ED-7C43-BEFE-DF9D-11058DB6A455}"/>
              </a:ext>
            </a:extLst>
          </p:cNvPr>
          <p:cNvSpPr txBox="1">
            <a:spLocks/>
          </p:cNvSpPr>
          <p:nvPr/>
        </p:nvSpPr>
        <p:spPr>
          <a:xfrm>
            <a:off x="471958" y="967248"/>
            <a:ext cx="10738500" cy="5224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600" kern="1200">
                <a:solidFill>
                  <a:schemeClr val="accent2"/>
                </a:solidFill>
                <a:latin typeface="Nunito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accent2"/>
                </a:solidFill>
                <a:latin typeface="Nunito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Nunito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Nunito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Nunito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tx1"/>
                </a:solidFill>
              </a:rPr>
              <a:t>Un large échantillonnage</a:t>
            </a:r>
          </a:p>
          <a:p>
            <a:pPr marL="1143000" lvl="1" indent="-45720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tx1"/>
                </a:solidFill>
              </a:rPr>
              <a:t>110 échantillons symptomatiques entre 2020 et 2023</a:t>
            </a:r>
          </a:p>
          <a:p>
            <a:pPr marL="1143000" lvl="1" indent="-45720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tx1"/>
                </a:solidFill>
              </a:rPr>
              <a:t>95 OH et 15 OP</a:t>
            </a:r>
          </a:p>
          <a:p>
            <a:pPr marL="1143000" lvl="1" indent="-45720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tx1"/>
                </a:solidFill>
              </a:rPr>
              <a:t>Une trentaine de variétés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fr-FR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tx1"/>
                </a:solidFill>
              </a:rPr>
              <a:t>Une collection importante d’isolats: 210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858EFA5-ABFF-DF63-822B-40989176B7BA}"/>
              </a:ext>
            </a:extLst>
          </p:cNvPr>
          <p:cNvSpPr txBox="1"/>
          <p:nvPr/>
        </p:nvSpPr>
        <p:spPr>
          <a:xfrm>
            <a:off x="9846755" y="2881203"/>
            <a:ext cx="18043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Sites collectés en 2020 et 2021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476B98C-14AB-3F66-7AC6-3F3BA24205FE}"/>
              </a:ext>
            </a:extLst>
          </p:cNvPr>
          <p:cNvGrpSpPr/>
          <p:nvPr/>
        </p:nvGrpSpPr>
        <p:grpSpPr>
          <a:xfrm>
            <a:off x="64869" y="3886716"/>
            <a:ext cx="11984018" cy="1723000"/>
            <a:chOff x="64869" y="3886716"/>
            <a:chExt cx="11984018" cy="1723000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4C04CAAF-DB08-E68D-F9CA-C600DA1E3203}"/>
                </a:ext>
              </a:extLst>
            </p:cNvPr>
            <p:cNvGrpSpPr/>
            <p:nvPr/>
          </p:nvGrpSpPr>
          <p:grpSpPr>
            <a:xfrm>
              <a:off x="64869" y="3886716"/>
              <a:ext cx="11889021" cy="1723000"/>
              <a:chOff x="64869" y="3886716"/>
              <a:chExt cx="11889021" cy="1723000"/>
            </a:xfrm>
          </p:grpSpPr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EA82B805-2380-9B78-E1EB-504AECB4D5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3698022" y="4102092"/>
                <a:ext cx="1722999" cy="129224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30638365-6601-9261-A373-DC73DE173D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35" r="6481" b="32575"/>
              <a:stretch/>
            </p:blipFill>
            <p:spPr>
              <a:xfrm rot="16200000">
                <a:off x="1788384" y="4165228"/>
                <a:ext cx="1656883" cy="118368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C0806749-725E-7E03-6741-859ABD3762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337" t="18500" r="26401" b="64833"/>
              <a:stretch/>
            </p:blipFill>
            <p:spPr>
              <a:xfrm rot="16200000">
                <a:off x="4681197" y="4414421"/>
                <a:ext cx="1723000" cy="66759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C97FFF5E-AC0E-F204-3465-40E3352E03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-142266" y="4135570"/>
                <a:ext cx="1657077" cy="124280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4" name="Flèche : droite 13">
                <a:extLst>
                  <a:ext uri="{FF2B5EF4-FFF2-40B4-BE49-F238E27FC236}">
                    <a16:creationId xmlns:a16="http://schemas.microsoft.com/office/drawing/2014/main" id="{FE57CAD3-E9D5-0BB6-D2BF-D41F4A9CB5E4}"/>
                  </a:ext>
                </a:extLst>
              </p:cNvPr>
              <p:cNvSpPr/>
              <p:nvPr/>
            </p:nvSpPr>
            <p:spPr>
              <a:xfrm>
                <a:off x="1385808" y="4653267"/>
                <a:ext cx="542893" cy="28103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Flèche : droite 14">
                <a:extLst>
                  <a:ext uri="{FF2B5EF4-FFF2-40B4-BE49-F238E27FC236}">
                    <a16:creationId xmlns:a16="http://schemas.microsoft.com/office/drawing/2014/main" id="{F9FDEABE-2C54-B51C-8B14-B20E8703CE87}"/>
                  </a:ext>
                </a:extLst>
              </p:cNvPr>
              <p:cNvSpPr/>
              <p:nvPr/>
            </p:nvSpPr>
            <p:spPr>
              <a:xfrm>
                <a:off x="5979203" y="4644856"/>
                <a:ext cx="470092" cy="28944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17" name="Groupe 16">
                <a:extLst>
                  <a:ext uri="{FF2B5EF4-FFF2-40B4-BE49-F238E27FC236}">
                    <a16:creationId xmlns:a16="http://schemas.microsoft.com/office/drawing/2014/main" id="{43BDE104-8AAD-8E79-23CF-FE0BB6CB138A}"/>
                  </a:ext>
                </a:extLst>
              </p:cNvPr>
              <p:cNvGrpSpPr/>
              <p:nvPr/>
            </p:nvGrpSpPr>
            <p:grpSpPr>
              <a:xfrm>
                <a:off x="6565061" y="4096512"/>
                <a:ext cx="2847289" cy="1227908"/>
                <a:chOff x="6090219" y="1405066"/>
                <a:chExt cx="4548069" cy="2023934"/>
              </a:xfrm>
            </p:grpSpPr>
            <p:pic>
              <p:nvPicPr>
                <p:cNvPr id="18" name="Image 17">
                  <a:extLst>
                    <a:ext uri="{FF2B5EF4-FFF2-40B4-BE49-F238E27FC236}">
                      <a16:creationId xmlns:a16="http://schemas.microsoft.com/office/drawing/2014/main" id="{80364922-941F-3BA5-C320-FCAFA1CE14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5837227" y="1658058"/>
                  <a:ext cx="2023933" cy="151795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19" name="Image 18">
                  <a:extLst>
                    <a:ext uri="{FF2B5EF4-FFF2-40B4-BE49-F238E27FC236}">
                      <a16:creationId xmlns:a16="http://schemas.microsoft.com/office/drawing/2014/main" id="{0394CE9F-C1E4-576A-B94C-7D7F85B8EE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7349395" y="1658059"/>
                  <a:ext cx="2023932" cy="151794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20" name="Image 19">
                  <a:extLst>
                    <a:ext uri="{FF2B5EF4-FFF2-40B4-BE49-F238E27FC236}">
                      <a16:creationId xmlns:a16="http://schemas.microsoft.com/office/drawing/2014/main" id="{B0726906-792B-C950-316F-7480D49C7B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8867346" y="1658059"/>
                  <a:ext cx="2023933" cy="151795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</p:grpSp>
          <p:sp>
            <p:nvSpPr>
              <p:cNvPr id="21" name="Flèche : droite 20">
                <a:extLst>
                  <a:ext uri="{FF2B5EF4-FFF2-40B4-BE49-F238E27FC236}">
                    <a16:creationId xmlns:a16="http://schemas.microsoft.com/office/drawing/2014/main" id="{F9E00F21-7238-D5C6-5566-3453F56AD0E7}"/>
                  </a:ext>
                </a:extLst>
              </p:cNvPr>
              <p:cNvSpPr/>
              <p:nvPr/>
            </p:nvSpPr>
            <p:spPr>
              <a:xfrm>
                <a:off x="3300682" y="4653267"/>
                <a:ext cx="542893" cy="28103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Flèche : droite 21">
                <a:extLst>
                  <a:ext uri="{FF2B5EF4-FFF2-40B4-BE49-F238E27FC236}">
                    <a16:creationId xmlns:a16="http://schemas.microsoft.com/office/drawing/2014/main" id="{61E37370-FA7B-31AF-46B6-BE898A6BF08A}"/>
                  </a:ext>
                </a:extLst>
              </p:cNvPr>
              <p:cNvSpPr/>
              <p:nvPr/>
            </p:nvSpPr>
            <p:spPr>
              <a:xfrm>
                <a:off x="9522859" y="4594251"/>
                <a:ext cx="470092" cy="28944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4" name="Image 23">
                <a:extLst>
                  <a:ext uri="{FF2B5EF4-FFF2-40B4-BE49-F238E27FC236}">
                    <a16:creationId xmlns:a16="http://schemas.microsoft.com/office/drawing/2014/main" id="{35711F60-A70C-25C6-0C37-262AAAB16613}"/>
                  </a:ext>
                </a:extLst>
              </p:cNvPr>
              <p:cNvPicPr/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65" b="53126"/>
              <a:stretch/>
            </p:blipFill>
            <p:spPr bwMode="auto">
              <a:xfrm>
                <a:off x="10093002" y="4439666"/>
                <a:ext cx="1860888" cy="634616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1BAC872-5CEF-8DA7-96AB-9F9273529FA6}"/>
                </a:ext>
              </a:extLst>
            </p:cNvPr>
            <p:cNvSpPr/>
            <p:nvPr/>
          </p:nvSpPr>
          <p:spPr>
            <a:xfrm>
              <a:off x="9150615" y="5074282"/>
              <a:ext cx="289827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fr-FR" sz="1000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Ex: Résultats PCR avec </a:t>
              </a:r>
              <a:r>
                <a:rPr lang="fr-FR" sz="1000" i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primers</a:t>
              </a:r>
              <a:r>
                <a:rPr lang="fr-FR" sz="1000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P. </a:t>
              </a:r>
              <a:r>
                <a:rPr lang="fr-FR" sz="1000" i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teres</a:t>
              </a:r>
              <a:endParaRPr lang="fr-FR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3883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7E8BB7-6787-E184-02FB-051573333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Quelles espèces sont présentes en France?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63A39E1-419B-E287-D0F6-F783D0AC9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00" y="1614062"/>
            <a:ext cx="3724911" cy="522465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DF1417D-0D72-E30B-E4D6-DA7A33775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739" y="1743494"/>
            <a:ext cx="3936521" cy="5095224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3CE03E16-A90A-AADD-FFDC-C34177F52983}"/>
              </a:ext>
            </a:extLst>
          </p:cNvPr>
          <p:cNvGrpSpPr/>
          <p:nvPr/>
        </p:nvGrpSpPr>
        <p:grpSpPr>
          <a:xfrm>
            <a:off x="8064260" y="1743494"/>
            <a:ext cx="3717583" cy="4739320"/>
            <a:chOff x="8071588" y="1238669"/>
            <a:chExt cx="3717583" cy="4739320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B25EDE7E-CFF0-92C1-F07D-A638612A5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416"/>
            <a:stretch>
              <a:fillRect/>
            </a:stretch>
          </p:blipFill>
          <p:spPr>
            <a:xfrm>
              <a:off x="8191500" y="1238669"/>
              <a:ext cx="3597671" cy="4739320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160909E5-5E29-65A2-2391-E5D104F95E50}"/>
                </a:ext>
              </a:extLst>
            </p:cNvPr>
            <p:cNvSpPr txBox="1"/>
            <p:nvPr/>
          </p:nvSpPr>
          <p:spPr>
            <a:xfrm>
              <a:off x="8071588" y="3187032"/>
              <a:ext cx="304800" cy="3942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72E7A53E-642D-7612-C0EB-00E6ED39D2BA}"/>
              </a:ext>
            </a:extLst>
          </p:cNvPr>
          <p:cNvSpPr txBox="1"/>
          <p:nvPr/>
        </p:nvSpPr>
        <p:spPr>
          <a:xfrm>
            <a:off x="885824" y="1015356"/>
            <a:ext cx="2409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Génotypage par séquençage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AF50926-F8A0-E79B-8136-E7B999402B5A}"/>
              </a:ext>
            </a:extLst>
          </p:cNvPr>
          <p:cNvSpPr txBox="1"/>
          <p:nvPr/>
        </p:nvSpPr>
        <p:spPr>
          <a:xfrm>
            <a:off x="4108450" y="954387"/>
            <a:ext cx="3724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b="1" dirty="0"/>
              <a:t>Forte prédominance de Ptt / </a:t>
            </a:r>
            <a:r>
              <a:rPr lang="fr-FR" b="1" dirty="0" err="1"/>
              <a:t>Ptm</a:t>
            </a:r>
            <a:endParaRPr lang="fr-FR" b="1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b="1" dirty="0"/>
              <a:t>Aucune souche de </a:t>
            </a:r>
            <a:r>
              <a:rPr lang="fr-FR" b="1" i="1" dirty="0"/>
              <a:t>C. </a:t>
            </a:r>
            <a:r>
              <a:rPr lang="fr-FR" b="1" i="1" dirty="0" err="1"/>
              <a:t>sativus</a:t>
            </a:r>
            <a:r>
              <a:rPr lang="fr-FR" b="1" i="1" dirty="0"/>
              <a:t> </a:t>
            </a:r>
            <a:r>
              <a:rPr lang="fr-FR" b="1" dirty="0"/>
              <a:t>ou    </a:t>
            </a:r>
            <a:r>
              <a:rPr lang="fr-FR" b="1" i="1" dirty="0"/>
              <a:t>P. </a:t>
            </a:r>
            <a:r>
              <a:rPr lang="fr-FR" b="1" i="1" dirty="0" err="1"/>
              <a:t>graminea</a:t>
            </a:r>
            <a:r>
              <a:rPr lang="fr-FR" b="1" i="1" dirty="0"/>
              <a:t>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9CEC4EE-AD01-C3F2-5CBF-EC822AF98000}"/>
              </a:ext>
            </a:extLst>
          </p:cNvPr>
          <p:cNvSpPr txBox="1"/>
          <p:nvPr/>
        </p:nvSpPr>
        <p:spPr>
          <a:xfrm>
            <a:off x="8477011" y="954387"/>
            <a:ext cx="30119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b="1" dirty="0" err="1"/>
              <a:t>Ptm</a:t>
            </a:r>
            <a:r>
              <a:rPr lang="fr-FR" b="1" dirty="0"/>
              <a:t> dans le Sud-Ouest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b="1" dirty="0"/>
              <a:t>Co-</a:t>
            </a:r>
            <a:r>
              <a:rPr lang="fr-FR" b="1" dirty="0" err="1"/>
              <a:t>occurence</a:t>
            </a:r>
            <a:endParaRPr lang="fr-FR" b="1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b="1" dirty="0"/>
              <a:t>Pas de signe d’hybridation </a:t>
            </a:r>
            <a:endParaRPr lang="fr-FR" b="1" i="1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9C04DB9-2B1E-D2B1-AA4B-3BDCF4FE8E4A}"/>
              </a:ext>
            </a:extLst>
          </p:cNvPr>
          <p:cNvSpPr txBox="1"/>
          <p:nvPr/>
        </p:nvSpPr>
        <p:spPr>
          <a:xfrm>
            <a:off x="9813851" y="6519446"/>
            <a:ext cx="2200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Ramirez et al., 2024</a:t>
            </a:r>
          </a:p>
        </p:txBody>
      </p:sp>
    </p:spTree>
    <p:extLst>
      <p:ext uri="{BB962C8B-B14F-4D97-AF65-F5344CB8AC3E}">
        <p14:creationId xmlns:p14="http://schemas.microsoft.com/office/powerpoint/2010/main" val="107679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B4862A-6D29-2B39-807B-46C7DEAFD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Confirmation d’une forte prédominance de Ptt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77B53F-DB11-D4A1-AF76-4825A1875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133" y="1043092"/>
            <a:ext cx="6204617" cy="5224656"/>
          </a:xfrm>
        </p:spPr>
        <p:txBody>
          <a:bodyPr>
            <a:norm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tx1"/>
                </a:solidFill>
              </a:rPr>
              <a:t>Développement de deux méthodes qPCR adaptées de Mair et al., 2023 et Knight et al., 2024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tx1"/>
                </a:solidFill>
              </a:rPr>
              <a:t>Analyse des 110 échantillons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fr-FR" dirty="0">
              <a:solidFill>
                <a:schemeClr val="tx1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tx1"/>
                </a:solidFill>
              </a:rPr>
              <a:t>Ptt détecté dans 90% des échantillons VS 20% </a:t>
            </a:r>
            <a:r>
              <a:rPr lang="fr-FR" dirty="0" err="1">
                <a:solidFill>
                  <a:schemeClr val="tx1"/>
                </a:solidFill>
              </a:rPr>
              <a:t>Ptm</a:t>
            </a:r>
            <a:endParaRPr lang="fr-FR" dirty="0">
              <a:solidFill>
                <a:schemeClr val="tx1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tx1"/>
                </a:solidFill>
              </a:rPr>
              <a:t>Ptt = 98.65% de la biomasse fongique!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tx1"/>
                </a:solidFill>
              </a:rPr>
              <a:t>Plus de </a:t>
            </a:r>
            <a:r>
              <a:rPr lang="fr-FR" dirty="0" err="1">
                <a:solidFill>
                  <a:schemeClr val="tx1"/>
                </a:solidFill>
              </a:rPr>
              <a:t>Ptm</a:t>
            </a:r>
            <a:r>
              <a:rPr lang="fr-FR" dirty="0">
                <a:solidFill>
                  <a:schemeClr val="tx1"/>
                </a:solidFill>
              </a:rPr>
              <a:t> dans le Sud-Ouest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tx1"/>
                </a:solidFill>
              </a:rPr>
              <a:t>Co-occurrence dans 20 échantillons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fr-FR" dirty="0">
              <a:solidFill>
                <a:schemeClr val="tx1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9AB31D1-35E1-FCC4-1795-1F0A82BBA341}"/>
              </a:ext>
            </a:extLst>
          </p:cNvPr>
          <p:cNvGrpSpPr/>
          <p:nvPr/>
        </p:nvGrpSpPr>
        <p:grpSpPr>
          <a:xfrm>
            <a:off x="6381750" y="1481033"/>
            <a:ext cx="5543853" cy="4319811"/>
            <a:chOff x="6381750" y="1481033"/>
            <a:chExt cx="5543853" cy="431981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6EFA7B3-C75E-4490-3E2B-A6CD73038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81750" y="1481033"/>
              <a:ext cx="5543853" cy="4253017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28713C6F-F063-4AEB-C0E8-00A5201E7944}"/>
                </a:ext>
              </a:extLst>
            </p:cNvPr>
            <p:cNvSpPr txBox="1"/>
            <p:nvPr/>
          </p:nvSpPr>
          <p:spPr>
            <a:xfrm>
              <a:off x="7019926" y="5400734"/>
              <a:ext cx="473422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0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Biomasse fongique de Ptt et </a:t>
              </a:r>
              <a:r>
                <a:rPr lang="fr-FR" sz="10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Ptm</a:t>
              </a:r>
              <a:r>
                <a:rPr lang="fr-FR" sz="10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mesurée en </a:t>
              </a:r>
              <a:r>
                <a:rPr lang="fr-FR" sz="10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pg</a:t>
              </a:r>
              <a:r>
                <a:rPr lang="fr-FR" sz="10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/</a:t>
              </a:r>
              <a:r>
                <a:rPr lang="fr-FR" sz="10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ng</a:t>
              </a:r>
              <a:r>
                <a:rPr lang="fr-FR" sz="10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d’ADN total par département échantillonné (n=110)</a:t>
              </a:r>
              <a:endParaRPr lang="fr-FR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68332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9D54FC-02B7-5DF1-13B9-4FD83B02E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structure des populations au sein de Ptt?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B82BE9-FAE5-3C9D-EEBC-EE471F7F9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121" y="897223"/>
            <a:ext cx="10738500" cy="5224656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chemeClr val="tx1"/>
                </a:solidFill>
              </a:rPr>
              <a:t>Deux groupes génétiques distincts associés au type d’orge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chemeClr val="tx1"/>
                </a:solidFill>
              </a:rPr>
              <a:t>Pas/peu de signes d’admixtion malgré des populations en sympatrie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chemeClr val="tx1"/>
                </a:solidFill>
              </a:rPr>
              <a:t>Divergence plus ancienne que la domestication de l’orge (environ 30ka)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F0E41E7-0196-0001-DBF1-42D308DC2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40" y="2578297"/>
            <a:ext cx="7862785" cy="3723243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7EFEC99E-48EC-6FE7-2942-F0675571D31F}"/>
              </a:ext>
            </a:extLst>
          </p:cNvPr>
          <p:cNvGrpSpPr/>
          <p:nvPr/>
        </p:nvGrpSpPr>
        <p:grpSpPr>
          <a:xfrm>
            <a:off x="8537906" y="2795699"/>
            <a:ext cx="3111169" cy="3505841"/>
            <a:chOff x="8537906" y="2461011"/>
            <a:chExt cx="3111169" cy="3505841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6DA358B-D49A-1F39-3D80-190EBDDB8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37906" y="2461011"/>
              <a:ext cx="3021632" cy="2996814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5109B5E-4C72-74FC-8BC3-B794AE013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62590" y="5457825"/>
              <a:ext cx="2786485" cy="509027"/>
            </a:xfrm>
            <a:prstGeom prst="rect">
              <a:avLst/>
            </a:prstGeom>
          </p:spPr>
        </p:pic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D386FBF6-D383-5D2E-4DC4-92A9AE2005B7}"/>
              </a:ext>
            </a:extLst>
          </p:cNvPr>
          <p:cNvSpPr txBox="1"/>
          <p:nvPr/>
        </p:nvSpPr>
        <p:spPr>
          <a:xfrm>
            <a:off x="9813851" y="6519446"/>
            <a:ext cx="2200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Ramirez et al., 2024</a:t>
            </a:r>
          </a:p>
        </p:txBody>
      </p:sp>
    </p:spTree>
    <p:extLst>
      <p:ext uri="{BB962C8B-B14F-4D97-AF65-F5344CB8AC3E}">
        <p14:creationId xmlns:p14="http://schemas.microsoft.com/office/powerpoint/2010/main" val="53427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F5B52C-DFBA-AB89-5F48-95F2D52B4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Quelle(s) variables structurent les populations de Ptt?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CD6A5C6-06FB-286C-2932-0BEC6DE82A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209" t="2601"/>
          <a:stretch>
            <a:fillRect/>
          </a:stretch>
        </p:blipFill>
        <p:spPr>
          <a:xfrm>
            <a:off x="419581" y="791945"/>
            <a:ext cx="2693524" cy="2712952"/>
          </a:xfrm>
          <a:prstGeom prst="rect">
            <a:avLst/>
          </a:prstGeom>
        </p:spPr>
      </p:pic>
      <p:sp>
        <p:nvSpPr>
          <p:cNvPr id="8" name="Croix 7">
            <a:extLst>
              <a:ext uri="{FF2B5EF4-FFF2-40B4-BE49-F238E27FC236}">
                <a16:creationId xmlns:a16="http://schemas.microsoft.com/office/drawing/2014/main" id="{81DA057B-7026-A79B-1DED-6EDB9E700B60}"/>
              </a:ext>
            </a:extLst>
          </p:cNvPr>
          <p:cNvSpPr/>
          <p:nvPr/>
        </p:nvSpPr>
        <p:spPr>
          <a:xfrm>
            <a:off x="1391879" y="3722609"/>
            <a:ext cx="817921" cy="820958"/>
          </a:xfrm>
          <a:prstGeom prst="plus">
            <a:avLst>
              <a:gd name="adj" fmla="val 4060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A2B7A6E-A859-F873-7196-C9C665E3FB54}"/>
              </a:ext>
            </a:extLst>
          </p:cNvPr>
          <p:cNvSpPr txBox="1"/>
          <p:nvPr/>
        </p:nvSpPr>
        <p:spPr>
          <a:xfrm>
            <a:off x="8735551" y="3804903"/>
            <a:ext cx="31110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dirty="0"/>
              <a:t>Structuration géographique</a:t>
            </a:r>
          </a:p>
          <a:p>
            <a:pPr algn="just"/>
            <a:endParaRPr lang="fr-FR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dirty="0"/>
              <a:t>Structuration </a:t>
            </a:r>
            <a:r>
              <a:rPr lang="fr-FR" b="1" dirty="0"/>
              <a:t>selon le type de vernalisation de l’orge </a:t>
            </a:r>
            <a:r>
              <a:rPr lang="fr-FR" dirty="0"/>
              <a:t>(Hiver VS Printemps) </a:t>
            </a:r>
            <a:r>
              <a:rPr lang="fr-FR" dirty="0">
                <a:sym typeface="Wingdings" panose="05000000000000000000" pitchFamily="2" charset="2"/>
              </a:rPr>
              <a:t> adaptation à l’hôte et aux conditions abiotiques? 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507AAEA-307A-9F63-E80C-B19A2612F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007" y="5478278"/>
            <a:ext cx="2645939" cy="805955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8B0704DB-581D-2C4B-7B27-A35CB83E7A9F}"/>
              </a:ext>
            </a:extLst>
          </p:cNvPr>
          <p:cNvGrpSpPr/>
          <p:nvPr/>
        </p:nvGrpSpPr>
        <p:grpSpPr>
          <a:xfrm>
            <a:off x="3800474" y="3326372"/>
            <a:ext cx="1279356" cy="412990"/>
            <a:chOff x="4677965" y="3808591"/>
            <a:chExt cx="2160989" cy="59496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3A6BE55-9894-5119-7B99-728D1FE6204E}"/>
                </a:ext>
              </a:extLst>
            </p:cNvPr>
            <p:cNvSpPr/>
            <p:nvPr/>
          </p:nvSpPr>
          <p:spPr>
            <a:xfrm>
              <a:off x="4677965" y="3808591"/>
              <a:ext cx="2160989" cy="24744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E277F63-B1D1-20DA-53AE-788463447A36}"/>
                </a:ext>
              </a:extLst>
            </p:cNvPr>
            <p:cNvSpPr/>
            <p:nvPr/>
          </p:nvSpPr>
          <p:spPr>
            <a:xfrm>
              <a:off x="4677965" y="4156112"/>
              <a:ext cx="2160989" cy="24744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5" name="Image 14" descr="Une image contenant texte&#10;&#10;Description générée automatiquement">
            <a:extLst>
              <a:ext uri="{FF2B5EF4-FFF2-40B4-BE49-F238E27FC236}">
                <a16:creationId xmlns:a16="http://schemas.microsoft.com/office/drawing/2014/main" id="{2310DF84-F094-B7EA-1A11-57FC5D40EE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7" y="6349654"/>
            <a:ext cx="1125212" cy="41299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54896CC-5D6A-EAF0-ECAA-2D489C02FB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6343" y="6316323"/>
            <a:ext cx="922539" cy="53436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7A775D6-D83C-9849-6E1D-AF5B31BB01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4781" y="5537650"/>
            <a:ext cx="610332" cy="71733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8F1ABB6-D4D7-6E55-3DA8-9093ACE675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7811" y="6284233"/>
            <a:ext cx="1681387" cy="543831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82219A8-C97E-D3E4-1579-AC4DD416F5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4174" y="786899"/>
            <a:ext cx="6188245" cy="253947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223F2A7-F7BE-8DEC-1F91-1EC1FEFA52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4225" y="3514495"/>
            <a:ext cx="2967903" cy="2381824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195CF60F-D4B3-3F47-7D25-84B9BD1CB77C}"/>
              </a:ext>
            </a:extLst>
          </p:cNvPr>
          <p:cNvSpPr txBox="1"/>
          <p:nvPr/>
        </p:nvSpPr>
        <p:spPr>
          <a:xfrm>
            <a:off x="0" y="4601967"/>
            <a:ext cx="408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dirty="0"/>
              <a:t>Jeu de données génomiques mondiales: 118 isolats (USA, Canada, Maroc, Azerbaïdjan, Danemark)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055AAB6-CB2C-0822-FBFE-F162A7084D86}"/>
              </a:ext>
            </a:extLst>
          </p:cNvPr>
          <p:cNvSpPr txBox="1"/>
          <p:nvPr/>
        </p:nvSpPr>
        <p:spPr>
          <a:xfrm>
            <a:off x="9813851" y="6519446"/>
            <a:ext cx="2200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Ramirez et al., 2024</a:t>
            </a:r>
          </a:p>
        </p:txBody>
      </p:sp>
    </p:spTree>
    <p:extLst>
      <p:ext uri="{BB962C8B-B14F-4D97-AF65-F5344CB8AC3E}">
        <p14:creationId xmlns:p14="http://schemas.microsoft.com/office/powerpoint/2010/main" val="78870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250233-D747-BF1A-CD90-4BA9A4C27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Diversité </a:t>
            </a:r>
            <a:r>
              <a:rPr lang="fr-FR" dirty="0" err="1"/>
              <a:t>pathotypique</a:t>
            </a:r>
            <a:r>
              <a:rPr lang="fr-FR" dirty="0"/>
              <a:t> et pathogénicité? </a:t>
            </a: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964CE2DD-A60C-5EA5-6153-2D15EF8BBAD9}"/>
              </a:ext>
            </a:extLst>
          </p:cNvPr>
          <p:cNvGrpSpPr/>
          <p:nvPr/>
        </p:nvGrpSpPr>
        <p:grpSpPr>
          <a:xfrm>
            <a:off x="853697" y="3993732"/>
            <a:ext cx="3922509" cy="2193658"/>
            <a:chOff x="973427" y="4170553"/>
            <a:chExt cx="3922509" cy="2193658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20FDA0B1-1536-6280-4526-BE27AA03A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3427" y="4170553"/>
              <a:ext cx="3922509" cy="219365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833DD4F-C6E3-2D07-BFFF-DF79C60419C2}"/>
                </a:ext>
              </a:extLst>
            </p:cNvPr>
            <p:cNvSpPr txBox="1"/>
            <p:nvPr/>
          </p:nvSpPr>
          <p:spPr>
            <a:xfrm>
              <a:off x="1086806" y="4267067"/>
              <a:ext cx="36099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ctr">
                <a:buFont typeface="Wingdings" panose="05000000000000000000" pitchFamily="2" charset="2"/>
                <a:buChar char="Ø"/>
              </a:pPr>
              <a:r>
                <a:rPr lang="fr-FR" dirty="0">
                  <a:solidFill>
                    <a:schemeClr val="bg1"/>
                  </a:solidFill>
                </a:rPr>
                <a:t>Seul 9% des isolats produisent des spores en quantité suffisante!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E3DFC0C-A0EB-DBA5-45F8-AB2F6673A077}"/>
              </a:ext>
            </a:extLst>
          </p:cNvPr>
          <p:cNvGrpSpPr/>
          <p:nvPr/>
        </p:nvGrpSpPr>
        <p:grpSpPr>
          <a:xfrm>
            <a:off x="-9525" y="830068"/>
            <a:ext cx="6524625" cy="2951357"/>
            <a:chOff x="126796" y="906268"/>
            <a:chExt cx="7407479" cy="3442215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AEC479F0-A636-276D-32D0-C2B77A9A7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8323"/>
            <a:stretch>
              <a:fillRect/>
            </a:stretch>
          </p:blipFill>
          <p:spPr>
            <a:xfrm>
              <a:off x="126796" y="906268"/>
              <a:ext cx="6490107" cy="3257550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D7DAEE62-39DA-1575-C305-B95DBF6AA996}"/>
                </a:ext>
              </a:extLst>
            </p:cNvPr>
            <p:cNvSpPr txBox="1"/>
            <p:nvPr/>
          </p:nvSpPr>
          <p:spPr>
            <a:xfrm>
              <a:off x="4181475" y="4071484"/>
              <a:ext cx="3352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+ gamme d’hôtes différentiels</a:t>
              </a:r>
            </a:p>
          </p:txBody>
        </p:sp>
      </p:grpSp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75F9BD46-B933-7584-88EE-38BB27BAB1C6}"/>
              </a:ext>
            </a:extLst>
          </p:cNvPr>
          <p:cNvSpPr/>
          <p:nvPr/>
        </p:nvSpPr>
        <p:spPr>
          <a:xfrm>
            <a:off x="6096000" y="3154798"/>
            <a:ext cx="996543" cy="4711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FB4BAFC-1D18-1E29-D0AD-A2CE5876DE02}"/>
              </a:ext>
            </a:extLst>
          </p:cNvPr>
          <p:cNvSpPr txBox="1"/>
          <p:nvPr/>
        </p:nvSpPr>
        <p:spPr>
          <a:xfrm>
            <a:off x="8439150" y="1028700"/>
            <a:ext cx="272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Effet de l’hôte d’origine?</a:t>
            </a:r>
          </a:p>
        </p:txBody>
      </p: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4B85782F-E7B7-D81E-D1B8-10AB1E7616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941259"/>
              </p:ext>
            </p:extLst>
          </p:nvPr>
        </p:nvGraphicFramePr>
        <p:xfrm>
          <a:off x="6962629" y="1414416"/>
          <a:ext cx="4758978" cy="13846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7988">
                  <a:extLst>
                    <a:ext uri="{9D8B030D-6E8A-4147-A177-3AD203B41FA5}">
                      <a16:colId xmlns:a16="http://schemas.microsoft.com/office/drawing/2014/main" val="3317691324"/>
                    </a:ext>
                  </a:extLst>
                </a:gridCol>
                <a:gridCol w="1071761">
                  <a:extLst>
                    <a:ext uri="{9D8B030D-6E8A-4147-A177-3AD203B41FA5}">
                      <a16:colId xmlns:a16="http://schemas.microsoft.com/office/drawing/2014/main" val="944405331"/>
                    </a:ext>
                  </a:extLst>
                </a:gridCol>
                <a:gridCol w="885154">
                  <a:extLst>
                    <a:ext uri="{9D8B030D-6E8A-4147-A177-3AD203B41FA5}">
                      <a16:colId xmlns:a16="http://schemas.microsoft.com/office/drawing/2014/main" val="3059167391"/>
                    </a:ext>
                  </a:extLst>
                </a:gridCol>
                <a:gridCol w="945198">
                  <a:extLst>
                    <a:ext uri="{9D8B030D-6E8A-4147-A177-3AD203B41FA5}">
                      <a16:colId xmlns:a16="http://schemas.microsoft.com/office/drawing/2014/main" val="3694175923"/>
                    </a:ext>
                  </a:extLst>
                </a:gridCol>
                <a:gridCol w="918877">
                  <a:extLst>
                    <a:ext uri="{9D8B030D-6E8A-4147-A177-3AD203B41FA5}">
                      <a16:colId xmlns:a16="http://schemas.microsoft.com/office/drawing/2014/main" val="2813846749"/>
                    </a:ext>
                  </a:extLst>
                </a:gridCol>
              </a:tblGrid>
              <a:tr h="199508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buNone/>
                        <a:tabLst>
                          <a:tab pos="3060700" algn="l"/>
                        </a:tabLst>
                      </a:pPr>
                      <a:r>
                        <a:rPr lang="fr-FR" sz="1100" dirty="0">
                          <a:effectLst/>
                        </a:rPr>
                        <a:t>Code isolats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buNone/>
                        <a:tabLst>
                          <a:tab pos="3060700" algn="l"/>
                        </a:tabLst>
                      </a:pPr>
                      <a:r>
                        <a:rPr lang="fr-FR" sz="1100">
                          <a:effectLst/>
                        </a:rPr>
                        <a:t>Plante hôte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buNone/>
                        <a:tabLst>
                          <a:tab pos="3060700" algn="l"/>
                        </a:tabLst>
                      </a:pPr>
                      <a:r>
                        <a:rPr lang="fr-FR" sz="1100">
                          <a:effectLst/>
                        </a:rPr>
                        <a:t>Variété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buNone/>
                        <a:tabLst>
                          <a:tab pos="3060700" algn="l"/>
                        </a:tabLst>
                      </a:pPr>
                      <a:r>
                        <a:rPr lang="fr-FR" sz="1100">
                          <a:effectLst/>
                        </a:rPr>
                        <a:t>Département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3060700" algn="l"/>
                        </a:tabLst>
                      </a:pPr>
                      <a:r>
                        <a:rPr lang="fr-FR" sz="1100" dirty="0">
                          <a:effectLst/>
                        </a:rPr>
                        <a:t>Laboratoire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59222180"/>
                  </a:ext>
                </a:extLst>
              </a:tr>
              <a:tr h="199508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buNone/>
                        <a:tabLst>
                          <a:tab pos="3060700" algn="l"/>
                        </a:tabLst>
                      </a:pPr>
                      <a:r>
                        <a:rPr lang="fr-FR" sz="1100" dirty="0">
                          <a:effectLst/>
                        </a:rPr>
                        <a:t>FRA0018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buNone/>
                        <a:tabLst>
                          <a:tab pos="3060700" algn="l"/>
                        </a:tabLst>
                      </a:pPr>
                      <a:r>
                        <a:rPr lang="fr-FR" sz="1100" dirty="0">
                          <a:effectLst/>
                        </a:rPr>
                        <a:t>Orge Hiver 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buNone/>
                        <a:tabLst>
                          <a:tab pos="3060700" algn="l"/>
                        </a:tabLst>
                      </a:pPr>
                      <a:r>
                        <a:rPr lang="fr-FR" sz="1100">
                          <a:effectLst/>
                        </a:rPr>
                        <a:t>Ketos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buNone/>
                        <a:tabLst>
                          <a:tab pos="3060700" algn="l"/>
                        </a:tabLst>
                      </a:pPr>
                      <a:r>
                        <a:rPr lang="fr-FR" sz="1100">
                          <a:effectLst/>
                        </a:rPr>
                        <a:t>77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3060700" algn="l"/>
                        </a:tabLst>
                      </a:pPr>
                      <a:r>
                        <a:rPr lang="fr-FR" sz="1100">
                          <a:effectLst/>
                        </a:rPr>
                        <a:t>ARVALIS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08708481"/>
                  </a:ext>
                </a:extLst>
              </a:tr>
              <a:tr h="393062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buNone/>
                        <a:tabLst>
                          <a:tab pos="3060700" algn="l"/>
                        </a:tabLst>
                      </a:pPr>
                      <a:r>
                        <a:rPr lang="fr-FR" sz="1100" dirty="0">
                          <a:effectLst/>
                        </a:rPr>
                        <a:t>FRA0055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buNone/>
                        <a:tabLst>
                          <a:tab pos="3060700" algn="l"/>
                        </a:tabLst>
                      </a:pPr>
                      <a:r>
                        <a:rPr lang="fr-FR" sz="1100" dirty="0">
                          <a:effectLst/>
                        </a:rPr>
                        <a:t>Orge Printemps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buNone/>
                        <a:tabLst>
                          <a:tab pos="3060700" algn="l"/>
                        </a:tabLst>
                      </a:pPr>
                      <a:r>
                        <a:rPr lang="fr-FR" sz="1100">
                          <a:effectLst/>
                        </a:rPr>
                        <a:t>KWS Jessie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buNone/>
                        <a:tabLst>
                          <a:tab pos="3060700" algn="l"/>
                        </a:tabLst>
                      </a:pPr>
                      <a:r>
                        <a:rPr lang="fr-FR" sz="1100">
                          <a:effectLst/>
                        </a:rPr>
                        <a:t>28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3060700" algn="l"/>
                        </a:tabLst>
                      </a:pPr>
                      <a:r>
                        <a:rPr lang="fr-FR" sz="1100" dirty="0">
                          <a:effectLst/>
                        </a:rPr>
                        <a:t>ARVALIS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07568436"/>
                  </a:ext>
                </a:extLst>
              </a:tr>
              <a:tr h="199508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buNone/>
                        <a:tabLst>
                          <a:tab pos="3060700" algn="l"/>
                        </a:tabLst>
                      </a:pPr>
                      <a:r>
                        <a:rPr lang="fr-FR" sz="1100">
                          <a:effectLst/>
                        </a:rPr>
                        <a:t>FRA0042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buNone/>
                        <a:tabLst>
                          <a:tab pos="3060700" algn="l"/>
                        </a:tabLst>
                      </a:pPr>
                      <a:r>
                        <a:rPr lang="fr-FR" sz="1100">
                          <a:effectLst/>
                        </a:rPr>
                        <a:t>Orge Hiver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buNone/>
                        <a:tabLst>
                          <a:tab pos="3060700" algn="l"/>
                        </a:tabLst>
                      </a:pPr>
                      <a:r>
                        <a:rPr lang="fr-FR" sz="1100">
                          <a:effectLst/>
                        </a:rPr>
                        <a:t>Etincel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buNone/>
                        <a:tabLst>
                          <a:tab pos="3060700" algn="l"/>
                        </a:tabLst>
                      </a:pPr>
                      <a:r>
                        <a:rPr lang="fr-FR" sz="1100">
                          <a:effectLst/>
                        </a:rPr>
                        <a:t>28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3060700" algn="l"/>
                        </a:tabLst>
                      </a:pPr>
                      <a:r>
                        <a:rPr lang="fr-FR" sz="1100" dirty="0">
                          <a:effectLst/>
                        </a:rPr>
                        <a:t>INRAE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56371051"/>
                  </a:ext>
                </a:extLst>
              </a:tr>
              <a:tr h="393062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buNone/>
                        <a:tabLst>
                          <a:tab pos="3060700" algn="l"/>
                        </a:tabLst>
                      </a:pPr>
                      <a:r>
                        <a:rPr lang="fr-FR" sz="1100" dirty="0">
                          <a:effectLst/>
                        </a:rPr>
                        <a:t>FRA0064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buNone/>
                        <a:tabLst>
                          <a:tab pos="3060700" algn="l"/>
                        </a:tabLst>
                      </a:pPr>
                      <a:r>
                        <a:rPr lang="fr-FR" sz="1100">
                          <a:effectLst/>
                        </a:rPr>
                        <a:t>Orge Printemps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buNone/>
                        <a:tabLst>
                          <a:tab pos="3060700" algn="l"/>
                        </a:tabLst>
                      </a:pPr>
                      <a:r>
                        <a:rPr lang="fr-FR" sz="1100">
                          <a:effectLst/>
                        </a:rPr>
                        <a:t>RGT Planet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buNone/>
                        <a:tabLst>
                          <a:tab pos="3060700" algn="l"/>
                        </a:tabLst>
                      </a:pPr>
                      <a:r>
                        <a:rPr lang="fr-FR" sz="1100">
                          <a:effectLst/>
                        </a:rPr>
                        <a:t>91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3060700" algn="l"/>
                        </a:tabLst>
                      </a:pPr>
                      <a:r>
                        <a:rPr lang="fr-FR" sz="1100" dirty="0">
                          <a:effectLst/>
                        </a:rPr>
                        <a:t>INRAE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117554"/>
                  </a:ext>
                </a:extLst>
              </a:tr>
            </a:tbl>
          </a:graphicData>
        </a:graphic>
      </p:graphicFrame>
      <p:sp>
        <p:nvSpPr>
          <p:cNvPr id="19" name="ZoneTexte 18">
            <a:extLst>
              <a:ext uri="{FF2B5EF4-FFF2-40B4-BE49-F238E27FC236}">
                <a16:creationId xmlns:a16="http://schemas.microsoft.com/office/drawing/2014/main" id="{44F7F702-F0EE-5353-BCFC-953D2786230A}"/>
              </a:ext>
            </a:extLst>
          </p:cNvPr>
          <p:cNvSpPr txBox="1"/>
          <p:nvPr/>
        </p:nvSpPr>
        <p:spPr>
          <a:xfrm>
            <a:off x="7397954" y="2967300"/>
            <a:ext cx="4364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/>
              <a:t>Panel 289 variétés</a:t>
            </a:r>
            <a:r>
              <a:rPr lang="fr-FR" dirty="0"/>
              <a:t> = 200 variétés OH de la collection nationale + 80 variétés OH récentes + 9 variétés de printemps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79608D2-D9E5-DE76-388A-D61544702580}"/>
              </a:ext>
            </a:extLst>
          </p:cNvPr>
          <p:cNvSpPr txBox="1"/>
          <p:nvPr/>
        </p:nvSpPr>
        <p:spPr>
          <a:xfrm>
            <a:off x="7722415" y="3888053"/>
            <a:ext cx="3771900" cy="379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Mise au point de protocoles en CC</a:t>
            </a: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622E53B6-F8FB-DB2D-5C86-6A0F5AB95452}"/>
              </a:ext>
            </a:extLst>
          </p:cNvPr>
          <p:cNvGrpSpPr/>
          <p:nvPr/>
        </p:nvGrpSpPr>
        <p:grpSpPr>
          <a:xfrm>
            <a:off x="5106074" y="4335597"/>
            <a:ext cx="3639279" cy="2171707"/>
            <a:chOff x="5170185" y="4255889"/>
            <a:chExt cx="3639279" cy="217170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FA1AC128-EF9B-CF0F-2DE5-0F7DEDF0EB87}"/>
                </a:ext>
              </a:extLst>
            </p:cNvPr>
            <p:cNvPicPr/>
            <p:nvPr/>
          </p:nvPicPr>
          <p:blipFill>
            <a:blip r:embed="rId5"/>
            <a:srcRect l="55952" b="51959"/>
            <a:stretch/>
          </p:blipFill>
          <p:spPr>
            <a:xfrm>
              <a:off x="5170185" y="4255889"/>
              <a:ext cx="2353075" cy="1307205"/>
            </a:xfrm>
            <a:prstGeom prst="rect">
              <a:avLst/>
            </a:prstGeom>
          </p:spPr>
        </p:pic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A5511DA1-F88C-1DAB-E014-41C204E84732}"/>
                </a:ext>
              </a:extLst>
            </p:cNvPr>
            <p:cNvGrpSpPr/>
            <p:nvPr/>
          </p:nvGrpSpPr>
          <p:grpSpPr>
            <a:xfrm>
              <a:off x="7397999" y="4309912"/>
              <a:ext cx="1411465" cy="2117684"/>
              <a:chOff x="1142221" y="1040768"/>
              <a:chExt cx="4993863" cy="5687965"/>
            </a:xfrm>
          </p:grpSpPr>
          <p:grpSp>
            <p:nvGrpSpPr>
              <p:cNvPr id="23" name="Groupe 22">
                <a:extLst>
                  <a:ext uri="{FF2B5EF4-FFF2-40B4-BE49-F238E27FC236}">
                    <a16:creationId xmlns:a16="http://schemas.microsoft.com/office/drawing/2014/main" id="{3154F5FF-91C8-C567-3795-D64052B5325F}"/>
                  </a:ext>
                </a:extLst>
              </p:cNvPr>
              <p:cNvGrpSpPr/>
              <p:nvPr/>
            </p:nvGrpSpPr>
            <p:grpSpPr>
              <a:xfrm>
                <a:off x="1142221" y="1041415"/>
                <a:ext cx="4993863" cy="5687318"/>
                <a:chOff x="1209456" y="1041415"/>
                <a:chExt cx="4993863" cy="5687318"/>
              </a:xfrm>
            </p:grpSpPr>
            <p:sp>
              <p:nvSpPr>
                <p:cNvPr id="25" name="Ellipse 24">
                  <a:extLst>
                    <a:ext uri="{FF2B5EF4-FFF2-40B4-BE49-F238E27FC236}">
                      <a16:creationId xmlns:a16="http://schemas.microsoft.com/office/drawing/2014/main" id="{42C0C695-1D59-EE07-0EEA-9C4573EACC25}"/>
                    </a:ext>
                  </a:extLst>
                </p:cNvPr>
                <p:cNvSpPr/>
                <p:nvPr/>
              </p:nvSpPr>
              <p:spPr>
                <a:xfrm>
                  <a:off x="2789119" y="6053531"/>
                  <a:ext cx="1800836" cy="675202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600" b="1" dirty="0"/>
                    <a:t>J+10</a:t>
                  </a:r>
                </a:p>
              </p:txBody>
            </p:sp>
            <p:pic>
              <p:nvPicPr>
                <p:cNvPr id="26" name="Image 25">
                  <a:extLst>
                    <a:ext uri="{FF2B5EF4-FFF2-40B4-BE49-F238E27FC236}">
                      <a16:creationId xmlns:a16="http://schemas.microsoft.com/office/drawing/2014/main" id="{A254104C-806B-2E06-A190-B2DDC1F671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41059" t="17647" r="37326" b="7647"/>
                <a:stretch/>
              </p:blipFill>
              <p:spPr>
                <a:xfrm>
                  <a:off x="4499764" y="1041415"/>
                  <a:ext cx="1076719" cy="4942526"/>
                </a:xfrm>
                <a:prstGeom prst="rect">
                  <a:avLst/>
                </a:prstGeom>
              </p:spPr>
            </p:pic>
            <p:pic>
              <p:nvPicPr>
                <p:cNvPr id="27" name="Image 26">
                  <a:extLst>
                    <a:ext uri="{FF2B5EF4-FFF2-40B4-BE49-F238E27FC236}">
                      <a16:creationId xmlns:a16="http://schemas.microsoft.com/office/drawing/2014/main" id="{172AAC57-6841-C5A0-24B9-127B2BE458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44862" t="13922" r="30556" b="14118"/>
                <a:stretch/>
              </p:blipFill>
              <p:spPr>
                <a:xfrm>
                  <a:off x="1652638" y="1041415"/>
                  <a:ext cx="1271281" cy="4942526"/>
                </a:xfrm>
                <a:prstGeom prst="rect">
                  <a:avLst/>
                </a:prstGeom>
              </p:spPr>
            </p:pic>
            <p:sp>
              <p:nvSpPr>
                <p:cNvPr id="28" name="Ellipse 27">
                  <a:extLst>
                    <a:ext uri="{FF2B5EF4-FFF2-40B4-BE49-F238E27FC236}">
                      <a16:creationId xmlns:a16="http://schemas.microsoft.com/office/drawing/2014/main" id="{174B7B25-2B37-6D35-9B5F-8DFF53E1364A}"/>
                    </a:ext>
                  </a:extLst>
                </p:cNvPr>
                <p:cNvSpPr/>
                <p:nvPr/>
              </p:nvSpPr>
              <p:spPr>
                <a:xfrm>
                  <a:off x="1209456" y="6027948"/>
                  <a:ext cx="1748164" cy="675202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600" b="1" dirty="0"/>
                    <a:t>J+7</a:t>
                  </a:r>
                </a:p>
              </p:txBody>
            </p:sp>
            <p:sp>
              <p:nvSpPr>
                <p:cNvPr id="29" name="Ellipse 28">
                  <a:extLst>
                    <a:ext uri="{FF2B5EF4-FFF2-40B4-BE49-F238E27FC236}">
                      <a16:creationId xmlns:a16="http://schemas.microsoft.com/office/drawing/2014/main" id="{856F6C54-86AB-2DE5-741C-ED8133C30659}"/>
                    </a:ext>
                  </a:extLst>
                </p:cNvPr>
                <p:cNvSpPr/>
                <p:nvPr/>
              </p:nvSpPr>
              <p:spPr>
                <a:xfrm>
                  <a:off x="4402483" y="6053531"/>
                  <a:ext cx="1800836" cy="64627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600" b="1" dirty="0"/>
                    <a:t>J+14</a:t>
                  </a:r>
                </a:p>
              </p:txBody>
            </p:sp>
          </p:grpSp>
          <p:pic>
            <p:nvPicPr>
              <p:cNvPr id="24" name="Image 23">
                <a:extLst>
                  <a:ext uri="{FF2B5EF4-FFF2-40B4-BE49-F238E27FC236}">
                    <a16:creationId xmlns:a16="http://schemas.microsoft.com/office/drawing/2014/main" id="{DCF5C31D-1613-9EE2-00E2-64B9E73087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08422" y="1040768"/>
                <a:ext cx="1280244" cy="4942520"/>
              </a:xfrm>
              <a:prstGeom prst="rect">
                <a:avLst/>
              </a:prstGeom>
            </p:spPr>
          </p:pic>
        </p:grp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74486DC7-C061-7B93-EF54-CF9477C44F07}"/>
                </a:ext>
              </a:extLst>
            </p:cNvPr>
            <p:cNvSpPr txBox="1"/>
            <p:nvPr/>
          </p:nvSpPr>
          <p:spPr>
            <a:xfrm>
              <a:off x="5380464" y="5646048"/>
              <a:ext cx="22169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/>
                <a:t>Feuilles attachées (Arvalis)</a:t>
              </a: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0F29658C-AA6A-8103-DBF5-DA8B6087AF77}"/>
              </a:ext>
            </a:extLst>
          </p:cNvPr>
          <p:cNvGrpSpPr/>
          <p:nvPr/>
        </p:nvGrpSpPr>
        <p:grpSpPr>
          <a:xfrm>
            <a:off x="8582465" y="4335597"/>
            <a:ext cx="3197198" cy="2216960"/>
            <a:chOff x="8572282" y="4290344"/>
            <a:chExt cx="3197198" cy="2216960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3F595824-1E9E-5E92-51E8-48CCFE7AB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4978" t="45137" r="79817" b="33465"/>
            <a:stretch/>
          </p:blipFill>
          <p:spPr>
            <a:xfrm>
              <a:off x="8809464" y="4293697"/>
              <a:ext cx="1554935" cy="1230343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2344D3FA-DB83-07E7-C10C-4738ABD6B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28047" t="40691" r="29330" b="16042"/>
            <a:stretch>
              <a:fillRect/>
            </a:stretch>
          </p:blipFill>
          <p:spPr>
            <a:xfrm rot="5400000">
              <a:off x="10028306" y="4766129"/>
              <a:ext cx="2216960" cy="1265389"/>
            </a:xfrm>
            <a:prstGeom prst="rect">
              <a:avLst/>
            </a:prstGeom>
          </p:spPr>
        </p:pic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C38EB00F-09DA-B5DC-FA32-E0A3994EACC2}"/>
                </a:ext>
              </a:extLst>
            </p:cNvPr>
            <p:cNvSpPr txBox="1"/>
            <p:nvPr/>
          </p:nvSpPr>
          <p:spPr>
            <a:xfrm>
              <a:off x="8572282" y="5591062"/>
              <a:ext cx="2216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/>
                <a:t>Feuilles détachées </a:t>
              </a:r>
            </a:p>
            <a:p>
              <a:pPr algn="ctr"/>
              <a:r>
                <a:rPr lang="fr-FR" sz="1400" dirty="0"/>
                <a:t>(PHIM)</a:t>
              </a:r>
            </a:p>
          </p:txBody>
        </p:sp>
      </p:grp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4BC20CDF-1844-7E8F-C300-90E08D50074A}"/>
              </a:ext>
            </a:extLst>
          </p:cNvPr>
          <p:cNvCxnSpPr/>
          <p:nvPr/>
        </p:nvCxnSpPr>
        <p:spPr>
          <a:xfrm>
            <a:off x="8696325" y="4389620"/>
            <a:ext cx="0" cy="17977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066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Thème Office">
  <a:themeElements>
    <a:clrScheme name="Vert jaune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96623de-d8d1-48fb-b70d-7110ff29fdeb" xsi:nil="true"/>
    <lcf76f155ced4ddcb4097134ff3c332f xmlns="c499480c-1540-4ffc-83c5-a433d9f1ccb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292C5402649942AC04D74907293DAB" ma:contentTypeVersion="16" ma:contentTypeDescription="Crée un document." ma:contentTypeScope="" ma:versionID="15171cab309e5ecbb0b144f83cedee92">
  <xsd:schema xmlns:xsd="http://www.w3.org/2001/XMLSchema" xmlns:xs="http://www.w3.org/2001/XMLSchema" xmlns:p="http://schemas.microsoft.com/office/2006/metadata/properties" xmlns:ns2="c499480c-1540-4ffc-83c5-a433d9f1ccbc" xmlns:ns3="596623de-d8d1-48fb-b70d-7110ff29fdeb" targetNamespace="http://schemas.microsoft.com/office/2006/metadata/properties" ma:root="true" ma:fieldsID="e927efbf9f08ff5196b76bc46ea0ce3f" ns2:_="" ns3:_="">
    <xsd:import namespace="c499480c-1540-4ffc-83c5-a433d9f1ccbc"/>
    <xsd:import namespace="596623de-d8d1-48fb-b70d-7110ff29fd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99480c-1540-4ffc-83c5-a433d9f1cc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Balises d’images" ma:readOnly="false" ma:fieldId="{5cf76f15-5ced-4ddc-b409-7134ff3c332f}" ma:taxonomyMulti="true" ma:sspId="351e27fc-69cc-4f98-aa5d-b666aca758f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6623de-d8d1-48fb-b70d-7110ff29fde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c0814d59-edf0-412a-bb02-13f2c52fb4ae}" ma:internalName="TaxCatchAll" ma:showField="CatchAllData" ma:web="596623de-d8d1-48fb-b70d-7110ff29fd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0590CD-5290-478F-B5B3-9D9B9FF6FEAB}">
  <ds:schemaRefs>
    <ds:schemaRef ds:uri="http://schemas.microsoft.com/office/2006/metadata/properties"/>
    <ds:schemaRef ds:uri="http://schemas.microsoft.com/office/infopath/2007/PartnerControls"/>
    <ds:schemaRef ds:uri="596623de-d8d1-48fb-b70d-7110ff29fdeb"/>
    <ds:schemaRef ds:uri="c499480c-1540-4ffc-83c5-a433d9f1ccbc"/>
    <ds:schemaRef ds:uri="6c6c3f48-0c01-488b-97e0-9f4759a9bcc1"/>
    <ds:schemaRef ds:uri="5697092c-ef05-40bf-999a-a8604e7d361b"/>
  </ds:schemaRefs>
</ds:datastoreItem>
</file>

<file path=customXml/itemProps2.xml><?xml version="1.0" encoding="utf-8"?>
<ds:datastoreItem xmlns:ds="http://schemas.openxmlformats.org/officeDocument/2006/customXml" ds:itemID="{B15CF462-3BDC-40B1-AB88-3D5CF44472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130B5C1-3542-49E3-8F3A-D226D1CD6A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99480c-1540-4ffc-83c5-a433d9f1ccbc"/>
    <ds:schemaRef ds:uri="596623de-d8d1-48fb-b70d-7110ff29fd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1384</TotalTime>
  <Words>1972</Words>
  <Application>Microsoft Office PowerPoint</Application>
  <PresentationFormat>Grand écran</PresentationFormat>
  <Paragraphs>451</Paragraphs>
  <Slides>20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6" baseType="lpstr">
      <vt:lpstr>Wingdings</vt:lpstr>
      <vt:lpstr>Arial</vt:lpstr>
      <vt:lpstr>Nunito</vt:lpstr>
      <vt:lpstr>Calibri</vt:lpstr>
      <vt:lpstr>Arial Unicode MS</vt:lpstr>
      <vt:lpstr>Thème Office</vt:lpstr>
      <vt:lpstr>Identification des pathogènes fongiques, du risque maladie et des facteurs génétiques de résistance pour une gestion intégrée et durable de l’helminthosporiose de l’orge  HELMO</vt:lpstr>
      <vt:lpstr>Un complexe d’espèces pour une même « maladie »</vt:lpstr>
      <vt:lpstr>Le projet HELMO</vt:lpstr>
      <vt:lpstr>Identification et caractérisation génétiques des populations françaises</vt:lpstr>
      <vt:lpstr>Quelles espèces sont présentes en France?</vt:lpstr>
      <vt:lpstr>Confirmation d’une forte prédominance de Ptt</vt:lpstr>
      <vt:lpstr>Une structure des populations au sein de Ptt? </vt:lpstr>
      <vt:lpstr>Quelle(s) variables structurent les populations de Ptt? </vt:lpstr>
      <vt:lpstr>Diversité pathotypique et pathogénicité? </vt:lpstr>
      <vt:lpstr>Adaptation à l’hôte? </vt:lpstr>
      <vt:lpstr>Caractérisation de la sensibilité du panel variétal</vt:lpstr>
      <vt:lpstr>Caractérisation de la sensibilité du panel variétal</vt:lpstr>
      <vt:lpstr>Génétique d’association</vt:lpstr>
      <vt:lpstr>Génétique d’association</vt:lpstr>
      <vt:lpstr>Génétique d’association</vt:lpstr>
      <vt:lpstr>Développer un outil de prévision du risque? </vt:lpstr>
      <vt:lpstr>Développer un outil de prévision du risque? </vt:lpstr>
      <vt:lpstr>Conclusions</vt:lpstr>
      <vt:lpstr>Conclusions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Virginie Biard</dc:creator>
  <cp:lastModifiedBy>Emeline TEISSIER FREMERY</cp:lastModifiedBy>
  <cp:revision>66</cp:revision>
  <dcterms:created xsi:type="dcterms:W3CDTF">2021-01-18T09:15:26Z</dcterms:created>
  <dcterms:modified xsi:type="dcterms:W3CDTF">2026-03-25T08:47:43Z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0x010100A2292C5402649942AC04D74907293DAB</vt:lpwstr>
  </property>
</Properties>
</file>