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4" r:id="rId5"/>
    <p:sldId id="320" r:id="rId6"/>
    <p:sldId id="321" r:id="rId7"/>
    <p:sldId id="322" r:id="rId8"/>
    <p:sldId id="323" r:id="rId9"/>
    <p:sldId id="328" r:id="rId10"/>
    <p:sldId id="329" r:id="rId11"/>
    <p:sldId id="324" r:id="rId12"/>
    <p:sldId id="325" r:id="rId13"/>
    <p:sldId id="330" r:id="rId14"/>
    <p:sldId id="326" r:id="rId15"/>
    <p:sldId id="331" r:id="rId16"/>
    <p:sldId id="332" r:id="rId17"/>
    <p:sldId id="335" r:id="rId18"/>
    <p:sldId id="333" r:id="rId19"/>
    <p:sldId id="334" r:id="rId20"/>
    <p:sldId id="316" r:id="rId21"/>
  </p:sldIdLst>
  <p:sldSz cx="12192000" cy="6858000"/>
  <p:notesSz cx="6858000" cy="9144000"/>
  <p:embeddedFontLst>
    <p:embeddedFont>
      <p:font typeface="Nunito" pitchFamily="2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920"/>
    <a:srgbClr val="D1DAB0"/>
    <a:srgbClr val="675449"/>
    <a:srgbClr val="FAB615"/>
    <a:srgbClr val="D70A78"/>
    <a:srgbClr val="7C388D"/>
    <a:srgbClr val="244896"/>
    <a:srgbClr val="C3301A"/>
    <a:srgbClr val="01683B"/>
    <a:srgbClr val="759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712" autoAdjust="0"/>
  </p:normalViewPr>
  <p:slideViewPr>
    <p:cSldViewPr snapToGrid="0">
      <p:cViewPr varScale="1">
        <p:scale>
          <a:sx n="57" d="100"/>
          <a:sy n="57" d="100"/>
        </p:scale>
        <p:origin x="28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line TEISSIER FREMERY" userId="e845b7b7-6694-4150-8a2f-e0c930f2233e" providerId="ADAL" clId="{B234804B-9385-4D1C-B29D-8C4035B349C6}"/>
    <pc:docChg chg="modSld">
      <pc:chgData name="Emeline TEISSIER FREMERY" userId="e845b7b7-6694-4150-8a2f-e0c930f2233e" providerId="ADAL" clId="{B234804B-9385-4D1C-B29D-8C4035B349C6}" dt="2026-03-25T08:49:18.414" v="6" actId="20577"/>
      <pc:docMkLst>
        <pc:docMk/>
      </pc:docMkLst>
      <pc:sldChg chg="modSp mod">
        <pc:chgData name="Emeline TEISSIER FREMERY" userId="e845b7b7-6694-4150-8a2f-e0c930f2233e" providerId="ADAL" clId="{B234804B-9385-4D1C-B29D-8C4035B349C6}" dt="2026-03-25T08:49:18.414" v="6" actId="20577"/>
        <pc:sldMkLst>
          <pc:docMk/>
          <pc:sldMk cId="3843542876" sldId="304"/>
        </pc:sldMkLst>
        <pc:spChg chg="mod">
          <ac:chgData name="Emeline TEISSIER FREMERY" userId="e845b7b7-6694-4150-8a2f-e0c930f2233e" providerId="ADAL" clId="{B234804B-9385-4D1C-B29D-8C4035B349C6}" dt="2026-03-25T08:49:18.414" v="6" actId="20577"/>
          <ac:spMkLst>
            <pc:docMk/>
            <pc:sldMk cId="3843542876" sldId="304"/>
            <ac:spMk id="6" creationId="{B55C667C-93AF-45F4-9616-3623955440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1876094-EB41-46B1-BB90-DF7233DC4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82ECD8-163C-486F-8985-812B964D63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7773-93BB-4599-A303-A0A1CA9300FD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8221F8-24DA-4216-9ADC-E3806C04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FD25B4-6E72-47A7-A0C7-0BF2CB8827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5E0F7-3AA9-40D9-97B9-47C20D426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76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771D-5040-45B1-8E7F-A2FB4CC0ED7C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F99D-AAFB-464F-8734-E07AE50A36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7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issu&#10;&#10;Description générée automatiquement">
            <a:extLst>
              <a:ext uri="{FF2B5EF4-FFF2-40B4-BE49-F238E27FC236}">
                <a16:creationId xmlns:a16="http://schemas.microsoft.com/office/drawing/2014/main" id="{67BB2641-1011-46E9-881F-6C11B7144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anose="020B060402020202020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52DB83A-CCC6-4417-BFF8-F6344FD3E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A2B2B39A-7B83-4637-B449-59FA274C64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A778723B-CF79-49B3-882E-A69D62531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6AF1F49-2DF1-4591-B6F4-76E47A595B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D7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D8FC3-02A5-4A1E-BF3A-3923006228D5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0299923-F220-4E52-AF8D-82D37C5CD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64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A8000-913F-41A6-9C58-BFD5F3EF0E26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D70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235E28C6-E75C-4F9A-98F5-2382F83EE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652" y="365125"/>
            <a:ext cx="10422147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2" y="1825625"/>
            <a:ext cx="10422147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C13-0B38-479E-BC96-25FC1681324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B6A6713-1865-4A8E-9E4A-FC36DA5548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D70A7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F46-651C-4B3B-9A7C-BF109253FB56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FB12B0A-E274-47F6-9E38-075DCC9E7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77E4C464-9B74-43A8-B379-E14341E5F26F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67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D70A7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de section">
    <p:bg>
      <p:bgPr>
        <a:solidFill>
          <a:srgbClr val="D7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E5FC5C-FBA9-40FD-85F9-84B8F23A7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4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rgbClr val="7C3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9320C9-1659-45C6-9B5D-7EC0F204AA24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9229919-093F-4306-B43A-C7F2CF1A02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887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84C281-D1B9-4196-90CA-258DA8877E0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7C3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7DA0101C-D82E-47D9-9A25-6AF675EF7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C42-11A7-4E35-A837-B9FE29F4B346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97617E9-0D47-4924-985E-A587736EF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C388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FE79-C937-4928-B708-0058D09EEF7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31DF36A-907D-4A01-A33C-ACD78495D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3206C1F2-8F29-4C79-8B22-A9845AEA6344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90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ante, feuille, pois, légume&#10;&#10;Description générée automatiquement">
            <a:extLst>
              <a:ext uri="{FF2B5EF4-FFF2-40B4-BE49-F238E27FC236}">
                <a16:creationId xmlns:a16="http://schemas.microsoft.com/office/drawing/2014/main" id="{C0DC59E7-A471-442D-A701-6E6B760DE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7E5480-472E-465B-ACFE-5C2F30955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2CD0BCC-AA05-493C-A409-994694C31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D0E0124D-5066-4475-92AF-761DAFDF6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BC34BFD-258B-4CD5-9BAB-F0EBAA046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2055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C388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92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de section">
    <p:bg>
      <p:bgPr>
        <a:solidFill>
          <a:srgbClr val="7C3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5425FE-C697-4214-8641-764FBF98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8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bg>
      <p:bgPr>
        <a:solidFill>
          <a:srgbClr val="244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02699-FB33-4FEE-AC35-7C1EF433879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AD02ECD-3700-44B4-BFDC-AA352E754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5140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5EA403-E507-4303-86E1-38A26DA0474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244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1C0D451B-D9BE-49A9-873F-267EF10B9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6C8B-C038-418D-9F0C-69B4459423D7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4A7ED62-BA4E-4AAA-A4BF-0248639EA6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0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16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4489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5A3A-6F1E-4702-A9E7-96241466EDA8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BC41939-5F25-428A-9C7A-DCBACECA4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60AC6468-B534-4386-AD58-3EC9D9642C32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1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4489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4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de section">
    <p:bg>
      <p:bgPr>
        <a:solidFill>
          <a:srgbClr val="244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B83F38-EB4F-4D2B-BE2E-4E162CA90F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bg>
      <p:bgPr>
        <a:solidFill>
          <a:srgbClr val="C33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5192C5-62D2-4551-B281-FF2765F3C72F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5E053B0-5144-48E9-83C1-8C041D91B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5018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767353-F3E4-4042-A78E-984D7C15AB9D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C33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3AF00A-7368-48A0-9D60-C94A2CA12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8290-CFDC-43C0-96B4-8D558FBCB75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A8B1B67-15F3-4958-B81A-8A668E5043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rrain, chocolat, fermer&#10;&#10;Description générée automatiquement">
            <a:extLst>
              <a:ext uri="{FF2B5EF4-FFF2-40B4-BE49-F238E27FC236}">
                <a16:creationId xmlns:a16="http://schemas.microsoft.com/office/drawing/2014/main" id="{2E6F5DA5-F52B-4221-807F-B56A101FC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7E5480-472E-465B-ACFE-5C2F30955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2CD0BCC-AA05-493C-A409-994694C31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D0E0124D-5066-4475-92AF-761DAFDF6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BC34BFD-258B-4CD5-9BAB-F0EBAA046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3420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9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C330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2AF-B5B7-4239-8442-4B7BB88221E1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CCD22F6-420B-4FC1-9A95-A7D68EF2C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4A5B54B8-42BD-4DBE-AAAC-1F599970353E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907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C330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9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de section">
    <p:bg>
      <p:bgPr>
        <a:solidFill>
          <a:srgbClr val="C33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449AFB-E1DA-49A3-A245-05009EEF4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07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bg>
      <p:bgPr>
        <a:solidFill>
          <a:srgbClr val="EF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50FC5F-D693-49F7-BFDF-C457B7FE5747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06DB6C9-78B2-424A-9945-67769BEB9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0548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417ECD-0B42-4A38-918E-964227AE646B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EF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BB2759E-D7DE-4C8E-BAC8-996DBD709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711-3538-4CD5-A533-0BF2FC383881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04FFB5F-45EE-49CD-8487-4F394468D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0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46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EF792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487F-0A3A-4957-A0F6-C8B19FFFD62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4403978D-6FAD-4EAF-BE39-445CEA97A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0F2408F3-91FD-4229-B9FA-1719D590C16A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071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EF792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15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de section">
    <p:bg>
      <p:bgPr>
        <a:solidFill>
          <a:srgbClr val="EF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974D56A-E57C-4579-BEFE-98D993AD3C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7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AB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tabLst/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AACBE01-DE02-4F37-9756-5D0FDF250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5583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bg>
      <p:bgPr>
        <a:solidFill>
          <a:srgbClr val="75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6DE131-354A-4276-B3C2-99B3105C057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27B300F-C6FD-4FE7-AAA1-2E62AE51A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6" descr="logo-fsov">
            <a:extLst>
              <a:ext uri="{FF2B5EF4-FFF2-40B4-BE49-F238E27FC236}">
                <a16:creationId xmlns:a16="http://schemas.microsoft.com/office/drawing/2014/main" id="{C01F80B2-29B3-46FD-9525-FAF0D8A77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8" y="119857"/>
            <a:ext cx="1109662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3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21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5952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7553-2BA4-47FD-9B73-9988C61964D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A36D716-0E8D-4F13-B1B0-C1A49D309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5B1B4021-75E7-48AC-8537-F9EE9A877D56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191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5952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08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rgbClr val="75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4CC643-6889-4312-9FE8-F3A022A5B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9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rgbClr val="016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D572CE-B618-4FDA-9C29-8ED2F9C544B5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6D259BD-7737-46D4-A697-DF91368C9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7942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CE96BB-A812-45D5-B48B-79ABD7B8BE7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016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5228778-2665-44E2-BF41-37774C04F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35FF-A805-4D01-8B55-DB5D1C76E5A2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11CE1F2-672C-4321-9500-4DF9FB711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5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8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683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6F9-5F33-4948-AFCD-1715037A5F2E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40BBAA7-3EC2-48C7-8D80-8C5BCDAD0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CAA5FBA6-2D3A-4E07-8B48-F68F2740F25D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247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683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728AFE-4991-484D-8F24-1D78E3653305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FAB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rgbClr val="016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34C87C-7DEB-4FD7-9032-875F2E0BF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4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4B2207-96F2-40BD-B9DD-42E21B14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875" y="6356350"/>
            <a:ext cx="623888" cy="365125"/>
          </a:xfrm>
        </p:spPr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E2EF026-8335-4E4A-B57C-8CDDDB27A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0" y="6315075"/>
            <a:ext cx="381000" cy="381000"/>
          </a:xfrm>
          <a:prstGeom prst="rect">
            <a:avLst/>
          </a:prstGeom>
        </p:spPr>
      </p:pic>
      <p:sp>
        <p:nvSpPr>
          <p:cNvPr id="51" name="Connecteur droit 50">
            <a:extLst>
              <a:ext uri="{FF2B5EF4-FFF2-40B4-BE49-F238E27FC236}">
                <a16:creationId xmlns:a16="http://schemas.microsoft.com/office/drawing/2014/main" id="{CECDDD96-4FAD-45BB-97AE-5369C8D49F0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2" name="Connecteur droit 51">
            <a:extLst>
              <a:ext uri="{FF2B5EF4-FFF2-40B4-BE49-F238E27FC236}">
                <a16:creationId xmlns:a16="http://schemas.microsoft.com/office/drawing/2014/main" id="{A7D799D5-B309-47F6-9E53-E9BFFE13F19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0452832-B063-4CAF-BB13-AB362C4753FA}"/>
              </a:ext>
            </a:extLst>
          </p:cNvPr>
          <p:cNvSpPr/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Connecteur droit 53">
            <a:extLst>
              <a:ext uri="{FF2B5EF4-FFF2-40B4-BE49-F238E27FC236}">
                <a16:creationId xmlns:a16="http://schemas.microsoft.com/office/drawing/2014/main" id="{6B634CFB-B239-4D24-9B8F-97760349B66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5" name="Connecteur droit 54">
            <a:extLst>
              <a:ext uri="{FF2B5EF4-FFF2-40B4-BE49-F238E27FC236}">
                <a16:creationId xmlns:a16="http://schemas.microsoft.com/office/drawing/2014/main" id="{F8F7A8BA-81CF-4838-80E5-7F63C255A1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6" name="Titre 7">
            <a:extLst>
              <a:ext uri="{FF2B5EF4-FFF2-40B4-BE49-F238E27FC236}">
                <a16:creationId xmlns:a16="http://schemas.microsoft.com/office/drawing/2014/main" id="{074DE2D2-E5D7-4191-A746-EB8DC931C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778" y="1734663"/>
            <a:ext cx="6578044" cy="1894362"/>
          </a:xfrm>
        </p:spPr>
        <p:txBody>
          <a:bodyPr/>
          <a:lstStyle>
            <a:lvl1pPr algn="ct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7" name="Sous-titre 8">
            <a:extLst>
              <a:ext uri="{FF2B5EF4-FFF2-40B4-BE49-F238E27FC236}">
                <a16:creationId xmlns:a16="http://schemas.microsoft.com/office/drawing/2014/main" id="{96FAC14E-DEE6-49DA-AD1D-3E21E39D3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700" y="3892165"/>
            <a:ext cx="6172200" cy="1371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29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D6723CC9-A7B4-4E86-BEB1-34A3AE0B7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960" y="38917"/>
            <a:ext cx="10768655" cy="6960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21" y="55616"/>
            <a:ext cx="10738500" cy="67932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21" y="1124869"/>
            <a:ext cx="10738500" cy="522465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3481" y="6474061"/>
            <a:ext cx="2743200" cy="365125"/>
          </a:xfrm>
        </p:spPr>
        <p:txBody>
          <a:bodyPr/>
          <a:lstStyle/>
          <a:p>
            <a:r>
              <a:rPr lang="fr-FR" dirty="0"/>
              <a:t>17/05/2022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6702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421" y="6446703"/>
            <a:ext cx="2743200" cy="365125"/>
          </a:xfrm>
        </p:spPr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05CD053-811B-4013-BB15-5CAA2BCAAE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450356"/>
            <a:ext cx="381000" cy="381000"/>
          </a:xfrm>
          <a:prstGeom prst="rect">
            <a:avLst/>
          </a:prstGeom>
        </p:spPr>
      </p:pic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220AA2DC-3CDD-4553-AE6C-28C065A549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7999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786478A1-EA1B-4552-BB4A-FA2E2EA6B5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7999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5C53AB-FD0D-4B95-A0F2-8D7D08CE0C47}"/>
              </a:ext>
            </a:extLst>
          </p:cNvPr>
          <p:cNvSpPr/>
          <p:nvPr userDrawn="1"/>
        </p:nvSpPr>
        <p:spPr bwMode="auto">
          <a:xfrm>
            <a:off x="11887200" y="0"/>
            <a:ext cx="304800" cy="6857999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5D2031B3-8201-4D3A-8302-7D1F0CDD2DC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7999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3AF2A714-18E7-4AEF-ABE2-5BAFFBCFDC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7999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6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fld id="{92A5DF60-4952-4968-85C1-447D039EF35B}" type="datetime1">
              <a:rPr lang="fr-FR" smtClean="0"/>
              <a:pPr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endParaRPr lang="fr-FR">
              <a:solidFill>
                <a:srgbClr val="675449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AACBE01-DE02-4F37-9756-5D0FDF250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339" y="2908931"/>
            <a:ext cx="1477320" cy="14773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accent2"/>
                </a:solidFill>
                <a:latin typeface="Nunito" pitchFamily="2" charset="0"/>
              </a:rPr>
              <a:t>merci</a:t>
            </a: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56083C20-6A7A-43ED-9A5A-C426E9F6FD3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622ADEFE-C796-44CF-B805-BF3736D37B3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6A1D28-4F70-4933-98FC-05EFCAE58D49}"/>
              </a:ext>
            </a:extLst>
          </p:cNvPr>
          <p:cNvSpPr/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58996ADF-0C85-49E8-BFE5-BE58F3220B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3FBB597D-4C0E-46E6-92DB-6E75A77F5F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7CD69B2-6A9E-4D9D-8630-35606D514C26}"/>
              </a:ext>
            </a:extLst>
          </p:cNvPr>
          <p:cNvGrpSpPr/>
          <p:nvPr userDrawn="1"/>
        </p:nvGrpSpPr>
        <p:grpSpPr>
          <a:xfrm>
            <a:off x="10239750" y="129744"/>
            <a:ext cx="1373474" cy="1356972"/>
            <a:chOff x="11303540" y="438101"/>
            <a:chExt cx="641350" cy="64135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0563124-A3A7-42DB-8F9C-A6BF1EB59634}"/>
                </a:ext>
              </a:extLst>
            </p:cNvPr>
            <p:cNvSpPr/>
            <p:nvPr userDrawn="1"/>
          </p:nvSpPr>
          <p:spPr bwMode="auto">
            <a:xfrm>
              <a:off x="11303540" y="438101"/>
              <a:ext cx="641350" cy="641350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" name="Picture 6" descr="logo-fsov">
              <a:extLst>
                <a:ext uri="{FF2B5EF4-FFF2-40B4-BE49-F238E27FC236}">
                  <a16:creationId xmlns:a16="http://schemas.microsoft.com/office/drawing/2014/main" id="{AE7A4BB2-EE56-4CF9-A4E4-32C231C4B6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4434">
              <a:off x="11341960" y="600746"/>
              <a:ext cx="588406" cy="27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E93D851-F65F-4AE7-9EE7-2A6626A47B31}"/>
              </a:ext>
            </a:extLst>
          </p:cNvPr>
          <p:cNvGrpSpPr/>
          <p:nvPr userDrawn="1"/>
        </p:nvGrpSpPr>
        <p:grpSpPr>
          <a:xfrm>
            <a:off x="11150371" y="1503697"/>
            <a:ext cx="684366" cy="672826"/>
            <a:chOff x="11663902" y="1157239"/>
            <a:chExt cx="274638" cy="27463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73A5189-ECE3-4C93-9625-7B8E24338774}"/>
                </a:ext>
              </a:extLst>
            </p:cNvPr>
            <p:cNvSpPr/>
            <p:nvPr userDrawn="1"/>
          </p:nvSpPr>
          <p:spPr bwMode="auto">
            <a:xfrm>
              <a:off x="11663902" y="1157239"/>
              <a:ext cx="274638" cy="274637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1" name="Picture 6" descr="logo-fsov">
              <a:extLst>
                <a:ext uri="{FF2B5EF4-FFF2-40B4-BE49-F238E27FC236}">
                  <a16:creationId xmlns:a16="http://schemas.microsoft.com/office/drawing/2014/main" id="{DC6873A3-DB9F-4466-9872-C9F8C7797D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54853">
              <a:off x="11673137" y="1233523"/>
              <a:ext cx="260932" cy="12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D1D7838-7EE5-4561-B6CE-23CB6B33ED9F}"/>
              </a:ext>
            </a:extLst>
          </p:cNvPr>
          <p:cNvGrpSpPr/>
          <p:nvPr userDrawn="1"/>
        </p:nvGrpSpPr>
        <p:grpSpPr>
          <a:xfrm>
            <a:off x="11735461" y="1110435"/>
            <a:ext cx="342900" cy="376281"/>
            <a:chOff x="11849100" y="1400397"/>
            <a:chExt cx="136525" cy="13811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3B8257F-FE65-402B-A5A8-79DED7109C99}"/>
                </a:ext>
              </a:extLst>
            </p:cNvPr>
            <p:cNvSpPr/>
            <p:nvPr userDrawn="1"/>
          </p:nvSpPr>
          <p:spPr bwMode="auto">
            <a:xfrm>
              <a:off x="11849100" y="1400397"/>
              <a:ext cx="136525" cy="138112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2" name="Picture 6" descr="logo-fsov">
              <a:extLst>
                <a:ext uri="{FF2B5EF4-FFF2-40B4-BE49-F238E27FC236}">
                  <a16:creationId xmlns:a16="http://schemas.microsoft.com/office/drawing/2014/main" id="{95A3F021-DB60-40CA-B841-B4B77C0146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131" y="1436894"/>
              <a:ext cx="115286" cy="5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Graphique 23">
            <a:extLst>
              <a:ext uri="{FF2B5EF4-FFF2-40B4-BE49-F238E27FC236}">
                <a16:creationId xmlns:a16="http://schemas.microsoft.com/office/drawing/2014/main" id="{813D9E86-008D-41D6-A2AA-2EF883C7EA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5094" y="2775303"/>
            <a:ext cx="1561810" cy="15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3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rgbClr val="FAB615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F57A-77E7-460A-819F-58565E9586A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086F2D0-449E-4600-B203-E3D3C0A0E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FB129E05-F115-4F27-898D-69ED02D53C61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8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rgbClr val="FAB615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de section">
    <p:bg>
      <p:bgPr>
        <a:solidFill>
          <a:srgbClr val="FAB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EA92CD-6A46-4B1D-BCE8-46EEC0F99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755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0F208-0701-49C8-A179-E6CDA4F4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26" y="365125"/>
            <a:ext cx="10430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6C8928-098C-4A1B-BAFD-57E99850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026" y="1825625"/>
            <a:ext cx="104307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74C22-78CE-4B57-A9A3-76C681721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fld id="{19C6D445-D440-4878-BB6B-50F1F102D09E}" type="datetime1">
              <a:rPr lang="fr-FR" smtClean="0"/>
              <a:pPr/>
              <a:t>25/03/2026</a:t>
            </a:fld>
            <a:endParaRPr lang="fr-FR" dirty="0">
              <a:latin typeface="Nunito" pitchFamily="2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25FB8-30B3-4204-BBF7-24836A98E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45043"/>
                </a:solidFill>
                <a:latin typeface="Nunito" panose="020B060402020202020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9B0D4-2634-4F15-9EF5-E41D2E1F5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5" r:id="rId3"/>
    <p:sldLayoutId id="2147483651" r:id="rId4"/>
    <p:sldLayoutId id="2147483650" r:id="rId5"/>
    <p:sldLayoutId id="2147483686" r:id="rId6"/>
    <p:sldLayoutId id="2147483678" r:id="rId7"/>
    <p:sldLayoutId id="2147483687" r:id="rId8"/>
    <p:sldLayoutId id="2147483709" r:id="rId9"/>
    <p:sldLayoutId id="2147483656" r:id="rId10"/>
    <p:sldLayoutId id="2147483665" r:id="rId11"/>
    <p:sldLayoutId id="2147483688" r:id="rId12"/>
    <p:sldLayoutId id="2147483677" r:id="rId13"/>
    <p:sldLayoutId id="2147483695" r:id="rId14"/>
    <p:sldLayoutId id="2147483708" r:id="rId15"/>
    <p:sldLayoutId id="2147483657" r:id="rId16"/>
    <p:sldLayoutId id="2147483666" r:id="rId17"/>
    <p:sldLayoutId id="2147483689" r:id="rId18"/>
    <p:sldLayoutId id="2147483676" r:id="rId19"/>
    <p:sldLayoutId id="2147483696" r:id="rId20"/>
    <p:sldLayoutId id="2147483707" r:id="rId21"/>
    <p:sldLayoutId id="2147483658" r:id="rId22"/>
    <p:sldLayoutId id="2147483667" r:id="rId23"/>
    <p:sldLayoutId id="2147483690" r:id="rId24"/>
    <p:sldLayoutId id="2147483675" r:id="rId25"/>
    <p:sldLayoutId id="2147483697" r:id="rId26"/>
    <p:sldLayoutId id="2147483706" r:id="rId27"/>
    <p:sldLayoutId id="2147483659" r:id="rId28"/>
    <p:sldLayoutId id="2147483668" r:id="rId29"/>
    <p:sldLayoutId id="2147483691" r:id="rId30"/>
    <p:sldLayoutId id="2147483674" r:id="rId31"/>
    <p:sldLayoutId id="2147483698" r:id="rId32"/>
    <p:sldLayoutId id="2147483705" r:id="rId33"/>
    <p:sldLayoutId id="2147483660" r:id="rId34"/>
    <p:sldLayoutId id="2147483669" r:id="rId35"/>
    <p:sldLayoutId id="2147483693" r:id="rId36"/>
    <p:sldLayoutId id="2147483673" r:id="rId37"/>
    <p:sldLayoutId id="2147483699" r:id="rId38"/>
    <p:sldLayoutId id="2147483704" r:id="rId39"/>
    <p:sldLayoutId id="2147483661" r:id="rId40"/>
    <p:sldLayoutId id="2147483692" r:id="rId41"/>
    <p:sldLayoutId id="2147483672" r:id="rId42"/>
    <p:sldLayoutId id="2147483700" r:id="rId43"/>
    <p:sldLayoutId id="2147483703" r:id="rId44"/>
    <p:sldLayoutId id="2147483662" r:id="rId45"/>
    <p:sldLayoutId id="2147483671" r:id="rId46"/>
    <p:sldLayoutId id="2147483694" r:id="rId47"/>
    <p:sldLayoutId id="2147483664" r:id="rId48"/>
    <p:sldLayoutId id="2147483701" r:id="rId49"/>
    <p:sldLayoutId id="2147483702" r:id="rId50"/>
    <p:sldLayoutId id="2147483655" r:id="rId51"/>
    <p:sldLayoutId id="2147483670" r:id="rId52"/>
    <p:sldLayoutId id="2147483710" r:id="rId5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50">
          <a:solidFill>
            <a:srgbClr val="645043"/>
          </a:solidFill>
          <a:latin typeface="Nunito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645043"/>
          </a:solidFill>
          <a:latin typeface="Nunit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645043"/>
          </a:solidFill>
          <a:latin typeface="Nunit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B7DD8-4C07-4328-939E-AAC4B72DEC6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485900" y="6347804"/>
            <a:ext cx="2743200" cy="365125"/>
          </a:xfrm>
        </p:spPr>
        <p:txBody>
          <a:bodyPr/>
          <a:lstStyle/>
          <a:p>
            <a:r>
              <a:rPr lang="fr-FR" dirty="0"/>
              <a:t>24/03/2026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6E021-408E-4C9D-B2E0-CA1BC67A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</a:t>
            </a:fld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B55C667C-93AF-45F4-9616-362395544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778" y="1734663"/>
            <a:ext cx="6578044" cy="1894362"/>
          </a:xfrm>
        </p:spPr>
        <p:txBody>
          <a:bodyPr/>
          <a:lstStyle>
            <a:lvl1pPr algn="ct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r-FR">
                <a:solidFill>
                  <a:srgbClr val="D1DAB0"/>
                </a:solidFill>
              </a:rPr>
              <a:t>PHEDRE</a:t>
            </a:r>
            <a:br>
              <a:rPr lang="fr-FR">
                <a:solidFill>
                  <a:srgbClr val="D1DAB0"/>
                </a:solidFill>
              </a:rPr>
            </a:br>
            <a:r>
              <a:rPr lang="fr-FR" dirty="0" err="1">
                <a:solidFill>
                  <a:srgbClr val="D1DAB0"/>
                </a:solidFill>
              </a:rPr>
              <a:t>PHEnotypage</a:t>
            </a:r>
            <a:r>
              <a:rPr lang="fr-FR" dirty="0">
                <a:solidFill>
                  <a:srgbClr val="D1DAB0"/>
                </a:solidFill>
              </a:rPr>
              <a:t> de la Durée du </a:t>
            </a:r>
            <a:r>
              <a:rPr lang="fr-FR" dirty="0" err="1">
                <a:solidFill>
                  <a:srgbClr val="D1DAB0"/>
                </a:solidFill>
              </a:rPr>
              <a:t>REmplissage</a:t>
            </a:r>
            <a:r>
              <a:rPr lang="fr-FR" dirty="0">
                <a:solidFill>
                  <a:srgbClr val="D1DAB0"/>
                </a:solidFill>
              </a:rPr>
              <a:t> du grain</a:t>
            </a:r>
            <a:endParaRPr lang="en-US" dirty="0">
              <a:solidFill>
                <a:srgbClr val="D1DAB0"/>
              </a:solidFill>
            </a:endParaRPr>
          </a:p>
        </p:txBody>
      </p:sp>
      <p:sp>
        <p:nvSpPr>
          <p:cNvPr id="7" name="Sous-titre 8">
            <a:extLst>
              <a:ext uri="{FF2B5EF4-FFF2-40B4-BE49-F238E27FC236}">
                <a16:creationId xmlns:a16="http://schemas.microsoft.com/office/drawing/2014/main" id="{EA2043CF-BF76-4F7E-832E-B7DF6429E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700" y="3892165"/>
            <a:ext cx="6172200" cy="1371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Jean-Charles DESWARTE</a:t>
            </a:r>
          </a:p>
          <a:p>
            <a:r>
              <a:rPr lang="fr-FR" dirty="0"/>
              <a:t>Arvalis</a:t>
            </a:r>
            <a:endParaRPr lang="en-US" dirty="0"/>
          </a:p>
        </p:txBody>
      </p:sp>
      <p:pic>
        <p:nvPicPr>
          <p:cNvPr id="9" name="Picture 6" descr="logo-fsov">
            <a:extLst>
              <a:ext uri="{FF2B5EF4-FFF2-40B4-BE49-F238E27FC236}">
                <a16:creationId xmlns:a16="http://schemas.microsoft.com/office/drawing/2014/main" id="{70A69B26-A5B0-46D0-8B87-9E13DE21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2" y="248324"/>
            <a:ext cx="1459421" cy="677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 1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2AD42061-EBF4-0E9A-DBAD-E1AACD531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3" y="3858087"/>
            <a:ext cx="1094596" cy="288052"/>
          </a:xfrm>
          <a:prstGeom prst="rect">
            <a:avLst/>
          </a:prstGeom>
        </p:spPr>
      </p:pic>
      <p:pic>
        <p:nvPicPr>
          <p:cNvPr id="3" name="Image 2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1313DEA6-9879-F471-C77A-67E3FBC39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4" y="1230063"/>
            <a:ext cx="1459421" cy="271720"/>
          </a:xfrm>
          <a:prstGeom prst="rect">
            <a:avLst/>
          </a:prstGeom>
        </p:spPr>
      </p:pic>
      <p:pic>
        <p:nvPicPr>
          <p:cNvPr id="8" name="Image 7" descr="Une image contenant Police, logo, Graphique, texte&#10;&#10;Le contenu généré par l’IA peut être incorrect.">
            <a:extLst>
              <a:ext uri="{FF2B5EF4-FFF2-40B4-BE49-F238E27FC236}">
                <a16:creationId xmlns:a16="http://schemas.microsoft.com/office/drawing/2014/main" id="{596723D8-4F2C-C0C2-C920-2401DE135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6" b="26560"/>
          <a:stretch>
            <a:fillRect/>
          </a:stretch>
        </p:blipFill>
        <p:spPr>
          <a:xfrm>
            <a:off x="555033" y="1592214"/>
            <a:ext cx="1067014" cy="429306"/>
          </a:xfrm>
          <a:prstGeom prst="rect">
            <a:avLst/>
          </a:prstGeom>
        </p:spPr>
      </p:pic>
      <p:pic>
        <p:nvPicPr>
          <p:cNvPr id="10" name="Image 9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02841451-B841-DC7A-CC6F-D9E0C1912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1" y="2119881"/>
            <a:ext cx="1282178" cy="462818"/>
          </a:xfrm>
          <a:prstGeom prst="rect">
            <a:avLst/>
          </a:prstGeom>
        </p:spPr>
      </p:pic>
      <p:pic>
        <p:nvPicPr>
          <p:cNvPr id="12" name="Image 11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A521CE9D-C021-890E-B99F-BD2792B1B8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1" b="11413"/>
          <a:stretch>
            <a:fillRect/>
          </a:stretch>
        </p:blipFill>
        <p:spPr>
          <a:xfrm>
            <a:off x="428246" y="2572464"/>
            <a:ext cx="1282178" cy="559567"/>
          </a:xfrm>
          <a:prstGeom prst="rect">
            <a:avLst/>
          </a:prstGeom>
        </p:spPr>
      </p:pic>
      <p:pic>
        <p:nvPicPr>
          <p:cNvPr id="13" name="Image 12" descr="Une image contenant logo, Police, Graphique, texte&#10;&#10;Le contenu généré par l’IA peut être incorrect.">
            <a:extLst>
              <a:ext uri="{FF2B5EF4-FFF2-40B4-BE49-F238E27FC236}">
                <a16:creationId xmlns:a16="http://schemas.microsoft.com/office/drawing/2014/main" id="{38012F2C-FC9D-DBD3-EAD9-593F9FD84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8204"/>
          <a:stretch>
            <a:fillRect/>
          </a:stretch>
        </p:blipFill>
        <p:spPr>
          <a:xfrm>
            <a:off x="623060" y="3152608"/>
            <a:ext cx="804171" cy="644078"/>
          </a:xfrm>
          <a:prstGeom prst="rect">
            <a:avLst/>
          </a:prstGeom>
        </p:spPr>
      </p:pic>
      <p:pic>
        <p:nvPicPr>
          <p:cNvPr id="14" name="Image 13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C9538BCA-6C0F-7C1A-3BD0-8656B25CA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9740" r="5832"/>
          <a:stretch>
            <a:fillRect/>
          </a:stretch>
        </p:blipFill>
        <p:spPr>
          <a:xfrm>
            <a:off x="428246" y="4205775"/>
            <a:ext cx="1193801" cy="539393"/>
          </a:xfrm>
          <a:prstGeom prst="rect">
            <a:avLst/>
          </a:prstGeom>
        </p:spPr>
      </p:pic>
      <p:pic>
        <p:nvPicPr>
          <p:cNvPr id="15" name="Image 14" descr="Une image contenant Police, Graphique, logo, symbole&#10;&#10;Le contenu généré par l’IA peut être incorrect.">
            <a:extLst>
              <a:ext uri="{FF2B5EF4-FFF2-40B4-BE49-F238E27FC236}">
                <a16:creationId xmlns:a16="http://schemas.microsoft.com/office/drawing/2014/main" id="{9723D637-4D46-CBCE-17E5-87135565FA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5471"/>
          <a:stretch>
            <a:fillRect/>
          </a:stretch>
        </p:blipFill>
        <p:spPr>
          <a:xfrm>
            <a:off x="535829" y="4771204"/>
            <a:ext cx="950071" cy="383055"/>
          </a:xfrm>
          <a:prstGeom prst="rect">
            <a:avLst/>
          </a:prstGeom>
        </p:spPr>
      </p:pic>
      <p:pic>
        <p:nvPicPr>
          <p:cNvPr id="16" name="Image 15" descr="Une image contenant Police, Graphique, logo, rouge&#10;&#10;Le contenu généré par l’IA peut être incorrect.">
            <a:extLst>
              <a:ext uri="{FF2B5EF4-FFF2-40B4-BE49-F238E27FC236}">
                <a16:creationId xmlns:a16="http://schemas.microsoft.com/office/drawing/2014/main" id="{6944CB5C-6AB2-0B45-08F2-5E842A965F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6" y="5223469"/>
            <a:ext cx="547442" cy="521260"/>
          </a:xfrm>
          <a:prstGeom prst="rect">
            <a:avLst/>
          </a:prstGeom>
        </p:spPr>
      </p:pic>
      <p:pic>
        <p:nvPicPr>
          <p:cNvPr id="17" name="Image 16" descr="Une image contenant Police, logo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1EE6AF87-24C3-278E-E65D-C21E6C3701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3" y="5794563"/>
            <a:ext cx="950071" cy="501170"/>
          </a:xfrm>
          <a:prstGeom prst="rect">
            <a:avLst/>
          </a:prstGeom>
        </p:spPr>
      </p:pic>
      <p:pic>
        <p:nvPicPr>
          <p:cNvPr id="18" name="Image 1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C584DBEA-20ED-9655-704B-5BEEC1E5E9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998" y="2603732"/>
            <a:ext cx="1457550" cy="14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E0322-39EE-0D77-E867-9FB88E018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EA048-2CDA-4CDB-BC6A-7266A212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66508" cy="732426"/>
          </a:xfrm>
        </p:spPr>
        <p:txBody>
          <a:bodyPr/>
          <a:lstStyle/>
          <a:p>
            <a:r>
              <a:rPr lang="fr-FR" dirty="0"/>
              <a:t>Etape 2: relier sénescence et durée de remplissage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1521B3-03EE-AAFD-76A5-7D591BCF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F6DCFE-AA0B-4077-3AF2-3B035E26D2A6}"/>
              </a:ext>
            </a:extLst>
          </p:cNvPr>
          <p:cNvSpPr txBox="1"/>
          <p:nvPr/>
        </p:nvSpPr>
        <p:spPr>
          <a:xfrm>
            <a:off x="188081" y="849460"/>
            <a:ext cx="278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Suivi du remplissage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323BA9-0155-4CAF-209E-127AACE7BFD2}"/>
              </a:ext>
            </a:extLst>
          </p:cNvPr>
          <p:cNvSpPr txBox="1"/>
          <p:nvPr/>
        </p:nvSpPr>
        <p:spPr>
          <a:xfrm>
            <a:off x="93422" y="4762278"/>
            <a:ext cx="65169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Les conditions environnementales ont généré des cinétiques de sénescence très variées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L’effet variétal est secondaire mais significatif pour TFN</a:t>
            </a:r>
            <a:r>
              <a:rPr lang="fr-FR" sz="2000" b="1" baseline="-25000" dirty="0"/>
              <a:t>50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Le classement variétal pour la durée de remplissage</a:t>
            </a:r>
            <a:r>
              <a:rPr lang="fr-FR" sz="2000" b="1" baseline="-25000" dirty="0"/>
              <a:t> </a:t>
            </a:r>
            <a:r>
              <a:rPr lang="fr-FR" sz="2000" b="1" dirty="0"/>
              <a:t>est validé; environ 100°Cj entre variétés extrêmes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C94EBFD-E6E2-6883-B428-99896C19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3" y="1381985"/>
            <a:ext cx="5021502" cy="33094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4C2EF8-9ABE-525F-54C3-1F4B152BB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71" y="2699260"/>
            <a:ext cx="4920206" cy="368146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2567137-500D-12F5-032F-5249838A9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25" y="821027"/>
            <a:ext cx="3088499" cy="15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4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D280A-3DA1-DFFA-9EEF-87E0CFBE4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93D21-3C5B-725A-C562-4B77A5F4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44736" cy="732426"/>
          </a:xfrm>
        </p:spPr>
        <p:txBody>
          <a:bodyPr/>
          <a:lstStyle/>
          <a:p>
            <a:r>
              <a:rPr lang="fr-FR" dirty="0"/>
              <a:t>Etape 2: relier sénescence et durée de remplissage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1D3891-C256-A422-3293-3567FC04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238D81-D255-6E71-61E8-63298A295605}"/>
              </a:ext>
            </a:extLst>
          </p:cNvPr>
          <p:cNvSpPr txBox="1"/>
          <p:nvPr/>
        </p:nvSpPr>
        <p:spPr>
          <a:xfrm>
            <a:off x="283331" y="1016907"/>
            <a:ext cx="806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Corrélation entre durée de remplissage et date de sénescence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0D550F-BE1C-90A2-D3B6-8E28F707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" y="1545107"/>
            <a:ext cx="7644743" cy="47162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07A058-779E-7C55-0C72-17FC8139A866}"/>
              </a:ext>
            </a:extLst>
          </p:cNvPr>
          <p:cNvSpPr txBox="1"/>
          <p:nvPr/>
        </p:nvSpPr>
        <p:spPr>
          <a:xfrm>
            <a:off x="7951963" y="2305050"/>
            <a:ext cx="38304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8 situations analysables </a:t>
            </a:r>
            <a:r>
              <a:rPr lang="fr-FR" b="1" dirty="0">
                <a:sym typeface="Wingdings" panose="05000000000000000000" pitchFamily="2" charset="2"/>
              </a:rPr>
              <a:t> corrélation positive et significative (</a:t>
            </a:r>
            <a:r>
              <a:rPr lang="fr-FR" b="1" i="1" dirty="0">
                <a:sym typeface="Wingdings" panose="05000000000000000000" pitchFamily="2" charset="2"/>
              </a:rPr>
              <a:t>p value &lt;0.1</a:t>
            </a:r>
            <a:r>
              <a:rPr lang="fr-FR" b="1" dirty="0">
                <a:sym typeface="Wingdings" panose="05000000000000000000" pitchFamily="2" charset="2"/>
              </a:rPr>
              <a:t>) dans 5 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ym typeface="Wingdings" panose="05000000000000000000" pitchFamily="2" charset="2"/>
              </a:rPr>
              <a:t>Corrélation sur moyennes ajustées: r=0.94</a:t>
            </a:r>
          </a:p>
          <a:p>
            <a:endParaRPr lang="fr-FR" b="1" dirty="0">
              <a:sym typeface="Wingdings" panose="05000000000000000000" pitchFamily="2" charset="2"/>
            </a:endParaRPr>
          </a:p>
          <a:p>
            <a:r>
              <a:rPr lang="fr-FR" b="1" i="1" dirty="0">
                <a:sym typeface="Wingdings" panose="05000000000000000000" pitchFamily="2" charset="2"/>
              </a:rPr>
              <a:t> Lien statistique entre précocité de sénescence et durée de remplissage: les variétés qui sénescent plus tardivement remplissent plus longtemps leurs grains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63344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03B56-FD79-BC42-3AED-CC9EF1348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F6D1F-B0EC-60FD-CC10-D626E39D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44736" cy="732426"/>
          </a:xfrm>
        </p:spPr>
        <p:txBody>
          <a:bodyPr/>
          <a:lstStyle/>
          <a:p>
            <a:r>
              <a:rPr lang="fr-FR" dirty="0"/>
              <a:t>Etape 3: relier sénescence et performance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6477B-C83F-FD3B-481B-63E0432A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14589C-7944-7C07-889E-E48830285483}"/>
              </a:ext>
            </a:extLst>
          </p:cNvPr>
          <p:cNvSpPr txBox="1"/>
          <p:nvPr/>
        </p:nvSpPr>
        <p:spPr>
          <a:xfrm>
            <a:off x="868102" y="1131229"/>
            <a:ext cx="513512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u="sng" dirty="0"/>
              <a:t>Matériel et méthodes</a:t>
            </a:r>
          </a:p>
          <a:p>
            <a:pPr marL="285750" indent="-285750">
              <a:buFontTx/>
              <a:buChar char="-"/>
            </a:pPr>
            <a:r>
              <a:rPr lang="fr-FR" dirty="0"/>
              <a:t>Essai </a:t>
            </a:r>
            <a:r>
              <a:rPr lang="fr-FR" dirty="0" err="1"/>
              <a:t>BreedWheat</a:t>
            </a:r>
            <a:r>
              <a:rPr lang="fr-FR" dirty="0"/>
              <a:t> 2016 à Gréoux-les-Bains (04) 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Conduites hydriques: pluvial et irrigué</a:t>
            </a:r>
          </a:p>
          <a:p>
            <a:pPr marL="285750" indent="-285750">
              <a:buFontTx/>
              <a:buChar char="-"/>
            </a:pPr>
            <a:r>
              <a:rPr lang="fr-FR" dirty="0"/>
              <a:t>177 variétés commerciales,  2-3 répétitions</a:t>
            </a:r>
          </a:p>
          <a:p>
            <a:pPr marL="285750" indent="-285750">
              <a:buFontTx/>
              <a:buChar char="-"/>
            </a:pPr>
            <a:r>
              <a:rPr lang="fr-FR" dirty="0"/>
              <a:t>2 variétés communes à </a:t>
            </a:r>
            <a:r>
              <a:rPr lang="fr-FR" dirty="0" err="1"/>
              <a:t>Phedre</a:t>
            </a:r>
            <a:r>
              <a:rPr lang="fr-FR" dirty="0"/>
              <a:t>: </a:t>
            </a:r>
            <a:r>
              <a:rPr lang="fr-FR" dirty="0" err="1"/>
              <a:t>Rubisko</a:t>
            </a:r>
            <a:r>
              <a:rPr lang="fr-FR" dirty="0"/>
              <a:t> et </a:t>
            </a:r>
            <a:r>
              <a:rPr lang="fr-FR" dirty="0" err="1"/>
              <a:t>Arkeos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NDVI courant remplissage: </a:t>
            </a:r>
            <a:r>
              <a:rPr lang="fr-FR" dirty="0" err="1"/>
              <a:t>Phénomobile</a:t>
            </a:r>
            <a:r>
              <a:rPr lang="fr-FR" dirty="0"/>
              <a:t> à 8 dates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972E04-C3AF-45B2-77A6-11BE7B4F4071}"/>
              </a:ext>
            </a:extLst>
          </p:cNvPr>
          <p:cNvSpPr txBox="1"/>
          <p:nvPr/>
        </p:nvSpPr>
        <p:spPr>
          <a:xfrm>
            <a:off x="5331669" y="4633043"/>
            <a:ext cx="6081952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/>
              <a:t>Objectifs</a:t>
            </a:r>
          </a:p>
          <a:p>
            <a:pPr marL="285750" indent="-285750">
              <a:buFontTx/>
              <a:buChar char="-"/>
            </a:pPr>
            <a:r>
              <a:rPr lang="fr-FR" dirty="0"/>
              <a:t>Sur modalité irriguée, évaluer la diversité génétique de cinétiques de sénescence</a:t>
            </a:r>
          </a:p>
          <a:p>
            <a:pPr marL="285750" indent="-285750">
              <a:buFontTx/>
              <a:buChar char="-"/>
            </a:pPr>
            <a:r>
              <a:rPr lang="fr-FR" dirty="0"/>
              <a:t>Sur modalités irriguées et pluviales, explorer la corrélation entre cinétiques de remplissage et rendement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567517AF-7EAA-925B-C70F-ABB0D48E35F8}"/>
              </a:ext>
            </a:extLst>
          </p:cNvPr>
          <p:cNvSpPr/>
          <p:nvPr/>
        </p:nvSpPr>
        <p:spPr>
          <a:xfrm rot="3595738">
            <a:off x="4834500" y="3535068"/>
            <a:ext cx="2337452" cy="1986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69A5C3A-969F-0A19-359E-A80B21CF7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498" y="887595"/>
            <a:ext cx="4934015" cy="30421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FE5A143-8B64-4C2E-5981-C2466EF8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060" b="26170"/>
          <a:stretch>
            <a:fillRect/>
          </a:stretch>
        </p:blipFill>
        <p:spPr>
          <a:xfrm>
            <a:off x="592830" y="3289833"/>
            <a:ext cx="3788187" cy="33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65C9A-C8F7-8B38-B2FB-4186AD994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65387-7B35-5EEC-0131-2C04BCDA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44736" cy="732426"/>
          </a:xfrm>
        </p:spPr>
        <p:txBody>
          <a:bodyPr/>
          <a:lstStyle/>
          <a:p>
            <a:r>
              <a:rPr lang="fr-FR" dirty="0"/>
              <a:t>Etape 3: relier sénescence et performance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DA2B3E-6112-C280-DB24-2005FFD0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44F6CA-1C0D-F518-3B58-1ACF7CB2D9BF}"/>
              </a:ext>
            </a:extLst>
          </p:cNvPr>
          <p:cNvSpPr txBox="1"/>
          <p:nvPr/>
        </p:nvSpPr>
        <p:spPr>
          <a:xfrm>
            <a:off x="283331" y="1016907"/>
            <a:ext cx="8336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Exploration d’une diversité génétique accrue (modalité irriguée)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3DB2D9-6105-205A-EF55-E68DF61677C9}"/>
              </a:ext>
            </a:extLst>
          </p:cNvPr>
          <p:cNvSpPr txBox="1"/>
          <p:nvPr/>
        </p:nvSpPr>
        <p:spPr>
          <a:xfrm>
            <a:off x="847661" y="1478572"/>
            <a:ext cx="926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TFN</a:t>
            </a:r>
            <a:r>
              <a:rPr lang="fr-FR" sz="2000" b="1" baseline="-25000" dirty="0"/>
              <a:t>50</a:t>
            </a:r>
            <a:endParaRPr lang="fr-FR" b="1" baseline="-25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7F0496-A1A3-E77D-B00A-009F953A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1930758"/>
            <a:ext cx="2240478" cy="194174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2A8AEC-6FBD-7A75-7682-431244AD4154}"/>
              </a:ext>
            </a:extLst>
          </p:cNvPr>
          <p:cNvSpPr txBox="1"/>
          <p:nvPr/>
        </p:nvSpPr>
        <p:spPr>
          <a:xfrm>
            <a:off x="3869392" y="1478572"/>
            <a:ext cx="82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SR</a:t>
            </a:r>
            <a:endParaRPr lang="fr-FR" b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ACD2D8B-1058-486A-E5A4-A8A66F1BB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960" y="1930758"/>
            <a:ext cx="2240478" cy="194174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165C1DB-6176-0931-6993-C3E202918609}"/>
              </a:ext>
            </a:extLst>
          </p:cNvPr>
          <p:cNvSpPr txBox="1"/>
          <p:nvPr/>
        </p:nvSpPr>
        <p:spPr>
          <a:xfrm>
            <a:off x="190501" y="4227695"/>
            <a:ext cx="11344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Les comportements relatifs de </a:t>
            </a:r>
            <a:r>
              <a:rPr lang="fr-FR" sz="2000" b="1" dirty="0" err="1"/>
              <a:t>Rubisko</a:t>
            </a:r>
            <a:r>
              <a:rPr lang="fr-FR" sz="2000" b="1" dirty="0"/>
              <a:t> et d’</a:t>
            </a:r>
            <a:r>
              <a:rPr lang="fr-FR" sz="2000" b="1" dirty="0" err="1"/>
              <a:t>Arkeos</a:t>
            </a:r>
            <a:r>
              <a:rPr lang="fr-FR" sz="2000" b="1" dirty="0"/>
              <a:t> sont conformes aux conclusions antérieures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Au sein du panel </a:t>
            </a:r>
            <a:r>
              <a:rPr lang="fr-FR" sz="2000" b="1" dirty="0" err="1"/>
              <a:t>BreedWheat</a:t>
            </a:r>
            <a:r>
              <a:rPr lang="fr-FR" sz="20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 la variabilité du TFN</a:t>
            </a:r>
            <a:r>
              <a:rPr lang="fr-FR" sz="2000" b="1" baseline="-25000" dirty="0"/>
              <a:t>50</a:t>
            </a:r>
            <a:r>
              <a:rPr lang="fr-FR" sz="2000" b="1" dirty="0"/>
              <a:t> est similaire à supérieure à celle constatée dans la tâche 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Il apparait une forte variabilité sur SR, avec des variétés à sénescence progressive (SR très négatif)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Il existe des corrélations significatives entre paramètres de sénescence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18AE16-D565-4E48-CE90-F6C1B2A820B1}"/>
              </a:ext>
            </a:extLst>
          </p:cNvPr>
          <p:cNvSpPr txBox="1"/>
          <p:nvPr/>
        </p:nvSpPr>
        <p:spPr>
          <a:xfrm>
            <a:off x="6318678" y="1478572"/>
            <a:ext cx="130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NDVI</a:t>
            </a:r>
            <a:r>
              <a:rPr lang="fr-FR" sz="2000" b="1" baseline="-25000" dirty="0" err="1"/>
              <a:t>max</a:t>
            </a:r>
            <a:endParaRPr lang="fr-FR" b="1" baseline="-25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AB552E-E721-8057-F2EC-733E9DDAA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9" r="75865"/>
          <a:stretch>
            <a:fillRect/>
          </a:stretch>
        </p:blipFill>
        <p:spPr bwMode="auto">
          <a:xfrm>
            <a:off x="5614929" y="1930759"/>
            <a:ext cx="2336628" cy="1941748"/>
          </a:xfrm>
          <a:prstGeom prst="rect">
            <a:avLst/>
          </a:prstGeom>
          <a:noFill/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AED4C9F-88A0-563A-4336-65918680E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51377"/>
              </p:ext>
            </p:extLst>
          </p:nvPr>
        </p:nvGraphicFramePr>
        <p:xfrm>
          <a:off x="8092241" y="1930758"/>
          <a:ext cx="3705224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6306">
                  <a:extLst>
                    <a:ext uri="{9D8B030D-6E8A-4147-A177-3AD203B41FA5}">
                      <a16:colId xmlns:a16="http://schemas.microsoft.com/office/drawing/2014/main" val="3229549960"/>
                    </a:ext>
                  </a:extLst>
                </a:gridCol>
                <a:gridCol w="926306">
                  <a:extLst>
                    <a:ext uri="{9D8B030D-6E8A-4147-A177-3AD203B41FA5}">
                      <a16:colId xmlns:a16="http://schemas.microsoft.com/office/drawing/2014/main" val="1690141927"/>
                    </a:ext>
                  </a:extLst>
                </a:gridCol>
                <a:gridCol w="926306">
                  <a:extLst>
                    <a:ext uri="{9D8B030D-6E8A-4147-A177-3AD203B41FA5}">
                      <a16:colId xmlns:a16="http://schemas.microsoft.com/office/drawing/2014/main" val="1430667434"/>
                    </a:ext>
                  </a:extLst>
                </a:gridCol>
                <a:gridCol w="926306">
                  <a:extLst>
                    <a:ext uri="{9D8B030D-6E8A-4147-A177-3AD203B41FA5}">
                      <a16:colId xmlns:a16="http://schemas.microsoft.com/office/drawing/2014/main" val="1412074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corrélations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TFN</a:t>
                      </a:r>
                      <a:r>
                        <a:rPr lang="fr-FR" sz="1400" b="1" baseline="-25000" dirty="0"/>
                        <a:t>50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SR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NDVI</a:t>
                      </a:r>
                      <a:r>
                        <a:rPr lang="fr-FR" sz="1400" b="1" baseline="-25000" dirty="0" err="1"/>
                        <a:t>max</a:t>
                      </a:r>
                      <a:endParaRPr lang="fr-FR" sz="1400" b="1" baseline="-25000" dirty="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19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TFN</a:t>
                      </a:r>
                      <a:r>
                        <a:rPr lang="fr-FR" sz="1400" b="1" baseline="-25000" dirty="0"/>
                        <a:t>50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-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64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SR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-0.35**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-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9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NDVI</a:t>
                      </a:r>
                      <a:r>
                        <a:rPr lang="fr-FR" sz="1400" b="1" baseline="-25000" dirty="0" err="1"/>
                        <a:t>max</a:t>
                      </a:r>
                      <a:endParaRPr lang="fr-FR" sz="1400" b="1" baseline="-25000" dirty="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0.43**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-0.36**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-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226517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96B6F481-E264-8FF5-4359-D0BCCD56E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818" y="1930758"/>
            <a:ext cx="1237750" cy="4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B09FF-E5A0-00AA-3DE8-A9F01F0D2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6B737-8B65-EAF4-A85F-C6E5434B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44736" cy="732426"/>
          </a:xfrm>
        </p:spPr>
        <p:txBody>
          <a:bodyPr/>
          <a:lstStyle/>
          <a:p>
            <a:r>
              <a:rPr lang="fr-FR" dirty="0"/>
              <a:t>Etape 3: relier sénescence et performance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4EEF80-D56A-6C23-4998-933EF409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902E9A-7086-5A11-1671-2F475B29661C}"/>
              </a:ext>
            </a:extLst>
          </p:cNvPr>
          <p:cNvSpPr txBox="1"/>
          <p:nvPr/>
        </p:nvSpPr>
        <p:spPr>
          <a:xfrm>
            <a:off x="283331" y="866975"/>
            <a:ext cx="934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Explorer de la corrélation entre cinétiques de remplissage et rendement</a:t>
            </a:r>
            <a:endParaRPr lang="fr-FR" sz="2400" b="1" u="sng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DD13CE1-DCEC-AAA7-DD29-1124FE0DB934}"/>
              </a:ext>
            </a:extLst>
          </p:cNvPr>
          <p:cNvSpPr txBox="1"/>
          <p:nvPr/>
        </p:nvSpPr>
        <p:spPr>
          <a:xfrm>
            <a:off x="283331" y="4501293"/>
            <a:ext cx="113943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000" b="1" dirty="0"/>
              <a:t>Les variétés les plus performantes sont en tendance celles qui maintiennent leur canopée verte plus longtemps (TFN</a:t>
            </a:r>
            <a:r>
              <a:rPr lang="fr-FR" sz="2000" b="1" baseline="-25000" dirty="0"/>
              <a:t>50</a:t>
            </a:r>
            <a:r>
              <a:rPr lang="fr-FR" sz="2000" b="1" dirty="0"/>
              <a:t>) et qui sénescent lentement (SR  faible)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000" b="1" dirty="0"/>
              <a:t>La valeur de </a:t>
            </a:r>
            <a:r>
              <a:rPr lang="fr-FR" sz="2000" b="1" dirty="0" err="1"/>
              <a:t>NDVI</a:t>
            </a:r>
            <a:r>
              <a:rPr lang="fr-FR" sz="2000" b="1" baseline="-25000" dirty="0" err="1"/>
              <a:t>max</a:t>
            </a:r>
            <a:r>
              <a:rPr lang="fr-FR" sz="2000" b="1" dirty="0"/>
              <a:t> est également positivement corrélée au rendement </a:t>
            </a:r>
            <a:r>
              <a:rPr lang="fr-FR" sz="2000" b="1" i="1" dirty="0"/>
              <a:t>(/!\ NDVI peu sensible sur les gros couverts)</a:t>
            </a:r>
          </a:p>
          <a:p>
            <a:pPr>
              <a:spcBef>
                <a:spcPts val="600"/>
              </a:spcBef>
            </a:pPr>
            <a:r>
              <a:rPr lang="fr-FR" sz="2000" b="1" i="1" dirty="0"/>
              <a:t>/!\ Un seul essai, résultats à confirmer… mais cohérent avec une étude similaire en blé dur. A explorer davantage en réseau et à relier à un </a:t>
            </a:r>
            <a:r>
              <a:rPr lang="fr-FR" sz="2000" b="1" i="1" dirty="0" err="1"/>
              <a:t>envirotypage</a:t>
            </a:r>
            <a:r>
              <a:rPr lang="fr-FR" sz="2000" b="1" i="1" dirty="0"/>
              <a:t> des conditions de fin de cycle.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D6FBBC-E2A4-C05F-2775-12EC21D1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011" y="1328640"/>
            <a:ext cx="8533978" cy="317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5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C02B7-92FA-51FA-B5AB-08AD3A12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B1336-C590-B2A2-2982-1DE48D05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44736" cy="732426"/>
          </a:xfrm>
        </p:spPr>
        <p:txBody>
          <a:bodyPr/>
          <a:lstStyle/>
          <a:p>
            <a:r>
              <a:rPr lang="fr-FR" dirty="0"/>
              <a:t>Conclusions et perspectives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A270AF-9A1B-04EE-41DA-A22FC6D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1C1748-F6EA-80A9-4BFE-8CA96BA8EB71}"/>
              </a:ext>
            </a:extLst>
          </p:cNvPr>
          <p:cNvSpPr txBox="1"/>
          <p:nvPr/>
        </p:nvSpPr>
        <p:spPr>
          <a:xfrm>
            <a:off x="265546" y="1133475"/>
            <a:ext cx="112447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Il y a bien de la </a:t>
            </a:r>
            <a:r>
              <a:rPr lang="fr-FR" sz="2400" b="1" dirty="0"/>
              <a:t>variabilité génétique </a:t>
            </a:r>
            <a:r>
              <a:rPr lang="fr-FR" sz="2400" b="1"/>
              <a:t>à valoriser </a:t>
            </a:r>
            <a:r>
              <a:rPr lang="fr-FR" sz="2400" b="1" dirty="0"/>
              <a:t>sur la fin de cycle</a:t>
            </a:r>
            <a:r>
              <a:rPr lang="fr-FR" sz="2400" dirty="0"/>
              <a:t>!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Plusieurs méthodes existent; le phénotypage HD (NDVI) semble être la plus objective à mettre en œuvre sur des </a:t>
            </a:r>
            <a:r>
              <a:rPr lang="fr-FR" sz="2400" b="1" dirty="0" err="1"/>
              <a:t>microparcelles</a:t>
            </a:r>
            <a:r>
              <a:rPr lang="fr-FR" sz="2400" b="1" dirty="0"/>
              <a:t> de taille métrique</a:t>
            </a:r>
            <a:r>
              <a:rPr lang="fr-FR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i="1" dirty="0"/>
              <a:t>Pas d’effet notateur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i="1" dirty="0"/>
              <a:t>Indicateur « rustique et passe-partout », facilement accessible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i="1" dirty="0"/>
              <a:t>Facilement modélisable au cours de la sénescence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i="1" dirty="0"/>
              <a:t>Malgré tout une interaction G*E assez élevée qui impose de répéter les observations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Il faudrait plutôt </a:t>
            </a:r>
            <a:r>
              <a:rPr lang="fr-FR" sz="2400" b="1" dirty="0"/>
              <a:t>aller chercher de l’allongement de remplissage, éventuellement contrebalancé par plus de précocité à épiaison</a:t>
            </a:r>
            <a:r>
              <a:rPr lang="fr-FR" sz="2400" dirty="0"/>
              <a:t>… les deux paramètres ne semblent pas corrélés!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Attention aux libellés commerciaux ambigus</a:t>
            </a:r>
            <a:r>
              <a:rPr lang="fr-FR" sz="2400" dirty="0"/>
              <a:t>: « </a:t>
            </a:r>
            <a:r>
              <a:rPr lang="fr-FR" sz="2400" i="1" dirty="0"/>
              <a:t>blé précoce à finition rapide », « variété très précoce à maturité »: </a:t>
            </a:r>
            <a:r>
              <a:rPr lang="fr-FR" sz="2400" dirty="0"/>
              <a:t>parle-t-on d’une </a:t>
            </a:r>
            <a:r>
              <a:rPr lang="fr-FR" sz="2400" u="sng" dirty="0"/>
              <a:t>maturité globale </a:t>
            </a:r>
            <a:r>
              <a:rPr lang="fr-FR" sz="2400" dirty="0"/>
              <a:t>(date Z89), ou d’une </a:t>
            </a:r>
            <a:r>
              <a:rPr lang="fr-FR" sz="2400" u="sng" dirty="0"/>
              <a:t>phase de remplissage courte </a:t>
            </a:r>
            <a:r>
              <a:rPr lang="fr-FR" sz="2400" dirty="0"/>
              <a:t>(durée de remplissage ou TFN50 faible), ou d’une </a:t>
            </a:r>
            <a:r>
              <a:rPr lang="fr-FR" sz="2400" u="sng" dirty="0"/>
              <a:t>sénescence brutale </a:t>
            </a:r>
            <a:r>
              <a:rPr lang="fr-FR" sz="2400" dirty="0"/>
              <a:t>(SR peu négative)?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975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944F-0133-39D5-2FF8-92878C74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7836F-D373-5C86-10F1-874BF0DB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44736" cy="732426"/>
          </a:xfrm>
        </p:spPr>
        <p:txBody>
          <a:bodyPr/>
          <a:lstStyle/>
          <a:p>
            <a:r>
              <a:rPr lang="fr-FR" dirty="0"/>
              <a:t>Remerciements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B5663D-B8CF-E6DF-7B9F-827D8A5E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B0E528-E813-15EF-81AD-C722D57E1494}"/>
              </a:ext>
            </a:extLst>
          </p:cNvPr>
          <p:cNvSpPr txBox="1"/>
          <p:nvPr/>
        </p:nvSpPr>
        <p:spPr>
          <a:xfrm>
            <a:off x="1772588" y="1974181"/>
            <a:ext cx="67924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fr-FR" sz="2400" b="1" dirty="0"/>
              <a:t>Aux membres du </a:t>
            </a:r>
            <a:r>
              <a:rPr lang="fr-FR" sz="2400" b="1" dirty="0" err="1"/>
              <a:t>CoPil</a:t>
            </a:r>
            <a:r>
              <a:rPr lang="fr-FR" sz="2400" b="1" dirty="0"/>
              <a:t> du projet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fr-FR" sz="2400" b="1" dirty="0"/>
              <a:t>Aux équipes techniques contributrices aux essais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fr-FR" sz="2400" b="1" dirty="0"/>
              <a:t>Aux stagiaires et CDD (</a:t>
            </a:r>
            <a:r>
              <a:rPr lang="fr-FR" sz="2400" b="1" i="1" dirty="0"/>
              <a:t>Antoine, Pauline, Gabriel, Anne-Laure, Ayla, Côme, Santiago, Alexia</a:t>
            </a:r>
            <a:r>
              <a:rPr lang="fr-FR" sz="2400" b="1" dirty="0"/>
              <a:t>)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fr-FR" sz="2400" b="1" dirty="0"/>
              <a:t>Aux assistantes administratives (</a:t>
            </a:r>
            <a:r>
              <a:rPr lang="fr-FR" sz="2400" b="1" i="1" dirty="0"/>
              <a:t>Céline et Estelle</a:t>
            </a:r>
            <a:r>
              <a:rPr lang="fr-FR" sz="2400" b="1" dirty="0"/>
              <a:t>)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fr-FR" sz="2400" b="1" dirty="0"/>
              <a:t>Aux interlocuteurs FSOV/SEMAE</a:t>
            </a:r>
          </a:p>
        </p:txBody>
      </p:sp>
      <p:pic>
        <p:nvPicPr>
          <p:cNvPr id="4" name="Image 3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7CEFA303-77C7-20D9-270D-8C20E8D2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25" y="3436120"/>
            <a:ext cx="1094596" cy="288052"/>
          </a:xfrm>
          <a:prstGeom prst="rect">
            <a:avLst/>
          </a:prstGeom>
        </p:spPr>
      </p:pic>
      <p:pic>
        <p:nvPicPr>
          <p:cNvPr id="6" name="Image 5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50159F92-38D2-12D8-C2B8-AEC62B11D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16" y="808096"/>
            <a:ext cx="1459421" cy="271720"/>
          </a:xfrm>
          <a:prstGeom prst="rect">
            <a:avLst/>
          </a:prstGeom>
        </p:spPr>
      </p:pic>
      <p:pic>
        <p:nvPicPr>
          <p:cNvPr id="7" name="Image 6" descr="Une image contenant Police, logo, Graphique, texte&#10;&#10;Le contenu généré par l’IA peut être incorrect.">
            <a:extLst>
              <a:ext uri="{FF2B5EF4-FFF2-40B4-BE49-F238E27FC236}">
                <a16:creationId xmlns:a16="http://schemas.microsoft.com/office/drawing/2014/main" id="{7298D3E5-1A20-6737-B8C6-B62727BE9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6" b="26560"/>
          <a:stretch>
            <a:fillRect/>
          </a:stretch>
        </p:blipFill>
        <p:spPr>
          <a:xfrm>
            <a:off x="9108725" y="1170247"/>
            <a:ext cx="1067014" cy="429306"/>
          </a:xfrm>
          <a:prstGeom prst="rect">
            <a:avLst/>
          </a:prstGeom>
        </p:spPr>
      </p:pic>
      <p:pic>
        <p:nvPicPr>
          <p:cNvPr id="8" name="Image 7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DE56B3AA-5FD4-A920-B23E-DEFA04306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3" y="1697914"/>
            <a:ext cx="1282178" cy="462818"/>
          </a:xfrm>
          <a:prstGeom prst="rect">
            <a:avLst/>
          </a:prstGeom>
        </p:spPr>
      </p:pic>
      <p:pic>
        <p:nvPicPr>
          <p:cNvPr id="9" name="Image 8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223FB143-9C40-9F82-49D5-D68FFE388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1" b="11413"/>
          <a:stretch>
            <a:fillRect/>
          </a:stretch>
        </p:blipFill>
        <p:spPr>
          <a:xfrm>
            <a:off x="8981938" y="2150497"/>
            <a:ext cx="1282178" cy="559567"/>
          </a:xfrm>
          <a:prstGeom prst="rect">
            <a:avLst/>
          </a:prstGeom>
        </p:spPr>
      </p:pic>
      <p:pic>
        <p:nvPicPr>
          <p:cNvPr id="10" name="Image 9" descr="Une image contenant logo, Police, Graphique, texte&#10;&#10;Le contenu généré par l’IA peut être incorrect.">
            <a:extLst>
              <a:ext uri="{FF2B5EF4-FFF2-40B4-BE49-F238E27FC236}">
                <a16:creationId xmlns:a16="http://schemas.microsoft.com/office/drawing/2014/main" id="{5EB82A78-3C69-981A-014C-72D5480256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8204"/>
          <a:stretch>
            <a:fillRect/>
          </a:stretch>
        </p:blipFill>
        <p:spPr>
          <a:xfrm>
            <a:off x="9176752" y="2730641"/>
            <a:ext cx="804171" cy="644078"/>
          </a:xfrm>
          <a:prstGeom prst="rect">
            <a:avLst/>
          </a:prstGeom>
        </p:spPr>
      </p:pic>
      <p:pic>
        <p:nvPicPr>
          <p:cNvPr id="11" name="Image 10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AD7C2C3B-8924-5D8F-4286-D137BA7092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9740" r="5832"/>
          <a:stretch>
            <a:fillRect/>
          </a:stretch>
        </p:blipFill>
        <p:spPr>
          <a:xfrm>
            <a:off x="8981938" y="3783808"/>
            <a:ext cx="1193801" cy="539393"/>
          </a:xfrm>
          <a:prstGeom prst="rect">
            <a:avLst/>
          </a:prstGeom>
        </p:spPr>
      </p:pic>
      <p:pic>
        <p:nvPicPr>
          <p:cNvPr id="12" name="Image 11" descr="Une image contenant Police, Graphique, logo, symbole&#10;&#10;Le contenu généré par l’IA peut être incorrect.">
            <a:extLst>
              <a:ext uri="{FF2B5EF4-FFF2-40B4-BE49-F238E27FC236}">
                <a16:creationId xmlns:a16="http://schemas.microsoft.com/office/drawing/2014/main" id="{9A0F2AF0-A1D3-5D65-9936-16C60A247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5471"/>
          <a:stretch>
            <a:fillRect/>
          </a:stretch>
        </p:blipFill>
        <p:spPr>
          <a:xfrm>
            <a:off x="9089521" y="4349237"/>
            <a:ext cx="950071" cy="383055"/>
          </a:xfrm>
          <a:prstGeom prst="rect">
            <a:avLst/>
          </a:prstGeom>
        </p:spPr>
      </p:pic>
      <p:pic>
        <p:nvPicPr>
          <p:cNvPr id="13" name="Image 12" descr="Une image contenant Police, Graphique, logo, rouge&#10;&#10;Le contenu généré par l’IA peut être incorrect.">
            <a:extLst>
              <a:ext uri="{FF2B5EF4-FFF2-40B4-BE49-F238E27FC236}">
                <a16:creationId xmlns:a16="http://schemas.microsoft.com/office/drawing/2014/main" id="{9CC15874-960F-A0CC-8DCB-FB45FF479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48" y="4801502"/>
            <a:ext cx="547442" cy="521260"/>
          </a:xfrm>
          <a:prstGeom prst="rect">
            <a:avLst/>
          </a:prstGeom>
        </p:spPr>
      </p:pic>
      <p:pic>
        <p:nvPicPr>
          <p:cNvPr id="14" name="Image 13" descr="Une image contenant Police, logo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4EE20FAD-EA9F-D203-A5B8-C3210A1306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25" y="5372596"/>
            <a:ext cx="950071" cy="501170"/>
          </a:xfrm>
          <a:prstGeom prst="rect">
            <a:avLst/>
          </a:prstGeom>
        </p:spPr>
      </p:pic>
      <p:pic>
        <p:nvPicPr>
          <p:cNvPr id="15" name="Picture 6" descr="logo-fsov">
            <a:extLst>
              <a:ext uri="{FF2B5EF4-FFF2-40B4-BE49-F238E27FC236}">
                <a16:creationId xmlns:a16="http://schemas.microsoft.com/office/drawing/2014/main" id="{ADBED5DC-0C5A-D92F-72AB-729976F1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00" y="5940165"/>
            <a:ext cx="1459421" cy="6771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749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5BC28C-4F38-4089-9619-B96ED5A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0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17350C0-88D5-AD66-E16B-16E5F6A4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89" y="2047604"/>
            <a:ext cx="3295650" cy="32956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A105BF-01EE-483E-B1DF-93A05AF9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5ABCA-2E99-4D2E-B4B3-1EAC218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2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4281200-B6F8-D2B0-4E6F-E28CC5532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356" y="4386854"/>
            <a:ext cx="2599494" cy="2354087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AA49388C-3EE2-493C-6A9C-99B5C5C96C14}"/>
              </a:ext>
            </a:extLst>
          </p:cNvPr>
          <p:cNvGrpSpPr/>
          <p:nvPr/>
        </p:nvGrpSpPr>
        <p:grpSpPr>
          <a:xfrm>
            <a:off x="7742671" y="848548"/>
            <a:ext cx="3675085" cy="5338349"/>
            <a:chOff x="7742671" y="848548"/>
            <a:chExt cx="3675085" cy="533834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3DEFE34-9FE0-81B9-EE9F-5ACA3C33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312" t="6879" r="24531" b="21785"/>
            <a:stretch>
              <a:fillRect/>
            </a:stretch>
          </p:blipFill>
          <p:spPr>
            <a:xfrm>
              <a:off x="8818263" y="2917743"/>
              <a:ext cx="2599493" cy="217429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6A5E805-77C8-3F55-9A1A-D147D4DF0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7060" b="26170"/>
            <a:stretch>
              <a:fillRect/>
            </a:stretch>
          </p:blipFill>
          <p:spPr>
            <a:xfrm>
              <a:off x="7851839" y="4499611"/>
              <a:ext cx="1932848" cy="1687286"/>
            </a:xfrm>
            <a:prstGeom prst="rect">
              <a:avLst/>
            </a:prstGeom>
          </p:spPr>
        </p:pic>
        <p:sp>
          <p:nvSpPr>
            <p:cNvPr id="15" name="Phylactère : pensées 14">
              <a:extLst>
                <a:ext uri="{FF2B5EF4-FFF2-40B4-BE49-F238E27FC236}">
                  <a16:creationId xmlns:a16="http://schemas.microsoft.com/office/drawing/2014/main" id="{A5DC2E92-2498-3705-CAFC-232B4787E5A4}"/>
                </a:ext>
              </a:extLst>
            </p:cNvPr>
            <p:cNvSpPr/>
            <p:nvPr/>
          </p:nvSpPr>
          <p:spPr>
            <a:xfrm>
              <a:off x="7742671" y="848548"/>
              <a:ext cx="3295650" cy="1714500"/>
            </a:xfrm>
            <a:prstGeom prst="cloudCallout">
              <a:avLst>
                <a:gd name="adj1" fmla="val -15251"/>
                <a:gd name="adj2" fmla="val 441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« </a:t>
              </a:r>
              <a:r>
                <a:rPr lang="fr-FR" sz="1400" b="1" dirty="0" err="1"/>
                <a:t>stay</a:t>
              </a:r>
              <a:r>
                <a:rPr lang="fr-FR" sz="1400" b="1" dirty="0"/>
                <a:t>-green </a:t>
              </a:r>
              <a:r>
                <a:rPr lang="fr-FR" sz="1400" b="1" dirty="0" err="1"/>
                <a:t>wheats</a:t>
              </a:r>
              <a:r>
                <a:rPr lang="fr-FR" sz="1400" b="1" dirty="0"/>
                <a:t> </a:t>
              </a:r>
              <a:r>
                <a:rPr lang="en-US" sz="1400" b="1" dirty="0"/>
                <a:t>with higher, more stable yield in both well-watered and water-limited conditions</a:t>
              </a:r>
              <a:r>
                <a:rPr lang="fr-FR" sz="1400" b="1" dirty="0"/>
                <a:t> » </a:t>
              </a:r>
              <a:r>
                <a:rPr lang="fr-FR" sz="1400" i="1" dirty="0"/>
                <a:t>(Christopher et al, 2016)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92623D9-575C-CBC5-A7EF-F460BEF4301D}"/>
              </a:ext>
            </a:extLst>
          </p:cNvPr>
          <p:cNvGrpSpPr/>
          <p:nvPr/>
        </p:nvGrpSpPr>
        <p:grpSpPr>
          <a:xfrm>
            <a:off x="232144" y="928579"/>
            <a:ext cx="6027163" cy="5683069"/>
            <a:chOff x="232144" y="928579"/>
            <a:chExt cx="6027163" cy="568306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131B3F5-C5A0-97BF-F7BF-509A3F943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2144" y="2341852"/>
              <a:ext cx="2103454" cy="2174296"/>
            </a:xfrm>
            <a:prstGeom prst="rect">
              <a:avLst/>
            </a:prstGeom>
          </p:spPr>
        </p:pic>
        <p:sp>
          <p:nvSpPr>
            <p:cNvPr id="16" name="Parchemin : vertical 15">
              <a:extLst>
                <a:ext uri="{FF2B5EF4-FFF2-40B4-BE49-F238E27FC236}">
                  <a16:creationId xmlns:a16="http://schemas.microsoft.com/office/drawing/2014/main" id="{07D9A7AE-EE0F-EF51-7017-FDB3E866B606}"/>
                </a:ext>
              </a:extLst>
            </p:cNvPr>
            <p:cNvSpPr/>
            <p:nvPr/>
          </p:nvSpPr>
          <p:spPr>
            <a:xfrm>
              <a:off x="1470314" y="4516148"/>
              <a:ext cx="2572053" cy="2095500"/>
            </a:xfrm>
            <a:prstGeom prst="verticalScroll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  <a:p>
              <a:pPr algn="ctr"/>
              <a:r>
                <a:rPr lang="fr-FR" sz="1400" b="1" dirty="0"/>
                <a:t>« </a:t>
              </a:r>
              <a:r>
                <a:rPr lang="en-US" sz="1400" b="1" dirty="0"/>
                <a:t> The main factors contributing to yield increase were (…) extended duration of grain filling (…), and optimal phenology</a:t>
              </a:r>
              <a:r>
                <a:rPr lang="fr-FR" sz="1400" b="1" dirty="0"/>
                <a:t>» </a:t>
              </a:r>
              <a:r>
                <a:rPr lang="fr-FR" sz="1400" i="1" dirty="0"/>
                <a:t>(Semenov and </a:t>
              </a:r>
              <a:r>
                <a:rPr lang="fr-FR" sz="1400" i="1" dirty="0" err="1"/>
                <a:t>Stratonovitch</a:t>
              </a:r>
              <a:r>
                <a:rPr lang="fr-FR" sz="1400" i="1" dirty="0"/>
                <a:t>, 2013)</a:t>
              </a:r>
            </a:p>
            <a:p>
              <a:pPr algn="ctr"/>
              <a:endParaRPr lang="fr-FR" sz="1400" dirty="0"/>
            </a:p>
          </p:txBody>
        </p:sp>
        <p:sp>
          <p:nvSpPr>
            <p:cNvPr id="17" name="Explosion : 14 points 16">
              <a:extLst>
                <a:ext uri="{FF2B5EF4-FFF2-40B4-BE49-F238E27FC236}">
                  <a16:creationId xmlns:a16="http://schemas.microsoft.com/office/drawing/2014/main" id="{3A78FBC2-B2DF-9232-A13C-ADDEF78946EE}"/>
                </a:ext>
              </a:extLst>
            </p:cNvPr>
            <p:cNvSpPr/>
            <p:nvPr/>
          </p:nvSpPr>
          <p:spPr>
            <a:xfrm>
              <a:off x="1915907" y="928579"/>
              <a:ext cx="4343400" cy="1895032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« Des variétés qui finissent vite sont plus adaptées dans les contextes séchants »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CE1CDB8-90E8-0529-2DA2-D74C739EA3EB}"/>
                </a:ext>
              </a:extLst>
            </p:cNvPr>
            <p:cNvSpPr txBox="1"/>
            <p:nvPr/>
          </p:nvSpPr>
          <p:spPr>
            <a:xfrm rot="16200000">
              <a:off x="1679007" y="3562157"/>
              <a:ext cx="13131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D’après Nadaud </a:t>
              </a:r>
              <a:r>
                <a:rPr lang="fr-FR" sz="800" i="1" dirty="0"/>
                <a:t>et al</a:t>
              </a:r>
              <a:r>
                <a:rPr lang="fr-FR" sz="800" dirty="0"/>
                <a:t>, 2010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3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105BF-01EE-483E-B1DF-93A05AF9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Hypothèses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5ABCA-2E99-4D2E-B4B3-1EAC218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A07246-E2B4-C355-EB16-AF33812518CA}"/>
              </a:ext>
            </a:extLst>
          </p:cNvPr>
          <p:cNvSpPr txBox="1"/>
          <p:nvPr/>
        </p:nvSpPr>
        <p:spPr>
          <a:xfrm>
            <a:off x="342851" y="1578429"/>
            <a:ext cx="110707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fr-FR" sz="2800" b="1" dirty="0"/>
              <a:t>La phase de remplissage présente une variabilité génétique </a:t>
            </a:r>
            <a:r>
              <a:rPr lang="fr-FR" sz="2800" dirty="0"/>
              <a:t>(et environnementale) exploitable pour s’adapter au contexte, comme pour la phase de montaison (épi 1cm et épiaison)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fr-FR" sz="2800" b="1" dirty="0"/>
              <a:t>Une phase de remplissage plus longue permet de développer un potentiel de rendement accru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fr-FR" sz="2800" b="1" dirty="0"/>
              <a:t>A défaut de phénotyper sur la maturité physiologique du grain, on peut phénotyper sur la canopée </a:t>
            </a:r>
            <a:r>
              <a:rPr lang="fr-FR" sz="2800" dirty="0"/>
              <a:t>(= il y a un lien entre la sénescence et la dynamique de remplissage)</a:t>
            </a:r>
          </a:p>
        </p:txBody>
      </p:sp>
    </p:spTree>
    <p:extLst>
      <p:ext uri="{BB962C8B-B14F-4D97-AF65-F5344CB8AC3E}">
        <p14:creationId xmlns:p14="http://schemas.microsoft.com/office/powerpoint/2010/main" val="259244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105BF-01EE-483E-B1DF-93A05AF9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Structure du projet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5ABCA-2E99-4D2E-B4B3-1EAC218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4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9D62339-AFAE-919F-BF9F-8E6E68E4910A}"/>
              </a:ext>
            </a:extLst>
          </p:cNvPr>
          <p:cNvGrpSpPr/>
          <p:nvPr/>
        </p:nvGrpSpPr>
        <p:grpSpPr>
          <a:xfrm>
            <a:off x="1741714" y="949719"/>
            <a:ext cx="8838547" cy="5255138"/>
            <a:chOff x="1741714" y="949719"/>
            <a:chExt cx="8838547" cy="5255138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1793AC3-BB1B-8959-A4CF-5AF89727865D}"/>
                </a:ext>
              </a:extLst>
            </p:cNvPr>
            <p:cNvCxnSpPr/>
            <p:nvPr/>
          </p:nvCxnSpPr>
          <p:spPr>
            <a:xfrm>
              <a:off x="6096000" y="1349829"/>
              <a:ext cx="0" cy="4855028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F7CDCD4-61FB-C3E9-B3BA-4683D7F3D715}"/>
                </a:ext>
              </a:extLst>
            </p:cNvPr>
            <p:cNvSpPr txBox="1"/>
            <p:nvPr/>
          </p:nvSpPr>
          <p:spPr>
            <a:xfrm>
              <a:off x="1741714" y="949719"/>
              <a:ext cx="2513445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Phénotypage du grain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03A3ADF-16E4-3913-8C44-A3CB07C99CBB}"/>
                </a:ext>
              </a:extLst>
            </p:cNvPr>
            <p:cNvSpPr txBox="1"/>
            <p:nvPr/>
          </p:nvSpPr>
          <p:spPr>
            <a:xfrm>
              <a:off x="7456714" y="974152"/>
              <a:ext cx="3123547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Phénotypage de la canopée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B51BC0C-136A-0D33-1820-676A53A6F930}"/>
              </a:ext>
            </a:extLst>
          </p:cNvPr>
          <p:cNvGrpSpPr/>
          <p:nvPr/>
        </p:nvGrpSpPr>
        <p:grpSpPr>
          <a:xfrm>
            <a:off x="193265" y="1449942"/>
            <a:ext cx="10931607" cy="886076"/>
            <a:chOff x="193265" y="1449942"/>
            <a:chExt cx="10931607" cy="88607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5726E29-F24F-48B8-B907-BC3754FA96A1}"/>
                </a:ext>
              </a:extLst>
            </p:cNvPr>
            <p:cNvSpPr txBox="1"/>
            <p:nvPr/>
          </p:nvSpPr>
          <p:spPr>
            <a:xfrm>
              <a:off x="6912101" y="1569815"/>
              <a:ext cx="4212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Screening de 30 variétés modernes </a:t>
              </a:r>
              <a:br>
                <a:rPr lang="fr-FR" b="1" i="1" dirty="0"/>
              </a:br>
              <a:r>
                <a:rPr lang="fr-FR" b="1" i="1" dirty="0"/>
                <a:t>pour leur cinétique de sénescence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D25430E-B570-902B-FD30-E3653BA2DE4F}"/>
                </a:ext>
              </a:extLst>
            </p:cNvPr>
            <p:cNvSpPr txBox="1"/>
            <p:nvPr/>
          </p:nvSpPr>
          <p:spPr>
            <a:xfrm rot="16200000">
              <a:off x="-65107" y="1708314"/>
              <a:ext cx="88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Etape 1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B9D2590-F3E6-A688-6D59-A69F1C637765}"/>
              </a:ext>
            </a:extLst>
          </p:cNvPr>
          <p:cNvGrpSpPr/>
          <p:nvPr/>
        </p:nvGrpSpPr>
        <p:grpSpPr>
          <a:xfrm>
            <a:off x="193265" y="2216146"/>
            <a:ext cx="10624312" cy="1475750"/>
            <a:chOff x="193265" y="2216146"/>
            <a:chExt cx="10624312" cy="1475750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CFEDC80E-5E85-09BC-20AC-BD08EA203196}"/>
                </a:ext>
              </a:extLst>
            </p:cNvPr>
            <p:cNvCxnSpPr>
              <a:stCxn id="11" idx="2"/>
            </p:cNvCxnSpPr>
            <p:nvPr/>
          </p:nvCxnSpPr>
          <p:spPr>
            <a:xfrm flipH="1">
              <a:off x="6096000" y="2216146"/>
              <a:ext cx="2922487" cy="4508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7921A27-71AF-E429-67BC-D8943D46455C}"/>
                </a:ext>
              </a:extLst>
            </p:cNvPr>
            <p:cNvSpPr txBox="1"/>
            <p:nvPr/>
          </p:nvSpPr>
          <p:spPr>
            <a:xfrm>
              <a:off x="3946051" y="2600078"/>
              <a:ext cx="4299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/>
                <a:t>Sous-ensemble de 6 variétés </a:t>
              </a:r>
              <a:r>
                <a:rPr lang="fr-FR" b="1" i="1" dirty="0" err="1"/>
                <a:t>extrémisantes</a:t>
              </a:r>
              <a:endParaRPr lang="fr-FR" b="1" i="1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60DCF0E-3F4B-FF86-765E-15D0B6FE8827}"/>
                </a:ext>
              </a:extLst>
            </p:cNvPr>
            <p:cNvSpPr txBox="1"/>
            <p:nvPr/>
          </p:nvSpPr>
          <p:spPr>
            <a:xfrm>
              <a:off x="1254140" y="3022357"/>
              <a:ext cx="3488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Phénotypage sur la cinétique </a:t>
              </a:r>
              <a:br>
                <a:rPr lang="fr-FR" b="1" i="1" dirty="0"/>
              </a:br>
              <a:r>
                <a:rPr lang="fr-FR" b="1" i="1" dirty="0"/>
                <a:t>de remplissage du grain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91BDCC9-BC80-57AB-C9DF-C6EB92EFACBB}"/>
                </a:ext>
              </a:extLst>
            </p:cNvPr>
            <p:cNvSpPr txBox="1"/>
            <p:nvPr/>
          </p:nvSpPr>
          <p:spPr>
            <a:xfrm>
              <a:off x="7328985" y="3022357"/>
              <a:ext cx="3488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Phénotypage sur la cinétique </a:t>
              </a:r>
              <a:br>
                <a:rPr lang="fr-FR" b="1" i="1" dirty="0"/>
              </a:br>
              <a:r>
                <a:rPr lang="fr-FR" b="1" i="1" dirty="0"/>
                <a:t>de sénescence de la canopée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46F46373-3759-AA42-DC23-A87E9F25AAE1}"/>
                </a:ext>
              </a:extLst>
            </p:cNvPr>
            <p:cNvCxnSpPr>
              <a:stCxn id="15" idx="3"/>
              <a:endCxn id="16" idx="1"/>
            </p:cNvCxnSpPr>
            <p:nvPr/>
          </p:nvCxnSpPr>
          <p:spPr>
            <a:xfrm>
              <a:off x="4742732" y="3345523"/>
              <a:ext cx="258625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17B177E-DC57-96C3-02BA-B93F12D99F53}"/>
                </a:ext>
              </a:extLst>
            </p:cNvPr>
            <p:cNvSpPr txBox="1"/>
            <p:nvPr/>
          </p:nvSpPr>
          <p:spPr>
            <a:xfrm>
              <a:off x="5476257" y="3353342"/>
              <a:ext cx="1236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>
                  <a:solidFill>
                    <a:srgbClr val="FF0000"/>
                  </a:solidFill>
                </a:rPr>
                <a:t>Corrélation?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8CC7D4E-069F-4673-75D4-F7732A753E90}"/>
                </a:ext>
              </a:extLst>
            </p:cNvPr>
            <p:cNvSpPr txBox="1"/>
            <p:nvPr/>
          </p:nvSpPr>
          <p:spPr>
            <a:xfrm rot="16200000">
              <a:off x="-65107" y="2984164"/>
              <a:ext cx="88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Etape 2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D416CD80-E45B-185E-934E-B0B9209A4E99}"/>
              </a:ext>
            </a:extLst>
          </p:cNvPr>
          <p:cNvGrpSpPr/>
          <p:nvPr/>
        </p:nvGrpSpPr>
        <p:grpSpPr>
          <a:xfrm>
            <a:off x="193265" y="2198914"/>
            <a:ext cx="11233103" cy="3082406"/>
            <a:chOff x="193265" y="2198914"/>
            <a:chExt cx="11233103" cy="3082406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17A0F44-C66A-3A6F-878A-109A5E537B7E}"/>
                </a:ext>
              </a:extLst>
            </p:cNvPr>
            <p:cNvSpPr/>
            <p:nvPr/>
          </p:nvSpPr>
          <p:spPr>
            <a:xfrm>
              <a:off x="6096000" y="2198914"/>
              <a:ext cx="5330368" cy="1953363"/>
            </a:xfrm>
            <a:custGeom>
              <a:avLst/>
              <a:gdLst>
                <a:gd name="connsiteX0" fmla="*/ 5072743 w 5787568"/>
                <a:gd name="connsiteY0" fmla="*/ 0 h 2068286"/>
                <a:gd name="connsiteX1" fmla="*/ 5410200 w 5787568"/>
                <a:gd name="connsiteY1" fmla="*/ 1382486 h 2068286"/>
                <a:gd name="connsiteX2" fmla="*/ 468086 w 5787568"/>
                <a:gd name="connsiteY2" fmla="*/ 2035629 h 2068286"/>
                <a:gd name="connsiteX3" fmla="*/ 468086 w 5787568"/>
                <a:gd name="connsiteY3" fmla="*/ 2035629 h 2068286"/>
                <a:gd name="connsiteX4" fmla="*/ 0 w 5787568"/>
                <a:gd name="connsiteY4" fmla="*/ 2068286 h 206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568" h="2068286">
                  <a:moveTo>
                    <a:pt x="5072743" y="0"/>
                  </a:moveTo>
                  <a:cubicBezTo>
                    <a:pt x="5625193" y="521607"/>
                    <a:pt x="6177643" y="1043215"/>
                    <a:pt x="5410200" y="1382486"/>
                  </a:cubicBezTo>
                  <a:cubicBezTo>
                    <a:pt x="4642757" y="1721758"/>
                    <a:pt x="468086" y="2035629"/>
                    <a:pt x="468086" y="2035629"/>
                  </a:cubicBezTo>
                  <a:lnTo>
                    <a:pt x="468086" y="2035629"/>
                  </a:lnTo>
                  <a:lnTo>
                    <a:pt x="0" y="2068286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0227FE37-95ED-230F-CBD1-98EE8F46022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6095999" y="2969410"/>
              <a:ext cx="0" cy="12000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BCD9370-73A5-D1A2-9F95-AD2FDD2541E1}"/>
                </a:ext>
              </a:extLst>
            </p:cNvPr>
            <p:cNvSpPr txBox="1"/>
            <p:nvPr/>
          </p:nvSpPr>
          <p:spPr>
            <a:xfrm>
              <a:off x="4502657" y="4208967"/>
              <a:ext cx="3183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/>
                <a:t>Extension à un panel génétique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8C6A7EA-F329-46A5-DC7B-AF86FE5F03A8}"/>
                </a:ext>
              </a:extLst>
            </p:cNvPr>
            <p:cNvSpPr txBox="1"/>
            <p:nvPr/>
          </p:nvSpPr>
          <p:spPr>
            <a:xfrm>
              <a:off x="1171359" y="4755545"/>
              <a:ext cx="3488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Rendement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7F95B04-5F68-A25A-DBE0-AFE7722AB031}"/>
                </a:ext>
              </a:extLst>
            </p:cNvPr>
            <p:cNvSpPr txBox="1"/>
            <p:nvPr/>
          </p:nvSpPr>
          <p:spPr>
            <a:xfrm>
              <a:off x="7274190" y="4634989"/>
              <a:ext cx="3488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Phénotypage sur la cinétique </a:t>
              </a:r>
              <a:br>
                <a:rPr lang="fr-FR" b="1" i="1" dirty="0"/>
              </a:br>
              <a:r>
                <a:rPr lang="fr-FR" b="1" i="1" dirty="0"/>
                <a:t>de sénescence de la canopée</a:t>
              </a: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6B20FFF6-1221-507E-5896-EE6CD98F5D86}"/>
                </a:ext>
              </a:extLst>
            </p:cNvPr>
            <p:cNvCxnSpPr/>
            <p:nvPr/>
          </p:nvCxnSpPr>
          <p:spPr>
            <a:xfrm>
              <a:off x="4744356" y="4918274"/>
              <a:ext cx="258625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01372F4-A71D-AB44-CFD2-456DF6D80F19}"/>
                </a:ext>
              </a:extLst>
            </p:cNvPr>
            <p:cNvSpPr txBox="1"/>
            <p:nvPr/>
          </p:nvSpPr>
          <p:spPr>
            <a:xfrm>
              <a:off x="5477881" y="4926093"/>
              <a:ext cx="1236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>
                  <a:solidFill>
                    <a:srgbClr val="FF0000"/>
                  </a:solidFill>
                </a:rPr>
                <a:t>Corrélation?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F74A337-E3C2-8E94-120E-19EB748E7B30}"/>
                </a:ext>
              </a:extLst>
            </p:cNvPr>
            <p:cNvSpPr txBox="1"/>
            <p:nvPr/>
          </p:nvSpPr>
          <p:spPr>
            <a:xfrm rot="16200000">
              <a:off x="-65107" y="4410649"/>
              <a:ext cx="88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Etape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6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F62F9-0A83-D992-0964-80BECF8EA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126B2DC0-5A78-9E4B-E3DB-3C654CD6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69" y="3429000"/>
            <a:ext cx="5128199" cy="30733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458AB8D-61BD-1525-E2D0-AAA9060A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Etape 1: variabilité génétique de la sénescence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92BCA5-A19D-EBCE-96A9-0B6798A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6E0382-9ECB-1D8B-AC27-12F6FDAF9DA2}"/>
              </a:ext>
            </a:extLst>
          </p:cNvPr>
          <p:cNvSpPr txBox="1"/>
          <p:nvPr/>
        </p:nvSpPr>
        <p:spPr>
          <a:xfrm>
            <a:off x="868102" y="1131229"/>
            <a:ext cx="5128199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u="sng" dirty="0"/>
              <a:t>Matériel et méthodes</a:t>
            </a:r>
          </a:p>
          <a:p>
            <a:pPr marL="285750" indent="-285750">
              <a:buFontTx/>
              <a:buChar char="-"/>
            </a:pPr>
            <a:r>
              <a:rPr lang="fr-FR" dirty="0"/>
              <a:t>9 essais, </a:t>
            </a:r>
            <a:r>
              <a:rPr lang="fr-FR" dirty="0" err="1"/>
              <a:t>Microparcelles</a:t>
            </a:r>
            <a:r>
              <a:rPr lang="fr-FR" dirty="0"/>
              <a:t> 5m² </a:t>
            </a:r>
            <a:r>
              <a:rPr lang="fr-FR" dirty="0" err="1"/>
              <a:t>env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30 variétés modernes, 2 blocs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Conduite N- (X-80)</a:t>
            </a:r>
          </a:p>
          <a:p>
            <a:pPr marL="285750" indent="-285750">
              <a:buFontTx/>
              <a:buChar char="-"/>
            </a:pPr>
            <a:r>
              <a:rPr lang="fr-FR" dirty="0"/>
              <a:t>NDVI courant remplissage: </a:t>
            </a:r>
            <a:r>
              <a:rPr lang="fr-FR" dirty="0" err="1"/>
              <a:t>Greenseeker</a:t>
            </a:r>
            <a:r>
              <a:rPr lang="fr-FR" dirty="0"/>
              <a:t> ou Drone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45FBA1-E4BB-6115-8ABC-A56005C8E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478" y="2097679"/>
            <a:ext cx="5343383" cy="19507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9E2AF1-3304-9534-C4E4-586EA36B6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21" y="3124093"/>
            <a:ext cx="2188210" cy="53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pace réservé du contenu 7">
            <a:extLst>
              <a:ext uri="{FF2B5EF4-FFF2-40B4-BE49-F238E27FC236}">
                <a16:creationId xmlns:a16="http://schemas.microsoft.com/office/drawing/2014/main" id="{A1E420D7-EE5E-2E33-EE8C-3875D759EA0C}"/>
              </a:ext>
            </a:extLst>
          </p:cNvPr>
          <p:cNvSpPr txBox="1">
            <a:spLocks/>
          </p:cNvSpPr>
          <p:nvPr/>
        </p:nvSpPr>
        <p:spPr bwMode="auto">
          <a:xfrm>
            <a:off x="703469" y="6446703"/>
            <a:ext cx="4852837" cy="36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(source : d’après </a:t>
            </a:r>
            <a:r>
              <a:rPr lang="en-AU" sz="1200" dirty="0"/>
              <a:t>Christopher </a:t>
            </a:r>
            <a:r>
              <a:rPr lang="en-AU" sz="1200" i="1" dirty="0"/>
              <a:t>et al.</a:t>
            </a:r>
            <a:r>
              <a:rPr lang="en-AU" sz="1200" dirty="0"/>
              <a:t> – 2014 et Moraga </a:t>
            </a:r>
            <a:r>
              <a:rPr lang="en-AU" sz="1200" i="1" dirty="0"/>
              <a:t>et al. </a:t>
            </a:r>
            <a:r>
              <a:rPr lang="en-AU" sz="1200" dirty="0"/>
              <a:t>- 2022)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346EAA-1C1E-51AC-8BA4-E65673F114D3}"/>
              </a:ext>
            </a:extLst>
          </p:cNvPr>
          <p:cNvSpPr txBox="1"/>
          <p:nvPr/>
        </p:nvSpPr>
        <p:spPr>
          <a:xfrm>
            <a:off x="6407511" y="4938423"/>
            <a:ext cx="436292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u="sng" dirty="0"/>
              <a:t>Objectifs</a:t>
            </a:r>
          </a:p>
          <a:p>
            <a:pPr marL="285750" indent="-285750">
              <a:buFontTx/>
              <a:buChar char="-"/>
            </a:pPr>
            <a:r>
              <a:rPr lang="fr-FR" dirty="0"/>
              <a:t>Effets site et </a:t>
            </a:r>
            <a:r>
              <a:rPr lang="fr-FR" dirty="0" err="1"/>
              <a:t>Retex</a:t>
            </a:r>
            <a:r>
              <a:rPr lang="fr-FR" dirty="0"/>
              <a:t> sur phénotypage NDVI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Comparaison des variétés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B20D34FF-192B-ECBD-F2F4-B02D0B07F54A}"/>
              </a:ext>
            </a:extLst>
          </p:cNvPr>
          <p:cNvSpPr/>
          <p:nvPr/>
        </p:nvSpPr>
        <p:spPr>
          <a:xfrm rot="3595738">
            <a:off x="4847344" y="3712337"/>
            <a:ext cx="2582723" cy="1971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A6AD963D-F69C-14E3-E8E3-DD85366A0193}"/>
              </a:ext>
            </a:extLst>
          </p:cNvPr>
          <p:cNvSpPr/>
          <p:nvPr/>
        </p:nvSpPr>
        <p:spPr>
          <a:xfrm>
            <a:off x="6748670" y="864704"/>
            <a:ext cx="3980290" cy="612648"/>
          </a:xfrm>
          <a:prstGeom prst="wedgeRoundRectCallout">
            <a:avLst>
              <a:gd name="adj1" fmla="val -138848"/>
              <a:gd name="adj2" fmla="val 10471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Dont quelques variétés connues</a:t>
            </a:r>
          </a:p>
          <a:p>
            <a:pPr algn="ctr"/>
            <a:r>
              <a:rPr lang="fr-FR" dirty="0"/>
              <a:t>Diversité de précocité épiaison (5.5-8)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9B1112B-F017-89A6-22D3-B91D9BF91248}"/>
              </a:ext>
            </a:extLst>
          </p:cNvPr>
          <p:cNvCxnSpPr/>
          <p:nvPr/>
        </p:nvCxnSpPr>
        <p:spPr>
          <a:xfrm>
            <a:off x="1447800" y="4048438"/>
            <a:ext cx="0" cy="181331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B1D83F7-7442-DF8C-4910-75F5AF93EF9D}"/>
              </a:ext>
            </a:extLst>
          </p:cNvPr>
          <p:cNvSpPr txBox="1"/>
          <p:nvPr/>
        </p:nvSpPr>
        <p:spPr>
          <a:xfrm>
            <a:off x="1399309" y="4807618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>
                <a:solidFill>
                  <a:schemeClr val="accent1"/>
                </a:solidFill>
              </a:rPr>
              <a:t>N</a:t>
            </a:r>
            <a:r>
              <a:rPr lang="fr-FR" sz="1100" b="1" baseline="-25000" dirty="0" err="1">
                <a:solidFill>
                  <a:schemeClr val="accent1"/>
                </a:solidFill>
              </a:rPr>
              <a:t>max</a:t>
            </a:r>
            <a:endParaRPr lang="fr-FR" sz="1100" b="1" baseline="-25000" dirty="0">
              <a:solidFill>
                <a:schemeClr val="accent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B03FB8-37D4-4A04-C09A-3EB91AFFABA0}"/>
              </a:ext>
            </a:extLst>
          </p:cNvPr>
          <p:cNvSpPr txBox="1"/>
          <p:nvPr/>
        </p:nvSpPr>
        <p:spPr>
          <a:xfrm>
            <a:off x="5207657" y="5590309"/>
            <a:ext cx="308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>
                <a:solidFill>
                  <a:schemeClr val="accent1"/>
                </a:solidFill>
              </a:rPr>
              <a:t>N</a:t>
            </a:r>
            <a:r>
              <a:rPr lang="fr-FR" sz="1100" b="1" baseline="-25000" dirty="0" err="1">
                <a:solidFill>
                  <a:schemeClr val="accent1"/>
                </a:solidFill>
              </a:rPr>
              <a:t>f</a:t>
            </a:r>
            <a:endParaRPr lang="fr-FR" sz="1100" b="1" baseline="-25000" dirty="0">
              <a:solidFill>
                <a:schemeClr val="accent1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4248492-C8CC-CA83-CF69-0C9AEFD43289}"/>
              </a:ext>
            </a:extLst>
          </p:cNvPr>
          <p:cNvCxnSpPr>
            <a:cxnSpLocks/>
          </p:cNvCxnSpPr>
          <p:nvPr/>
        </p:nvCxnSpPr>
        <p:spPr>
          <a:xfrm>
            <a:off x="5195454" y="5590309"/>
            <a:ext cx="0" cy="27144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EA463ED-39EF-98AC-7105-11CE92EB5DCB}"/>
              </a:ext>
            </a:extLst>
          </p:cNvPr>
          <p:cNvCxnSpPr>
            <a:cxnSpLocks/>
          </p:cNvCxnSpPr>
          <p:nvPr/>
        </p:nvCxnSpPr>
        <p:spPr>
          <a:xfrm flipH="1">
            <a:off x="1359398" y="4835326"/>
            <a:ext cx="2045095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CE0B749-7B5C-5A4B-F46F-4454FB38C6AF}"/>
              </a:ext>
            </a:extLst>
          </p:cNvPr>
          <p:cNvSpPr txBox="1"/>
          <p:nvPr/>
        </p:nvSpPr>
        <p:spPr>
          <a:xfrm>
            <a:off x="2107867" y="4598128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7030A0"/>
                </a:solidFill>
              </a:rPr>
              <a:t>TFN</a:t>
            </a:r>
            <a:r>
              <a:rPr lang="fr-FR" sz="1100" b="1" baseline="-25000" dirty="0">
                <a:solidFill>
                  <a:srgbClr val="7030A0"/>
                </a:solidFill>
              </a:rPr>
              <a:t>50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1A57B40-2F63-D05D-AD53-5B9425046D5E}"/>
              </a:ext>
            </a:extLst>
          </p:cNvPr>
          <p:cNvCxnSpPr>
            <a:cxnSpLocks/>
          </p:cNvCxnSpPr>
          <p:nvPr/>
        </p:nvCxnSpPr>
        <p:spPr>
          <a:xfrm flipH="1" flipV="1">
            <a:off x="3303938" y="4598128"/>
            <a:ext cx="333617" cy="4711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3306B62E-EE32-7DCD-913F-546424811BB6}"/>
              </a:ext>
            </a:extLst>
          </p:cNvPr>
          <p:cNvSpPr txBox="1"/>
          <p:nvPr/>
        </p:nvSpPr>
        <p:spPr>
          <a:xfrm>
            <a:off x="3430032" y="466056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SR</a:t>
            </a:r>
            <a:endParaRPr lang="fr-FR" sz="11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99942-9C13-77BE-A6C4-27F474791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70F6A-9C76-95D4-6354-26A7DBBA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Etape 1: variabilité génétique de la sénescence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3D0E59-222B-03A9-D154-7F777898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6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F86F38-ECE3-F844-F724-64C4F33AB291}"/>
              </a:ext>
            </a:extLst>
          </p:cNvPr>
          <p:cNvSpPr txBox="1"/>
          <p:nvPr/>
        </p:nvSpPr>
        <p:spPr>
          <a:xfrm>
            <a:off x="283331" y="1016907"/>
            <a:ext cx="4843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Effets site et RETEX sur phénotypage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BD06790-3C5C-3810-2490-F8230933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63" y="3736065"/>
            <a:ext cx="3458516" cy="259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0BF38C2-0E44-9143-C3E4-9EAECB276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832" y="1137793"/>
            <a:ext cx="3447386" cy="259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AE4DA5-7EBF-4399-9ABC-3DDC63BBE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21" y="1745433"/>
            <a:ext cx="7112711" cy="259827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E1AA8C1-B078-C1A3-B5AF-AD13B3904F57}"/>
              </a:ext>
            </a:extLst>
          </p:cNvPr>
          <p:cNvSpPr txBox="1"/>
          <p:nvPr/>
        </p:nvSpPr>
        <p:spPr>
          <a:xfrm>
            <a:off x="185058" y="4582013"/>
            <a:ext cx="7717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Ajustement des paramètres dépendant du nombre de mesures et de la représentativité de la phase d’intérêt: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i="1" dirty="0"/>
              <a:t>Nécessité de capter le début, la fin… et le milieu! </a:t>
            </a:r>
            <a:r>
              <a:rPr lang="fr-FR" sz="2000" b="1" i="1" dirty="0">
                <a:sym typeface="Wingdings" panose="05000000000000000000" pitchFamily="2" charset="2"/>
              </a:rPr>
              <a:t> 5 à 6 acquisitions pour 1 variété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i="1" dirty="0">
                <a:sym typeface="Wingdings" panose="05000000000000000000" pitchFamily="2" charset="2"/>
              </a:rPr>
              <a:t>Pour un essai aux précocités variées  8 à 12 acquisitions (env. tous les 5-7 jours)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06288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21488-E5A4-3EE8-7AA4-0489BF0A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59079-5F86-D560-651F-91D30934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Etape 1: variabilité génétique de la sénescence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8639E4-E4CC-3F7F-C424-35B91290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7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B7EC30-E7F2-02F2-ECE1-BB88871F4FCD}"/>
              </a:ext>
            </a:extLst>
          </p:cNvPr>
          <p:cNvSpPr txBox="1"/>
          <p:nvPr/>
        </p:nvSpPr>
        <p:spPr>
          <a:xfrm>
            <a:off x="283331" y="1016907"/>
            <a:ext cx="346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Comparaison des variétés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1B8E07-9DA9-0A4D-7E06-F50BAEA97D38}"/>
              </a:ext>
            </a:extLst>
          </p:cNvPr>
          <p:cNvSpPr txBox="1"/>
          <p:nvPr/>
        </p:nvSpPr>
        <p:spPr>
          <a:xfrm>
            <a:off x="675121" y="1478572"/>
            <a:ext cx="6705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TFN</a:t>
            </a:r>
            <a:r>
              <a:rPr lang="fr-FR" sz="2000" b="1" baseline="-25000" dirty="0">
                <a:solidFill>
                  <a:srgbClr val="7030A0"/>
                </a:solidFill>
              </a:rPr>
              <a:t>50</a:t>
            </a:r>
            <a:r>
              <a:rPr lang="fr-FR" sz="2000" b="1" dirty="0"/>
              <a:t>: OK, différences variétales significatives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SR</a:t>
            </a:r>
            <a:r>
              <a:rPr lang="fr-FR" sz="2000" b="1" dirty="0"/>
              <a:t>: différences variétales significatives, mais sensible au suivi</a:t>
            </a:r>
          </a:p>
          <a:p>
            <a:r>
              <a:rPr lang="fr-FR" sz="2000" b="1" dirty="0" err="1">
                <a:solidFill>
                  <a:schemeClr val="accent1"/>
                </a:solidFill>
              </a:rPr>
              <a:t>N</a:t>
            </a:r>
            <a:r>
              <a:rPr lang="fr-FR" sz="2000" b="1" baseline="-25000" dirty="0" err="1">
                <a:solidFill>
                  <a:schemeClr val="accent1"/>
                </a:solidFill>
              </a:rPr>
              <a:t>f</a:t>
            </a:r>
            <a:r>
              <a:rPr lang="fr-FR" sz="2000" b="1" dirty="0">
                <a:solidFill>
                  <a:schemeClr val="accent1"/>
                </a:solidFill>
              </a:rPr>
              <a:t> et </a:t>
            </a:r>
            <a:r>
              <a:rPr lang="fr-FR" sz="2000" b="1" dirty="0" err="1">
                <a:solidFill>
                  <a:schemeClr val="accent1"/>
                </a:solidFill>
              </a:rPr>
              <a:t>N</a:t>
            </a:r>
            <a:r>
              <a:rPr lang="fr-FR" sz="2000" b="1" baseline="-25000" dirty="0" err="1">
                <a:solidFill>
                  <a:schemeClr val="accent1"/>
                </a:solidFill>
              </a:rPr>
              <a:t>max</a:t>
            </a:r>
            <a:r>
              <a:rPr lang="fr-FR" sz="2000" b="1" dirty="0"/>
              <a:t>: non significatif et/ou trop affecté par le suivi</a:t>
            </a:r>
          </a:p>
          <a:p>
            <a:endParaRPr lang="fr-FR" sz="2000" b="1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A966EB-A8C5-D0BC-A4A8-FA17592E9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899" y="940238"/>
            <a:ext cx="4009930" cy="22769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F31328-46FF-190F-AE15-5B4E52D1F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1" y="3429000"/>
            <a:ext cx="5367550" cy="298696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010D0ED-F648-014B-6471-C4CB0BEA9FF1}"/>
              </a:ext>
            </a:extLst>
          </p:cNvPr>
          <p:cNvSpPr txBox="1"/>
          <p:nvPr/>
        </p:nvSpPr>
        <p:spPr>
          <a:xfrm>
            <a:off x="5650881" y="3640768"/>
            <a:ext cx="5985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En moyenne sur le réseau, il y a 70 à 80°Cj d’écart de maintien de sénescence (TFN</a:t>
            </a:r>
            <a:r>
              <a:rPr lang="fr-FR" sz="2000" b="1" baseline="-25000" dirty="0"/>
              <a:t>50</a:t>
            </a:r>
            <a:r>
              <a:rPr lang="fr-FR" sz="2000" b="1" dirty="0"/>
              <a:t>) entre les plus précoces (</a:t>
            </a:r>
            <a:r>
              <a:rPr lang="fr-FR" sz="2000" b="1" dirty="0" err="1"/>
              <a:t>Arkeos</a:t>
            </a:r>
            <a:r>
              <a:rPr lang="fr-FR" sz="2000" b="1" dirty="0"/>
              <a:t>, Advisor, KWS Tonnerre) et les plus tardives (</a:t>
            </a:r>
            <a:r>
              <a:rPr lang="fr-FR" sz="2000" b="1" dirty="0" err="1"/>
              <a:t>Obiwan</a:t>
            </a:r>
            <a:r>
              <a:rPr lang="fr-FR" sz="2000" b="1" dirty="0"/>
              <a:t>, KWS Extase, </a:t>
            </a:r>
            <a:r>
              <a:rPr lang="fr-FR" sz="2000" b="1" dirty="0" err="1"/>
              <a:t>etc</a:t>
            </a:r>
            <a:r>
              <a:rPr lang="fr-FR" sz="2000" b="1" dirty="0"/>
              <a:t>) soit 3 à 4 jours d’activité en plus.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La vitesse de sénescence (SR) est également variable entre variétés.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Il faut plusieurs essais pour bien comparer des variétés.</a:t>
            </a:r>
          </a:p>
        </p:txBody>
      </p:sp>
    </p:spTree>
    <p:extLst>
      <p:ext uri="{BB962C8B-B14F-4D97-AF65-F5344CB8AC3E}">
        <p14:creationId xmlns:p14="http://schemas.microsoft.com/office/powerpoint/2010/main" val="334659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E92C6-0F9C-A391-DD14-EEBA3E6E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22237-E693-6181-28E7-148B9BBE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005250" cy="732426"/>
          </a:xfrm>
        </p:spPr>
        <p:txBody>
          <a:bodyPr/>
          <a:lstStyle/>
          <a:p>
            <a:r>
              <a:rPr lang="fr-FR" dirty="0"/>
              <a:t>Etape 2: relier sénescence et durée de remplissage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780A56-224D-CE96-9531-6E3EA489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948B57-7643-DDE3-A812-03A5D12FB243}"/>
              </a:ext>
            </a:extLst>
          </p:cNvPr>
          <p:cNvSpPr txBox="1"/>
          <p:nvPr/>
        </p:nvSpPr>
        <p:spPr>
          <a:xfrm>
            <a:off x="868102" y="1131229"/>
            <a:ext cx="5246052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u="sng" dirty="0"/>
              <a:t>Matériel et méthodes</a:t>
            </a:r>
          </a:p>
          <a:p>
            <a:pPr marL="285750" indent="-285750">
              <a:buFontTx/>
              <a:buChar char="-"/>
            </a:pPr>
            <a:r>
              <a:rPr lang="fr-FR" dirty="0"/>
              <a:t>6 essais (2022 &amp; 2023), 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Conduites variées: date de semis ou irrigation ou N</a:t>
            </a:r>
          </a:p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11 environnements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6 variétés contrastées, 3 blocs</a:t>
            </a:r>
          </a:p>
          <a:p>
            <a:pPr marL="285750" indent="-285750">
              <a:buFontTx/>
              <a:buChar char="-"/>
            </a:pPr>
            <a:r>
              <a:rPr lang="fr-FR" dirty="0"/>
              <a:t>NDVI courant remplissage: </a:t>
            </a:r>
            <a:r>
              <a:rPr lang="fr-FR" dirty="0" err="1"/>
              <a:t>Greenseeker</a:t>
            </a:r>
            <a:r>
              <a:rPr lang="fr-FR" dirty="0"/>
              <a:t> ou Drone</a:t>
            </a:r>
          </a:p>
          <a:p>
            <a:pPr marL="285750" indent="-285750">
              <a:buFontTx/>
              <a:buChar char="-"/>
            </a:pPr>
            <a:r>
              <a:rPr lang="fr-FR" dirty="0"/>
              <a:t>Suivi du PMG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40ABA0-5B83-F7F8-BFDD-6AEFA9ED2BDE}"/>
              </a:ext>
            </a:extLst>
          </p:cNvPr>
          <p:cNvSpPr txBox="1"/>
          <p:nvPr/>
        </p:nvSpPr>
        <p:spPr>
          <a:xfrm>
            <a:off x="6407512" y="4938423"/>
            <a:ext cx="500611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/>
              <a:t>Objectifs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Consolider la description des variétés dans des environnements contrastés</a:t>
            </a:r>
          </a:p>
          <a:p>
            <a:pPr marL="285750" indent="-285750">
              <a:buFontTx/>
              <a:buChar char="-"/>
            </a:pPr>
            <a:r>
              <a:rPr lang="fr-FR" dirty="0"/>
              <a:t>Chercher une corrélation entre la date d’arrêt du remplissage et la décroissance de la sénescence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C684695-6403-7BE4-3BAD-A52F08272771}"/>
              </a:ext>
            </a:extLst>
          </p:cNvPr>
          <p:cNvSpPr/>
          <p:nvPr/>
        </p:nvSpPr>
        <p:spPr>
          <a:xfrm rot="3595738">
            <a:off x="5030789" y="3818097"/>
            <a:ext cx="2337452" cy="1986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58B1A8C-3165-74D1-4B49-F6ED976F3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"/>
          <a:stretch>
            <a:fillRect/>
          </a:stretch>
        </p:blipFill>
        <p:spPr bwMode="auto">
          <a:xfrm>
            <a:off x="6481177" y="894914"/>
            <a:ext cx="5288305" cy="3287142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152E604-BCB8-9753-B08A-749DE6D70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21" y="3624829"/>
            <a:ext cx="5127180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5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86B6A-4920-A045-7FDB-A5754FF46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BE45B-3F1D-9CC0-FD50-A84827EC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0" y="46173"/>
            <a:ext cx="11516879" cy="732426"/>
          </a:xfrm>
        </p:spPr>
        <p:txBody>
          <a:bodyPr/>
          <a:lstStyle/>
          <a:p>
            <a:r>
              <a:rPr lang="fr-FR" dirty="0"/>
              <a:t>Etape 2: relier sénescence et durée de remplissage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EA2A31-8251-A62D-C7B6-93DA8CB3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3ED65F-0EE4-74AF-1E77-988D590005FA}"/>
              </a:ext>
            </a:extLst>
          </p:cNvPr>
          <p:cNvSpPr txBox="1"/>
          <p:nvPr/>
        </p:nvSpPr>
        <p:spPr>
          <a:xfrm>
            <a:off x="283331" y="893800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Suivi de la sénescence</a:t>
            </a:r>
          </a:p>
        </p:txBody>
      </p:sp>
      <p:pic>
        <p:nvPicPr>
          <p:cNvPr id="4" name="Picture 2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F755F897-0E70-B91E-44BC-72EE7418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728"/>
            <a:ext cx="4523562" cy="29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53CEFC5-5293-9401-5457-444F28FB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4" y="3312605"/>
            <a:ext cx="3419777" cy="18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18355A-775C-7F2C-28C3-A64A2D20138B}"/>
              </a:ext>
            </a:extLst>
          </p:cNvPr>
          <p:cNvSpPr txBox="1"/>
          <p:nvPr/>
        </p:nvSpPr>
        <p:spPr>
          <a:xfrm>
            <a:off x="479527" y="5340855"/>
            <a:ext cx="10934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Les conditions environnementales ont généré des cinétiques de sénescence très variées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L’effet variétal est secondaire mais significatif pour TFN</a:t>
            </a:r>
            <a:r>
              <a:rPr lang="fr-FR" sz="2000" b="1" baseline="-25000" dirty="0"/>
              <a:t>50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Le classement variétal pour TFN</a:t>
            </a:r>
            <a:r>
              <a:rPr lang="fr-FR" sz="2000" b="1" baseline="-25000" dirty="0"/>
              <a:t>50 </a:t>
            </a:r>
            <a:r>
              <a:rPr lang="fr-FR" sz="2000" b="1" dirty="0"/>
              <a:t>est validé: environ 100°Cj d’écarts entre variétés </a:t>
            </a:r>
            <a:r>
              <a:rPr lang="fr-FR" sz="2000" b="1" dirty="0" err="1"/>
              <a:t>extrèmes</a:t>
            </a:r>
            <a:endParaRPr lang="fr-FR" sz="2000" b="1" dirty="0"/>
          </a:p>
        </p:txBody>
      </p:sp>
      <p:pic>
        <p:nvPicPr>
          <p:cNvPr id="8" name="Image 7" descr="Une image contenant texte, diagramme, Plan, capture d’écran&#10;&#10;Description générée automatiquement">
            <a:extLst>
              <a:ext uri="{FF2B5EF4-FFF2-40B4-BE49-F238E27FC236}">
                <a16:creationId xmlns:a16="http://schemas.microsoft.com/office/drawing/2014/main" id="{0DA84058-B206-4B4F-2796-8E865ABC6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9" y="1159100"/>
            <a:ext cx="5346617" cy="39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7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6623de-d8d1-48fb-b70d-7110ff29fdeb" xsi:nil="true"/>
    <lcf76f155ced4ddcb4097134ff3c332f xmlns="c499480c-1540-4ffc-83c5-a433d9f1ccb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92C5402649942AC04D74907293DAB" ma:contentTypeVersion="16" ma:contentTypeDescription="Crée un document." ma:contentTypeScope="" ma:versionID="15171cab309e5ecbb0b144f83cedee92">
  <xsd:schema xmlns:xsd="http://www.w3.org/2001/XMLSchema" xmlns:xs="http://www.w3.org/2001/XMLSchema" xmlns:p="http://schemas.microsoft.com/office/2006/metadata/properties" xmlns:ns2="c499480c-1540-4ffc-83c5-a433d9f1ccbc" xmlns:ns3="596623de-d8d1-48fb-b70d-7110ff29fdeb" targetNamespace="http://schemas.microsoft.com/office/2006/metadata/properties" ma:root="true" ma:fieldsID="e927efbf9f08ff5196b76bc46ea0ce3f" ns2:_="" ns3:_="">
    <xsd:import namespace="c499480c-1540-4ffc-83c5-a433d9f1ccbc"/>
    <xsd:import namespace="596623de-d8d1-48fb-b70d-7110ff29f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9480c-1540-4ffc-83c5-a433d9f1c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51e27fc-69cc-4f98-aa5d-b666aca75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623de-d8d1-48fb-b70d-7110ff29f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0814d59-edf0-412a-bb02-13f2c52fb4ae}" ma:internalName="TaxCatchAll" ma:showField="CatchAllData" ma:web="596623de-d8d1-48fb-b70d-7110ff29f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0590CD-5290-478F-B5B3-9D9B9FF6FEAB}">
  <ds:schemaRefs>
    <ds:schemaRef ds:uri="http://schemas.microsoft.com/office/2006/metadata/properties"/>
    <ds:schemaRef ds:uri="http://schemas.microsoft.com/office/infopath/2007/PartnerControls"/>
    <ds:schemaRef ds:uri="596623de-d8d1-48fb-b70d-7110ff29fdeb"/>
    <ds:schemaRef ds:uri="c499480c-1540-4ffc-83c5-a433d9f1ccbc"/>
  </ds:schemaRefs>
</ds:datastoreItem>
</file>

<file path=customXml/itemProps2.xml><?xml version="1.0" encoding="utf-8"?>
<ds:datastoreItem xmlns:ds="http://schemas.openxmlformats.org/officeDocument/2006/customXml" ds:itemID="{CBE40830-BC54-4812-9C4E-7E97E088C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9480c-1540-4ffc-83c5-a433d9f1ccbc"/>
    <ds:schemaRef ds:uri="596623de-d8d1-48fb-b70d-7110ff29f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5CF462-3BDC-40B1-AB88-3D5CF4447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1233</Words>
  <Application>Microsoft Office PowerPoint</Application>
  <PresentationFormat>Grand écran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Wingdings</vt:lpstr>
      <vt:lpstr>Arial</vt:lpstr>
      <vt:lpstr>Calibri</vt:lpstr>
      <vt:lpstr>Nunito</vt:lpstr>
      <vt:lpstr>Thème Office</vt:lpstr>
      <vt:lpstr>PHEDRE PHEnotypage de la Durée du REmplissage du grain</vt:lpstr>
      <vt:lpstr>Contexte</vt:lpstr>
      <vt:lpstr>Hypothèses</vt:lpstr>
      <vt:lpstr>Structure du projet</vt:lpstr>
      <vt:lpstr>Etape 1: variabilité génétique de la sénescence</vt:lpstr>
      <vt:lpstr>Etape 1: variabilité génétique de la sénescence</vt:lpstr>
      <vt:lpstr>Etape 1: variabilité génétique de la sénescence</vt:lpstr>
      <vt:lpstr>Etape 2: relier sénescence et durée de remplissage</vt:lpstr>
      <vt:lpstr>Etape 2: relier sénescence et durée de remplissage</vt:lpstr>
      <vt:lpstr>Etape 2: relier sénescence et durée de remplissage</vt:lpstr>
      <vt:lpstr>Etape 2: relier sénescence et durée de remplissage</vt:lpstr>
      <vt:lpstr>Etape 3: relier sénescence et performance</vt:lpstr>
      <vt:lpstr>Etape 3: relier sénescence et performance</vt:lpstr>
      <vt:lpstr>Etape 3: relier sénescence et performance</vt:lpstr>
      <vt:lpstr>Conclusions et perspectives</vt:lpstr>
      <vt:lpstr>Remerciements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Biard</dc:creator>
  <cp:lastModifiedBy>Emeline TEISSIER FREMERY</cp:lastModifiedBy>
  <cp:revision>65</cp:revision>
  <dcterms:created xsi:type="dcterms:W3CDTF">2021-01-18T09:15:26Z</dcterms:created>
  <dcterms:modified xsi:type="dcterms:W3CDTF">2026-03-25T08:49:20Z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0x010100A2292C5402649942AC04D74907293DAB</vt:lpwstr>
  </property>
  <property fmtid="{D5CDD505-2E9C-101B-9397-08002B2CF9AE}" pid="3" name="MediaServiceImageTags">
    <vt:lpwstr/>
  </property>
</Properties>
</file>