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04" r:id="rId5"/>
    <p:sldId id="340" r:id="rId6"/>
    <p:sldId id="320" r:id="rId7"/>
    <p:sldId id="331" r:id="rId8"/>
    <p:sldId id="341" r:id="rId9"/>
    <p:sldId id="338" r:id="rId10"/>
    <p:sldId id="324" r:id="rId11"/>
    <p:sldId id="349" r:id="rId12"/>
    <p:sldId id="339" r:id="rId13"/>
    <p:sldId id="328" r:id="rId14"/>
    <p:sldId id="342" r:id="rId15"/>
    <p:sldId id="344" r:id="rId16"/>
    <p:sldId id="352" r:id="rId17"/>
    <p:sldId id="350" r:id="rId18"/>
    <p:sldId id="351" r:id="rId19"/>
    <p:sldId id="353" r:id="rId20"/>
    <p:sldId id="335" r:id="rId21"/>
    <p:sldId id="316" r:id="rId22"/>
  </p:sldIdLst>
  <p:sldSz cx="12192000" cy="6858000"/>
  <p:notesSz cx="6858000" cy="9144000"/>
  <p:embeddedFontLst>
    <p:embeddedFont>
      <p:font typeface="Aptos Narrow" panose="020B0004020202020204" pitchFamily="34" charset="0"/>
      <p:regular r:id="rId25"/>
      <p:bold r:id="rId26"/>
      <p:italic r:id="rId27"/>
      <p:boldItalic r:id="rId28"/>
    </p:embeddedFont>
    <p:embeddedFont>
      <p:font typeface="Avenir Next LT Pro Light" panose="020B0304020202020204" pitchFamily="34" charset="0"/>
      <p:regular r:id="rId29"/>
      <p:italic r:id="rId30"/>
    </p:embeddedFont>
    <p:embeddedFont>
      <p:font typeface="Bahnschrift Condensed" panose="020B0502040204020203" pitchFamily="34" charset="0"/>
      <p:regular r:id="rId31"/>
      <p:bold r:id="rId32"/>
    </p:embeddedFont>
    <p:embeddedFont>
      <p:font typeface="Bahnschrift Light" panose="020B0502040204020203" pitchFamily="34" charset="0"/>
      <p:regular r:id="rId33"/>
    </p:embeddedFont>
    <p:embeddedFont>
      <p:font typeface="Bahnschrift Light Condensed" panose="020B0502040204020203" pitchFamily="34" charset="0"/>
      <p:regular r:id="rId34"/>
    </p:embeddedFont>
    <p:embeddedFont>
      <p:font typeface="Bahnschrift SemiBold" panose="020B0502040204020203" pitchFamily="34" charset="0"/>
      <p:bold r:id="rId35"/>
    </p:embeddedFont>
    <p:embeddedFont>
      <p:font typeface="Nunito" pitchFamily="2" charset="0"/>
      <p:regular r:id="rId36"/>
      <p:bold r:id="rId37"/>
      <p:italic r:id="rId38"/>
      <p:boldItalic r:id="rId3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4744BA-109C-EDB9-DFE3-1D16EB7D4AE8}" name="CHAMPIGNEULLE Elyse" initials="EC" userId="S::E.CHAMPIGNEULLE@arvalis.fr::a295bfe7-fa2b-44ef-b8dd-23d1a8d1a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14276"/>
    <a:srgbClr val="BD3444"/>
    <a:srgbClr val="00CCCC"/>
    <a:srgbClr val="A9D08E"/>
    <a:srgbClr val="CDA9E2"/>
    <a:srgbClr val="EADCEC"/>
    <a:srgbClr val="D05590"/>
    <a:srgbClr val="DCF3F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2" autoAdjust="0"/>
    <p:restoredTop sz="93122" autoAdjust="0"/>
  </p:normalViewPr>
  <p:slideViewPr>
    <p:cSldViewPr snapToGrid="0">
      <p:cViewPr varScale="1">
        <p:scale>
          <a:sx n="59" d="100"/>
          <a:sy n="59" d="100"/>
        </p:scale>
        <p:origin x="95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MPIGNEULLE Elyse" userId="a295bfe7-fa2b-44ef-b8dd-23d1a8d1a16f" providerId="ADAL" clId="{B6AB840C-2C7A-4468-86A4-A7BCF4175E75}"/>
    <pc:docChg chg="custSel modSld">
      <pc:chgData name="CHAMPIGNEULLE Elyse" userId="a295bfe7-fa2b-44ef-b8dd-23d1a8d1a16f" providerId="ADAL" clId="{B6AB840C-2C7A-4468-86A4-A7BCF4175E75}" dt="2026-03-22T19:38:33.148" v="34" actId="14100"/>
      <pc:docMkLst>
        <pc:docMk/>
      </pc:docMkLst>
      <pc:sldChg chg="delSp modSp mod delAnim">
        <pc:chgData name="CHAMPIGNEULLE Elyse" userId="a295bfe7-fa2b-44ef-b8dd-23d1a8d1a16f" providerId="ADAL" clId="{B6AB840C-2C7A-4468-86A4-A7BCF4175E75}" dt="2026-03-22T19:38:33.148" v="34" actId="14100"/>
        <pc:sldMkLst>
          <pc:docMk/>
          <pc:sldMk cId="4145138176" sldId="324"/>
        </pc:sldMkLst>
        <pc:spChg chg="mod">
          <ac:chgData name="CHAMPIGNEULLE Elyse" userId="a295bfe7-fa2b-44ef-b8dd-23d1a8d1a16f" providerId="ADAL" clId="{B6AB840C-2C7A-4468-86A4-A7BCF4175E75}" dt="2026-03-22T19:38:33.148" v="34" actId="14100"/>
          <ac:spMkLst>
            <pc:docMk/>
            <pc:sldMk cId="4145138176" sldId="324"/>
            <ac:spMk id="36" creationId="{5F28C58E-6871-DBBD-0B26-5CA7BB3F85BD}"/>
          </ac:spMkLst>
        </pc:spChg>
        <pc:spChg chg="mod">
          <ac:chgData name="CHAMPIGNEULLE Elyse" userId="a295bfe7-fa2b-44ef-b8dd-23d1a8d1a16f" providerId="ADAL" clId="{B6AB840C-2C7A-4468-86A4-A7BCF4175E75}" dt="2026-03-22T19:36:25.307" v="1" actId="20577"/>
          <ac:spMkLst>
            <pc:docMk/>
            <pc:sldMk cId="4145138176" sldId="324"/>
            <ac:spMk id="45" creationId="{847E2A55-8952-4F19-CA84-4C96BBFC67CF}"/>
          </ac:spMkLst>
        </pc:spChg>
      </pc:sldChg>
      <pc:sldChg chg="modSp mod">
        <pc:chgData name="CHAMPIGNEULLE Elyse" userId="a295bfe7-fa2b-44ef-b8dd-23d1a8d1a16f" providerId="ADAL" clId="{B6AB840C-2C7A-4468-86A4-A7BCF4175E75}" dt="2026-03-22T19:38:17.296" v="33" actId="1035"/>
        <pc:sldMkLst>
          <pc:docMk/>
          <pc:sldMk cId="198126942" sldId="331"/>
        </pc:sldMkLst>
        <pc:spChg chg="mod">
          <ac:chgData name="CHAMPIGNEULLE Elyse" userId="a295bfe7-fa2b-44ef-b8dd-23d1a8d1a16f" providerId="ADAL" clId="{B6AB840C-2C7A-4468-86A4-A7BCF4175E75}" dt="2026-03-22T19:38:11.428" v="29" actId="1035"/>
          <ac:spMkLst>
            <pc:docMk/>
            <pc:sldMk cId="198126942" sldId="331"/>
            <ac:spMk id="27" creationId="{B88357E5-D038-EABF-99F5-267A410ED240}"/>
          </ac:spMkLst>
        </pc:spChg>
        <pc:spChg chg="mod">
          <ac:chgData name="CHAMPIGNEULLE Elyse" userId="a295bfe7-fa2b-44ef-b8dd-23d1a8d1a16f" providerId="ADAL" clId="{B6AB840C-2C7A-4468-86A4-A7BCF4175E75}" dt="2026-03-22T19:38:17.296" v="33" actId="1035"/>
          <ac:spMkLst>
            <pc:docMk/>
            <pc:sldMk cId="198126942" sldId="331"/>
            <ac:spMk id="30" creationId="{6AC3FF7D-9929-109E-5677-E861ADC24F1D}"/>
          </ac:spMkLst>
        </pc:spChg>
        <pc:cxnChg chg="mod">
          <ac:chgData name="CHAMPIGNEULLE Elyse" userId="a295bfe7-fa2b-44ef-b8dd-23d1a8d1a16f" providerId="ADAL" clId="{B6AB840C-2C7A-4468-86A4-A7BCF4175E75}" dt="2026-03-22T19:38:11.428" v="29" actId="1035"/>
          <ac:cxnSpMkLst>
            <pc:docMk/>
            <pc:sldMk cId="198126942" sldId="331"/>
            <ac:cxnSpMk id="28" creationId="{30E15E42-5811-2C5E-B828-E619BBDBF9A5}"/>
          </ac:cxnSpMkLst>
        </pc:cxnChg>
        <pc:cxnChg chg="mod">
          <ac:chgData name="CHAMPIGNEULLE Elyse" userId="a295bfe7-fa2b-44ef-b8dd-23d1a8d1a16f" providerId="ADAL" clId="{B6AB840C-2C7A-4468-86A4-A7BCF4175E75}" dt="2026-03-22T19:37:53.121" v="14" actId="1036"/>
          <ac:cxnSpMkLst>
            <pc:docMk/>
            <pc:sldMk cId="198126942" sldId="331"/>
            <ac:cxnSpMk id="31" creationId="{3DEFFE80-2F15-DDD1-C3D6-5CDCC57EC3C6}"/>
          </ac:cxnSpMkLst>
        </pc:cxnChg>
      </pc:sldChg>
    </pc:docChg>
  </pc:docChgLst>
  <pc:docChgLst>
    <pc:chgData name="Emeline TEISSIER FREMERY" userId="e845b7b7-6694-4150-8a2f-e0c930f2233e" providerId="ADAL" clId="{B234804B-9385-4D1C-B29D-8C4035B349C6}"/>
    <pc:docChg chg="custSel modSld">
      <pc:chgData name="Emeline TEISSIER FREMERY" userId="e845b7b7-6694-4150-8a2f-e0c930f2233e" providerId="ADAL" clId="{B234804B-9385-4D1C-B29D-8C4035B349C6}" dt="2026-03-25T08:51:44.935" v="8" actId="729"/>
      <pc:docMkLst>
        <pc:docMk/>
      </pc:docMkLst>
      <pc:sldChg chg="modSp mod">
        <pc:chgData name="Emeline TEISSIER FREMERY" userId="e845b7b7-6694-4150-8a2f-e0c930f2233e" providerId="ADAL" clId="{B234804B-9385-4D1C-B29D-8C4035B349C6}" dt="2026-03-25T08:51:09.171" v="4" actId="1076"/>
        <pc:sldMkLst>
          <pc:docMk/>
          <pc:sldMk cId="3843542876" sldId="304"/>
        </pc:sldMkLst>
        <pc:spChg chg="mod">
          <ac:chgData name="Emeline TEISSIER FREMERY" userId="e845b7b7-6694-4150-8a2f-e0c930f2233e" providerId="ADAL" clId="{B234804B-9385-4D1C-B29D-8C4035B349C6}" dt="2026-03-25T08:51:09.171" v="4" actId="1076"/>
          <ac:spMkLst>
            <pc:docMk/>
            <pc:sldMk cId="3843542876" sldId="304"/>
            <ac:spMk id="6" creationId="{B55C667C-93AF-45F4-9616-3623955440FF}"/>
          </ac:spMkLst>
        </pc:spChg>
      </pc:sldChg>
      <pc:sldChg chg="mod modShow">
        <pc:chgData name="Emeline TEISSIER FREMERY" userId="e845b7b7-6694-4150-8a2f-e0c930f2233e" providerId="ADAL" clId="{B234804B-9385-4D1C-B29D-8C4035B349C6}" dt="2026-03-25T08:51:41.519" v="7" actId="729"/>
        <pc:sldMkLst>
          <pc:docMk/>
          <pc:sldMk cId="2227562160" sldId="328"/>
        </pc:sldMkLst>
      </pc:sldChg>
      <pc:sldChg chg="mod modShow">
        <pc:chgData name="Emeline TEISSIER FREMERY" userId="e845b7b7-6694-4150-8a2f-e0c930f2233e" providerId="ADAL" clId="{B234804B-9385-4D1C-B29D-8C4035B349C6}" dt="2026-03-25T08:51:44.935" v="8" actId="729"/>
        <pc:sldMkLst>
          <pc:docMk/>
          <pc:sldMk cId="1825757454" sldId="339"/>
        </pc:sldMkLst>
      </pc:sldChg>
      <pc:sldChg chg="mod modShow">
        <pc:chgData name="Emeline TEISSIER FREMERY" userId="e845b7b7-6694-4150-8a2f-e0c930f2233e" providerId="ADAL" clId="{B234804B-9385-4D1C-B29D-8C4035B349C6}" dt="2026-03-25T08:51:33.862" v="6" actId="729"/>
        <pc:sldMkLst>
          <pc:docMk/>
          <pc:sldMk cId="1441545225" sldId="352"/>
        </pc:sldMkLst>
      </pc:sldChg>
      <pc:sldChg chg="delSp mod">
        <pc:chgData name="Emeline TEISSIER FREMERY" userId="e845b7b7-6694-4150-8a2f-e0c930f2233e" providerId="ADAL" clId="{B234804B-9385-4D1C-B29D-8C4035B349C6}" dt="2026-03-25T08:51:26.665" v="5" actId="478"/>
        <pc:sldMkLst>
          <pc:docMk/>
          <pc:sldMk cId="3258202446" sldId="353"/>
        </pc:sldMkLst>
        <pc:spChg chg="del">
          <ac:chgData name="Emeline TEISSIER FREMERY" userId="e845b7b7-6694-4150-8a2f-e0c930f2233e" providerId="ADAL" clId="{B234804B-9385-4D1C-B29D-8C4035B349C6}" dt="2026-03-25T08:51:26.665" v="5" actId="478"/>
          <ac:spMkLst>
            <pc:docMk/>
            <pc:sldMk cId="3258202446" sldId="353"/>
            <ac:spMk id="4" creationId="{EB9C3E89-6A7B-955E-50D8-C2437717A3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1876094-EB41-46B1-BB90-DF7233DC4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82ECD8-163C-486F-8985-812B964D63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7773-93BB-4599-A303-A0A1CA9300FD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8221F8-24DA-4216-9ADC-E3806C04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FD25B4-6E72-47A7-A0C7-0BF2CB8827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5E0F7-3AA9-40D9-97B9-47C20D426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76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771D-5040-45B1-8E7F-A2FB4CC0ED7C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F99D-AAFB-464F-8734-E07AE50A36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7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F99D-AAFB-464F-8734-E07AE50A36C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0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essai = 1 enceinte Aria = 3x2 plateaux = 144 plantes avec chaque variété répétée entre 3 et 6 fois  (1 à 2 fois par étage)</a:t>
            </a:r>
          </a:p>
          <a:p>
            <a:r>
              <a:rPr lang="fr-FR" dirty="0"/>
              <a:t>Donc en tout chaque variété est répétée entre 8x3 =24 et 8x6 et 48 fois   </a:t>
            </a:r>
          </a:p>
          <a:p>
            <a:r>
              <a:rPr lang="fr-FR" dirty="0"/>
              <a:t>20 x 3 = 60 et  20x 6= 120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F99D-AAFB-464F-8734-E07AE50A36C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39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issu&#10;&#10;Description générée automatiquement">
            <a:extLst>
              <a:ext uri="{FF2B5EF4-FFF2-40B4-BE49-F238E27FC236}">
                <a16:creationId xmlns:a16="http://schemas.microsoft.com/office/drawing/2014/main" id="{67BB2641-1011-46E9-881F-6C11B7144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anose="020B060402020202020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52DB83A-CCC6-4417-BFF8-F6344FD3E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A2B2B39A-7B83-4637-B449-59FA274C64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A778723B-CF79-49B3-882E-A69D62531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6AF1F49-2DF1-4591-B6F4-76E47A595B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D7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D8FC3-02A5-4A1E-BF3A-3923006228D5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0299923-F220-4E52-AF8D-82D37C5CD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64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A8000-913F-41A6-9C58-BFD5F3EF0E26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D70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235E28C6-E75C-4F9A-98F5-2382F83EE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652" y="365125"/>
            <a:ext cx="10422147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2" y="1825625"/>
            <a:ext cx="10422147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C13-0B38-479E-BC96-25FC1681324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B6A6713-1865-4A8E-9E4A-FC36DA5548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D70A7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6F46-651C-4B3B-9A7C-BF109253FB56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FB12B0A-E274-47F6-9E38-075DCC9E7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77E4C464-9B74-43A8-B379-E14341E5F26F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67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D70A7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8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de section">
    <p:bg>
      <p:bgPr>
        <a:solidFill>
          <a:srgbClr val="D7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E5FC5C-FBA9-40FD-85F9-84B8F23A7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47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rgbClr val="7C3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9320C9-1659-45C6-9B5D-7EC0F204AA24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9229919-093F-4306-B43A-C7F2CF1A0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887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84C281-D1B9-4196-90CA-258DA8877E0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7C3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7DA0101C-D82E-47D9-9A25-6AF675EF7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C42-11A7-4E35-A837-B9FE29F4B346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97617E9-0D47-4924-985E-A587736EFE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7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7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C388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FE79-C937-4928-B708-0058D09EEF7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31DF36A-907D-4A01-A33C-ACD78495D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3206C1F2-8F29-4C79-8B22-A9845AEA6344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90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ante, feuille, pois, légume&#10;&#10;Description générée automatiquement">
            <a:extLst>
              <a:ext uri="{FF2B5EF4-FFF2-40B4-BE49-F238E27FC236}">
                <a16:creationId xmlns:a16="http://schemas.microsoft.com/office/drawing/2014/main" id="{C0DC59E7-A471-442D-A701-6E6B760DE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7E5480-472E-465B-ACFE-5C2F30955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2CD0BCC-AA05-493C-A409-994694C31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D0E0124D-5066-4475-92AF-761DAFDF6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BC34BFD-258B-4CD5-9BAB-F0EBAA046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2055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C388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92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de section">
    <p:bg>
      <p:bgPr>
        <a:solidFill>
          <a:srgbClr val="7C3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5425FE-C697-4214-8641-764FBF98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8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bg>
      <p:bgPr>
        <a:solidFill>
          <a:srgbClr val="244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02699-FB33-4FEE-AC35-7C1EF433879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AD02ECD-3700-44B4-BFDC-AA352E754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5140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5EA403-E507-4303-86E1-38A26DA0474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244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1C0D451B-D9BE-49A9-873F-267EF10B9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6C8B-C038-418D-9F0C-69B4459423D7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4A7ED62-BA4E-4AAA-A4BF-0248639EA6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0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16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4489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5A3A-6F1E-4702-A9E7-96241466EDA8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BC41939-5F25-428A-9C7A-DCBACECA4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60AC6468-B534-4386-AD58-3EC9D9642C32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1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4489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43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de section">
    <p:bg>
      <p:bgPr>
        <a:solidFill>
          <a:srgbClr val="244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B83F38-EB4F-4D2B-BE2E-4E162CA90F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bg>
      <p:bgPr>
        <a:solidFill>
          <a:srgbClr val="C33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5192C5-62D2-4551-B281-FF2765F3C72F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5E053B0-5144-48E9-83C1-8C041D91B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5018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767353-F3E4-4042-A78E-984D7C15AB9D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C33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C3AF00A-7368-48A0-9D60-C94A2CA12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8290-CFDC-43C0-96B4-8D558FBCB75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A8B1B67-15F3-4958-B81A-8A668E5043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1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rrain, chocolat, fermer&#10;&#10;Description générée automatiquement">
            <a:extLst>
              <a:ext uri="{FF2B5EF4-FFF2-40B4-BE49-F238E27FC236}">
                <a16:creationId xmlns:a16="http://schemas.microsoft.com/office/drawing/2014/main" id="{2E6F5DA5-F52B-4221-807F-B56A101FC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7E5480-472E-465B-ACFE-5C2F30955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2CD0BCC-AA05-493C-A409-994694C31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D0E0124D-5066-4475-92AF-761DAFDF6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BC34BFD-258B-4CD5-9BAB-F0EBAA046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34200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9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C330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2AF-B5B7-4239-8442-4B7BB88221E1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CCD22F6-420B-4FC1-9A95-A7D68EF2C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4A5B54B8-42BD-4DBE-AAAC-1F599970353E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907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C330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9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de section">
    <p:bg>
      <p:bgPr>
        <a:solidFill>
          <a:srgbClr val="C33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449AFB-E1DA-49A3-A245-05009EEF4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07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bg>
      <p:bgPr>
        <a:solidFill>
          <a:srgbClr val="EF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50FC5F-D693-49F7-BFDF-C457B7FE5747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06DB6C9-78B2-424A-9945-67769BEB9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0548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417ECD-0B42-4A38-918E-964227AE646B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EF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BB2759E-D7DE-4C8E-BAC8-996DBD709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711-3538-4CD5-A533-0BF2FC383881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204FFB5F-45EE-49CD-8487-4F394468D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0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46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EF792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487F-0A3A-4957-A0F6-C8B19FFFD62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4403978D-6FAD-4EAF-BE39-445CEA97A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0F2408F3-91FD-4229-B9FA-1719D590C16A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071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EF792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15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de section">
    <p:bg>
      <p:bgPr>
        <a:solidFill>
          <a:srgbClr val="EF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974D56A-E57C-4579-BEFE-98D993AD3C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7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AB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tabLst/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AACBE01-DE02-4F37-9756-5D0FDF250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5583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bg>
      <p:bgPr>
        <a:solidFill>
          <a:srgbClr val="75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6DE131-354A-4276-B3C2-99B3105C057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27B300F-C6FD-4FE7-AAA1-2E62AE51AB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6" descr="logo-fsov">
            <a:extLst>
              <a:ext uri="{FF2B5EF4-FFF2-40B4-BE49-F238E27FC236}">
                <a16:creationId xmlns:a16="http://schemas.microsoft.com/office/drawing/2014/main" id="{C01F80B2-29B3-46FD-9525-FAF0D8A775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58" y="119857"/>
            <a:ext cx="1109662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3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21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5952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7553-2BA4-47FD-9B73-9988C61964D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A36D716-0E8D-4F13-B1B0-C1A49D309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5B1B4021-75E7-48AC-8537-F9EE9A877D56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191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5952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08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rgbClr val="75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4CC643-6889-4312-9FE8-F3A022A5B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99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rgbClr val="016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D572CE-B618-4FDA-9C29-8ED2F9C544B5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6D259BD-7737-46D4-A697-DF91368C9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7942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CE96BB-A812-45D5-B48B-79ABD7B8BE7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016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5228778-2665-44E2-BF41-37774C04F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35FF-A805-4D01-8B55-DB5D1C76E5A2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11CE1F2-672C-4321-9500-4DF9FB711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85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8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683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6F9-5F33-4948-AFCD-1715037A5F2E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40BBAA7-3EC2-48C7-8D80-8C5BCDAD0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CAA5FBA6-2D3A-4E07-8B48-F68F2740F25D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247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683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728AFE-4991-484D-8F24-1D78E3653305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FAB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rgbClr val="016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34C87C-7DEB-4FD7-9032-875F2E0BF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4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4B2207-96F2-40BD-B9DD-42E21B14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875" y="6356350"/>
            <a:ext cx="623888" cy="365125"/>
          </a:xfrm>
        </p:spPr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E2EF026-8335-4E4A-B57C-8CDDDB27A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0" y="6315075"/>
            <a:ext cx="381000" cy="381000"/>
          </a:xfrm>
          <a:prstGeom prst="rect">
            <a:avLst/>
          </a:prstGeom>
        </p:spPr>
      </p:pic>
      <p:sp>
        <p:nvSpPr>
          <p:cNvPr id="51" name="Connecteur droit 50">
            <a:extLst>
              <a:ext uri="{FF2B5EF4-FFF2-40B4-BE49-F238E27FC236}">
                <a16:creationId xmlns:a16="http://schemas.microsoft.com/office/drawing/2014/main" id="{CECDDD96-4FAD-45BB-97AE-5369C8D49F0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2" name="Connecteur droit 51">
            <a:extLst>
              <a:ext uri="{FF2B5EF4-FFF2-40B4-BE49-F238E27FC236}">
                <a16:creationId xmlns:a16="http://schemas.microsoft.com/office/drawing/2014/main" id="{A7D799D5-B309-47F6-9E53-E9BFFE13F19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0452832-B063-4CAF-BB13-AB362C4753FA}"/>
              </a:ext>
            </a:extLst>
          </p:cNvPr>
          <p:cNvSpPr/>
          <p:nvPr userDrawn="1"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Connecteur droit 53">
            <a:extLst>
              <a:ext uri="{FF2B5EF4-FFF2-40B4-BE49-F238E27FC236}">
                <a16:creationId xmlns:a16="http://schemas.microsoft.com/office/drawing/2014/main" id="{6B634CFB-B239-4D24-9B8F-97760349B66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5" name="Connecteur droit 54">
            <a:extLst>
              <a:ext uri="{FF2B5EF4-FFF2-40B4-BE49-F238E27FC236}">
                <a16:creationId xmlns:a16="http://schemas.microsoft.com/office/drawing/2014/main" id="{F8F7A8BA-81CF-4838-80E5-7F63C255A1A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6" name="Titre 7">
            <a:extLst>
              <a:ext uri="{FF2B5EF4-FFF2-40B4-BE49-F238E27FC236}">
                <a16:creationId xmlns:a16="http://schemas.microsoft.com/office/drawing/2014/main" id="{074DE2D2-E5D7-4191-A746-EB8DC931C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778" y="1734663"/>
            <a:ext cx="6578044" cy="1894362"/>
          </a:xfrm>
        </p:spPr>
        <p:txBody>
          <a:bodyPr/>
          <a:lstStyle>
            <a:lvl1pPr algn="ctr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7" name="Sous-titre 8">
            <a:extLst>
              <a:ext uri="{FF2B5EF4-FFF2-40B4-BE49-F238E27FC236}">
                <a16:creationId xmlns:a16="http://schemas.microsoft.com/office/drawing/2014/main" id="{96FAC14E-DEE6-49DA-AD1D-3E21E39D3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700" y="3892165"/>
            <a:ext cx="6172200" cy="13716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29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D6723CC9-A7B4-4E86-BEB1-34A3AE0B7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960" y="38917"/>
            <a:ext cx="10768655" cy="6960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21" y="55616"/>
            <a:ext cx="10738500" cy="67932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21" y="1124869"/>
            <a:ext cx="10738500" cy="522465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3481" y="6474061"/>
            <a:ext cx="2743200" cy="365125"/>
          </a:xfrm>
        </p:spPr>
        <p:txBody>
          <a:bodyPr/>
          <a:lstStyle/>
          <a:p>
            <a:r>
              <a:rPr lang="fr-FR" dirty="0"/>
              <a:t>17/05/2022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6702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0421" y="6446703"/>
            <a:ext cx="2743200" cy="365125"/>
          </a:xfrm>
        </p:spPr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05CD053-811B-4013-BB15-5CAA2BCAAE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450356"/>
            <a:ext cx="381000" cy="381000"/>
          </a:xfrm>
          <a:prstGeom prst="rect">
            <a:avLst/>
          </a:prstGeom>
        </p:spPr>
      </p:pic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220AA2DC-3CDD-4553-AE6C-28C065A549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7999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786478A1-EA1B-4552-BB4A-FA2E2EA6B5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7999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5C53AB-FD0D-4B95-A0F2-8D7D08CE0C47}"/>
              </a:ext>
            </a:extLst>
          </p:cNvPr>
          <p:cNvSpPr/>
          <p:nvPr userDrawn="1"/>
        </p:nvSpPr>
        <p:spPr bwMode="auto">
          <a:xfrm>
            <a:off x="11887200" y="0"/>
            <a:ext cx="304800" cy="6857999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5D2031B3-8201-4D3A-8302-7D1F0CDD2DC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7999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3AF2A714-18E7-4AEF-ABE2-5BAFFBCFDC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7999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6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fld id="{92A5DF60-4952-4968-85C1-447D039EF35B}" type="datetime1">
              <a:rPr lang="fr-FR" smtClean="0"/>
              <a:pPr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endParaRPr lang="fr-FR">
              <a:solidFill>
                <a:srgbClr val="675449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AACBE01-DE02-4F37-9756-5D0FDF250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339" y="2908931"/>
            <a:ext cx="1477320" cy="147732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accent2"/>
                </a:solidFill>
                <a:latin typeface="Nunito" pitchFamily="2" charset="0"/>
              </a:rPr>
              <a:t>merci</a:t>
            </a: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56083C20-6A7A-43ED-9A5A-C426E9F6FD3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622ADEFE-C796-44CF-B805-BF3736D37B3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6A1D28-4F70-4933-98FC-05EFCAE58D49}"/>
              </a:ext>
            </a:extLst>
          </p:cNvPr>
          <p:cNvSpPr/>
          <p:nvPr userDrawn="1"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58996ADF-0C85-49E8-BFE5-BE58F3220B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3FBB597D-4C0E-46E6-92DB-6E75A77F5F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7CD69B2-6A9E-4D9D-8630-35606D514C26}"/>
              </a:ext>
            </a:extLst>
          </p:cNvPr>
          <p:cNvGrpSpPr/>
          <p:nvPr userDrawn="1"/>
        </p:nvGrpSpPr>
        <p:grpSpPr>
          <a:xfrm>
            <a:off x="10239750" y="129744"/>
            <a:ext cx="1373474" cy="1356972"/>
            <a:chOff x="11303540" y="438101"/>
            <a:chExt cx="641350" cy="64135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0563124-A3A7-42DB-8F9C-A6BF1EB59634}"/>
                </a:ext>
              </a:extLst>
            </p:cNvPr>
            <p:cNvSpPr/>
            <p:nvPr userDrawn="1"/>
          </p:nvSpPr>
          <p:spPr bwMode="auto">
            <a:xfrm>
              <a:off x="11303540" y="438101"/>
              <a:ext cx="641350" cy="641350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8" name="Picture 6" descr="logo-fsov">
              <a:extLst>
                <a:ext uri="{FF2B5EF4-FFF2-40B4-BE49-F238E27FC236}">
                  <a16:creationId xmlns:a16="http://schemas.microsoft.com/office/drawing/2014/main" id="{AE7A4BB2-EE56-4CF9-A4E4-32C231C4B6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24434">
              <a:off x="11341960" y="600746"/>
              <a:ext cx="588406" cy="27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E93D851-F65F-4AE7-9EE7-2A6626A47B31}"/>
              </a:ext>
            </a:extLst>
          </p:cNvPr>
          <p:cNvGrpSpPr/>
          <p:nvPr userDrawn="1"/>
        </p:nvGrpSpPr>
        <p:grpSpPr>
          <a:xfrm>
            <a:off x="11150371" y="1503697"/>
            <a:ext cx="684366" cy="672826"/>
            <a:chOff x="11663902" y="1157239"/>
            <a:chExt cx="274638" cy="27463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73A5189-ECE3-4C93-9625-7B8E24338774}"/>
                </a:ext>
              </a:extLst>
            </p:cNvPr>
            <p:cNvSpPr/>
            <p:nvPr userDrawn="1"/>
          </p:nvSpPr>
          <p:spPr bwMode="auto">
            <a:xfrm>
              <a:off x="11663902" y="1157239"/>
              <a:ext cx="274638" cy="274637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1" name="Picture 6" descr="logo-fsov">
              <a:extLst>
                <a:ext uri="{FF2B5EF4-FFF2-40B4-BE49-F238E27FC236}">
                  <a16:creationId xmlns:a16="http://schemas.microsoft.com/office/drawing/2014/main" id="{DC6873A3-DB9F-4466-9872-C9F8C7797D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854853">
              <a:off x="11673137" y="1233523"/>
              <a:ext cx="260932" cy="12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D1D7838-7EE5-4561-B6CE-23CB6B33ED9F}"/>
              </a:ext>
            </a:extLst>
          </p:cNvPr>
          <p:cNvGrpSpPr/>
          <p:nvPr userDrawn="1"/>
        </p:nvGrpSpPr>
        <p:grpSpPr>
          <a:xfrm>
            <a:off x="11735461" y="1110435"/>
            <a:ext cx="342900" cy="376281"/>
            <a:chOff x="11849100" y="1400397"/>
            <a:chExt cx="136525" cy="13811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3B8257F-FE65-402B-A5A8-79DED7109C99}"/>
                </a:ext>
              </a:extLst>
            </p:cNvPr>
            <p:cNvSpPr/>
            <p:nvPr userDrawn="1"/>
          </p:nvSpPr>
          <p:spPr bwMode="auto">
            <a:xfrm>
              <a:off x="11849100" y="1400397"/>
              <a:ext cx="136525" cy="138112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2" name="Picture 6" descr="logo-fsov">
              <a:extLst>
                <a:ext uri="{FF2B5EF4-FFF2-40B4-BE49-F238E27FC236}">
                  <a16:creationId xmlns:a16="http://schemas.microsoft.com/office/drawing/2014/main" id="{95A3F021-DB60-40CA-B841-B4B77C0146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131" y="1436894"/>
              <a:ext cx="115286" cy="5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Graphique 23">
            <a:extLst>
              <a:ext uri="{FF2B5EF4-FFF2-40B4-BE49-F238E27FC236}">
                <a16:creationId xmlns:a16="http://schemas.microsoft.com/office/drawing/2014/main" id="{813D9E86-008D-41D6-A2AA-2EF883C7EA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5094" y="2775303"/>
            <a:ext cx="1561810" cy="15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3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rgbClr val="FAB615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F57A-77E7-460A-819F-58565E9586A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F086F2D0-449E-4600-B203-E3D3C0A0E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FB129E05-F115-4F27-898D-69ED02D53C61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8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rgbClr val="FAB615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de section">
    <p:bg>
      <p:bgPr>
        <a:solidFill>
          <a:srgbClr val="FAB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EA92CD-6A46-4B1D-BCE8-46EEC0F99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755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0F208-0701-49C8-A179-E6CDA4F4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26" y="365125"/>
            <a:ext cx="10430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6C8928-098C-4A1B-BAFD-57E99850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026" y="1825625"/>
            <a:ext cx="104307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74C22-78CE-4B57-A9A3-76C681721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fld id="{19C6D445-D440-4878-BB6B-50F1F102D09E}" type="datetime1">
              <a:rPr lang="fr-FR" smtClean="0"/>
              <a:pPr/>
              <a:t>25/03/2026</a:t>
            </a:fld>
            <a:endParaRPr lang="fr-FR" dirty="0">
              <a:latin typeface="Nunito" pitchFamily="2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25FB8-30B3-4204-BBF7-24836A98E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45043"/>
                </a:solidFill>
                <a:latin typeface="Nunito" panose="020B060402020202020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9B0D4-2634-4F15-9EF5-E41D2E1F5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1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5" r:id="rId3"/>
    <p:sldLayoutId id="2147483651" r:id="rId4"/>
    <p:sldLayoutId id="2147483650" r:id="rId5"/>
    <p:sldLayoutId id="2147483686" r:id="rId6"/>
    <p:sldLayoutId id="2147483678" r:id="rId7"/>
    <p:sldLayoutId id="2147483687" r:id="rId8"/>
    <p:sldLayoutId id="2147483709" r:id="rId9"/>
    <p:sldLayoutId id="2147483656" r:id="rId10"/>
    <p:sldLayoutId id="2147483665" r:id="rId11"/>
    <p:sldLayoutId id="2147483688" r:id="rId12"/>
    <p:sldLayoutId id="2147483677" r:id="rId13"/>
    <p:sldLayoutId id="2147483695" r:id="rId14"/>
    <p:sldLayoutId id="2147483708" r:id="rId15"/>
    <p:sldLayoutId id="2147483657" r:id="rId16"/>
    <p:sldLayoutId id="2147483666" r:id="rId17"/>
    <p:sldLayoutId id="2147483689" r:id="rId18"/>
    <p:sldLayoutId id="2147483676" r:id="rId19"/>
    <p:sldLayoutId id="2147483696" r:id="rId20"/>
    <p:sldLayoutId id="2147483707" r:id="rId21"/>
    <p:sldLayoutId id="2147483658" r:id="rId22"/>
    <p:sldLayoutId id="2147483667" r:id="rId23"/>
    <p:sldLayoutId id="2147483690" r:id="rId24"/>
    <p:sldLayoutId id="2147483675" r:id="rId25"/>
    <p:sldLayoutId id="2147483697" r:id="rId26"/>
    <p:sldLayoutId id="2147483706" r:id="rId27"/>
    <p:sldLayoutId id="2147483659" r:id="rId28"/>
    <p:sldLayoutId id="2147483668" r:id="rId29"/>
    <p:sldLayoutId id="2147483691" r:id="rId30"/>
    <p:sldLayoutId id="2147483674" r:id="rId31"/>
    <p:sldLayoutId id="2147483698" r:id="rId32"/>
    <p:sldLayoutId id="2147483705" r:id="rId33"/>
    <p:sldLayoutId id="2147483660" r:id="rId34"/>
    <p:sldLayoutId id="2147483669" r:id="rId35"/>
    <p:sldLayoutId id="2147483693" r:id="rId36"/>
    <p:sldLayoutId id="2147483673" r:id="rId37"/>
    <p:sldLayoutId id="2147483699" r:id="rId38"/>
    <p:sldLayoutId id="2147483704" r:id="rId39"/>
    <p:sldLayoutId id="2147483661" r:id="rId40"/>
    <p:sldLayoutId id="2147483692" r:id="rId41"/>
    <p:sldLayoutId id="2147483672" r:id="rId42"/>
    <p:sldLayoutId id="2147483700" r:id="rId43"/>
    <p:sldLayoutId id="2147483703" r:id="rId44"/>
    <p:sldLayoutId id="2147483662" r:id="rId45"/>
    <p:sldLayoutId id="2147483671" r:id="rId46"/>
    <p:sldLayoutId id="2147483694" r:id="rId47"/>
    <p:sldLayoutId id="2147483664" r:id="rId48"/>
    <p:sldLayoutId id="2147483701" r:id="rId49"/>
    <p:sldLayoutId id="2147483702" r:id="rId50"/>
    <p:sldLayoutId id="2147483655" r:id="rId51"/>
    <p:sldLayoutId id="2147483670" r:id="rId52"/>
    <p:sldLayoutId id="2147483710" r:id="rId5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50">
          <a:solidFill>
            <a:srgbClr val="645043"/>
          </a:solidFill>
          <a:latin typeface="Nunito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645043"/>
          </a:solidFill>
          <a:latin typeface="Nunit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645043"/>
          </a:solidFill>
          <a:latin typeface="Nunit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microsoft.com/office/2007/relationships/hdphoto" Target="../media/hdphoto3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B7DD8-4C07-4328-939E-AAC4B72DEC6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485900" y="6347804"/>
            <a:ext cx="2743200" cy="365125"/>
          </a:xfrm>
        </p:spPr>
        <p:txBody>
          <a:bodyPr/>
          <a:lstStyle/>
          <a:p>
            <a:r>
              <a:rPr lang="fr-FR" dirty="0"/>
              <a:t>24/03/2026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A6E021-408E-4C9D-B2E0-CA1BC67A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</a:t>
            </a:fld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B55C667C-93AF-45F4-9616-362395544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4165" y="925472"/>
            <a:ext cx="7800710" cy="2786991"/>
          </a:xfrm>
        </p:spPr>
        <p:txBody>
          <a:bodyPr/>
          <a:lstStyle>
            <a:lvl1pPr algn="ctr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MESSAGE </a:t>
            </a:r>
            <a:br>
              <a:rPr lang="fr-FR" dirty="0"/>
            </a:br>
            <a:r>
              <a:rPr lang="fr-FR" dirty="0"/>
              <a:t>Modélisation et Evaluation des composantes de la </a:t>
            </a:r>
            <a:r>
              <a:rPr lang="fr-FR" dirty="0" err="1"/>
              <a:t>réSiStance</a:t>
            </a:r>
            <a:r>
              <a:rPr lang="fr-FR" dirty="0"/>
              <a:t> Au </a:t>
            </a:r>
            <a:r>
              <a:rPr lang="fr-FR" dirty="0" err="1"/>
              <a:t>GEl</a:t>
            </a:r>
            <a:r>
              <a:rPr lang="fr-FR" dirty="0"/>
              <a:t> des céréales</a:t>
            </a:r>
            <a:endParaRPr lang="en-US" b="0" i="1" dirty="0">
              <a:solidFill>
                <a:srgbClr val="D1DAB0"/>
              </a:solidFill>
            </a:endParaRPr>
          </a:p>
        </p:txBody>
      </p:sp>
      <p:sp>
        <p:nvSpPr>
          <p:cNvPr id="7" name="Sous-titre 8">
            <a:extLst>
              <a:ext uri="{FF2B5EF4-FFF2-40B4-BE49-F238E27FC236}">
                <a16:creationId xmlns:a16="http://schemas.microsoft.com/office/drawing/2014/main" id="{EA2043CF-BF76-4F7E-832E-B7DF6429E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848" y="4027553"/>
            <a:ext cx="6172200" cy="13716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Elyse CHAMPIGNEULLE</a:t>
            </a:r>
          </a:p>
          <a:p>
            <a:r>
              <a:rPr lang="fr-FR" dirty="0"/>
              <a:t>ARVALIS</a:t>
            </a:r>
          </a:p>
        </p:txBody>
      </p:sp>
      <p:pic>
        <p:nvPicPr>
          <p:cNvPr id="9" name="Picture 6" descr="logo-fsov">
            <a:extLst>
              <a:ext uri="{FF2B5EF4-FFF2-40B4-BE49-F238E27FC236}">
                <a16:creationId xmlns:a16="http://schemas.microsoft.com/office/drawing/2014/main" id="{70A69B26-A5B0-46D0-8B87-9E13DE21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842" y="248324"/>
            <a:ext cx="1459421" cy="677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B338672-F18E-29A5-4C8D-8604E56BD9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15" y="3266274"/>
            <a:ext cx="2537815" cy="53005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7A8D6E8-3D9A-3C55-C686-A2D620654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18" y="4482125"/>
            <a:ext cx="1076196" cy="14349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0A2119-DD10-66B6-2238-C213EE765C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4" y="2135431"/>
            <a:ext cx="2428345" cy="530051"/>
          </a:xfrm>
          <a:prstGeom prst="rect">
            <a:avLst/>
          </a:prstGeom>
        </p:spPr>
      </p:pic>
      <p:pic>
        <p:nvPicPr>
          <p:cNvPr id="1026" name="Picture 2" descr="Les fiches produits d'ARVALIS | ARVALIS">
            <a:extLst>
              <a:ext uri="{FF2B5EF4-FFF2-40B4-BE49-F238E27FC236}">
                <a16:creationId xmlns:a16="http://schemas.microsoft.com/office/drawing/2014/main" id="{EEC35185-F786-CC33-98E0-0A36357F9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24" y="1133235"/>
            <a:ext cx="2599380" cy="4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4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23ECE-BE83-25BC-FDA7-18F151100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A9723-7FBE-2DC4-0D42-DF9CEF52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0" y="46173"/>
            <a:ext cx="10661473" cy="732426"/>
          </a:xfrm>
        </p:spPr>
        <p:txBody>
          <a:bodyPr/>
          <a:lstStyle/>
          <a:p>
            <a:r>
              <a:rPr lang="fr-FR" sz="3600" dirty="0"/>
              <a:t>Evaluer la résistance au gel en </a:t>
            </a:r>
            <a:r>
              <a:rPr lang="fr-FR" dirty="0"/>
              <a:t>conditions contrôlées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86EFD1-34F0-241E-EC63-D6C207CD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38B3A0-B786-D704-DE6F-B90D44780156}"/>
              </a:ext>
            </a:extLst>
          </p:cNvPr>
          <p:cNvSpPr txBox="1"/>
          <p:nvPr/>
        </p:nvSpPr>
        <p:spPr>
          <a:xfrm>
            <a:off x="452284" y="778599"/>
            <a:ext cx="1077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Objectif : </a:t>
            </a:r>
            <a:r>
              <a:rPr lang="fr-FR" dirty="0"/>
              <a:t>Mettre au point une méthode désaisonnalisée, répétable et égale d’une année à l’autre </a:t>
            </a:r>
          </a:p>
        </p:txBody>
      </p:sp>
      <p:pic>
        <p:nvPicPr>
          <p:cNvPr id="3" name="Image 2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0E8DEE81-7A7A-1A01-89CE-E407FC004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910" y="2165143"/>
            <a:ext cx="5250053" cy="4197751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C882EF9-0042-F7DD-4C12-ED108557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1" y="4231215"/>
            <a:ext cx="5796164" cy="2240422"/>
          </a:xfrm>
        </p:spPr>
        <p:txBody>
          <a:bodyPr>
            <a:normAutofit fontScale="92500" lnSpcReduction="10000"/>
          </a:bodyPr>
          <a:lstStyle/>
          <a:p>
            <a:r>
              <a:rPr lang="fr-FR" sz="2000"/>
              <a:t>Protocole de mise en culture en conditions contrôlées</a:t>
            </a:r>
          </a:p>
          <a:p>
            <a:pPr marL="457200" lvl="1" indent="0">
              <a:buNone/>
            </a:pPr>
            <a:r>
              <a:rPr lang="fr-FR" sz="1600"/>
              <a:t>Chaque chambre climatique Aria (144 plantes) est considérée comme un essai </a:t>
            </a:r>
          </a:p>
          <a:p>
            <a:pPr marL="457200" lvl="1" indent="0">
              <a:buNone/>
            </a:pPr>
            <a:r>
              <a:rPr lang="fr-FR" sz="1600"/>
              <a:t>Dispositif en α-plan  </a:t>
            </a:r>
            <a:r>
              <a:rPr lang="fr-FR" sz="1600">
                <a:sym typeface="Wingdings" panose="05000000000000000000" pitchFamily="2" charset="2"/>
              </a:rPr>
              <a:t> Prise en compte des hétérogénéités au sein des chambres climatique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600">
                <a:sym typeface="Wingdings" panose="05000000000000000000" pitchFamily="2" charset="2"/>
              </a:rPr>
              <a:t> Blocs : Etages de la chambre  (48 plantes)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600">
                <a:sym typeface="Wingdings" panose="05000000000000000000" pitchFamily="2" charset="2"/>
              </a:rPr>
              <a:t> Sous-blocs : Chaque ligne d’un étage (6 lignes en tout) (8 plantes par ligne)</a:t>
            </a:r>
            <a:endParaRPr lang="fr-FR" sz="16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8F2961-285F-1E41-403C-9223945F3C8A}"/>
              </a:ext>
            </a:extLst>
          </p:cNvPr>
          <p:cNvSpPr txBox="1"/>
          <p:nvPr/>
        </p:nvSpPr>
        <p:spPr>
          <a:xfrm>
            <a:off x="7808758" y="1202165"/>
            <a:ext cx="44447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</a:rPr>
              <a:t>Composition d’un étage (48 plantes)</a:t>
            </a:r>
          </a:p>
          <a:p>
            <a:pPr marL="457200" lvl="1" indent="0" algn="just">
              <a:buNone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-  </a:t>
            </a:r>
            <a:r>
              <a:rPr lang="fr-FR" sz="1400" dirty="0">
                <a:solidFill>
                  <a:srgbClr val="C00000"/>
                </a:solidFill>
              </a:rPr>
              <a:t>8 témoins répétés 2 fois par étage </a:t>
            </a:r>
          </a:p>
          <a:p>
            <a:pPr marL="457200" lvl="1" indent="0" algn="just">
              <a:buNone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-  </a:t>
            </a:r>
            <a:r>
              <a:rPr lang="fr-FR" sz="1400" dirty="0"/>
              <a:t>13 variétés répétées  2 fois par étage </a:t>
            </a:r>
          </a:p>
          <a:p>
            <a:pPr marL="457200" lvl="1" indent="0" algn="just">
              <a:buNone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/>
              <a:t>-  </a:t>
            </a:r>
            <a:r>
              <a:rPr lang="fr-FR" sz="1400" dirty="0">
                <a:highlight>
                  <a:srgbClr val="88BC66"/>
                </a:highlight>
              </a:rPr>
              <a:t>6  variétés présentes 1 seule fois par étage </a:t>
            </a:r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7D789900-62B9-0D0A-C260-E67460A0C437}"/>
              </a:ext>
            </a:extLst>
          </p:cNvPr>
          <p:cNvSpPr/>
          <p:nvPr/>
        </p:nvSpPr>
        <p:spPr>
          <a:xfrm rot="10800000">
            <a:off x="4056167" y="1695365"/>
            <a:ext cx="45719" cy="686599"/>
          </a:xfrm>
          <a:prstGeom prst="leftBrac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890C319E-1B94-8175-8A24-2E673A5070A5}"/>
              </a:ext>
            </a:extLst>
          </p:cNvPr>
          <p:cNvSpPr/>
          <p:nvPr/>
        </p:nvSpPr>
        <p:spPr>
          <a:xfrm rot="10800000">
            <a:off x="4353053" y="1523699"/>
            <a:ext cx="99937" cy="2202140"/>
          </a:xfrm>
          <a:prstGeom prst="leftBrac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89C07D-E05B-CC5A-C11E-6DDFAE11AC3C}"/>
              </a:ext>
            </a:extLst>
          </p:cNvPr>
          <p:cNvSpPr txBox="1"/>
          <p:nvPr/>
        </p:nvSpPr>
        <p:spPr>
          <a:xfrm rot="5400000">
            <a:off x="3771254" y="2633057"/>
            <a:ext cx="174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144 plantes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F550F1-3776-CD83-4CAA-C53FC379C260}"/>
              </a:ext>
            </a:extLst>
          </p:cNvPr>
          <p:cNvSpPr txBox="1"/>
          <p:nvPr/>
        </p:nvSpPr>
        <p:spPr>
          <a:xfrm rot="5400000">
            <a:off x="3694494" y="2026644"/>
            <a:ext cx="102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prstClr val="black"/>
                </a:solidFill>
                <a:latin typeface="Calibri" panose="020F0502020204030204"/>
              </a:rPr>
              <a:t>48 plantes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3754FB0-EDB7-3EA6-5AC1-75F81BF3B85F}"/>
              </a:ext>
            </a:extLst>
          </p:cNvPr>
          <p:cNvCxnSpPr>
            <a:cxnSpLocks/>
          </p:cNvCxnSpPr>
          <p:nvPr/>
        </p:nvCxnSpPr>
        <p:spPr>
          <a:xfrm>
            <a:off x="2290504" y="1633042"/>
            <a:ext cx="0" cy="1995065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5401A4DB-8181-07C7-E3FD-144B5551CA71}"/>
              </a:ext>
            </a:extLst>
          </p:cNvPr>
          <p:cNvSpPr txBox="1"/>
          <p:nvPr/>
        </p:nvSpPr>
        <p:spPr>
          <a:xfrm>
            <a:off x="782759" y="2313920"/>
            <a:ext cx="156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rgbClr val="ED7D31"/>
                </a:solidFill>
                <a:latin typeface="Calibri" panose="020F0502020204030204"/>
              </a:rPr>
              <a:t>Hétérogénéité de température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852708E-F9AB-04B5-5BB3-8152EBD662A4}"/>
              </a:ext>
            </a:extLst>
          </p:cNvPr>
          <p:cNvCxnSpPr>
            <a:cxnSpLocks/>
          </p:cNvCxnSpPr>
          <p:nvPr/>
        </p:nvCxnSpPr>
        <p:spPr>
          <a:xfrm flipH="1" flipV="1">
            <a:off x="2101152" y="2210298"/>
            <a:ext cx="413574" cy="504590"/>
          </a:xfrm>
          <a:prstGeom prst="straightConnector1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E0C11C7-C610-857B-1841-F8AD147B2861}"/>
              </a:ext>
            </a:extLst>
          </p:cNvPr>
          <p:cNvSpPr txBox="1"/>
          <p:nvPr/>
        </p:nvSpPr>
        <p:spPr>
          <a:xfrm>
            <a:off x="1997536" y="3659457"/>
            <a:ext cx="238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/>
              <a:t>Une enceinte climatique Aria (144 plantes) 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527E9E-59C6-B45A-3DD8-E4950FDBA0A8}"/>
              </a:ext>
            </a:extLst>
          </p:cNvPr>
          <p:cNvSpPr/>
          <p:nvPr/>
        </p:nvSpPr>
        <p:spPr>
          <a:xfrm>
            <a:off x="4804013" y="2021501"/>
            <a:ext cx="1633898" cy="776290"/>
          </a:xfrm>
          <a:custGeom>
            <a:avLst/>
            <a:gdLst>
              <a:gd name="connsiteX0" fmla="*/ 0 w 1992573"/>
              <a:gd name="connsiteY0" fmla="*/ 776290 h 776290"/>
              <a:gd name="connsiteX1" fmla="*/ 627797 w 1992573"/>
              <a:gd name="connsiteY1" fmla="*/ 12015 h 776290"/>
              <a:gd name="connsiteX2" fmla="*/ 1992573 w 1992573"/>
              <a:gd name="connsiteY2" fmla="*/ 380505 h 77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2573" h="776290">
                <a:moveTo>
                  <a:pt x="0" y="776290"/>
                </a:moveTo>
                <a:cubicBezTo>
                  <a:pt x="147851" y="427134"/>
                  <a:pt x="295702" y="77979"/>
                  <a:pt x="627797" y="12015"/>
                </a:cubicBezTo>
                <a:cubicBezTo>
                  <a:pt x="959892" y="-53949"/>
                  <a:pt x="1476232" y="163278"/>
                  <a:pt x="1992573" y="380505"/>
                </a:cubicBez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Une image contenant fenêtre, intérieur, aménagement, bâtiment&#10;&#10;Description générée automatiquement">
            <a:extLst>
              <a:ext uri="{FF2B5EF4-FFF2-40B4-BE49-F238E27FC236}">
                <a16:creationId xmlns:a16="http://schemas.microsoft.com/office/drawing/2014/main" id="{BA60607E-18DA-BDB4-4CB0-1E18A6049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77729" y="1923559"/>
            <a:ext cx="2119102" cy="15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6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C282-8CB8-A9EF-8318-EFB37E70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B6313-8E37-795F-95A3-A4E0A9B3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Evaluation variétale de la résistance au gel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6FD382-F411-E746-931D-50DE67B8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11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E801717-4ADE-7416-E0F6-98A86F2D1341}"/>
              </a:ext>
            </a:extLst>
          </p:cNvPr>
          <p:cNvSpPr/>
          <p:nvPr/>
        </p:nvSpPr>
        <p:spPr>
          <a:xfrm>
            <a:off x="560439" y="834419"/>
            <a:ext cx="10853182" cy="384393"/>
          </a:xfrm>
          <a:prstGeom prst="roundRect">
            <a:avLst>
              <a:gd name="adj" fmla="val 20950"/>
            </a:avLst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Essais en conditions contrôlées </a:t>
            </a:r>
            <a:r>
              <a:rPr lang="fr-FR" sz="14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:  Développement d’une méthode d’évaluation des variétés sur leur résistance au gel</a:t>
            </a:r>
            <a:endParaRPr lang="fr-FR" sz="1600" kern="0" dirty="0">
              <a:solidFill>
                <a:srgbClr val="2E1B30">
                  <a:lumMod val="75000"/>
                  <a:lumOff val="25000"/>
                </a:srgb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DB8BB6-EB0B-E39B-4A60-47E9B31297A3}"/>
              </a:ext>
            </a:extLst>
          </p:cNvPr>
          <p:cNvSpPr txBox="1"/>
          <p:nvPr/>
        </p:nvSpPr>
        <p:spPr>
          <a:xfrm>
            <a:off x="1902002" y="1782355"/>
            <a:ext cx="2342868" cy="738664"/>
          </a:xfrm>
          <a:prstGeom prst="rect">
            <a:avLst/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14276"/>
                </a:solidFill>
                <a:effectLst/>
                <a:uLnTx/>
                <a:uFillTx/>
                <a:latin typeface="Bahnschrift SemiBold" panose="020B0502040204020203" pitchFamily="34" charset="0"/>
              </a:rPr>
              <a:t>Protocole de screening variétal en conditions contrôlées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14276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DF85964-FD47-A019-2B0D-3C0D37F29FD9}"/>
              </a:ext>
            </a:extLst>
          </p:cNvPr>
          <p:cNvGrpSpPr/>
          <p:nvPr/>
        </p:nvGrpSpPr>
        <p:grpSpPr>
          <a:xfrm>
            <a:off x="289579" y="1883674"/>
            <a:ext cx="1567993" cy="660746"/>
            <a:chOff x="289579" y="1883674"/>
            <a:chExt cx="1567993" cy="660746"/>
          </a:xfrm>
        </p:grpSpPr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397AC017-5CA0-7FBF-2D4B-1C1C18402D77}"/>
                </a:ext>
              </a:extLst>
            </p:cNvPr>
            <p:cNvSpPr/>
            <p:nvPr/>
          </p:nvSpPr>
          <p:spPr>
            <a:xfrm rot="20409993">
              <a:off x="289579" y="1883674"/>
              <a:ext cx="1567993" cy="536027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       OBJECTIF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3577E60-7952-A626-094F-59AF4D27FC6F}"/>
                </a:ext>
              </a:extLst>
            </p:cNvPr>
            <p:cNvSpPr/>
            <p:nvPr/>
          </p:nvSpPr>
          <p:spPr>
            <a:xfrm rot="19361073">
              <a:off x="459472" y="2052411"/>
              <a:ext cx="295113" cy="294536"/>
            </a:xfrm>
            <a:custGeom>
              <a:avLst/>
              <a:gdLst>
                <a:gd name="connsiteX0" fmla="*/ 243137 w 295113"/>
                <a:gd name="connsiteY0" fmla="*/ 51977 h 294536"/>
                <a:gd name="connsiteX1" fmla="*/ 237361 w 295113"/>
                <a:gd name="connsiteY1" fmla="*/ 0 h 294536"/>
                <a:gd name="connsiteX2" fmla="*/ 173834 w 295113"/>
                <a:gd name="connsiteY2" fmla="*/ 63527 h 294536"/>
                <a:gd name="connsiteX3" fmla="*/ 177299 w 295113"/>
                <a:gd name="connsiteY3" fmla="*/ 93559 h 294536"/>
                <a:gd name="connsiteX4" fmla="*/ 84896 w 295113"/>
                <a:gd name="connsiteY4" fmla="*/ 185962 h 294536"/>
                <a:gd name="connsiteX5" fmla="*/ 57752 w 295113"/>
                <a:gd name="connsiteY5" fmla="*/ 179032 h 294536"/>
                <a:gd name="connsiteX6" fmla="*/ 0 w 295113"/>
                <a:gd name="connsiteY6" fmla="*/ 236784 h 294536"/>
                <a:gd name="connsiteX7" fmla="*/ 57752 w 295113"/>
                <a:gd name="connsiteY7" fmla="*/ 294536 h 294536"/>
                <a:gd name="connsiteX8" fmla="*/ 115504 w 295113"/>
                <a:gd name="connsiteY8" fmla="*/ 236784 h 294536"/>
                <a:gd name="connsiteX9" fmla="*/ 109152 w 295113"/>
                <a:gd name="connsiteY9" fmla="*/ 210218 h 294536"/>
                <a:gd name="connsiteX10" fmla="*/ 201555 w 295113"/>
                <a:gd name="connsiteY10" fmla="*/ 117814 h 294536"/>
                <a:gd name="connsiteX11" fmla="*/ 231586 w 295113"/>
                <a:gd name="connsiteY11" fmla="*/ 121280 h 294536"/>
                <a:gd name="connsiteX12" fmla="*/ 295114 w 295113"/>
                <a:gd name="connsiteY12" fmla="*/ 57752 h 294536"/>
                <a:gd name="connsiteX13" fmla="*/ 243137 w 295113"/>
                <a:gd name="connsiteY13" fmla="*/ 51977 h 2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113" h="294536">
                  <a:moveTo>
                    <a:pt x="243137" y="51977"/>
                  </a:moveTo>
                  <a:lnTo>
                    <a:pt x="237361" y="0"/>
                  </a:lnTo>
                  <a:lnTo>
                    <a:pt x="173834" y="63527"/>
                  </a:lnTo>
                  <a:lnTo>
                    <a:pt x="177299" y="93559"/>
                  </a:lnTo>
                  <a:lnTo>
                    <a:pt x="84896" y="185962"/>
                  </a:lnTo>
                  <a:cubicBezTo>
                    <a:pt x="76810" y="181919"/>
                    <a:pt x="67570" y="179032"/>
                    <a:pt x="57752" y="179032"/>
                  </a:cubicBezTo>
                  <a:cubicBezTo>
                    <a:pt x="25988" y="179032"/>
                    <a:pt x="0" y="205020"/>
                    <a:pt x="0" y="236784"/>
                  </a:cubicBezTo>
                  <a:cubicBezTo>
                    <a:pt x="0" y="268548"/>
                    <a:pt x="25988" y="294536"/>
                    <a:pt x="57752" y="294536"/>
                  </a:cubicBezTo>
                  <a:cubicBezTo>
                    <a:pt x="89516" y="294536"/>
                    <a:pt x="115504" y="268548"/>
                    <a:pt x="115504" y="236784"/>
                  </a:cubicBezTo>
                  <a:cubicBezTo>
                    <a:pt x="115504" y="226966"/>
                    <a:pt x="113194" y="218303"/>
                    <a:pt x="109152" y="210218"/>
                  </a:cubicBezTo>
                  <a:lnTo>
                    <a:pt x="201555" y="117814"/>
                  </a:lnTo>
                  <a:lnTo>
                    <a:pt x="231586" y="121280"/>
                  </a:lnTo>
                  <a:lnTo>
                    <a:pt x="295114" y="57752"/>
                  </a:lnTo>
                  <a:lnTo>
                    <a:pt x="243137" y="51977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F2880E7-F445-4595-56ED-1CFC188A2285}"/>
                </a:ext>
              </a:extLst>
            </p:cNvPr>
            <p:cNvSpPr/>
            <p:nvPr/>
          </p:nvSpPr>
          <p:spPr>
            <a:xfrm rot="19361073">
              <a:off x="370873" y="2105504"/>
              <a:ext cx="438916" cy="438916"/>
            </a:xfrm>
            <a:custGeom>
              <a:avLst/>
              <a:gdLst>
                <a:gd name="connsiteX0" fmla="*/ 408886 w 438916"/>
                <a:gd name="connsiteY0" fmla="*/ 120125 h 438916"/>
                <a:gd name="connsiteX1" fmla="*/ 401378 w 438916"/>
                <a:gd name="connsiteY1" fmla="*/ 128210 h 438916"/>
                <a:gd name="connsiteX2" fmla="*/ 390405 w 438916"/>
                <a:gd name="connsiteY2" fmla="*/ 127055 h 438916"/>
                <a:gd name="connsiteX3" fmla="*/ 378277 w 438916"/>
                <a:gd name="connsiteY3" fmla="*/ 125322 h 438916"/>
                <a:gd name="connsiteX4" fmla="*/ 404265 w 438916"/>
                <a:gd name="connsiteY4" fmla="*/ 219458 h 438916"/>
                <a:gd name="connsiteX5" fmla="*/ 219458 w 438916"/>
                <a:gd name="connsiteY5" fmla="*/ 404265 h 438916"/>
                <a:gd name="connsiteX6" fmla="*/ 34651 w 438916"/>
                <a:gd name="connsiteY6" fmla="*/ 219458 h 438916"/>
                <a:gd name="connsiteX7" fmla="*/ 219458 w 438916"/>
                <a:gd name="connsiteY7" fmla="*/ 34651 h 438916"/>
                <a:gd name="connsiteX8" fmla="*/ 313594 w 438916"/>
                <a:gd name="connsiteY8" fmla="*/ 60640 h 438916"/>
                <a:gd name="connsiteX9" fmla="*/ 312439 w 438916"/>
                <a:gd name="connsiteY9" fmla="*/ 49089 h 438916"/>
                <a:gd name="connsiteX10" fmla="*/ 310707 w 438916"/>
                <a:gd name="connsiteY10" fmla="*/ 37539 h 438916"/>
                <a:gd name="connsiteX11" fmla="*/ 318792 w 438916"/>
                <a:gd name="connsiteY11" fmla="*/ 29454 h 438916"/>
                <a:gd name="connsiteX12" fmla="*/ 322835 w 438916"/>
                <a:gd name="connsiteY12" fmla="*/ 25411 h 438916"/>
                <a:gd name="connsiteX13" fmla="*/ 219458 w 438916"/>
                <a:gd name="connsiteY13" fmla="*/ 0 h 438916"/>
                <a:gd name="connsiteX14" fmla="*/ 0 w 438916"/>
                <a:gd name="connsiteY14" fmla="*/ 219458 h 438916"/>
                <a:gd name="connsiteX15" fmla="*/ 219458 w 438916"/>
                <a:gd name="connsiteY15" fmla="*/ 438917 h 438916"/>
                <a:gd name="connsiteX16" fmla="*/ 438917 w 438916"/>
                <a:gd name="connsiteY16" fmla="*/ 219458 h 438916"/>
                <a:gd name="connsiteX17" fmla="*/ 412928 w 438916"/>
                <a:gd name="connsiteY17" fmla="*/ 116659 h 438916"/>
                <a:gd name="connsiteX18" fmla="*/ 408886 w 438916"/>
                <a:gd name="connsiteY18" fmla="*/ 120125 h 43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916" h="438916">
                  <a:moveTo>
                    <a:pt x="408886" y="120125"/>
                  </a:moveTo>
                  <a:lnTo>
                    <a:pt x="401378" y="128210"/>
                  </a:lnTo>
                  <a:lnTo>
                    <a:pt x="390405" y="127055"/>
                  </a:lnTo>
                  <a:lnTo>
                    <a:pt x="378277" y="125322"/>
                  </a:lnTo>
                  <a:cubicBezTo>
                    <a:pt x="394447" y="153043"/>
                    <a:pt x="404265" y="184807"/>
                    <a:pt x="404265" y="219458"/>
                  </a:cubicBezTo>
                  <a:cubicBezTo>
                    <a:pt x="404265" y="321102"/>
                    <a:pt x="321102" y="404265"/>
                    <a:pt x="219458" y="404265"/>
                  </a:cubicBezTo>
                  <a:cubicBezTo>
                    <a:pt x="117814" y="404265"/>
                    <a:pt x="34651" y="321102"/>
                    <a:pt x="34651" y="219458"/>
                  </a:cubicBezTo>
                  <a:cubicBezTo>
                    <a:pt x="34651" y="117814"/>
                    <a:pt x="117814" y="34651"/>
                    <a:pt x="219458" y="34651"/>
                  </a:cubicBezTo>
                  <a:cubicBezTo>
                    <a:pt x="253532" y="34651"/>
                    <a:pt x="285873" y="43892"/>
                    <a:pt x="313594" y="60640"/>
                  </a:cubicBezTo>
                  <a:lnTo>
                    <a:pt x="312439" y="49089"/>
                  </a:lnTo>
                  <a:lnTo>
                    <a:pt x="310707" y="37539"/>
                  </a:lnTo>
                  <a:lnTo>
                    <a:pt x="318792" y="29454"/>
                  </a:lnTo>
                  <a:lnTo>
                    <a:pt x="322835" y="25411"/>
                  </a:lnTo>
                  <a:cubicBezTo>
                    <a:pt x="291649" y="9240"/>
                    <a:pt x="256997" y="0"/>
                    <a:pt x="219458" y="0"/>
                  </a:cubicBezTo>
                  <a:cubicBezTo>
                    <a:pt x="98179" y="0"/>
                    <a:pt x="0" y="98179"/>
                    <a:pt x="0" y="219458"/>
                  </a:cubicBezTo>
                  <a:cubicBezTo>
                    <a:pt x="0" y="340738"/>
                    <a:pt x="98179" y="438917"/>
                    <a:pt x="219458" y="438917"/>
                  </a:cubicBezTo>
                  <a:cubicBezTo>
                    <a:pt x="340738" y="438917"/>
                    <a:pt x="438917" y="340738"/>
                    <a:pt x="438917" y="219458"/>
                  </a:cubicBezTo>
                  <a:cubicBezTo>
                    <a:pt x="438917" y="181919"/>
                    <a:pt x="429676" y="147268"/>
                    <a:pt x="412928" y="116659"/>
                  </a:cubicBezTo>
                  <a:lnTo>
                    <a:pt x="408886" y="120125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0B6A92A-EC43-716D-B0A1-EBDB48031DE1}"/>
                </a:ext>
              </a:extLst>
            </p:cNvPr>
            <p:cNvSpPr/>
            <p:nvPr/>
          </p:nvSpPr>
          <p:spPr>
            <a:xfrm rot="19361073">
              <a:off x="451726" y="2186357"/>
              <a:ext cx="277210" cy="277210"/>
            </a:xfrm>
            <a:custGeom>
              <a:avLst/>
              <a:gdLst>
                <a:gd name="connsiteX0" fmla="*/ 235051 w 277210"/>
                <a:gd name="connsiteY0" fmla="*/ 99334 h 277210"/>
                <a:gd name="connsiteX1" fmla="*/ 242559 w 277210"/>
                <a:gd name="connsiteY1" fmla="*/ 138605 h 277210"/>
                <a:gd name="connsiteX2" fmla="*/ 138605 w 277210"/>
                <a:gd name="connsiteY2" fmla="*/ 242559 h 277210"/>
                <a:gd name="connsiteX3" fmla="*/ 34651 w 277210"/>
                <a:gd name="connsiteY3" fmla="*/ 138605 h 277210"/>
                <a:gd name="connsiteX4" fmla="*/ 138605 w 277210"/>
                <a:gd name="connsiteY4" fmla="*/ 34651 h 277210"/>
                <a:gd name="connsiteX5" fmla="*/ 177877 w 277210"/>
                <a:gd name="connsiteY5" fmla="*/ 42159 h 277210"/>
                <a:gd name="connsiteX6" fmla="*/ 203865 w 277210"/>
                <a:gd name="connsiteY6" fmla="*/ 16171 h 277210"/>
                <a:gd name="connsiteX7" fmla="*/ 138605 w 277210"/>
                <a:gd name="connsiteY7" fmla="*/ 0 h 277210"/>
                <a:gd name="connsiteX8" fmla="*/ 0 w 277210"/>
                <a:gd name="connsiteY8" fmla="*/ 138605 h 277210"/>
                <a:gd name="connsiteX9" fmla="*/ 138605 w 277210"/>
                <a:gd name="connsiteY9" fmla="*/ 277211 h 277210"/>
                <a:gd name="connsiteX10" fmla="*/ 277211 w 277210"/>
                <a:gd name="connsiteY10" fmla="*/ 138605 h 277210"/>
                <a:gd name="connsiteX11" fmla="*/ 261040 w 277210"/>
                <a:gd name="connsiteY11" fmla="*/ 73345 h 277210"/>
                <a:gd name="connsiteX12" fmla="*/ 235051 w 277210"/>
                <a:gd name="connsiteY12" fmla="*/ 99334 h 27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210" h="277210">
                  <a:moveTo>
                    <a:pt x="235051" y="99334"/>
                  </a:moveTo>
                  <a:cubicBezTo>
                    <a:pt x="240249" y="111462"/>
                    <a:pt x="242559" y="124745"/>
                    <a:pt x="242559" y="138605"/>
                  </a:cubicBezTo>
                  <a:cubicBezTo>
                    <a:pt x="242559" y="195780"/>
                    <a:pt x="195780" y="242559"/>
                    <a:pt x="138605" y="242559"/>
                  </a:cubicBezTo>
                  <a:cubicBezTo>
                    <a:pt x="81431" y="242559"/>
                    <a:pt x="34651" y="195780"/>
                    <a:pt x="34651" y="138605"/>
                  </a:cubicBezTo>
                  <a:cubicBezTo>
                    <a:pt x="34651" y="81431"/>
                    <a:pt x="81431" y="34651"/>
                    <a:pt x="138605" y="34651"/>
                  </a:cubicBezTo>
                  <a:cubicBezTo>
                    <a:pt x="152466" y="34651"/>
                    <a:pt x="165749" y="37539"/>
                    <a:pt x="177877" y="42159"/>
                  </a:cubicBezTo>
                  <a:lnTo>
                    <a:pt x="203865" y="16171"/>
                  </a:lnTo>
                  <a:cubicBezTo>
                    <a:pt x="184229" y="5775"/>
                    <a:pt x="162284" y="0"/>
                    <a:pt x="138605" y="0"/>
                  </a:cubicBezTo>
                  <a:cubicBezTo>
                    <a:pt x="62372" y="0"/>
                    <a:pt x="0" y="62372"/>
                    <a:pt x="0" y="138605"/>
                  </a:cubicBezTo>
                  <a:cubicBezTo>
                    <a:pt x="0" y="214838"/>
                    <a:pt x="62372" y="277211"/>
                    <a:pt x="138605" y="277211"/>
                  </a:cubicBezTo>
                  <a:cubicBezTo>
                    <a:pt x="214838" y="277211"/>
                    <a:pt x="277211" y="214838"/>
                    <a:pt x="277211" y="138605"/>
                  </a:cubicBezTo>
                  <a:cubicBezTo>
                    <a:pt x="277211" y="114927"/>
                    <a:pt x="271435" y="92981"/>
                    <a:pt x="261040" y="73345"/>
                  </a:cubicBezTo>
                  <a:lnTo>
                    <a:pt x="235051" y="99334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61698505-76C5-AEBC-B1CC-40A1DF243790}"/>
              </a:ext>
            </a:extLst>
          </p:cNvPr>
          <p:cNvSpPr txBox="1"/>
          <p:nvPr/>
        </p:nvSpPr>
        <p:spPr>
          <a:xfrm>
            <a:off x="9680163" y="1431032"/>
            <a:ext cx="1932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14276"/>
                </a:solidFill>
                <a:sym typeface="Wingdings" panose="05000000000000000000" pitchFamily="2" charset="2"/>
              </a:rPr>
              <a:t>Méthode désaisonnalisée, discriminante et sécurisante</a:t>
            </a:r>
            <a:endParaRPr lang="fr-FR" dirty="0">
              <a:solidFill>
                <a:srgbClr val="714276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DD5FC44-6467-9F08-3F2D-F6E85AA33A78}"/>
              </a:ext>
            </a:extLst>
          </p:cNvPr>
          <p:cNvCxnSpPr>
            <a:cxnSpLocks/>
          </p:cNvCxnSpPr>
          <p:nvPr/>
        </p:nvCxnSpPr>
        <p:spPr>
          <a:xfrm flipV="1">
            <a:off x="4406665" y="1716854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7E4BB91-93AA-F6FF-BD3A-1BADDD5F0432}"/>
              </a:ext>
            </a:extLst>
          </p:cNvPr>
          <p:cNvSpPr txBox="1"/>
          <p:nvPr/>
        </p:nvSpPr>
        <p:spPr>
          <a:xfrm>
            <a:off x="4574122" y="1299420"/>
            <a:ext cx="436513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600" dirty="0">
                <a:solidFill>
                  <a:srgbClr val="714276"/>
                </a:solidFill>
              </a:rPr>
              <a:t>Mettre au point un </a:t>
            </a:r>
            <a:r>
              <a:rPr lang="fr-FR" sz="1600" b="1" dirty="0">
                <a:solidFill>
                  <a:srgbClr val="714276"/>
                </a:solidFill>
              </a:rPr>
              <a:t>protocole d’acclimatation </a:t>
            </a:r>
            <a:r>
              <a:rPr lang="fr-FR" sz="1600">
                <a:solidFill>
                  <a:srgbClr val="714276"/>
                </a:solidFill>
              </a:rPr>
              <a:t>standardisé</a:t>
            </a:r>
            <a:r>
              <a:rPr lang="fr-FR" sz="1600" dirty="0">
                <a:solidFill>
                  <a:srgbClr val="714276"/>
                </a:solidFill>
              </a:rPr>
              <a:t> en chambre climatique</a:t>
            </a:r>
            <a:endParaRPr lang="fr-FR" sz="1400" dirty="0">
              <a:solidFill>
                <a:srgbClr val="714276"/>
              </a:solidFill>
            </a:endParaRP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0F143F08-19D2-5600-5888-C98C6E52798E}"/>
              </a:ext>
            </a:extLst>
          </p:cNvPr>
          <p:cNvSpPr/>
          <p:nvPr/>
        </p:nvSpPr>
        <p:spPr>
          <a:xfrm rot="16200000" flipH="1">
            <a:off x="9115382" y="1755907"/>
            <a:ext cx="287123" cy="37703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99E88B-62A7-FCB2-98C0-531510FE4260}"/>
              </a:ext>
            </a:extLst>
          </p:cNvPr>
          <p:cNvSpPr txBox="1"/>
          <p:nvPr/>
        </p:nvSpPr>
        <p:spPr>
          <a:xfrm>
            <a:off x="4846589" y="2436114"/>
            <a:ext cx="279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14276"/>
                </a:solidFill>
              </a:rPr>
              <a:t>Noter les </a:t>
            </a:r>
            <a:r>
              <a:rPr lang="fr-FR" sz="1600" b="1" dirty="0">
                <a:solidFill>
                  <a:srgbClr val="714276"/>
                </a:solidFill>
              </a:rPr>
              <a:t>dégâts de gel 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355D119-6FA8-B2E8-568E-00A7CD71DB4B}"/>
              </a:ext>
            </a:extLst>
          </p:cNvPr>
          <p:cNvCxnSpPr>
            <a:cxnSpLocks/>
          </p:cNvCxnSpPr>
          <p:nvPr/>
        </p:nvCxnSpPr>
        <p:spPr>
          <a:xfrm>
            <a:off x="4427871" y="2347395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23F5C4C-6289-A211-A182-3118F7E877CF}"/>
              </a:ext>
            </a:extLst>
          </p:cNvPr>
          <p:cNvCxnSpPr>
            <a:cxnSpLocks/>
          </p:cNvCxnSpPr>
          <p:nvPr/>
        </p:nvCxnSpPr>
        <p:spPr>
          <a:xfrm>
            <a:off x="4427871" y="2118528"/>
            <a:ext cx="51837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8635D0C-AF07-69B6-59BB-01F9EBB7F8E5}"/>
              </a:ext>
            </a:extLst>
          </p:cNvPr>
          <p:cNvSpPr/>
          <p:nvPr/>
        </p:nvSpPr>
        <p:spPr>
          <a:xfrm>
            <a:off x="4291008" y="2302371"/>
            <a:ext cx="4663763" cy="6060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02FF0EA-73F4-75EA-0308-C53A94E58E16}"/>
              </a:ext>
            </a:extLst>
          </p:cNvPr>
          <p:cNvSpPr txBox="1"/>
          <p:nvPr/>
        </p:nvSpPr>
        <p:spPr>
          <a:xfrm>
            <a:off x="4846589" y="1888441"/>
            <a:ext cx="393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rgbClr val="9547C1"/>
                </a:solidFill>
              </a:defRPr>
            </a:lvl1pPr>
          </a:lstStyle>
          <a:p>
            <a:r>
              <a:rPr lang="fr-FR" dirty="0">
                <a:solidFill>
                  <a:srgbClr val="714276"/>
                </a:solidFill>
              </a:rPr>
              <a:t>Faire subir un </a:t>
            </a:r>
            <a:r>
              <a:rPr lang="fr-FR" b="1" dirty="0">
                <a:solidFill>
                  <a:srgbClr val="714276"/>
                </a:solidFill>
              </a:rPr>
              <a:t>stress gel standardisé, </a:t>
            </a:r>
            <a:r>
              <a:rPr lang="fr-FR" dirty="0">
                <a:solidFill>
                  <a:srgbClr val="714276"/>
                </a:solidFill>
              </a:rPr>
              <a:t>caractérisé, répétable et discriminant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14FDC-FBF6-E736-20DD-FDDD33D96D66}"/>
              </a:ext>
            </a:extLst>
          </p:cNvPr>
          <p:cNvSpPr/>
          <p:nvPr/>
        </p:nvSpPr>
        <p:spPr>
          <a:xfrm>
            <a:off x="502713" y="3033008"/>
            <a:ext cx="2670629" cy="72571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Pousse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(21 jours)</a:t>
            </a: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4D9C0-43D7-9BAF-898C-21A4D6CF3FE8}"/>
              </a:ext>
            </a:extLst>
          </p:cNvPr>
          <p:cNvSpPr/>
          <p:nvPr/>
        </p:nvSpPr>
        <p:spPr>
          <a:xfrm>
            <a:off x="3173342" y="3033012"/>
            <a:ext cx="2670629" cy="72571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Acclimatation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(21 jours)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AD295-AE5E-B30D-4EC6-9F27D160DC56}"/>
              </a:ext>
            </a:extLst>
          </p:cNvPr>
          <p:cNvSpPr/>
          <p:nvPr/>
        </p:nvSpPr>
        <p:spPr>
          <a:xfrm>
            <a:off x="5843970" y="3033012"/>
            <a:ext cx="812799" cy="725715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 jours)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6788707-9D1A-33A6-9E65-592DD34E8F50}"/>
              </a:ext>
            </a:extLst>
          </p:cNvPr>
          <p:cNvSpPr txBox="1"/>
          <p:nvPr/>
        </p:nvSpPr>
        <p:spPr>
          <a:xfrm>
            <a:off x="502712" y="3706534"/>
            <a:ext cx="267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70AD47"/>
                </a:solidFill>
                <a:latin typeface="Bahnschrift SemiBold" panose="020B0502040204020203" pitchFamily="34" charset="0"/>
              </a:rPr>
              <a:t>15°C/10°C      10h de jour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49D6A2F-1BDF-014C-5387-8ADD3C6EA4B1}"/>
              </a:ext>
            </a:extLst>
          </p:cNvPr>
          <p:cNvSpPr txBox="1"/>
          <p:nvPr/>
        </p:nvSpPr>
        <p:spPr>
          <a:xfrm>
            <a:off x="3173341" y="3688812"/>
            <a:ext cx="267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5B9BD5"/>
                </a:solidFill>
                <a:latin typeface="Bahnschrift SemiBold" panose="020B0502040204020203" pitchFamily="34" charset="0"/>
              </a:rPr>
              <a:t>4°C/2°C      10h de jour 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D8F08DB-52F5-4E2D-01D9-9796F56733A3}"/>
              </a:ext>
            </a:extLst>
          </p:cNvPr>
          <p:cNvSpPr txBox="1"/>
          <p:nvPr/>
        </p:nvSpPr>
        <p:spPr>
          <a:xfrm>
            <a:off x="5544612" y="3691999"/>
            <a:ext cx="14115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100">
                <a:solidFill>
                  <a:srgbClr val="4472C4">
                    <a:lumMod val="75000"/>
                  </a:srgbClr>
                </a:solidFill>
                <a:latin typeface="Bahnschrift SemiBold" panose="020B0502040204020203" pitchFamily="34" charset="0"/>
              </a:rPr>
              <a:t>Descente</a:t>
            </a:r>
          </a:p>
          <a:p>
            <a:pPr algn="ctr">
              <a:defRPr/>
            </a:pPr>
            <a:r>
              <a:rPr lang="fr-FR" sz="1100">
                <a:solidFill>
                  <a:srgbClr val="4472C4">
                    <a:lumMod val="75000"/>
                  </a:srgbClr>
                </a:solidFill>
                <a:latin typeface="Bahnschrift SemiBold" panose="020B0502040204020203" pitchFamily="34" charset="0"/>
              </a:rPr>
              <a:t> jusqu’à </a:t>
            </a:r>
            <a:r>
              <a:rPr lang="fr-FR" sz="1400">
                <a:solidFill>
                  <a:srgbClr val="4472C4">
                    <a:lumMod val="75000"/>
                  </a:srgbClr>
                </a:solidFill>
                <a:latin typeface="Bahnschrift SemiBold" panose="020B0502040204020203" pitchFamily="34" charset="0"/>
              </a:rPr>
              <a:t>-17°C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AA42C95-38FF-1F9E-95A0-A04271C5AA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379"/>
          <a:stretch/>
        </p:blipFill>
        <p:spPr>
          <a:xfrm>
            <a:off x="3044740" y="4186775"/>
            <a:ext cx="5522227" cy="2550329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86E33C7-79D2-F70D-994C-3D05FE510848}"/>
              </a:ext>
            </a:extLst>
          </p:cNvPr>
          <p:cNvCxnSpPr>
            <a:cxnSpLocks/>
          </p:cNvCxnSpPr>
          <p:nvPr/>
        </p:nvCxnSpPr>
        <p:spPr>
          <a:xfrm>
            <a:off x="6656768" y="3758723"/>
            <a:ext cx="1808094" cy="80499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lgDash"/>
            <a:miter lim="800000"/>
          </a:ln>
          <a:effectLst/>
        </p:spPr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9B14C6C-E710-7AF1-D263-BC993EE6E4B3}"/>
              </a:ext>
            </a:extLst>
          </p:cNvPr>
          <p:cNvCxnSpPr>
            <a:cxnSpLocks/>
          </p:cNvCxnSpPr>
          <p:nvPr/>
        </p:nvCxnSpPr>
        <p:spPr>
          <a:xfrm flipH="1">
            <a:off x="3597594" y="3764971"/>
            <a:ext cx="2262452" cy="79874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lgDash"/>
            <a:miter lim="800000"/>
          </a:ln>
          <a:effectLst/>
        </p:spPr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E2B2015A-FFDB-8207-BAC6-8FC5E58BF085}"/>
              </a:ext>
            </a:extLst>
          </p:cNvPr>
          <p:cNvSpPr txBox="1"/>
          <p:nvPr/>
        </p:nvSpPr>
        <p:spPr>
          <a:xfrm>
            <a:off x="502712" y="2813906"/>
            <a:ext cx="26706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>
                <a:solidFill>
                  <a:srgbClr val="81B75C"/>
                </a:solidFill>
              </a:rPr>
              <a:t>Chambre Strader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A134D47-DF88-FB80-EE10-BD8C021E4116}"/>
              </a:ext>
            </a:extLst>
          </p:cNvPr>
          <p:cNvSpPr txBox="1"/>
          <p:nvPr/>
        </p:nvSpPr>
        <p:spPr>
          <a:xfrm>
            <a:off x="3148993" y="2807838"/>
            <a:ext cx="26706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rgbClr val="67A2D8"/>
                </a:solidFill>
              </a:rPr>
              <a:t>Chambre </a:t>
            </a:r>
            <a:r>
              <a:rPr lang="fr-FR" sz="1400" i="1" dirty="0" err="1">
                <a:solidFill>
                  <a:srgbClr val="67A2D8"/>
                </a:solidFill>
              </a:rPr>
              <a:t>Strader</a:t>
            </a:r>
            <a:endParaRPr lang="fr-FR" sz="1400" i="1" dirty="0">
              <a:solidFill>
                <a:srgbClr val="67A2D8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EC27C16-0DD9-2211-A0A6-3EFE7946522B}"/>
              </a:ext>
            </a:extLst>
          </p:cNvPr>
          <p:cNvSpPr txBox="1"/>
          <p:nvPr/>
        </p:nvSpPr>
        <p:spPr>
          <a:xfrm>
            <a:off x="5615821" y="2812230"/>
            <a:ext cx="1310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>
                <a:solidFill>
                  <a:srgbClr val="203864"/>
                </a:solidFill>
              </a:rPr>
              <a:t>Chambres Aria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1928BF0-9437-296A-9E63-4874673877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4789" y="2852108"/>
            <a:ext cx="1985945" cy="340882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AA72A231-CC1E-BC04-1D77-AE0FE752D079}"/>
              </a:ext>
            </a:extLst>
          </p:cNvPr>
          <p:cNvSpPr txBox="1"/>
          <p:nvPr/>
        </p:nvSpPr>
        <p:spPr>
          <a:xfrm>
            <a:off x="8903144" y="6257149"/>
            <a:ext cx="237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latin typeface="Calibri" panose="020F0502020204030204"/>
              </a:rPr>
              <a:t>Sortie de la phase de stress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(Chambres Aria)</a:t>
            </a:r>
          </a:p>
        </p:txBody>
      </p:sp>
    </p:spTree>
    <p:extLst>
      <p:ext uri="{BB962C8B-B14F-4D97-AF65-F5344CB8AC3E}">
        <p14:creationId xmlns:p14="http://schemas.microsoft.com/office/powerpoint/2010/main" val="45986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78235-9168-27D2-C301-6E40DB55A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 descr="Une image contenant herbe, plante&#10;&#10;Description générée automatiquement">
            <a:extLst>
              <a:ext uri="{FF2B5EF4-FFF2-40B4-BE49-F238E27FC236}">
                <a16:creationId xmlns:a16="http://schemas.microsoft.com/office/drawing/2014/main" id="{C88B1379-346A-B77D-B10C-4212CABC6A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75"/>
          <a:stretch>
            <a:fillRect/>
          </a:stretch>
        </p:blipFill>
        <p:spPr>
          <a:xfrm>
            <a:off x="694426" y="3911290"/>
            <a:ext cx="6534232" cy="2746875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ED2D5B1F-40ED-519F-0C4E-C4EECB83B7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8425324" y="4300563"/>
            <a:ext cx="2031393" cy="299113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D60C736-1A4E-C002-F0B9-3AC89FE97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Evaluation variétale de la résistance au gel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104963-F441-7304-2E03-9A37CA18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12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F64C1DE-87EB-B3EB-1B4D-5A1B04B9EAF8}"/>
              </a:ext>
            </a:extLst>
          </p:cNvPr>
          <p:cNvSpPr/>
          <p:nvPr/>
        </p:nvSpPr>
        <p:spPr>
          <a:xfrm>
            <a:off x="560439" y="834419"/>
            <a:ext cx="10853182" cy="384393"/>
          </a:xfrm>
          <a:prstGeom prst="roundRect">
            <a:avLst>
              <a:gd name="adj" fmla="val 20950"/>
            </a:avLst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Essais en conditions contrôlées </a:t>
            </a:r>
            <a:r>
              <a:rPr lang="fr-FR" sz="14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:  Développement d’une méthode d’évaluation des variétés sur leur résistance au gel</a:t>
            </a:r>
            <a:endParaRPr lang="fr-FR" sz="1600" kern="0" dirty="0">
              <a:solidFill>
                <a:srgbClr val="2E1B30">
                  <a:lumMod val="75000"/>
                  <a:lumOff val="25000"/>
                </a:srgb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333A99-29C1-4A37-505B-3C73062D73E3}"/>
              </a:ext>
            </a:extLst>
          </p:cNvPr>
          <p:cNvSpPr txBox="1"/>
          <p:nvPr/>
        </p:nvSpPr>
        <p:spPr>
          <a:xfrm>
            <a:off x="1902002" y="1782355"/>
            <a:ext cx="2342868" cy="738664"/>
          </a:xfrm>
          <a:prstGeom prst="rect">
            <a:avLst/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14276"/>
                </a:solidFill>
                <a:effectLst/>
                <a:uLnTx/>
                <a:uFillTx/>
                <a:latin typeface="Bahnschrift SemiBold" panose="020B0502040204020203" pitchFamily="34" charset="0"/>
              </a:rPr>
              <a:t>Protocole de screening variétal en conditions contrôlées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14276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1BD0410-698A-1A42-E7A9-A63B796178B6}"/>
              </a:ext>
            </a:extLst>
          </p:cNvPr>
          <p:cNvGrpSpPr/>
          <p:nvPr/>
        </p:nvGrpSpPr>
        <p:grpSpPr>
          <a:xfrm>
            <a:off x="289579" y="1883674"/>
            <a:ext cx="1567993" cy="660746"/>
            <a:chOff x="289579" y="1883674"/>
            <a:chExt cx="1567993" cy="660746"/>
          </a:xfrm>
        </p:grpSpPr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A4ECFCF7-21B8-619B-2CC0-CF46EBBBBB85}"/>
                </a:ext>
              </a:extLst>
            </p:cNvPr>
            <p:cNvSpPr/>
            <p:nvPr/>
          </p:nvSpPr>
          <p:spPr>
            <a:xfrm rot="20409993">
              <a:off x="289579" y="1883674"/>
              <a:ext cx="1567993" cy="536027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       OBJECTIF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C8C4925E-9FEE-A621-FA05-DC2801104BED}"/>
                </a:ext>
              </a:extLst>
            </p:cNvPr>
            <p:cNvSpPr/>
            <p:nvPr/>
          </p:nvSpPr>
          <p:spPr>
            <a:xfrm rot="19361073">
              <a:off x="459472" y="2052411"/>
              <a:ext cx="295113" cy="294536"/>
            </a:xfrm>
            <a:custGeom>
              <a:avLst/>
              <a:gdLst>
                <a:gd name="connsiteX0" fmla="*/ 243137 w 295113"/>
                <a:gd name="connsiteY0" fmla="*/ 51977 h 294536"/>
                <a:gd name="connsiteX1" fmla="*/ 237361 w 295113"/>
                <a:gd name="connsiteY1" fmla="*/ 0 h 294536"/>
                <a:gd name="connsiteX2" fmla="*/ 173834 w 295113"/>
                <a:gd name="connsiteY2" fmla="*/ 63527 h 294536"/>
                <a:gd name="connsiteX3" fmla="*/ 177299 w 295113"/>
                <a:gd name="connsiteY3" fmla="*/ 93559 h 294536"/>
                <a:gd name="connsiteX4" fmla="*/ 84896 w 295113"/>
                <a:gd name="connsiteY4" fmla="*/ 185962 h 294536"/>
                <a:gd name="connsiteX5" fmla="*/ 57752 w 295113"/>
                <a:gd name="connsiteY5" fmla="*/ 179032 h 294536"/>
                <a:gd name="connsiteX6" fmla="*/ 0 w 295113"/>
                <a:gd name="connsiteY6" fmla="*/ 236784 h 294536"/>
                <a:gd name="connsiteX7" fmla="*/ 57752 w 295113"/>
                <a:gd name="connsiteY7" fmla="*/ 294536 h 294536"/>
                <a:gd name="connsiteX8" fmla="*/ 115504 w 295113"/>
                <a:gd name="connsiteY8" fmla="*/ 236784 h 294536"/>
                <a:gd name="connsiteX9" fmla="*/ 109152 w 295113"/>
                <a:gd name="connsiteY9" fmla="*/ 210218 h 294536"/>
                <a:gd name="connsiteX10" fmla="*/ 201555 w 295113"/>
                <a:gd name="connsiteY10" fmla="*/ 117814 h 294536"/>
                <a:gd name="connsiteX11" fmla="*/ 231586 w 295113"/>
                <a:gd name="connsiteY11" fmla="*/ 121280 h 294536"/>
                <a:gd name="connsiteX12" fmla="*/ 295114 w 295113"/>
                <a:gd name="connsiteY12" fmla="*/ 57752 h 294536"/>
                <a:gd name="connsiteX13" fmla="*/ 243137 w 295113"/>
                <a:gd name="connsiteY13" fmla="*/ 51977 h 2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113" h="294536">
                  <a:moveTo>
                    <a:pt x="243137" y="51977"/>
                  </a:moveTo>
                  <a:lnTo>
                    <a:pt x="237361" y="0"/>
                  </a:lnTo>
                  <a:lnTo>
                    <a:pt x="173834" y="63527"/>
                  </a:lnTo>
                  <a:lnTo>
                    <a:pt x="177299" y="93559"/>
                  </a:lnTo>
                  <a:lnTo>
                    <a:pt x="84896" y="185962"/>
                  </a:lnTo>
                  <a:cubicBezTo>
                    <a:pt x="76810" y="181919"/>
                    <a:pt x="67570" y="179032"/>
                    <a:pt x="57752" y="179032"/>
                  </a:cubicBezTo>
                  <a:cubicBezTo>
                    <a:pt x="25988" y="179032"/>
                    <a:pt x="0" y="205020"/>
                    <a:pt x="0" y="236784"/>
                  </a:cubicBezTo>
                  <a:cubicBezTo>
                    <a:pt x="0" y="268548"/>
                    <a:pt x="25988" y="294536"/>
                    <a:pt x="57752" y="294536"/>
                  </a:cubicBezTo>
                  <a:cubicBezTo>
                    <a:pt x="89516" y="294536"/>
                    <a:pt x="115504" y="268548"/>
                    <a:pt x="115504" y="236784"/>
                  </a:cubicBezTo>
                  <a:cubicBezTo>
                    <a:pt x="115504" y="226966"/>
                    <a:pt x="113194" y="218303"/>
                    <a:pt x="109152" y="210218"/>
                  </a:cubicBezTo>
                  <a:lnTo>
                    <a:pt x="201555" y="117814"/>
                  </a:lnTo>
                  <a:lnTo>
                    <a:pt x="231586" y="121280"/>
                  </a:lnTo>
                  <a:lnTo>
                    <a:pt x="295114" y="57752"/>
                  </a:lnTo>
                  <a:lnTo>
                    <a:pt x="243137" y="51977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EC0DA31-FCB8-DE27-0A41-CE03B36E9C50}"/>
                </a:ext>
              </a:extLst>
            </p:cNvPr>
            <p:cNvSpPr/>
            <p:nvPr/>
          </p:nvSpPr>
          <p:spPr>
            <a:xfrm rot="19361073">
              <a:off x="370873" y="2105504"/>
              <a:ext cx="438916" cy="438916"/>
            </a:xfrm>
            <a:custGeom>
              <a:avLst/>
              <a:gdLst>
                <a:gd name="connsiteX0" fmla="*/ 408886 w 438916"/>
                <a:gd name="connsiteY0" fmla="*/ 120125 h 438916"/>
                <a:gd name="connsiteX1" fmla="*/ 401378 w 438916"/>
                <a:gd name="connsiteY1" fmla="*/ 128210 h 438916"/>
                <a:gd name="connsiteX2" fmla="*/ 390405 w 438916"/>
                <a:gd name="connsiteY2" fmla="*/ 127055 h 438916"/>
                <a:gd name="connsiteX3" fmla="*/ 378277 w 438916"/>
                <a:gd name="connsiteY3" fmla="*/ 125322 h 438916"/>
                <a:gd name="connsiteX4" fmla="*/ 404265 w 438916"/>
                <a:gd name="connsiteY4" fmla="*/ 219458 h 438916"/>
                <a:gd name="connsiteX5" fmla="*/ 219458 w 438916"/>
                <a:gd name="connsiteY5" fmla="*/ 404265 h 438916"/>
                <a:gd name="connsiteX6" fmla="*/ 34651 w 438916"/>
                <a:gd name="connsiteY6" fmla="*/ 219458 h 438916"/>
                <a:gd name="connsiteX7" fmla="*/ 219458 w 438916"/>
                <a:gd name="connsiteY7" fmla="*/ 34651 h 438916"/>
                <a:gd name="connsiteX8" fmla="*/ 313594 w 438916"/>
                <a:gd name="connsiteY8" fmla="*/ 60640 h 438916"/>
                <a:gd name="connsiteX9" fmla="*/ 312439 w 438916"/>
                <a:gd name="connsiteY9" fmla="*/ 49089 h 438916"/>
                <a:gd name="connsiteX10" fmla="*/ 310707 w 438916"/>
                <a:gd name="connsiteY10" fmla="*/ 37539 h 438916"/>
                <a:gd name="connsiteX11" fmla="*/ 318792 w 438916"/>
                <a:gd name="connsiteY11" fmla="*/ 29454 h 438916"/>
                <a:gd name="connsiteX12" fmla="*/ 322835 w 438916"/>
                <a:gd name="connsiteY12" fmla="*/ 25411 h 438916"/>
                <a:gd name="connsiteX13" fmla="*/ 219458 w 438916"/>
                <a:gd name="connsiteY13" fmla="*/ 0 h 438916"/>
                <a:gd name="connsiteX14" fmla="*/ 0 w 438916"/>
                <a:gd name="connsiteY14" fmla="*/ 219458 h 438916"/>
                <a:gd name="connsiteX15" fmla="*/ 219458 w 438916"/>
                <a:gd name="connsiteY15" fmla="*/ 438917 h 438916"/>
                <a:gd name="connsiteX16" fmla="*/ 438917 w 438916"/>
                <a:gd name="connsiteY16" fmla="*/ 219458 h 438916"/>
                <a:gd name="connsiteX17" fmla="*/ 412928 w 438916"/>
                <a:gd name="connsiteY17" fmla="*/ 116659 h 438916"/>
                <a:gd name="connsiteX18" fmla="*/ 408886 w 438916"/>
                <a:gd name="connsiteY18" fmla="*/ 120125 h 43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916" h="438916">
                  <a:moveTo>
                    <a:pt x="408886" y="120125"/>
                  </a:moveTo>
                  <a:lnTo>
                    <a:pt x="401378" y="128210"/>
                  </a:lnTo>
                  <a:lnTo>
                    <a:pt x="390405" y="127055"/>
                  </a:lnTo>
                  <a:lnTo>
                    <a:pt x="378277" y="125322"/>
                  </a:lnTo>
                  <a:cubicBezTo>
                    <a:pt x="394447" y="153043"/>
                    <a:pt x="404265" y="184807"/>
                    <a:pt x="404265" y="219458"/>
                  </a:cubicBezTo>
                  <a:cubicBezTo>
                    <a:pt x="404265" y="321102"/>
                    <a:pt x="321102" y="404265"/>
                    <a:pt x="219458" y="404265"/>
                  </a:cubicBezTo>
                  <a:cubicBezTo>
                    <a:pt x="117814" y="404265"/>
                    <a:pt x="34651" y="321102"/>
                    <a:pt x="34651" y="219458"/>
                  </a:cubicBezTo>
                  <a:cubicBezTo>
                    <a:pt x="34651" y="117814"/>
                    <a:pt x="117814" y="34651"/>
                    <a:pt x="219458" y="34651"/>
                  </a:cubicBezTo>
                  <a:cubicBezTo>
                    <a:pt x="253532" y="34651"/>
                    <a:pt x="285873" y="43892"/>
                    <a:pt x="313594" y="60640"/>
                  </a:cubicBezTo>
                  <a:lnTo>
                    <a:pt x="312439" y="49089"/>
                  </a:lnTo>
                  <a:lnTo>
                    <a:pt x="310707" y="37539"/>
                  </a:lnTo>
                  <a:lnTo>
                    <a:pt x="318792" y="29454"/>
                  </a:lnTo>
                  <a:lnTo>
                    <a:pt x="322835" y="25411"/>
                  </a:lnTo>
                  <a:cubicBezTo>
                    <a:pt x="291649" y="9240"/>
                    <a:pt x="256997" y="0"/>
                    <a:pt x="219458" y="0"/>
                  </a:cubicBezTo>
                  <a:cubicBezTo>
                    <a:pt x="98179" y="0"/>
                    <a:pt x="0" y="98179"/>
                    <a:pt x="0" y="219458"/>
                  </a:cubicBezTo>
                  <a:cubicBezTo>
                    <a:pt x="0" y="340738"/>
                    <a:pt x="98179" y="438917"/>
                    <a:pt x="219458" y="438917"/>
                  </a:cubicBezTo>
                  <a:cubicBezTo>
                    <a:pt x="340738" y="438917"/>
                    <a:pt x="438917" y="340738"/>
                    <a:pt x="438917" y="219458"/>
                  </a:cubicBezTo>
                  <a:cubicBezTo>
                    <a:pt x="438917" y="181919"/>
                    <a:pt x="429676" y="147268"/>
                    <a:pt x="412928" y="116659"/>
                  </a:cubicBezTo>
                  <a:lnTo>
                    <a:pt x="408886" y="120125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93A21A-D820-7924-DE3B-08527D928BE9}"/>
                </a:ext>
              </a:extLst>
            </p:cNvPr>
            <p:cNvSpPr/>
            <p:nvPr/>
          </p:nvSpPr>
          <p:spPr>
            <a:xfrm rot="19361073">
              <a:off x="451726" y="2186357"/>
              <a:ext cx="277210" cy="277210"/>
            </a:xfrm>
            <a:custGeom>
              <a:avLst/>
              <a:gdLst>
                <a:gd name="connsiteX0" fmla="*/ 235051 w 277210"/>
                <a:gd name="connsiteY0" fmla="*/ 99334 h 277210"/>
                <a:gd name="connsiteX1" fmla="*/ 242559 w 277210"/>
                <a:gd name="connsiteY1" fmla="*/ 138605 h 277210"/>
                <a:gd name="connsiteX2" fmla="*/ 138605 w 277210"/>
                <a:gd name="connsiteY2" fmla="*/ 242559 h 277210"/>
                <a:gd name="connsiteX3" fmla="*/ 34651 w 277210"/>
                <a:gd name="connsiteY3" fmla="*/ 138605 h 277210"/>
                <a:gd name="connsiteX4" fmla="*/ 138605 w 277210"/>
                <a:gd name="connsiteY4" fmla="*/ 34651 h 277210"/>
                <a:gd name="connsiteX5" fmla="*/ 177877 w 277210"/>
                <a:gd name="connsiteY5" fmla="*/ 42159 h 277210"/>
                <a:gd name="connsiteX6" fmla="*/ 203865 w 277210"/>
                <a:gd name="connsiteY6" fmla="*/ 16171 h 277210"/>
                <a:gd name="connsiteX7" fmla="*/ 138605 w 277210"/>
                <a:gd name="connsiteY7" fmla="*/ 0 h 277210"/>
                <a:gd name="connsiteX8" fmla="*/ 0 w 277210"/>
                <a:gd name="connsiteY8" fmla="*/ 138605 h 277210"/>
                <a:gd name="connsiteX9" fmla="*/ 138605 w 277210"/>
                <a:gd name="connsiteY9" fmla="*/ 277211 h 277210"/>
                <a:gd name="connsiteX10" fmla="*/ 277211 w 277210"/>
                <a:gd name="connsiteY10" fmla="*/ 138605 h 277210"/>
                <a:gd name="connsiteX11" fmla="*/ 261040 w 277210"/>
                <a:gd name="connsiteY11" fmla="*/ 73345 h 277210"/>
                <a:gd name="connsiteX12" fmla="*/ 235051 w 277210"/>
                <a:gd name="connsiteY12" fmla="*/ 99334 h 27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210" h="277210">
                  <a:moveTo>
                    <a:pt x="235051" y="99334"/>
                  </a:moveTo>
                  <a:cubicBezTo>
                    <a:pt x="240249" y="111462"/>
                    <a:pt x="242559" y="124745"/>
                    <a:pt x="242559" y="138605"/>
                  </a:cubicBezTo>
                  <a:cubicBezTo>
                    <a:pt x="242559" y="195780"/>
                    <a:pt x="195780" y="242559"/>
                    <a:pt x="138605" y="242559"/>
                  </a:cubicBezTo>
                  <a:cubicBezTo>
                    <a:pt x="81431" y="242559"/>
                    <a:pt x="34651" y="195780"/>
                    <a:pt x="34651" y="138605"/>
                  </a:cubicBezTo>
                  <a:cubicBezTo>
                    <a:pt x="34651" y="81431"/>
                    <a:pt x="81431" y="34651"/>
                    <a:pt x="138605" y="34651"/>
                  </a:cubicBezTo>
                  <a:cubicBezTo>
                    <a:pt x="152466" y="34651"/>
                    <a:pt x="165749" y="37539"/>
                    <a:pt x="177877" y="42159"/>
                  </a:cubicBezTo>
                  <a:lnTo>
                    <a:pt x="203865" y="16171"/>
                  </a:lnTo>
                  <a:cubicBezTo>
                    <a:pt x="184229" y="5775"/>
                    <a:pt x="162284" y="0"/>
                    <a:pt x="138605" y="0"/>
                  </a:cubicBezTo>
                  <a:cubicBezTo>
                    <a:pt x="62372" y="0"/>
                    <a:pt x="0" y="62372"/>
                    <a:pt x="0" y="138605"/>
                  </a:cubicBezTo>
                  <a:cubicBezTo>
                    <a:pt x="0" y="214838"/>
                    <a:pt x="62372" y="277211"/>
                    <a:pt x="138605" y="277211"/>
                  </a:cubicBezTo>
                  <a:cubicBezTo>
                    <a:pt x="214838" y="277211"/>
                    <a:pt x="277211" y="214838"/>
                    <a:pt x="277211" y="138605"/>
                  </a:cubicBezTo>
                  <a:cubicBezTo>
                    <a:pt x="277211" y="114927"/>
                    <a:pt x="271435" y="92981"/>
                    <a:pt x="261040" y="73345"/>
                  </a:cubicBezTo>
                  <a:lnTo>
                    <a:pt x="235051" y="99334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545AF788-EFC9-97C4-7EDD-1FBBC4D70A92}"/>
              </a:ext>
            </a:extLst>
          </p:cNvPr>
          <p:cNvSpPr txBox="1"/>
          <p:nvPr/>
        </p:nvSpPr>
        <p:spPr>
          <a:xfrm>
            <a:off x="9680163" y="1431032"/>
            <a:ext cx="1932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14276"/>
                </a:solidFill>
                <a:sym typeface="Wingdings" panose="05000000000000000000" pitchFamily="2" charset="2"/>
              </a:rPr>
              <a:t>Méthode désaisonnalisée, discriminante et sécurisante</a:t>
            </a:r>
            <a:endParaRPr lang="fr-FR" dirty="0">
              <a:solidFill>
                <a:srgbClr val="714276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441D47F-4280-2338-D923-468429ABDA3A}"/>
              </a:ext>
            </a:extLst>
          </p:cNvPr>
          <p:cNvCxnSpPr>
            <a:cxnSpLocks/>
          </p:cNvCxnSpPr>
          <p:nvPr/>
        </p:nvCxnSpPr>
        <p:spPr>
          <a:xfrm flipV="1">
            <a:off x="4406665" y="1716854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1B06A5B-0059-05E3-1100-D345C370A0F2}"/>
              </a:ext>
            </a:extLst>
          </p:cNvPr>
          <p:cNvSpPr txBox="1"/>
          <p:nvPr/>
        </p:nvSpPr>
        <p:spPr>
          <a:xfrm>
            <a:off x="4574122" y="1299420"/>
            <a:ext cx="436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14276"/>
                </a:solidFill>
              </a:rPr>
              <a:t>Mettre au point un </a:t>
            </a:r>
            <a:r>
              <a:rPr lang="fr-FR" sz="1600" b="1" dirty="0">
                <a:solidFill>
                  <a:srgbClr val="714276"/>
                </a:solidFill>
              </a:rPr>
              <a:t>protocole d’acclimatation </a:t>
            </a:r>
            <a:r>
              <a:rPr lang="fr-FR" sz="1600" dirty="0">
                <a:solidFill>
                  <a:srgbClr val="714276"/>
                </a:solidFill>
              </a:rPr>
              <a:t>standardisée en chambre climatique</a:t>
            </a:r>
            <a:endParaRPr lang="fr-FR" sz="1400" dirty="0">
              <a:solidFill>
                <a:srgbClr val="714276"/>
              </a:solidFill>
            </a:endParaRP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D46105BE-6D95-6947-FBB9-47534C3D8513}"/>
              </a:ext>
            </a:extLst>
          </p:cNvPr>
          <p:cNvSpPr/>
          <p:nvPr/>
        </p:nvSpPr>
        <p:spPr>
          <a:xfrm rot="16200000" flipH="1">
            <a:off x="9115382" y="1755907"/>
            <a:ext cx="287123" cy="37703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3B36C8B-50A9-3B17-C199-1FCE5FB3DD28}"/>
              </a:ext>
            </a:extLst>
          </p:cNvPr>
          <p:cNvSpPr txBox="1"/>
          <p:nvPr/>
        </p:nvSpPr>
        <p:spPr>
          <a:xfrm>
            <a:off x="4846589" y="1888441"/>
            <a:ext cx="393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rgbClr val="9547C1"/>
                </a:solidFill>
              </a:defRPr>
            </a:lvl1pPr>
          </a:lstStyle>
          <a:p>
            <a:r>
              <a:rPr lang="fr-FR" dirty="0">
                <a:solidFill>
                  <a:srgbClr val="714276"/>
                </a:solidFill>
              </a:rPr>
              <a:t>Faire subir un </a:t>
            </a:r>
            <a:r>
              <a:rPr lang="fr-FR" b="1" dirty="0">
                <a:solidFill>
                  <a:srgbClr val="714276"/>
                </a:solidFill>
              </a:rPr>
              <a:t>stress gel standardisé, </a:t>
            </a:r>
            <a:r>
              <a:rPr lang="fr-FR" dirty="0">
                <a:solidFill>
                  <a:srgbClr val="714276"/>
                </a:solidFill>
              </a:rPr>
              <a:t>caractérisé, répétable et discriminant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A08C6CE-9EC6-59EC-A1DE-36E8455A419A}"/>
              </a:ext>
            </a:extLst>
          </p:cNvPr>
          <p:cNvSpPr txBox="1"/>
          <p:nvPr/>
        </p:nvSpPr>
        <p:spPr>
          <a:xfrm>
            <a:off x="4846589" y="2436114"/>
            <a:ext cx="280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14276"/>
                </a:solidFill>
              </a:rPr>
              <a:t>Noter les </a:t>
            </a:r>
            <a:r>
              <a:rPr lang="fr-FR" sz="1600" b="1" dirty="0">
                <a:solidFill>
                  <a:srgbClr val="714276"/>
                </a:solidFill>
              </a:rPr>
              <a:t>dégâts de gel 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2C01752-B932-4608-C093-785481627121}"/>
              </a:ext>
            </a:extLst>
          </p:cNvPr>
          <p:cNvCxnSpPr>
            <a:cxnSpLocks/>
          </p:cNvCxnSpPr>
          <p:nvPr/>
        </p:nvCxnSpPr>
        <p:spPr>
          <a:xfrm>
            <a:off x="4427871" y="2118528"/>
            <a:ext cx="51837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3AF00A8-C703-01E1-5E5D-8888CB08CD71}"/>
              </a:ext>
            </a:extLst>
          </p:cNvPr>
          <p:cNvSpPr/>
          <p:nvPr/>
        </p:nvSpPr>
        <p:spPr>
          <a:xfrm>
            <a:off x="4341077" y="1270060"/>
            <a:ext cx="4663763" cy="11361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F154F02-2068-E29A-E6D6-AB1B3FDE0EE8}"/>
              </a:ext>
            </a:extLst>
          </p:cNvPr>
          <p:cNvCxnSpPr>
            <a:cxnSpLocks/>
          </p:cNvCxnSpPr>
          <p:nvPr/>
        </p:nvCxnSpPr>
        <p:spPr>
          <a:xfrm>
            <a:off x="4427871" y="2347395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C8B0706-C270-88B7-5C0F-EBBBC1BEC1E9}"/>
              </a:ext>
            </a:extLst>
          </p:cNvPr>
          <p:cNvCxnSpPr>
            <a:cxnSpLocks/>
          </p:cNvCxnSpPr>
          <p:nvPr/>
        </p:nvCxnSpPr>
        <p:spPr>
          <a:xfrm>
            <a:off x="4427871" y="2347395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5E2D023-73E6-55CD-D979-09BD7197B363}"/>
              </a:ext>
            </a:extLst>
          </p:cNvPr>
          <p:cNvSpPr/>
          <p:nvPr/>
        </p:nvSpPr>
        <p:spPr>
          <a:xfrm>
            <a:off x="502713" y="3033008"/>
            <a:ext cx="2670629" cy="72571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Pousse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(21 jours)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FFA6B-9DD5-3B29-848F-FADA26107934}"/>
              </a:ext>
            </a:extLst>
          </p:cNvPr>
          <p:cNvSpPr/>
          <p:nvPr/>
        </p:nvSpPr>
        <p:spPr>
          <a:xfrm>
            <a:off x="3173342" y="3033012"/>
            <a:ext cx="2670629" cy="72571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Acclimatation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(21 jours)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CD1A0C-16CE-574E-12FA-556C5ECAF588}"/>
              </a:ext>
            </a:extLst>
          </p:cNvPr>
          <p:cNvSpPr/>
          <p:nvPr/>
        </p:nvSpPr>
        <p:spPr>
          <a:xfrm>
            <a:off x="5843970" y="3033012"/>
            <a:ext cx="812799" cy="725715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 jours)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6D1560C-5C14-5F41-540B-15E864A01C36}"/>
              </a:ext>
            </a:extLst>
          </p:cNvPr>
          <p:cNvSpPr txBox="1"/>
          <p:nvPr/>
        </p:nvSpPr>
        <p:spPr>
          <a:xfrm>
            <a:off x="502712" y="3706534"/>
            <a:ext cx="267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70AD47"/>
                </a:solidFill>
                <a:latin typeface="Bahnschrift SemiBold" panose="020B0502040204020203" pitchFamily="34" charset="0"/>
              </a:rPr>
              <a:t>15°C/10°C      10h de jour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95C2481-A4E4-DD91-8E03-33B57091664C}"/>
              </a:ext>
            </a:extLst>
          </p:cNvPr>
          <p:cNvSpPr txBox="1"/>
          <p:nvPr/>
        </p:nvSpPr>
        <p:spPr>
          <a:xfrm>
            <a:off x="3173341" y="3688812"/>
            <a:ext cx="267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5B9BD5"/>
                </a:solidFill>
                <a:latin typeface="Bahnschrift SemiBold" panose="020B0502040204020203" pitchFamily="34" charset="0"/>
              </a:rPr>
              <a:t>4°C/2°C      10h de jour 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1A9C063-B353-84DD-8195-D80F76D43CCF}"/>
              </a:ext>
            </a:extLst>
          </p:cNvPr>
          <p:cNvSpPr txBox="1"/>
          <p:nvPr/>
        </p:nvSpPr>
        <p:spPr>
          <a:xfrm>
            <a:off x="502712" y="2813906"/>
            <a:ext cx="26706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rgbClr val="81B75C"/>
                </a:solidFill>
              </a:rPr>
              <a:t>Chambre </a:t>
            </a:r>
            <a:r>
              <a:rPr lang="fr-FR" sz="1400" i="1" dirty="0" err="1">
                <a:solidFill>
                  <a:srgbClr val="81B75C"/>
                </a:solidFill>
              </a:rPr>
              <a:t>Strader</a:t>
            </a:r>
            <a:endParaRPr lang="fr-FR" sz="1400" i="1" dirty="0">
              <a:solidFill>
                <a:srgbClr val="81B75C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46D786E-4682-BFBF-B315-C5543E26FDBB}"/>
              </a:ext>
            </a:extLst>
          </p:cNvPr>
          <p:cNvSpPr txBox="1"/>
          <p:nvPr/>
        </p:nvSpPr>
        <p:spPr>
          <a:xfrm>
            <a:off x="3148993" y="2807838"/>
            <a:ext cx="26706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>
                <a:solidFill>
                  <a:srgbClr val="67A2D8"/>
                </a:solidFill>
              </a:rPr>
              <a:t>Chambre Strader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63BDD88-FC95-6614-366A-ED90C5361216}"/>
              </a:ext>
            </a:extLst>
          </p:cNvPr>
          <p:cNvSpPr txBox="1"/>
          <p:nvPr/>
        </p:nvSpPr>
        <p:spPr>
          <a:xfrm>
            <a:off x="5615821" y="2812230"/>
            <a:ext cx="1310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>
                <a:solidFill>
                  <a:srgbClr val="203864"/>
                </a:solidFill>
              </a:rPr>
              <a:t>Chambres Aria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5E22E0-E54E-CDEF-A9A6-8B088E877B1F}"/>
              </a:ext>
            </a:extLst>
          </p:cNvPr>
          <p:cNvSpPr/>
          <p:nvPr/>
        </p:nvSpPr>
        <p:spPr>
          <a:xfrm>
            <a:off x="6648279" y="3048239"/>
            <a:ext cx="1411514" cy="725715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Sortie de stress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(7 jours)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B9101E-CC1D-613B-12D6-3C31149A7825}"/>
              </a:ext>
            </a:extLst>
          </p:cNvPr>
          <p:cNvSpPr/>
          <p:nvPr/>
        </p:nvSpPr>
        <p:spPr>
          <a:xfrm>
            <a:off x="8059793" y="3048239"/>
            <a:ext cx="2777670" cy="72571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Reprise de végétation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(14 jours)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B8E6C7F-6D12-786B-F9FE-54FDD4AD1984}"/>
              </a:ext>
            </a:extLst>
          </p:cNvPr>
          <p:cNvSpPr txBox="1"/>
          <p:nvPr/>
        </p:nvSpPr>
        <p:spPr>
          <a:xfrm>
            <a:off x="6488425" y="3805260"/>
            <a:ext cx="4022465" cy="21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  <a:defRPr/>
            </a:pPr>
            <a:r>
              <a:rPr lang="fr-FR" sz="1400" dirty="0">
                <a:solidFill>
                  <a:srgbClr val="ED7D31"/>
                </a:solidFill>
                <a:latin typeface="Bahnschrift SemiBold" panose="020B0502040204020203" pitchFamily="34" charset="0"/>
              </a:rPr>
              <a:t>                                      15°C/10°C   10h de jour 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3D7AB29-6AEF-029F-73D1-0005B5C4E353}"/>
              </a:ext>
            </a:extLst>
          </p:cNvPr>
          <p:cNvSpPr txBox="1"/>
          <p:nvPr/>
        </p:nvSpPr>
        <p:spPr>
          <a:xfrm>
            <a:off x="8085488" y="2826408"/>
            <a:ext cx="2713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>
                <a:solidFill>
                  <a:srgbClr val="C55A11"/>
                </a:solidFill>
              </a:rPr>
              <a:t>Chambre Strader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1861C9C-09F7-9043-E2C4-EE5126AB400A}"/>
              </a:ext>
            </a:extLst>
          </p:cNvPr>
          <p:cNvSpPr txBox="1"/>
          <p:nvPr/>
        </p:nvSpPr>
        <p:spPr>
          <a:xfrm>
            <a:off x="6699375" y="2819181"/>
            <a:ext cx="13379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>
                <a:solidFill>
                  <a:srgbClr val="EF8742"/>
                </a:solidFill>
              </a:rPr>
              <a:t>Chambres Aria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24C36F0-01F3-9019-1905-01DFBBF9F91B}"/>
              </a:ext>
            </a:extLst>
          </p:cNvPr>
          <p:cNvSpPr txBox="1"/>
          <p:nvPr/>
        </p:nvSpPr>
        <p:spPr>
          <a:xfrm>
            <a:off x="6971667" y="3738200"/>
            <a:ext cx="1117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solidFill>
                  <a:srgbClr val="ED7D31"/>
                </a:solidFill>
                <a:latin typeface="Bahnschrift SemiBold" panose="020B0502040204020203" pitchFamily="34" charset="0"/>
              </a:rPr>
              <a:t>4°C/2°C </a:t>
            </a:r>
            <a:endParaRPr lang="fr-FR" sz="140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3C6749F-B7C6-B8BB-A121-129E5DDFD8E7}"/>
              </a:ext>
            </a:extLst>
          </p:cNvPr>
          <p:cNvSpPr txBox="1"/>
          <p:nvPr/>
        </p:nvSpPr>
        <p:spPr>
          <a:xfrm>
            <a:off x="8657874" y="4118328"/>
            <a:ext cx="148619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FF0000"/>
                </a:solidFill>
                <a:latin typeface="Calibri" panose="020F0502020204030204"/>
              </a:rPr>
              <a:t>Notation dégâts foliaires</a:t>
            </a:r>
          </a:p>
          <a:p>
            <a:pPr algn="ctr">
              <a:defRPr/>
            </a:pPr>
            <a:r>
              <a:rPr lang="fr-FR" sz="1050" dirty="0">
                <a:solidFill>
                  <a:srgbClr val="FF0000"/>
                </a:solidFill>
                <a:latin typeface="Calibri" panose="020F0502020204030204"/>
              </a:rPr>
              <a:t>(14 jours après stress)</a:t>
            </a:r>
          </a:p>
        </p:txBody>
      </p:sp>
      <p:sp>
        <p:nvSpPr>
          <p:cNvPr id="44" name="Flèche : bas 43">
            <a:extLst>
              <a:ext uri="{FF2B5EF4-FFF2-40B4-BE49-F238E27FC236}">
                <a16:creationId xmlns:a16="http://schemas.microsoft.com/office/drawing/2014/main" id="{F7FDF4B3-7899-3F15-86B8-ADB859AD0751}"/>
              </a:ext>
            </a:extLst>
          </p:cNvPr>
          <p:cNvSpPr/>
          <p:nvPr/>
        </p:nvSpPr>
        <p:spPr>
          <a:xfrm rot="10800000">
            <a:off x="9318398" y="3911703"/>
            <a:ext cx="165147" cy="220767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7AB24B7-D3EE-0936-9F48-C9E416D5E28A}"/>
              </a:ext>
            </a:extLst>
          </p:cNvPr>
          <p:cNvSpPr txBox="1"/>
          <p:nvPr/>
        </p:nvSpPr>
        <p:spPr>
          <a:xfrm>
            <a:off x="5544612" y="3691999"/>
            <a:ext cx="141151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050" dirty="0">
                <a:solidFill>
                  <a:srgbClr val="4472C4">
                    <a:lumMod val="75000"/>
                  </a:srgbClr>
                </a:solidFill>
                <a:latin typeface="Bahnschrift SemiBold" panose="020B0502040204020203" pitchFamily="34" charset="0"/>
              </a:rPr>
              <a:t>Descente</a:t>
            </a:r>
          </a:p>
          <a:p>
            <a:pPr algn="ctr">
              <a:defRPr/>
            </a:pPr>
            <a:r>
              <a:rPr lang="fr-FR" sz="1050" dirty="0">
                <a:solidFill>
                  <a:srgbClr val="4472C4">
                    <a:lumMod val="75000"/>
                  </a:srgbClr>
                </a:solidFill>
                <a:latin typeface="Bahnschrift SemiBold" panose="020B0502040204020203" pitchFamily="34" charset="0"/>
              </a:rPr>
              <a:t> jusqu’à </a:t>
            </a:r>
            <a:r>
              <a:rPr lang="fr-FR" sz="1200" dirty="0">
                <a:solidFill>
                  <a:srgbClr val="4472C4">
                    <a:lumMod val="75000"/>
                  </a:srgbClr>
                </a:solidFill>
                <a:latin typeface="Bahnschrift SemiBold" panose="020B0502040204020203" pitchFamily="34" charset="0"/>
              </a:rPr>
              <a:t>-17°C</a:t>
            </a:r>
          </a:p>
        </p:txBody>
      </p:sp>
    </p:spTree>
    <p:extLst>
      <p:ext uri="{BB962C8B-B14F-4D97-AF65-F5344CB8AC3E}">
        <p14:creationId xmlns:p14="http://schemas.microsoft.com/office/powerpoint/2010/main" val="370955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2520F-F455-79C8-FEFB-7C17A9C50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F1050-0BB0-8D45-ABAA-63CB35EB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Evaluation variétale de la résistance au gel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FA6842-6FD4-3623-1635-5F48444A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13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18DCAAF-2CC5-8BD1-7764-EBB1507277C8}"/>
              </a:ext>
            </a:extLst>
          </p:cNvPr>
          <p:cNvSpPr/>
          <p:nvPr/>
        </p:nvSpPr>
        <p:spPr>
          <a:xfrm>
            <a:off x="560439" y="834419"/>
            <a:ext cx="10853182" cy="384393"/>
          </a:xfrm>
          <a:prstGeom prst="roundRect">
            <a:avLst>
              <a:gd name="adj" fmla="val 20950"/>
            </a:avLst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Essais en conditions contrôlées </a:t>
            </a:r>
            <a:r>
              <a:rPr lang="fr-FR" sz="14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:  Développement d’une méthode d’évaluation des variétés sur leur résistance au gel</a:t>
            </a:r>
            <a:endParaRPr lang="fr-FR" sz="1600" kern="0" dirty="0">
              <a:solidFill>
                <a:srgbClr val="2E1B30">
                  <a:lumMod val="75000"/>
                  <a:lumOff val="25000"/>
                </a:srgb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C20E23-61F4-903B-B8F8-3D53687F3326}"/>
              </a:ext>
            </a:extLst>
          </p:cNvPr>
          <p:cNvSpPr txBox="1"/>
          <p:nvPr/>
        </p:nvSpPr>
        <p:spPr>
          <a:xfrm>
            <a:off x="1902002" y="1782355"/>
            <a:ext cx="2342868" cy="738664"/>
          </a:xfrm>
          <a:prstGeom prst="rect">
            <a:avLst/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14276"/>
                </a:solidFill>
                <a:effectLst/>
                <a:uLnTx/>
                <a:uFillTx/>
                <a:latin typeface="Bahnschrift SemiBold" panose="020B0502040204020203" pitchFamily="34" charset="0"/>
              </a:rPr>
              <a:t>Protocole de screening variétal en conditions contrôlées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14276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8589E3D-5364-6423-DC88-B7E64FFFDADC}"/>
              </a:ext>
            </a:extLst>
          </p:cNvPr>
          <p:cNvGrpSpPr/>
          <p:nvPr/>
        </p:nvGrpSpPr>
        <p:grpSpPr>
          <a:xfrm>
            <a:off x="289579" y="1883674"/>
            <a:ext cx="1567993" cy="660746"/>
            <a:chOff x="289579" y="1883674"/>
            <a:chExt cx="1567993" cy="660746"/>
          </a:xfrm>
        </p:grpSpPr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241DAE53-91A3-5C48-EAE4-E11CB884E74D}"/>
                </a:ext>
              </a:extLst>
            </p:cNvPr>
            <p:cNvSpPr/>
            <p:nvPr/>
          </p:nvSpPr>
          <p:spPr>
            <a:xfrm rot="20409993">
              <a:off x="289579" y="1883674"/>
              <a:ext cx="1567993" cy="536027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       OBJECTIF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62069309-92A5-7B59-0B88-5BFB1E4BC47D}"/>
                </a:ext>
              </a:extLst>
            </p:cNvPr>
            <p:cNvSpPr/>
            <p:nvPr/>
          </p:nvSpPr>
          <p:spPr>
            <a:xfrm rot="19361073">
              <a:off x="459472" y="2052411"/>
              <a:ext cx="295113" cy="294536"/>
            </a:xfrm>
            <a:custGeom>
              <a:avLst/>
              <a:gdLst>
                <a:gd name="connsiteX0" fmla="*/ 243137 w 295113"/>
                <a:gd name="connsiteY0" fmla="*/ 51977 h 294536"/>
                <a:gd name="connsiteX1" fmla="*/ 237361 w 295113"/>
                <a:gd name="connsiteY1" fmla="*/ 0 h 294536"/>
                <a:gd name="connsiteX2" fmla="*/ 173834 w 295113"/>
                <a:gd name="connsiteY2" fmla="*/ 63527 h 294536"/>
                <a:gd name="connsiteX3" fmla="*/ 177299 w 295113"/>
                <a:gd name="connsiteY3" fmla="*/ 93559 h 294536"/>
                <a:gd name="connsiteX4" fmla="*/ 84896 w 295113"/>
                <a:gd name="connsiteY4" fmla="*/ 185962 h 294536"/>
                <a:gd name="connsiteX5" fmla="*/ 57752 w 295113"/>
                <a:gd name="connsiteY5" fmla="*/ 179032 h 294536"/>
                <a:gd name="connsiteX6" fmla="*/ 0 w 295113"/>
                <a:gd name="connsiteY6" fmla="*/ 236784 h 294536"/>
                <a:gd name="connsiteX7" fmla="*/ 57752 w 295113"/>
                <a:gd name="connsiteY7" fmla="*/ 294536 h 294536"/>
                <a:gd name="connsiteX8" fmla="*/ 115504 w 295113"/>
                <a:gd name="connsiteY8" fmla="*/ 236784 h 294536"/>
                <a:gd name="connsiteX9" fmla="*/ 109152 w 295113"/>
                <a:gd name="connsiteY9" fmla="*/ 210218 h 294536"/>
                <a:gd name="connsiteX10" fmla="*/ 201555 w 295113"/>
                <a:gd name="connsiteY10" fmla="*/ 117814 h 294536"/>
                <a:gd name="connsiteX11" fmla="*/ 231586 w 295113"/>
                <a:gd name="connsiteY11" fmla="*/ 121280 h 294536"/>
                <a:gd name="connsiteX12" fmla="*/ 295114 w 295113"/>
                <a:gd name="connsiteY12" fmla="*/ 57752 h 294536"/>
                <a:gd name="connsiteX13" fmla="*/ 243137 w 295113"/>
                <a:gd name="connsiteY13" fmla="*/ 51977 h 2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113" h="294536">
                  <a:moveTo>
                    <a:pt x="243137" y="51977"/>
                  </a:moveTo>
                  <a:lnTo>
                    <a:pt x="237361" y="0"/>
                  </a:lnTo>
                  <a:lnTo>
                    <a:pt x="173834" y="63527"/>
                  </a:lnTo>
                  <a:lnTo>
                    <a:pt x="177299" y="93559"/>
                  </a:lnTo>
                  <a:lnTo>
                    <a:pt x="84896" y="185962"/>
                  </a:lnTo>
                  <a:cubicBezTo>
                    <a:pt x="76810" y="181919"/>
                    <a:pt x="67570" y="179032"/>
                    <a:pt x="57752" y="179032"/>
                  </a:cubicBezTo>
                  <a:cubicBezTo>
                    <a:pt x="25988" y="179032"/>
                    <a:pt x="0" y="205020"/>
                    <a:pt x="0" y="236784"/>
                  </a:cubicBezTo>
                  <a:cubicBezTo>
                    <a:pt x="0" y="268548"/>
                    <a:pt x="25988" y="294536"/>
                    <a:pt x="57752" y="294536"/>
                  </a:cubicBezTo>
                  <a:cubicBezTo>
                    <a:pt x="89516" y="294536"/>
                    <a:pt x="115504" y="268548"/>
                    <a:pt x="115504" y="236784"/>
                  </a:cubicBezTo>
                  <a:cubicBezTo>
                    <a:pt x="115504" y="226966"/>
                    <a:pt x="113194" y="218303"/>
                    <a:pt x="109152" y="210218"/>
                  </a:cubicBezTo>
                  <a:lnTo>
                    <a:pt x="201555" y="117814"/>
                  </a:lnTo>
                  <a:lnTo>
                    <a:pt x="231586" y="121280"/>
                  </a:lnTo>
                  <a:lnTo>
                    <a:pt x="295114" y="57752"/>
                  </a:lnTo>
                  <a:lnTo>
                    <a:pt x="243137" y="51977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FADB6428-FD91-6A38-ECC6-66F1428A063E}"/>
                </a:ext>
              </a:extLst>
            </p:cNvPr>
            <p:cNvSpPr/>
            <p:nvPr/>
          </p:nvSpPr>
          <p:spPr>
            <a:xfrm rot="19361073">
              <a:off x="370873" y="2105504"/>
              <a:ext cx="438916" cy="438916"/>
            </a:xfrm>
            <a:custGeom>
              <a:avLst/>
              <a:gdLst>
                <a:gd name="connsiteX0" fmla="*/ 408886 w 438916"/>
                <a:gd name="connsiteY0" fmla="*/ 120125 h 438916"/>
                <a:gd name="connsiteX1" fmla="*/ 401378 w 438916"/>
                <a:gd name="connsiteY1" fmla="*/ 128210 h 438916"/>
                <a:gd name="connsiteX2" fmla="*/ 390405 w 438916"/>
                <a:gd name="connsiteY2" fmla="*/ 127055 h 438916"/>
                <a:gd name="connsiteX3" fmla="*/ 378277 w 438916"/>
                <a:gd name="connsiteY3" fmla="*/ 125322 h 438916"/>
                <a:gd name="connsiteX4" fmla="*/ 404265 w 438916"/>
                <a:gd name="connsiteY4" fmla="*/ 219458 h 438916"/>
                <a:gd name="connsiteX5" fmla="*/ 219458 w 438916"/>
                <a:gd name="connsiteY5" fmla="*/ 404265 h 438916"/>
                <a:gd name="connsiteX6" fmla="*/ 34651 w 438916"/>
                <a:gd name="connsiteY6" fmla="*/ 219458 h 438916"/>
                <a:gd name="connsiteX7" fmla="*/ 219458 w 438916"/>
                <a:gd name="connsiteY7" fmla="*/ 34651 h 438916"/>
                <a:gd name="connsiteX8" fmla="*/ 313594 w 438916"/>
                <a:gd name="connsiteY8" fmla="*/ 60640 h 438916"/>
                <a:gd name="connsiteX9" fmla="*/ 312439 w 438916"/>
                <a:gd name="connsiteY9" fmla="*/ 49089 h 438916"/>
                <a:gd name="connsiteX10" fmla="*/ 310707 w 438916"/>
                <a:gd name="connsiteY10" fmla="*/ 37539 h 438916"/>
                <a:gd name="connsiteX11" fmla="*/ 318792 w 438916"/>
                <a:gd name="connsiteY11" fmla="*/ 29454 h 438916"/>
                <a:gd name="connsiteX12" fmla="*/ 322835 w 438916"/>
                <a:gd name="connsiteY12" fmla="*/ 25411 h 438916"/>
                <a:gd name="connsiteX13" fmla="*/ 219458 w 438916"/>
                <a:gd name="connsiteY13" fmla="*/ 0 h 438916"/>
                <a:gd name="connsiteX14" fmla="*/ 0 w 438916"/>
                <a:gd name="connsiteY14" fmla="*/ 219458 h 438916"/>
                <a:gd name="connsiteX15" fmla="*/ 219458 w 438916"/>
                <a:gd name="connsiteY15" fmla="*/ 438917 h 438916"/>
                <a:gd name="connsiteX16" fmla="*/ 438917 w 438916"/>
                <a:gd name="connsiteY16" fmla="*/ 219458 h 438916"/>
                <a:gd name="connsiteX17" fmla="*/ 412928 w 438916"/>
                <a:gd name="connsiteY17" fmla="*/ 116659 h 438916"/>
                <a:gd name="connsiteX18" fmla="*/ 408886 w 438916"/>
                <a:gd name="connsiteY18" fmla="*/ 120125 h 43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916" h="438916">
                  <a:moveTo>
                    <a:pt x="408886" y="120125"/>
                  </a:moveTo>
                  <a:lnTo>
                    <a:pt x="401378" y="128210"/>
                  </a:lnTo>
                  <a:lnTo>
                    <a:pt x="390405" y="127055"/>
                  </a:lnTo>
                  <a:lnTo>
                    <a:pt x="378277" y="125322"/>
                  </a:lnTo>
                  <a:cubicBezTo>
                    <a:pt x="394447" y="153043"/>
                    <a:pt x="404265" y="184807"/>
                    <a:pt x="404265" y="219458"/>
                  </a:cubicBezTo>
                  <a:cubicBezTo>
                    <a:pt x="404265" y="321102"/>
                    <a:pt x="321102" y="404265"/>
                    <a:pt x="219458" y="404265"/>
                  </a:cubicBezTo>
                  <a:cubicBezTo>
                    <a:pt x="117814" y="404265"/>
                    <a:pt x="34651" y="321102"/>
                    <a:pt x="34651" y="219458"/>
                  </a:cubicBezTo>
                  <a:cubicBezTo>
                    <a:pt x="34651" y="117814"/>
                    <a:pt x="117814" y="34651"/>
                    <a:pt x="219458" y="34651"/>
                  </a:cubicBezTo>
                  <a:cubicBezTo>
                    <a:pt x="253532" y="34651"/>
                    <a:pt x="285873" y="43892"/>
                    <a:pt x="313594" y="60640"/>
                  </a:cubicBezTo>
                  <a:lnTo>
                    <a:pt x="312439" y="49089"/>
                  </a:lnTo>
                  <a:lnTo>
                    <a:pt x="310707" y="37539"/>
                  </a:lnTo>
                  <a:lnTo>
                    <a:pt x="318792" y="29454"/>
                  </a:lnTo>
                  <a:lnTo>
                    <a:pt x="322835" y="25411"/>
                  </a:lnTo>
                  <a:cubicBezTo>
                    <a:pt x="291649" y="9240"/>
                    <a:pt x="256997" y="0"/>
                    <a:pt x="219458" y="0"/>
                  </a:cubicBezTo>
                  <a:cubicBezTo>
                    <a:pt x="98179" y="0"/>
                    <a:pt x="0" y="98179"/>
                    <a:pt x="0" y="219458"/>
                  </a:cubicBezTo>
                  <a:cubicBezTo>
                    <a:pt x="0" y="340738"/>
                    <a:pt x="98179" y="438917"/>
                    <a:pt x="219458" y="438917"/>
                  </a:cubicBezTo>
                  <a:cubicBezTo>
                    <a:pt x="340738" y="438917"/>
                    <a:pt x="438917" y="340738"/>
                    <a:pt x="438917" y="219458"/>
                  </a:cubicBezTo>
                  <a:cubicBezTo>
                    <a:pt x="438917" y="181919"/>
                    <a:pt x="429676" y="147268"/>
                    <a:pt x="412928" y="116659"/>
                  </a:cubicBezTo>
                  <a:lnTo>
                    <a:pt x="408886" y="120125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F8F7028E-0A27-E5BE-999E-99C35168ECED}"/>
                </a:ext>
              </a:extLst>
            </p:cNvPr>
            <p:cNvSpPr/>
            <p:nvPr/>
          </p:nvSpPr>
          <p:spPr>
            <a:xfrm rot="19361073">
              <a:off x="451726" y="2186357"/>
              <a:ext cx="277210" cy="277210"/>
            </a:xfrm>
            <a:custGeom>
              <a:avLst/>
              <a:gdLst>
                <a:gd name="connsiteX0" fmla="*/ 235051 w 277210"/>
                <a:gd name="connsiteY0" fmla="*/ 99334 h 277210"/>
                <a:gd name="connsiteX1" fmla="*/ 242559 w 277210"/>
                <a:gd name="connsiteY1" fmla="*/ 138605 h 277210"/>
                <a:gd name="connsiteX2" fmla="*/ 138605 w 277210"/>
                <a:gd name="connsiteY2" fmla="*/ 242559 h 277210"/>
                <a:gd name="connsiteX3" fmla="*/ 34651 w 277210"/>
                <a:gd name="connsiteY3" fmla="*/ 138605 h 277210"/>
                <a:gd name="connsiteX4" fmla="*/ 138605 w 277210"/>
                <a:gd name="connsiteY4" fmla="*/ 34651 h 277210"/>
                <a:gd name="connsiteX5" fmla="*/ 177877 w 277210"/>
                <a:gd name="connsiteY5" fmla="*/ 42159 h 277210"/>
                <a:gd name="connsiteX6" fmla="*/ 203865 w 277210"/>
                <a:gd name="connsiteY6" fmla="*/ 16171 h 277210"/>
                <a:gd name="connsiteX7" fmla="*/ 138605 w 277210"/>
                <a:gd name="connsiteY7" fmla="*/ 0 h 277210"/>
                <a:gd name="connsiteX8" fmla="*/ 0 w 277210"/>
                <a:gd name="connsiteY8" fmla="*/ 138605 h 277210"/>
                <a:gd name="connsiteX9" fmla="*/ 138605 w 277210"/>
                <a:gd name="connsiteY9" fmla="*/ 277211 h 277210"/>
                <a:gd name="connsiteX10" fmla="*/ 277211 w 277210"/>
                <a:gd name="connsiteY10" fmla="*/ 138605 h 277210"/>
                <a:gd name="connsiteX11" fmla="*/ 261040 w 277210"/>
                <a:gd name="connsiteY11" fmla="*/ 73345 h 277210"/>
                <a:gd name="connsiteX12" fmla="*/ 235051 w 277210"/>
                <a:gd name="connsiteY12" fmla="*/ 99334 h 27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210" h="277210">
                  <a:moveTo>
                    <a:pt x="235051" y="99334"/>
                  </a:moveTo>
                  <a:cubicBezTo>
                    <a:pt x="240249" y="111462"/>
                    <a:pt x="242559" y="124745"/>
                    <a:pt x="242559" y="138605"/>
                  </a:cubicBezTo>
                  <a:cubicBezTo>
                    <a:pt x="242559" y="195780"/>
                    <a:pt x="195780" y="242559"/>
                    <a:pt x="138605" y="242559"/>
                  </a:cubicBezTo>
                  <a:cubicBezTo>
                    <a:pt x="81431" y="242559"/>
                    <a:pt x="34651" y="195780"/>
                    <a:pt x="34651" y="138605"/>
                  </a:cubicBezTo>
                  <a:cubicBezTo>
                    <a:pt x="34651" y="81431"/>
                    <a:pt x="81431" y="34651"/>
                    <a:pt x="138605" y="34651"/>
                  </a:cubicBezTo>
                  <a:cubicBezTo>
                    <a:pt x="152466" y="34651"/>
                    <a:pt x="165749" y="37539"/>
                    <a:pt x="177877" y="42159"/>
                  </a:cubicBezTo>
                  <a:lnTo>
                    <a:pt x="203865" y="16171"/>
                  </a:lnTo>
                  <a:cubicBezTo>
                    <a:pt x="184229" y="5775"/>
                    <a:pt x="162284" y="0"/>
                    <a:pt x="138605" y="0"/>
                  </a:cubicBezTo>
                  <a:cubicBezTo>
                    <a:pt x="62372" y="0"/>
                    <a:pt x="0" y="62372"/>
                    <a:pt x="0" y="138605"/>
                  </a:cubicBezTo>
                  <a:cubicBezTo>
                    <a:pt x="0" y="214838"/>
                    <a:pt x="62372" y="277211"/>
                    <a:pt x="138605" y="277211"/>
                  </a:cubicBezTo>
                  <a:cubicBezTo>
                    <a:pt x="214838" y="277211"/>
                    <a:pt x="277211" y="214838"/>
                    <a:pt x="277211" y="138605"/>
                  </a:cubicBezTo>
                  <a:cubicBezTo>
                    <a:pt x="277211" y="114927"/>
                    <a:pt x="271435" y="92981"/>
                    <a:pt x="261040" y="73345"/>
                  </a:cubicBezTo>
                  <a:lnTo>
                    <a:pt x="235051" y="99334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89DAEAA-5EC7-5234-148F-ED6D5C117E1A}"/>
              </a:ext>
            </a:extLst>
          </p:cNvPr>
          <p:cNvSpPr txBox="1"/>
          <p:nvPr/>
        </p:nvSpPr>
        <p:spPr>
          <a:xfrm>
            <a:off x="9680163" y="1431032"/>
            <a:ext cx="1932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14276"/>
                </a:solidFill>
                <a:sym typeface="Wingdings" panose="05000000000000000000" pitchFamily="2" charset="2"/>
              </a:rPr>
              <a:t>Méthode désaisonnalisée, discriminante et sécurisante</a:t>
            </a:r>
            <a:endParaRPr lang="fr-FR" dirty="0">
              <a:solidFill>
                <a:srgbClr val="714276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6591660-B6FE-3B47-B9E5-A783E0E9933A}"/>
              </a:ext>
            </a:extLst>
          </p:cNvPr>
          <p:cNvCxnSpPr>
            <a:cxnSpLocks/>
          </p:cNvCxnSpPr>
          <p:nvPr/>
        </p:nvCxnSpPr>
        <p:spPr>
          <a:xfrm flipV="1">
            <a:off x="4406665" y="1716854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DAC29D4-BB2B-598C-1E0D-65C235D22523}"/>
              </a:ext>
            </a:extLst>
          </p:cNvPr>
          <p:cNvSpPr txBox="1"/>
          <p:nvPr/>
        </p:nvSpPr>
        <p:spPr>
          <a:xfrm>
            <a:off x="4574122" y="1299420"/>
            <a:ext cx="436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14276"/>
                </a:solidFill>
              </a:rPr>
              <a:t>Mettre au point un </a:t>
            </a:r>
            <a:r>
              <a:rPr lang="fr-FR" sz="1600" b="1" dirty="0">
                <a:solidFill>
                  <a:srgbClr val="714276"/>
                </a:solidFill>
              </a:rPr>
              <a:t>protocole d’acclimatation </a:t>
            </a:r>
            <a:r>
              <a:rPr lang="fr-FR" sz="1600" dirty="0">
                <a:solidFill>
                  <a:srgbClr val="714276"/>
                </a:solidFill>
              </a:rPr>
              <a:t>standardisée en chambre climatique</a:t>
            </a:r>
            <a:endParaRPr lang="fr-FR" sz="1400" dirty="0">
              <a:solidFill>
                <a:srgbClr val="714276"/>
              </a:solidFill>
            </a:endParaRP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8EFD035B-7E18-5799-AA0D-9A3E3E8160BE}"/>
              </a:ext>
            </a:extLst>
          </p:cNvPr>
          <p:cNvSpPr/>
          <p:nvPr/>
        </p:nvSpPr>
        <p:spPr>
          <a:xfrm rot="16200000" flipH="1">
            <a:off x="9115382" y="1755907"/>
            <a:ext cx="287123" cy="37703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6D21DD9-4F75-D3D1-34F8-79A7BAD051BB}"/>
              </a:ext>
            </a:extLst>
          </p:cNvPr>
          <p:cNvSpPr txBox="1"/>
          <p:nvPr/>
        </p:nvSpPr>
        <p:spPr>
          <a:xfrm>
            <a:off x="4846589" y="1888441"/>
            <a:ext cx="393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rgbClr val="9547C1"/>
                </a:solidFill>
              </a:defRPr>
            </a:lvl1pPr>
          </a:lstStyle>
          <a:p>
            <a:r>
              <a:rPr lang="fr-FR" dirty="0">
                <a:solidFill>
                  <a:srgbClr val="714276"/>
                </a:solidFill>
              </a:rPr>
              <a:t>Faire subir un </a:t>
            </a:r>
            <a:r>
              <a:rPr lang="fr-FR" b="1" dirty="0">
                <a:solidFill>
                  <a:srgbClr val="714276"/>
                </a:solidFill>
              </a:rPr>
              <a:t>stress gel standardisé, </a:t>
            </a:r>
            <a:r>
              <a:rPr lang="fr-FR" dirty="0">
                <a:solidFill>
                  <a:srgbClr val="714276"/>
                </a:solidFill>
              </a:rPr>
              <a:t>caractérisé, répétable et discriminant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D06ADA5-553C-C0D0-E9FB-DCCAB41F5EAB}"/>
              </a:ext>
            </a:extLst>
          </p:cNvPr>
          <p:cNvCxnSpPr>
            <a:cxnSpLocks/>
          </p:cNvCxnSpPr>
          <p:nvPr/>
        </p:nvCxnSpPr>
        <p:spPr>
          <a:xfrm>
            <a:off x="4427871" y="2118528"/>
            <a:ext cx="51837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F339157-9363-AA02-E3F3-E359EC0791F0}"/>
              </a:ext>
            </a:extLst>
          </p:cNvPr>
          <p:cNvSpPr/>
          <p:nvPr/>
        </p:nvSpPr>
        <p:spPr>
          <a:xfrm>
            <a:off x="4341077" y="1270060"/>
            <a:ext cx="4663763" cy="11361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D86DA63-E0E1-64F5-CBAC-E414E95E095B}"/>
              </a:ext>
            </a:extLst>
          </p:cNvPr>
          <p:cNvCxnSpPr>
            <a:cxnSpLocks/>
          </p:cNvCxnSpPr>
          <p:nvPr/>
        </p:nvCxnSpPr>
        <p:spPr>
          <a:xfrm>
            <a:off x="4427871" y="2347395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0AF1589-9D40-2377-EDAA-AE898F8AF77E}"/>
              </a:ext>
            </a:extLst>
          </p:cNvPr>
          <p:cNvCxnSpPr>
            <a:cxnSpLocks/>
          </p:cNvCxnSpPr>
          <p:nvPr/>
        </p:nvCxnSpPr>
        <p:spPr>
          <a:xfrm>
            <a:off x="4427871" y="2347395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A203D48D-D31C-9197-63CC-08922DD4C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12" y="2718327"/>
            <a:ext cx="6904336" cy="363409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70E4224-4D74-2F0F-71DC-6F0F55C8B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12" y="2865961"/>
            <a:ext cx="4887434" cy="385070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FFF3FC4-5CD1-5E99-AA11-DA204BB73AB1}"/>
              </a:ext>
            </a:extLst>
          </p:cNvPr>
          <p:cNvSpPr txBox="1"/>
          <p:nvPr/>
        </p:nvSpPr>
        <p:spPr>
          <a:xfrm>
            <a:off x="4846588" y="2436114"/>
            <a:ext cx="350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14276"/>
                </a:solidFill>
              </a:rPr>
              <a:t>Noter les </a:t>
            </a:r>
            <a:r>
              <a:rPr lang="fr-FR" sz="1600" b="1" dirty="0">
                <a:solidFill>
                  <a:srgbClr val="714276"/>
                </a:solidFill>
              </a:rPr>
              <a:t>dégâts de gel QUANTITATIVEMENT </a:t>
            </a:r>
          </a:p>
        </p:txBody>
      </p:sp>
    </p:spTree>
    <p:extLst>
      <p:ext uri="{BB962C8B-B14F-4D97-AF65-F5344CB8AC3E}">
        <p14:creationId xmlns:p14="http://schemas.microsoft.com/office/powerpoint/2010/main" val="1441545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3CD8F-2CD1-37C4-F041-B63E0BFF6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8CFEA-607C-A6F3-F71D-7C63EBC8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Evaluation variétale de la résistance au gel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A39B59-8745-3125-CADD-EE799653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14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93E1C40-B958-4ACF-52D7-259E2AA73093}"/>
              </a:ext>
            </a:extLst>
          </p:cNvPr>
          <p:cNvSpPr/>
          <p:nvPr/>
        </p:nvSpPr>
        <p:spPr>
          <a:xfrm>
            <a:off x="560439" y="834419"/>
            <a:ext cx="10853182" cy="384393"/>
          </a:xfrm>
          <a:prstGeom prst="roundRect">
            <a:avLst>
              <a:gd name="adj" fmla="val 20950"/>
            </a:avLst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Essais en conditions contrôlées </a:t>
            </a:r>
            <a:r>
              <a:rPr lang="fr-FR" sz="14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:  Développement d’une méthode d’évaluation des variétés sur leur résistance au gel</a:t>
            </a:r>
            <a:endParaRPr lang="fr-FR" sz="1600" kern="0" dirty="0">
              <a:solidFill>
                <a:srgbClr val="2E1B30">
                  <a:lumMod val="75000"/>
                  <a:lumOff val="25000"/>
                </a:srgbClr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2AAACE-F868-471B-3255-1C36A2FCC69E}"/>
              </a:ext>
            </a:extLst>
          </p:cNvPr>
          <p:cNvGrpSpPr/>
          <p:nvPr/>
        </p:nvGrpSpPr>
        <p:grpSpPr>
          <a:xfrm>
            <a:off x="4562889" y="1425501"/>
            <a:ext cx="6850732" cy="5021202"/>
            <a:chOff x="4351868" y="1748066"/>
            <a:chExt cx="6850732" cy="5021202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5D4429BA-ADC6-743C-762D-DD2BC8357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1868" y="1903413"/>
              <a:ext cx="6850732" cy="4865855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F7A932-8087-78EC-21B8-6D4B4E7A3694}"/>
                </a:ext>
              </a:extLst>
            </p:cNvPr>
            <p:cNvSpPr/>
            <p:nvPr/>
          </p:nvSpPr>
          <p:spPr>
            <a:xfrm>
              <a:off x="7230534" y="5520267"/>
              <a:ext cx="237065" cy="845804"/>
            </a:xfrm>
            <a:prstGeom prst="rect">
              <a:avLst/>
            </a:prstGeom>
            <a:solidFill>
              <a:srgbClr val="00B3E5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439921C-CB39-66DD-8703-6369BFEA8D5F}"/>
                </a:ext>
              </a:extLst>
            </p:cNvPr>
            <p:cNvSpPr/>
            <p:nvPr/>
          </p:nvSpPr>
          <p:spPr>
            <a:xfrm>
              <a:off x="5300134" y="5520267"/>
              <a:ext cx="237065" cy="845804"/>
            </a:xfrm>
            <a:prstGeom prst="rect">
              <a:avLst/>
            </a:prstGeom>
            <a:solidFill>
              <a:srgbClr val="F47D34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9F917-3C32-ABD9-645F-2814788CF9FE}"/>
                </a:ext>
              </a:extLst>
            </p:cNvPr>
            <p:cNvSpPr/>
            <p:nvPr/>
          </p:nvSpPr>
          <p:spPr>
            <a:xfrm rot="16200000">
              <a:off x="5667897" y="2401120"/>
              <a:ext cx="110278" cy="845804"/>
            </a:xfrm>
            <a:prstGeom prst="rect">
              <a:avLst/>
            </a:prstGeom>
            <a:solidFill>
              <a:srgbClr val="F47D34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379B92D-03E5-291B-28FC-62CC64F3CB9F}"/>
                </a:ext>
              </a:extLst>
            </p:cNvPr>
            <p:cNvSpPr/>
            <p:nvPr/>
          </p:nvSpPr>
          <p:spPr>
            <a:xfrm rot="16200000">
              <a:off x="5968133" y="2226314"/>
              <a:ext cx="125617" cy="1461615"/>
            </a:xfrm>
            <a:prstGeom prst="rect">
              <a:avLst/>
            </a:prstGeom>
            <a:solidFill>
              <a:srgbClr val="DC71F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DC71FA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10CAED2-2108-1AFD-9509-B862290B9325}"/>
                </a:ext>
              </a:extLst>
            </p:cNvPr>
            <p:cNvSpPr/>
            <p:nvPr/>
          </p:nvSpPr>
          <p:spPr>
            <a:xfrm rot="16200000">
              <a:off x="7353178" y="1408076"/>
              <a:ext cx="110278" cy="2581031"/>
            </a:xfrm>
            <a:prstGeom prst="rect">
              <a:avLst/>
            </a:prstGeom>
            <a:solidFill>
              <a:srgbClr val="FF00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424F40-9A17-4503-4166-2766A7737EBD}"/>
                </a:ext>
              </a:extLst>
            </p:cNvPr>
            <p:cNvSpPr/>
            <p:nvPr/>
          </p:nvSpPr>
          <p:spPr>
            <a:xfrm rot="16200000">
              <a:off x="7567314" y="1060968"/>
              <a:ext cx="104483" cy="3000763"/>
            </a:xfrm>
            <a:prstGeom prst="rect">
              <a:avLst/>
            </a:prstGeom>
            <a:solidFill>
              <a:srgbClr val="00B3E5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27C92F-BBC5-CE0A-38C8-6074850E588B}"/>
                </a:ext>
              </a:extLst>
            </p:cNvPr>
            <p:cNvSpPr/>
            <p:nvPr/>
          </p:nvSpPr>
          <p:spPr>
            <a:xfrm rot="16200000">
              <a:off x="9434662" y="1055186"/>
              <a:ext cx="104482" cy="2755231"/>
            </a:xfrm>
            <a:prstGeom prst="rect">
              <a:avLst/>
            </a:prstGeom>
            <a:solidFill>
              <a:srgbClr val="F5D801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9B1162C-CB01-7B01-50EA-C12D005B327F}"/>
                </a:ext>
              </a:extLst>
            </p:cNvPr>
            <p:cNvSpPr/>
            <p:nvPr/>
          </p:nvSpPr>
          <p:spPr>
            <a:xfrm rot="16200000">
              <a:off x="9645324" y="1146212"/>
              <a:ext cx="104260" cy="2334130"/>
            </a:xfrm>
            <a:prstGeom prst="rect">
              <a:avLst/>
            </a:prstGeom>
            <a:solidFill>
              <a:srgbClr val="A9D08E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DDF8BD8-6555-48CB-4446-8EFB597D1482}"/>
                </a:ext>
              </a:extLst>
            </p:cNvPr>
            <p:cNvSpPr/>
            <p:nvPr/>
          </p:nvSpPr>
          <p:spPr>
            <a:xfrm rot="16200000">
              <a:off x="9939700" y="1313060"/>
              <a:ext cx="105056" cy="1744582"/>
            </a:xfrm>
            <a:prstGeom prst="rect">
              <a:avLst/>
            </a:prstGeom>
            <a:solidFill>
              <a:srgbClr val="FF6699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B07AAA9-7A65-2658-4156-C2D9C3AD1F83}"/>
                </a:ext>
              </a:extLst>
            </p:cNvPr>
            <p:cNvSpPr/>
            <p:nvPr/>
          </p:nvSpPr>
          <p:spPr>
            <a:xfrm rot="16200000">
              <a:off x="10935170" y="1938778"/>
              <a:ext cx="99330" cy="240631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202953D-002D-82C7-F1A5-FDAC41F30070}"/>
                </a:ext>
              </a:extLst>
            </p:cNvPr>
            <p:cNvSpPr txBox="1"/>
            <p:nvPr/>
          </p:nvSpPr>
          <p:spPr>
            <a:xfrm>
              <a:off x="4859867" y="1748066"/>
              <a:ext cx="63427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/>
                <a:t>Ligne de couleur représentant les variétés non-significativement différentes du témoin symbolisé par la couleur (test </a:t>
              </a:r>
              <a:r>
                <a:rPr lang="fr-FR" sz="1100" i="1" dirty="0" err="1"/>
                <a:t>Dunnett</a:t>
              </a:r>
              <a:r>
                <a:rPr lang="fr-FR" sz="1100" i="1" dirty="0"/>
                <a:t>)</a:t>
              </a:r>
            </a:p>
          </p:txBody>
        </p:sp>
      </p:grpSp>
      <p:sp>
        <p:nvSpPr>
          <p:cNvPr id="53" name="Espace réservé du contenu 2">
            <a:extLst>
              <a:ext uri="{FF2B5EF4-FFF2-40B4-BE49-F238E27FC236}">
                <a16:creationId xmlns:a16="http://schemas.microsoft.com/office/drawing/2014/main" id="{24A602CF-3680-97CF-5ACF-AEA815122C0C}"/>
              </a:ext>
            </a:extLst>
          </p:cNvPr>
          <p:cNvSpPr txBox="1">
            <a:spLocks/>
          </p:cNvSpPr>
          <p:nvPr/>
        </p:nvSpPr>
        <p:spPr>
          <a:xfrm>
            <a:off x="530219" y="1938582"/>
            <a:ext cx="3940920" cy="3159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b="1" spc="0" dirty="0">
                <a:solidFill>
                  <a:srgbClr val="000000">
                    <a:alpha val="60000"/>
                  </a:srgbClr>
                </a:solidFill>
              </a:rPr>
              <a:t>Classement des variétés à partir des notations de dégâts foliaires 14 jours après le stress de gel </a:t>
            </a:r>
          </a:p>
          <a:p>
            <a:pPr algn="just"/>
            <a:r>
              <a:rPr lang="fr-FR" sz="1400" spc="0" dirty="0">
                <a:solidFill>
                  <a:srgbClr val="000000">
                    <a:alpha val="60000"/>
                  </a:srgbClr>
                </a:solidFill>
              </a:rPr>
              <a:t>Certains témoins confondus</a:t>
            </a:r>
          </a:p>
          <a:p>
            <a:pPr algn="just"/>
            <a:r>
              <a:rPr lang="fr-FR" sz="1400" spc="0" dirty="0">
                <a:solidFill>
                  <a:srgbClr val="000000">
                    <a:alpha val="60000"/>
                  </a:srgbClr>
                </a:solidFill>
              </a:rPr>
              <a:t>Inversion de l’ordre des témoins (</a:t>
            </a:r>
            <a:r>
              <a:rPr lang="fr-FR" sz="1400" spc="0" dirty="0" err="1">
                <a:solidFill>
                  <a:srgbClr val="000000">
                    <a:alpha val="60000"/>
                  </a:srgbClr>
                </a:solidFill>
              </a:rPr>
              <a:t>Cappelle</a:t>
            </a:r>
            <a:r>
              <a:rPr lang="fr-FR" sz="1400" spc="0" dirty="0">
                <a:solidFill>
                  <a:srgbClr val="000000">
                    <a:alpha val="60000"/>
                  </a:srgbClr>
                </a:solidFill>
              </a:rPr>
              <a:t> et </a:t>
            </a:r>
            <a:r>
              <a:rPr lang="fr-FR" sz="1400" spc="0" dirty="0" err="1">
                <a:solidFill>
                  <a:srgbClr val="000000">
                    <a:alpha val="60000"/>
                  </a:srgbClr>
                </a:solidFill>
              </a:rPr>
              <a:t>Korelli</a:t>
            </a:r>
            <a:r>
              <a:rPr lang="fr-FR" sz="1400" spc="0" dirty="0">
                <a:solidFill>
                  <a:srgbClr val="000000">
                    <a:alpha val="60000"/>
                  </a:srgbClr>
                </a:solidFill>
              </a:rPr>
              <a:t>)</a:t>
            </a:r>
          </a:p>
          <a:p>
            <a:pPr algn="just"/>
            <a:r>
              <a:rPr lang="fr-FR" sz="1400" spc="0" dirty="0">
                <a:solidFill>
                  <a:srgbClr val="000000">
                    <a:alpha val="60000"/>
                  </a:srgbClr>
                </a:solidFill>
              </a:rPr>
              <a:t>Discrimination globale mais pas en groupes précis et  significativement distincts 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4179300-97CB-B148-FE74-6B1AD6044620}"/>
              </a:ext>
            </a:extLst>
          </p:cNvPr>
          <p:cNvSpPr txBox="1"/>
          <p:nvPr/>
        </p:nvSpPr>
        <p:spPr>
          <a:xfrm>
            <a:off x="2295993" y="4655720"/>
            <a:ext cx="2266896" cy="702308"/>
          </a:xfrm>
          <a:prstGeom prst="rect">
            <a:avLst/>
          </a:prstGeom>
          <a:noFill/>
          <a:ln>
            <a:solidFill>
              <a:srgbClr val="CDA9E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400" dirty="0">
                <a:solidFill>
                  <a:srgbClr val="714276"/>
                </a:solidFill>
              </a:rPr>
              <a:t>PPDS du test </a:t>
            </a:r>
            <a:r>
              <a:rPr lang="fr-FR" sz="1400" dirty="0" err="1">
                <a:solidFill>
                  <a:srgbClr val="714276"/>
                </a:solidFill>
              </a:rPr>
              <a:t>Dunnett</a:t>
            </a:r>
            <a:r>
              <a:rPr lang="fr-FR" sz="1400" dirty="0">
                <a:solidFill>
                  <a:srgbClr val="714276"/>
                </a:solidFill>
              </a:rPr>
              <a:t> = 8.7%</a:t>
            </a: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sz="1400" b="1" dirty="0">
                <a:solidFill>
                  <a:srgbClr val="714276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≈ 2 points Note Froid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36E1D2E-8E49-DC05-97AA-ED3182851E27}"/>
              </a:ext>
            </a:extLst>
          </p:cNvPr>
          <p:cNvSpPr txBox="1"/>
          <p:nvPr/>
        </p:nvSpPr>
        <p:spPr>
          <a:xfrm>
            <a:off x="204818" y="4655720"/>
            <a:ext cx="2091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rgbClr val="714276"/>
                </a:solidFill>
              </a:rPr>
              <a:t>Capacité de discrimination du test en conditions contrôlées 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1F6A597-FBF3-2229-B7C2-04F327AD7A26}"/>
              </a:ext>
            </a:extLst>
          </p:cNvPr>
          <p:cNvSpPr/>
          <p:nvPr/>
        </p:nvSpPr>
        <p:spPr>
          <a:xfrm>
            <a:off x="398227" y="1335391"/>
            <a:ext cx="4326874" cy="461665"/>
          </a:xfrm>
          <a:prstGeom prst="rect">
            <a:avLst/>
          </a:prstGeom>
          <a:solidFill>
            <a:srgbClr val="EADCEC"/>
          </a:solidFill>
        </p:spPr>
        <p:txBody>
          <a:bodyPr wrap="square" rtlCol="0">
            <a:spAutoFit/>
          </a:bodyPr>
          <a:lstStyle/>
          <a:p>
            <a:r>
              <a:rPr lang="fr-FR" sz="1200" kern="0" dirty="0"/>
              <a:t>Le protocole décrit est répété 8 fois </a:t>
            </a:r>
          </a:p>
          <a:p>
            <a:r>
              <a:rPr lang="fr-FR" sz="1200" b="1" kern="0" dirty="0"/>
              <a:t>=&gt; 30 à 50 plantes observées pour une même variété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A4B3E0-724E-A2B7-9B15-0CB8D2DF4C7F}"/>
              </a:ext>
            </a:extLst>
          </p:cNvPr>
          <p:cNvSpPr/>
          <p:nvPr/>
        </p:nvSpPr>
        <p:spPr>
          <a:xfrm>
            <a:off x="398227" y="5549731"/>
            <a:ext cx="4326874" cy="646331"/>
          </a:xfrm>
          <a:prstGeom prst="rect">
            <a:avLst/>
          </a:prstGeom>
          <a:solidFill>
            <a:srgbClr val="EADCE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kern="0" dirty="0"/>
              <a:t>Pour être assez discriminant pour distinguer les variétés à 1 point de note Froid près, il faudrait</a:t>
            </a:r>
            <a:r>
              <a:rPr lang="fr-FR" sz="1200" b="1" kern="0" dirty="0"/>
              <a:t> </a:t>
            </a:r>
            <a:r>
              <a:rPr lang="fr-FR" sz="1200" b="1" kern="0"/>
              <a:t>répéter</a:t>
            </a:r>
            <a:r>
              <a:rPr lang="fr-FR" sz="1200" b="1" kern="0" dirty="0"/>
              <a:t> le protocole une 20aine de fois  </a:t>
            </a:r>
            <a:r>
              <a:rPr lang="fr-FR" sz="1200" kern="0" dirty="0"/>
              <a:t>=&gt; Environ </a:t>
            </a:r>
            <a:r>
              <a:rPr lang="fr-FR" sz="1200" b="1" kern="0" dirty="0"/>
              <a:t>90 plantes observées pour une variété</a:t>
            </a:r>
          </a:p>
        </p:txBody>
      </p:sp>
    </p:spTree>
    <p:extLst>
      <p:ext uri="{BB962C8B-B14F-4D97-AF65-F5344CB8AC3E}">
        <p14:creationId xmlns:p14="http://schemas.microsoft.com/office/powerpoint/2010/main" val="68150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DAFB8-9234-75CA-F469-1BFA63C31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C62A2E4-1D8D-AED4-BFE4-8B5B95D9A7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915" y="2725909"/>
            <a:ext cx="3332702" cy="19951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207EDF6-A3C0-5FC8-D304-0CC5C6F3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Evaluation variétale de la résistance au gel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291C48-96EA-0430-991E-9F723AA7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15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1B66A0D-0869-E5C6-1C3C-408C3B576BF5}"/>
              </a:ext>
            </a:extLst>
          </p:cNvPr>
          <p:cNvSpPr/>
          <p:nvPr/>
        </p:nvSpPr>
        <p:spPr>
          <a:xfrm>
            <a:off x="560439" y="834419"/>
            <a:ext cx="10853182" cy="384393"/>
          </a:xfrm>
          <a:prstGeom prst="roundRect">
            <a:avLst>
              <a:gd name="adj" fmla="val 20950"/>
            </a:avLst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Essais en conditions contrôlées </a:t>
            </a:r>
            <a:r>
              <a:rPr lang="fr-FR" sz="14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:  Développement d’une méthode d’évaluation des variétés sur leur résistance au gel</a:t>
            </a:r>
            <a:endParaRPr lang="fr-FR" sz="1600" kern="0" dirty="0">
              <a:solidFill>
                <a:srgbClr val="2E1B30">
                  <a:lumMod val="75000"/>
                  <a:lumOff val="25000"/>
                </a:srgb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Image 5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E1C59F57-C70C-D086-3973-82C6193B4B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24" y="1478060"/>
            <a:ext cx="5755734" cy="468092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F9659A-6E5D-934B-968F-6F5423E5D22B}"/>
              </a:ext>
            </a:extLst>
          </p:cNvPr>
          <p:cNvSpPr txBox="1">
            <a:spLocks/>
          </p:cNvSpPr>
          <p:nvPr/>
        </p:nvSpPr>
        <p:spPr>
          <a:xfrm>
            <a:off x="5722037" y="1388218"/>
            <a:ext cx="5137100" cy="11041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FR" sz="1600" spc="0" dirty="0"/>
              <a:t>Résultats de notations de dégâts foliaires </a:t>
            </a:r>
            <a:r>
              <a:rPr lang="fr-FR" sz="1600" b="1" spc="0" dirty="0"/>
              <a:t>plutôt cohérents </a:t>
            </a:r>
            <a:r>
              <a:rPr lang="fr-FR" sz="1600" spc="0" dirty="0"/>
              <a:t>avec les notations officielles.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600" spc="0" dirty="0"/>
              <a:t>Quelques changements de classement sur certains témoins…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5107E0-280A-F577-CD89-A62C4195B260}"/>
              </a:ext>
            </a:extLst>
          </p:cNvPr>
          <p:cNvSpPr txBox="1"/>
          <p:nvPr/>
        </p:nvSpPr>
        <p:spPr>
          <a:xfrm>
            <a:off x="6049398" y="4987558"/>
            <a:ext cx="2342868" cy="738664"/>
          </a:xfrm>
          <a:prstGeom prst="rect">
            <a:avLst/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14276"/>
                </a:solidFill>
                <a:effectLst/>
                <a:uLnTx/>
                <a:uFillTx/>
                <a:latin typeface="Bahnschrift SemiBold" panose="020B0502040204020203" pitchFamily="34" charset="0"/>
              </a:rPr>
              <a:t>Protocole de screening variétal en conditions contrôlées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14276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9EDB125-5A14-B768-0DAC-C2769F2EA4D5}"/>
              </a:ext>
            </a:extLst>
          </p:cNvPr>
          <p:cNvCxnSpPr>
            <a:cxnSpLocks/>
          </p:cNvCxnSpPr>
          <p:nvPr/>
        </p:nvCxnSpPr>
        <p:spPr>
          <a:xfrm flipV="1">
            <a:off x="8554061" y="4922057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1579AD6-39B4-CE93-220A-D835E524778A}"/>
              </a:ext>
            </a:extLst>
          </p:cNvPr>
          <p:cNvSpPr txBox="1"/>
          <p:nvPr/>
        </p:nvSpPr>
        <p:spPr>
          <a:xfrm>
            <a:off x="8614994" y="4562043"/>
            <a:ext cx="3103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14276"/>
                </a:solidFill>
              </a:rPr>
              <a:t>Besoin de nombreuses répétitions pour être très discriminant </a:t>
            </a:r>
            <a:endParaRPr lang="fr-FR" sz="1400" dirty="0">
              <a:solidFill>
                <a:srgbClr val="714276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06273E7-9303-1E71-816D-B0ECD56AA3C4}"/>
              </a:ext>
            </a:extLst>
          </p:cNvPr>
          <p:cNvSpPr txBox="1"/>
          <p:nvPr/>
        </p:nvSpPr>
        <p:spPr>
          <a:xfrm>
            <a:off x="8834456" y="5484972"/>
            <a:ext cx="2794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14276"/>
                </a:solidFill>
              </a:rPr>
              <a:t>Permet de maîtriser chaque aspect du scenario d’évaluation</a:t>
            </a:r>
          </a:p>
          <a:p>
            <a:pPr algn="ctr"/>
            <a:r>
              <a:rPr lang="fr-FR" sz="1600" b="1" dirty="0">
                <a:solidFill>
                  <a:srgbClr val="714276"/>
                </a:solidFill>
              </a:rPr>
              <a:t>MODULABLE, REPETABLE et EFFICACE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05F0637-7F78-78EB-2751-EA91254D6AA7}"/>
              </a:ext>
            </a:extLst>
          </p:cNvPr>
          <p:cNvCxnSpPr>
            <a:cxnSpLocks/>
          </p:cNvCxnSpPr>
          <p:nvPr/>
        </p:nvCxnSpPr>
        <p:spPr>
          <a:xfrm>
            <a:off x="8575267" y="5552598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08F60E9-FE20-FC0E-D83C-EAFA376FB155}"/>
              </a:ext>
            </a:extLst>
          </p:cNvPr>
          <p:cNvCxnSpPr>
            <a:cxnSpLocks/>
          </p:cNvCxnSpPr>
          <p:nvPr/>
        </p:nvCxnSpPr>
        <p:spPr>
          <a:xfrm>
            <a:off x="8575267" y="5323731"/>
            <a:ext cx="51837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DF0C8FA-5195-2FE2-B923-894AA756522C}"/>
              </a:ext>
            </a:extLst>
          </p:cNvPr>
          <p:cNvSpPr txBox="1"/>
          <p:nvPr/>
        </p:nvSpPr>
        <p:spPr>
          <a:xfrm>
            <a:off x="8834456" y="5146418"/>
            <a:ext cx="1803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rgbClr val="9547C1"/>
                </a:solidFill>
              </a:defRPr>
            </a:lvl1pPr>
          </a:lstStyle>
          <a:p>
            <a:r>
              <a:rPr lang="fr-FR" dirty="0">
                <a:solidFill>
                  <a:srgbClr val="714276"/>
                </a:solidFill>
              </a:rPr>
              <a:t>Assez coûteux </a:t>
            </a:r>
          </a:p>
        </p:txBody>
      </p:sp>
      <p:sp>
        <p:nvSpPr>
          <p:cNvPr id="7" name="Bulle narrative : rectangle 6">
            <a:extLst>
              <a:ext uri="{FF2B5EF4-FFF2-40B4-BE49-F238E27FC236}">
                <a16:creationId xmlns:a16="http://schemas.microsoft.com/office/drawing/2014/main" id="{C4977195-00D1-D3DC-4B6B-9546BE5BD858}"/>
              </a:ext>
            </a:extLst>
          </p:cNvPr>
          <p:cNvSpPr/>
          <p:nvPr/>
        </p:nvSpPr>
        <p:spPr>
          <a:xfrm>
            <a:off x="6947687" y="2879670"/>
            <a:ext cx="1205932" cy="288000"/>
          </a:xfrm>
          <a:prstGeom prst="wedgeRectCallout">
            <a:avLst>
              <a:gd name="adj1" fmla="val 59395"/>
              <a:gd name="adj2" fmla="val 19944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CDCD"/>
                </a:solidFill>
              </a:rPr>
              <a:t>Essai 11%</a:t>
            </a:r>
          </a:p>
        </p:txBody>
      </p:sp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id="{C0C2BC00-FFDC-E9D9-D9FD-795DF6FDBE40}"/>
              </a:ext>
            </a:extLst>
          </p:cNvPr>
          <p:cNvSpPr/>
          <p:nvPr/>
        </p:nvSpPr>
        <p:spPr>
          <a:xfrm>
            <a:off x="7713098" y="3962544"/>
            <a:ext cx="1358336" cy="288000"/>
          </a:xfrm>
          <a:prstGeom prst="wedgeRectCallout">
            <a:avLst>
              <a:gd name="adj1" fmla="val -8622"/>
              <a:gd name="adj2" fmla="val 13692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A9D08E"/>
                </a:solidFill>
              </a:rPr>
              <a:t>Variété 88%</a:t>
            </a:r>
          </a:p>
        </p:txBody>
      </p:sp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AD18E61C-AE4A-9B52-DFD6-4D52F54876E6}"/>
              </a:ext>
            </a:extLst>
          </p:cNvPr>
          <p:cNvSpPr/>
          <p:nvPr/>
        </p:nvSpPr>
        <p:spPr>
          <a:xfrm>
            <a:off x="7468695" y="2549573"/>
            <a:ext cx="1643784" cy="288000"/>
          </a:xfrm>
          <a:prstGeom prst="wedgeRectCallout">
            <a:avLst>
              <a:gd name="adj1" fmla="val 5683"/>
              <a:gd name="adj2" fmla="val 106769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C0032"/>
                </a:solidFill>
              </a:rPr>
              <a:t>Interaction 1%</a:t>
            </a:r>
          </a:p>
        </p:txBody>
      </p:sp>
    </p:spTree>
    <p:extLst>
      <p:ext uri="{BB962C8B-B14F-4D97-AF65-F5344CB8AC3E}">
        <p14:creationId xmlns:p14="http://schemas.microsoft.com/office/powerpoint/2010/main" val="3046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2D6AD-B4B4-2B28-D055-62A2D469F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03605-B634-28D5-7E71-833B964C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C4443C-639E-2EC1-1D7A-DA5DB97F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16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B5B0731-7967-F493-CBDC-740F34C6C9E4}"/>
              </a:ext>
            </a:extLst>
          </p:cNvPr>
          <p:cNvSpPr txBox="1"/>
          <p:nvPr/>
        </p:nvSpPr>
        <p:spPr>
          <a:xfrm>
            <a:off x="675121" y="5286035"/>
            <a:ext cx="2895676" cy="584775"/>
          </a:xfrm>
          <a:prstGeom prst="rect">
            <a:avLst/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714276"/>
                </a:solidFill>
                <a:effectLst/>
                <a:uLnTx/>
                <a:uFillTx/>
                <a:latin typeface="Bahnschrift SemiBold" panose="020B0502040204020203" pitchFamily="34" charset="0"/>
              </a:rPr>
              <a:t>Protocole screening variétal en conditions contrôlées 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714276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F56049-E62A-4416-80BD-558BBF603C4A}"/>
              </a:ext>
            </a:extLst>
          </p:cNvPr>
          <p:cNvSpPr txBox="1"/>
          <p:nvPr/>
        </p:nvSpPr>
        <p:spPr>
          <a:xfrm>
            <a:off x="680995" y="4011850"/>
            <a:ext cx="2895675" cy="954107"/>
          </a:xfrm>
          <a:prstGeom prst="rect">
            <a:avLst/>
          </a:prstGeom>
          <a:solidFill>
            <a:srgbClr val="F9BB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F26712"/>
                </a:solidFill>
                <a:latin typeface="Bahnschrift SemiBold" panose="020B0502040204020203" pitchFamily="34" charset="0"/>
              </a:rPr>
              <a:t>Essai en conditions semi-contrôlées à Chaux-des-Prés</a:t>
            </a:r>
          </a:p>
          <a:p>
            <a:pPr algn="ctr"/>
            <a:r>
              <a:rPr lang="fr-FR" sz="1200" i="1" dirty="0">
                <a:solidFill>
                  <a:srgbClr val="F26712"/>
                </a:solidFill>
                <a:latin typeface="Bahnschrift Light" panose="020B0502040204020203" pitchFamily="34" charset="0"/>
              </a:rPr>
              <a:t>Protocole officiel d’attribution</a:t>
            </a:r>
          </a:p>
          <a:p>
            <a:pPr algn="ctr"/>
            <a:r>
              <a:rPr lang="fr-FR" sz="1200" i="1" dirty="0">
                <a:solidFill>
                  <a:srgbClr val="F26712"/>
                </a:solidFill>
                <a:latin typeface="Bahnschrift Light" panose="020B0502040204020203" pitchFamily="34" charset="0"/>
              </a:rPr>
              <a:t> de la note Froid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AE5591-AC32-F62F-0577-A7EA71E35D7A}"/>
              </a:ext>
            </a:extLst>
          </p:cNvPr>
          <p:cNvSpPr txBox="1"/>
          <p:nvPr/>
        </p:nvSpPr>
        <p:spPr>
          <a:xfrm>
            <a:off x="675121" y="3341390"/>
            <a:ext cx="289567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Bahnschrift SemiBold"/>
              </a:rPr>
              <a:t>Réseau d’essais au champ</a:t>
            </a:r>
            <a:endParaRPr lang="fr-FR" sz="1400" dirty="0">
              <a:solidFill>
                <a:schemeClr val="accent6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8FAB77-14A2-E2DA-0FA8-DC1ADA15FDBC}"/>
              </a:ext>
            </a:extLst>
          </p:cNvPr>
          <p:cNvSpPr txBox="1"/>
          <p:nvPr/>
        </p:nvSpPr>
        <p:spPr>
          <a:xfrm>
            <a:off x="438681" y="1031036"/>
            <a:ext cx="1088096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risque de gel en baisse tendancielle, mais qui ne disparait pas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3B8C236-E91A-2103-708C-BE2D449CD985}"/>
              </a:ext>
            </a:extLst>
          </p:cNvPr>
          <p:cNvSpPr txBox="1"/>
          <p:nvPr/>
        </p:nvSpPr>
        <p:spPr>
          <a:xfrm>
            <a:off x="438681" y="2846150"/>
            <a:ext cx="945155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Bef>
                <a:spcPts val="1200"/>
              </a:spcBef>
            </a:pP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Une complémentarité des méthodes d’évaluation des variétés sur la résistance au gel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DCE2163-B1E2-A56A-D637-A10AAD957765}"/>
              </a:ext>
            </a:extLst>
          </p:cNvPr>
          <p:cNvSpPr txBox="1"/>
          <p:nvPr/>
        </p:nvSpPr>
        <p:spPr>
          <a:xfrm>
            <a:off x="3688274" y="5205667"/>
            <a:ext cx="68632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714276"/>
                </a:solidFill>
              </a:rPr>
              <a:t>Une option pour </a:t>
            </a:r>
            <a:r>
              <a:rPr lang="fr-FR" b="1" dirty="0">
                <a:solidFill>
                  <a:srgbClr val="714276"/>
                </a:solidFill>
              </a:rPr>
              <a:t>sécuriser l’évaluation, mais potentiellement coûteuse</a:t>
            </a:r>
          </a:p>
          <a:p>
            <a:pPr algn="just"/>
            <a:r>
              <a:rPr lang="fr-FR" dirty="0">
                <a:solidFill>
                  <a:srgbClr val="714276"/>
                </a:solidFill>
              </a:rPr>
              <a:t>Encore </a:t>
            </a:r>
            <a:r>
              <a:rPr lang="fr-FR" b="1" dirty="0">
                <a:solidFill>
                  <a:srgbClr val="714276"/>
                </a:solidFill>
              </a:rPr>
              <a:t>perfectible et modulable </a:t>
            </a:r>
            <a:r>
              <a:rPr lang="fr-FR" dirty="0">
                <a:solidFill>
                  <a:srgbClr val="714276"/>
                </a:solidFill>
              </a:rPr>
              <a:t>au besoin pour des </a:t>
            </a:r>
            <a:r>
              <a:rPr lang="fr-FR" b="1" dirty="0">
                <a:solidFill>
                  <a:srgbClr val="714276"/>
                </a:solidFill>
              </a:rPr>
              <a:t>approches de screening </a:t>
            </a:r>
            <a:r>
              <a:rPr lang="fr-FR" sz="1400" dirty="0">
                <a:solidFill>
                  <a:srgbClr val="714276"/>
                </a:solidFill>
              </a:rPr>
              <a:t>(</a:t>
            </a:r>
            <a:r>
              <a:rPr lang="fr-FR" sz="1400" dirty="0" err="1">
                <a:solidFill>
                  <a:srgbClr val="714276"/>
                </a:solidFill>
              </a:rPr>
              <a:t>prebreeding</a:t>
            </a:r>
            <a:r>
              <a:rPr lang="fr-FR" sz="1400" dirty="0">
                <a:solidFill>
                  <a:srgbClr val="714276"/>
                </a:solidFill>
              </a:rPr>
              <a:t>…) </a:t>
            </a:r>
            <a:r>
              <a:rPr lang="fr-FR" dirty="0">
                <a:solidFill>
                  <a:srgbClr val="714276"/>
                </a:solidFill>
              </a:rPr>
              <a:t>ou de </a:t>
            </a:r>
            <a:r>
              <a:rPr lang="fr-FR" b="1" dirty="0">
                <a:solidFill>
                  <a:srgbClr val="714276"/>
                </a:solidFill>
              </a:rPr>
              <a:t>recherche</a:t>
            </a:r>
            <a:r>
              <a:rPr lang="fr-FR" sz="1400" dirty="0">
                <a:solidFill>
                  <a:srgbClr val="714276"/>
                </a:solidFill>
              </a:rPr>
              <a:t> (caractérisation de la </a:t>
            </a:r>
            <a:r>
              <a:rPr lang="fr-FR" sz="1400" dirty="0" err="1">
                <a:solidFill>
                  <a:srgbClr val="714276"/>
                </a:solidFill>
              </a:rPr>
              <a:t>Rseuil</a:t>
            </a:r>
            <a:r>
              <a:rPr lang="fr-FR" sz="1400" dirty="0">
                <a:solidFill>
                  <a:srgbClr val="714276"/>
                </a:solidFill>
              </a:rPr>
              <a:t> vs Durée acclimatation par exemple…)</a:t>
            </a:r>
            <a:endParaRPr lang="fr-FR" dirty="0">
              <a:solidFill>
                <a:srgbClr val="714276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4D14327-B652-A642-57EC-7665C55062C5}"/>
              </a:ext>
            </a:extLst>
          </p:cNvPr>
          <p:cNvSpPr txBox="1"/>
          <p:nvPr/>
        </p:nvSpPr>
        <p:spPr>
          <a:xfrm>
            <a:off x="3688274" y="4126879"/>
            <a:ext cx="6768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</a:rPr>
              <a:t>Méthode historique et efficace mais peu représentative</a:t>
            </a:r>
          </a:p>
          <a:p>
            <a:r>
              <a:rPr lang="fr-FR" dirty="0">
                <a:solidFill>
                  <a:srgbClr val="FF6600"/>
                </a:solidFill>
              </a:rPr>
              <a:t>Note CTPS = une seule dimension de la résistance variétale au gel mise en avant 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7E4273E-414C-0C07-7F5B-4EB441A6FA2C}"/>
              </a:ext>
            </a:extLst>
          </p:cNvPr>
          <p:cNvSpPr txBox="1"/>
          <p:nvPr/>
        </p:nvSpPr>
        <p:spPr>
          <a:xfrm>
            <a:off x="3688274" y="3187501"/>
            <a:ext cx="676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Peu efficaces seuls, beaucoup d’essais « perdus ».</a:t>
            </a: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Envirotypage sur le scénario de froid/gel pour être plus discriminant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CFE8EBF-37AB-23D6-3201-16BA7AFDC4F9}"/>
              </a:ext>
            </a:extLst>
          </p:cNvPr>
          <p:cNvSpPr txBox="1"/>
          <p:nvPr/>
        </p:nvSpPr>
        <p:spPr>
          <a:xfrm>
            <a:off x="1040524" y="1315269"/>
            <a:ext cx="9585436" cy="1418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Bef>
                <a:spcPts val="1200"/>
              </a:spcBef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Nécessité de continuer à caractériser les variétés sur leur tolérance au gel, au moins pour certaines régions/pays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</a:pP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uivre le profil de résistance au gel pour ne pas trop dériver vers un panel variétal globalement sensible</a:t>
            </a:r>
            <a:endParaRPr lang="fr-F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944F-0133-39D5-2FF8-92878C74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7836F-D373-5C86-10F1-874BF0DB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1244736" cy="732426"/>
          </a:xfrm>
        </p:spPr>
        <p:txBody>
          <a:bodyPr/>
          <a:lstStyle/>
          <a:p>
            <a:r>
              <a:rPr lang="fr-FR" dirty="0"/>
              <a:t>Remerciements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B5663D-B8CF-E6DF-7B9F-827D8A5E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B0E528-E813-15EF-81AD-C722D57E1494}"/>
              </a:ext>
            </a:extLst>
          </p:cNvPr>
          <p:cNvSpPr txBox="1"/>
          <p:nvPr/>
        </p:nvSpPr>
        <p:spPr>
          <a:xfrm>
            <a:off x="530942" y="1520542"/>
            <a:ext cx="686834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fr-FR" sz="2400" b="1" dirty="0"/>
              <a:t>Aux membres du </a:t>
            </a:r>
            <a:r>
              <a:rPr lang="fr-FR" sz="2400" b="1" dirty="0" err="1"/>
              <a:t>CoPil</a:t>
            </a:r>
            <a:r>
              <a:rPr lang="fr-FR" sz="2400" b="1" dirty="0"/>
              <a:t> du projet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fr-FR" sz="2400" b="1" dirty="0"/>
              <a:t>Aux équipes techniques contributrices 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fr-FR" sz="2400" b="1" dirty="0"/>
              <a:t>Aux stagiaires et CDD 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fr-FR" sz="2400" b="1" dirty="0"/>
              <a:t>Aux assistantes administratives (</a:t>
            </a:r>
            <a:r>
              <a:rPr lang="fr-FR" sz="2400" b="1" i="1" dirty="0"/>
              <a:t>Céline et Myriam</a:t>
            </a:r>
            <a:r>
              <a:rPr lang="fr-FR" sz="2400" b="1" dirty="0"/>
              <a:t>)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fr-FR" sz="2400" b="1" dirty="0"/>
              <a:t>Aux interlocuteurs FSOV/SEMAE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fr-FR" sz="2400" b="1" dirty="0"/>
              <a:t>En collaboration avec Isabelle LEJEUNE-HENAUT (UMR </a:t>
            </a:r>
            <a:r>
              <a:rPr lang="fr-FR" sz="2400" b="1" dirty="0" err="1"/>
              <a:t>BioEcoAgro</a:t>
            </a:r>
            <a:r>
              <a:rPr lang="fr-FR" sz="2400" b="1" dirty="0"/>
              <a:t> INRAE / projet </a:t>
            </a:r>
            <a:r>
              <a:rPr lang="fr-FR" sz="2400" b="1" dirty="0" err="1"/>
              <a:t>LegHiver</a:t>
            </a:r>
            <a:r>
              <a:rPr lang="fr-FR" sz="2400" b="1" dirty="0"/>
              <a:t>)</a:t>
            </a:r>
          </a:p>
        </p:txBody>
      </p:sp>
      <p:pic>
        <p:nvPicPr>
          <p:cNvPr id="15" name="Picture 6" descr="logo-fsov">
            <a:extLst>
              <a:ext uri="{FF2B5EF4-FFF2-40B4-BE49-F238E27FC236}">
                <a16:creationId xmlns:a16="http://schemas.microsoft.com/office/drawing/2014/main" id="{ADBED5DC-0C5A-D92F-72AB-729976F1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3900" y="5940165"/>
            <a:ext cx="1459421" cy="677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B0E4E7-3E92-8458-0382-09C250B9B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450" y="3009980"/>
            <a:ext cx="2537815" cy="5300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0973678-51C7-939F-4C4F-992826578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512" y="4055932"/>
            <a:ext cx="1076196" cy="14349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224292F-D418-536B-A06A-CC98111030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920" y="1964028"/>
            <a:ext cx="2428345" cy="530051"/>
          </a:xfrm>
          <a:prstGeom prst="rect">
            <a:avLst/>
          </a:prstGeom>
        </p:spPr>
      </p:pic>
      <p:pic>
        <p:nvPicPr>
          <p:cNvPr id="19" name="Picture 2" descr="Les fiches produits d'ARVALIS | ARVALIS">
            <a:extLst>
              <a:ext uri="{FF2B5EF4-FFF2-40B4-BE49-F238E27FC236}">
                <a16:creationId xmlns:a16="http://schemas.microsoft.com/office/drawing/2014/main" id="{86BFBFE7-5253-F1D5-E166-6556E551F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3667" y="973114"/>
            <a:ext cx="2599380" cy="4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BFE740E-FC57-06A0-D8A0-D64A13C39497}"/>
              </a:ext>
            </a:extLst>
          </p:cNvPr>
          <p:cNvSpPr txBox="1"/>
          <p:nvPr/>
        </p:nvSpPr>
        <p:spPr>
          <a:xfrm>
            <a:off x="9388092" y="139156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Jean-Charles DESWARTE</a:t>
            </a:r>
          </a:p>
          <a:p>
            <a:r>
              <a:rPr lang="fr-FR" sz="1600" dirty="0"/>
              <a:t>Elyse CHAMPIGNEULLE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A13B817-83D2-2C82-381C-40A0CD81F3FA}"/>
              </a:ext>
            </a:extLst>
          </p:cNvPr>
          <p:cNvSpPr txBox="1"/>
          <p:nvPr/>
        </p:nvSpPr>
        <p:spPr>
          <a:xfrm>
            <a:off x="9333357" y="244677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Valérie DUFAYET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F1F82D8-DD50-1917-F481-16428B76B9EE}"/>
              </a:ext>
            </a:extLst>
          </p:cNvPr>
          <p:cNvSpPr txBox="1"/>
          <p:nvPr/>
        </p:nvSpPr>
        <p:spPr>
          <a:xfrm>
            <a:off x="9388092" y="3426129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Gabriel BEUDIN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104FBDA-84A4-CB04-CC42-73C2DB5FAD82}"/>
              </a:ext>
            </a:extLst>
          </p:cNvPr>
          <p:cNvSpPr txBox="1"/>
          <p:nvPr/>
        </p:nvSpPr>
        <p:spPr>
          <a:xfrm>
            <a:off x="9388092" y="546069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Gemma MOLERO </a:t>
            </a:r>
          </a:p>
          <a:p>
            <a:r>
              <a:rPr lang="fr-FR" sz="1600" dirty="0"/>
              <a:t>Guillaume BARAL-BARRON</a:t>
            </a:r>
          </a:p>
        </p:txBody>
      </p:sp>
    </p:spTree>
    <p:extLst>
      <p:ext uri="{BB962C8B-B14F-4D97-AF65-F5344CB8AC3E}">
        <p14:creationId xmlns:p14="http://schemas.microsoft.com/office/powerpoint/2010/main" val="362749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5BC28C-4F38-4089-9619-B96ED5A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0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38A0F-6E6D-8BB8-0CF1-378915493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5CDC1-2755-4FBE-7115-1AB0EECF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Changement climatique et risque de gel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5AE7E2-33EF-B320-1184-077A9A28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2</a:t>
            </a:fld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DAC5899-40F0-3120-8AEC-D3997B89DE0C}"/>
              </a:ext>
            </a:extLst>
          </p:cNvPr>
          <p:cNvSpPr txBox="1"/>
          <p:nvPr/>
        </p:nvSpPr>
        <p:spPr>
          <a:xfrm>
            <a:off x="766917" y="934065"/>
            <a:ext cx="836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Modélisation a posteriori des dégâts de gel de 1956 à 2022 sur 11 stations climatiques du quart Nord Est français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78DF144E-FB5C-E0F3-8F13-46E6000E34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60" y="2226727"/>
            <a:ext cx="3302304" cy="4922786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8963885F-794F-4C1D-EC06-FD186B2A4E45}"/>
              </a:ext>
            </a:extLst>
          </p:cNvPr>
          <p:cNvSpPr txBox="1"/>
          <p:nvPr/>
        </p:nvSpPr>
        <p:spPr>
          <a:xfrm>
            <a:off x="876509" y="1580396"/>
            <a:ext cx="81790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dirty="0">
                <a:sym typeface="Wingdings" panose="05000000000000000000" pitchFamily="2" charset="2"/>
              </a:rPr>
              <a:t>Identification d’une rupture dans la fréquence et l’intensité des dégâts de gel annuels autour de 1987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dirty="0">
                <a:sym typeface="Wingdings" panose="05000000000000000000" pitchFamily="2" charset="2"/>
              </a:rPr>
              <a:t>Calcul de la fréquence de dégât de gel sur les deux périodes définies par cette année de rupture</a:t>
            </a: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400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32B8D677-9A91-F1EE-D598-05340B8F0E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62" b="90000" l="8772" r="93620">
                        <a14:foregroundMark x1="31738" y1="34769" x2="8772" y2="28462"/>
                        <a14:foregroundMark x1="52632" y1="11538" x2="68421" y2="14615"/>
                        <a14:foregroundMark x1="68421" y1="14615" x2="68740" y2="15077"/>
                        <a14:foregroundMark x1="57257" y1="10462" x2="55502" y2="6615"/>
                        <a14:foregroundMark x1="87719" y1="21846" x2="89155" y2="34462"/>
                        <a14:foregroundMark x1="90750" y1="72308" x2="93620" y2="7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71" t="1" b="6014"/>
          <a:stretch>
            <a:fillRect/>
          </a:stretch>
        </p:blipFill>
        <p:spPr>
          <a:xfrm>
            <a:off x="8829947" y="-126720"/>
            <a:ext cx="3194221" cy="33418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8914934D-F0F0-F243-DF1B-7C8675F8D691}"/>
              </a:ext>
            </a:extLst>
          </p:cNvPr>
          <p:cNvSpPr txBox="1"/>
          <p:nvPr/>
        </p:nvSpPr>
        <p:spPr>
          <a:xfrm>
            <a:off x="11273137" y="432629"/>
            <a:ext cx="8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METZ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43F66AA-93B5-8D05-B8D1-26B14EC6D39D}"/>
              </a:ext>
            </a:extLst>
          </p:cNvPr>
          <p:cNvSpPr txBox="1"/>
          <p:nvPr/>
        </p:nvSpPr>
        <p:spPr>
          <a:xfrm>
            <a:off x="11283610" y="837902"/>
            <a:ext cx="1271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STRASBOURG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85993C6-5A1A-3F54-FD11-7D7C0BCDC2FF}"/>
              </a:ext>
            </a:extLst>
          </p:cNvPr>
          <p:cNvSpPr txBox="1"/>
          <p:nvPr/>
        </p:nvSpPr>
        <p:spPr>
          <a:xfrm>
            <a:off x="10740116" y="1272978"/>
            <a:ext cx="79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DIJON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D1F8F2B-9FAB-7CB2-E169-49461BD04FCC}"/>
              </a:ext>
            </a:extLst>
          </p:cNvPr>
          <p:cNvSpPr txBox="1"/>
          <p:nvPr/>
        </p:nvSpPr>
        <p:spPr>
          <a:xfrm>
            <a:off x="11273137" y="1305851"/>
            <a:ext cx="108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BESANCON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4605810-F3A4-6420-2DE1-20CF957E7C35}"/>
              </a:ext>
            </a:extLst>
          </p:cNvPr>
          <p:cNvSpPr txBox="1"/>
          <p:nvPr/>
        </p:nvSpPr>
        <p:spPr>
          <a:xfrm>
            <a:off x="11090819" y="1749753"/>
            <a:ext cx="108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125D136-4C29-8680-9D21-5536FC726A89}"/>
              </a:ext>
            </a:extLst>
          </p:cNvPr>
          <p:cNvSpPr txBox="1"/>
          <p:nvPr/>
        </p:nvSpPr>
        <p:spPr>
          <a:xfrm>
            <a:off x="9937168" y="1327838"/>
            <a:ext cx="108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BOURGES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1B22E9C-C3A1-5D38-A917-E1DF29874F00}"/>
              </a:ext>
            </a:extLst>
          </p:cNvPr>
          <p:cNvSpPr txBox="1"/>
          <p:nvPr/>
        </p:nvSpPr>
        <p:spPr>
          <a:xfrm>
            <a:off x="9699368" y="1066228"/>
            <a:ext cx="108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ORLEANS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256C2F4-AF4F-0EC5-414F-6386408B2164}"/>
              </a:ext>
            </a:extLst>
          </p:cNvPr>
          <p:cNvSpPr txBox="1"/>
          <p:nvPr/>
        </p:nvSpPr>
        <p:spPr>
          <a:xfrm>
            <a:off x="10798377" y="952065"/>
            <a:ext cx="108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TROYES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10E95F2-C542-2A1E-1FF9-33367D1071E9}"/>
              </a:ext>
            </a:extLst>
          </p:cNvPr>
          <p:cNvSpPr txBox="1"/>
          <p:nvPr/>
        </p:nvSpPr>
        <p:spPr>
          <a:xfrm>
            <a:off x="10475462" y="697253"/>
            <a:ext cx="108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MELUN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82CFDF4-2B7E-D9D8-6422-024992B88BDA}"/>
              </a:ext>
            </a:extLst>
          </p:cNvPr>
          <p:cNvSpPr txBox="1"/>
          <p:nvPr/>
        </p:nvSpPr>
        <p:spPr>
          <a:xfrm>
            <a:off x="10479190" y="171019"/>
            <a:ext cx="1440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SAINT-QUENTIN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EA45330-69B4-6E0D-2B32-D32B2DEE3983}"/>
              </a:ext>
            </a:extLst>
          </p:cNvPr>
          <p:cNvSpPr txBox="1"/>
          <p:nvPr/>
        </p:nvSpPr>
        <p:spPr>
          <a:xfrm>
            <a:off x="9841331" y="624572"/>
            <a:ext cx="108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TRAPPES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5F3744-8181-6B06-8DF7-D65CC85A4505}"/>
              </a:ext>
            </a:extLst>
          </p:cNvPr>
          <p:cNvSpPr/>
          <p:nvPr/>
        </p:nvSpPr>
        <p:spPr>
          <a:xfrm>
            <a:off x="4365975" y="3170918"/>
            <a:ext cx="5052446" cy="12625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risque de gel est en diminution : </a:t>
            </a:r>
          </a:p>
          <a:p>
            <a:pPr algn="ctr"/>
            <a:r>
              <a:rPr lang="fr-FR" sz="1600" i="1" dirty="0"/>
              <a:t>1956-1987</a:t>
            </a:r>
            <a:r>
              <a:rPr lang="fr-FR" dirty="0"/>
              <a:t> : 3 à 4 années sur 10 </a:t>
            </a:r>
          </a:p>
          <a:p>
            <a:pPr algn="ctr"/>
            <a:r>
              <a:rPr lang="fr-FR" sz="1600" i="1" dirty="0"/>
              <a:t>1988-2022</a:t>
            </a:r>
            <a:r>
              <a:rPr lang="fr-FR" dirty="0"/>
              <a:t> : 2 années sur 10</a:t>
            </a:r>
          </a:p>
          <a:p>
            <a:pPr algn="ctr"/>
            <a:r>
              <a:rPr lang="fr-FR" dirty="0"/>
              <a:t>En moyenne sur les 11 localisations étudiées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8E6ABB8-8EA0-1BF2-F8CC-9AC4201CD98E}"/>
              </a:ext>
            </a:extLst>
          </p:cNvPr>
          <p:cNvSpPr/>
          <p:nvPr/>
        </p:nvSpPr>
        <p:spPr>
          <a:xfrm>
            <a:off x="4365975" y="4853922"/>
            <a:ext cx="7272234" cy="676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risque de gel n’est pour autant toujours pas nul et sera de plus en plus imprévisible</a:t>
            </a:r>
          </a:p>
        </p:txBody>
      </p:sp>
      <p:pic>
        <p:nvPicPr>
          <p:cNvPr id="3" name="Picture 2" descr="1 400+ Comtoise Photos, taleaux et images libre de droits - iStock | Horloge,  Pendule, Vieille horloge">
            <a:extLst>
              <a:ext uri="{FF2B5EF4-FFF2-40B4-BE49-F238E27FC236}">
                <a16:creationId xmlns:a16="http://schemas.microsoft.com/office/drawing/2014/main" id="{8ADF4E10-799B-9998-8868-02CEE860F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" b="97059" l="9662" r="89372">
                        <a14:foregroundMark x1="14493" y1="9967" x2="80897" y2="4236"/>
                        <a14:foregroundMark x1="84223" y1="5934" x2="70531" y2="92647"/>
                        <a14:foregroundMark x1="70531" y1="92647" x2="11111" y2="96078"/>
                        <a14:foregroundMark x1="11111" y1="96078" x2="16908" y2="12582"/>
                        <a14:foregroundMark x1="65700" y1="6373" x2="37198" y2="3922"/>
                        <a14:foregroundMark x1="84058" y1="60131" x2="80676" y2="87092"/>
                        <a14:foregroundMark x1="80676" y1="87092" x2="79710" y2="87582"/>
                        <a14:foregroundMark x1="85990" y1="92974" x2="88406" y2="97222"/>
                        <a14:foregroundMark x1="60386" y1="25163" x2="40097" y2="16830"/>
                        <a14:foregroundMark x1="30918" y1="19771" x2="45411" y2="23039"/>
                        <a14:foregroundMark x1="40097" y1="654" x2="61836" y2="654"/>
                        <a14:backgroundMark x1="81643" y1="3922" x2="87440" y2="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8243">
            <a:off x="1610731" y="2011458"/>
            <a:ext cx="308687" cy="9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8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>
            <a:extLst>
              <a:ext uri="{FF2B5EF4-FFF2-40B4-BE49-F238E27FC236}">
                <a16:creationId xmlns:a16="http://schemas.microsoft.com/office/drawing/2014/main" id="{08EE32A4-3259-AD50-D367-CE49BD1217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649" y="2355310"/>
            <a:ext cx="6637106" cy="409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DA6CBAF-AF17-8F63-0F26-1121EA99FC8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830" y="1031917"/>
            <a:ext cx="2465900" cy="26620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1A105BF-01EE-483E-B1DF-93A05AF9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5" y="46172"/>
            <a:ext cx="11054574" cy="732426"/>
          </a:xfrm>
        </p:spPr>
        <p:txBody>
          <a:bodyPr/>
          <a:lstStyle/>
          <a:p>
            <a:r>
              <a:rPr lang="fr-FR" sz="3200" dirty="0"/>
              <a:t>Dernier exemple de </a:t>
            </a:r>
            <a:r>
              <a:rPr lang="fr-FR" sz="3600" dirty="0"/>
              <a:t>campagne </a:t>
            </a:r>
            <a:r>
              <a:rPr lang="fr-FR" sz="3200" dirty="0"/>
              <a:t>marquée par </a:t>
            </a:r>
            <a:r>
              <a:rPr lang="fr-FR" sz="3600" dirty="0"/>
              <a:t>les dégâts de gel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B5ABCA-2E99-4D2E-B4B3-1EAC2184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3</a:t>
            </a:fld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62AC5ED-8AF5-9031-3A98-991717D6F0A4}"/>
              </a:ext>
            </a:extLst>
          </p:cNvPr>
          <p:cNvSpPr/>
          <p:nvPr/>
        </p:nvSpPr>
        <p:spPr>
          <a:xfrm>
            <a:off x="299124" y="854863"/>
            <a:ext cx="1327355" cy="521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2012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5F8C2BA-352A-57FB-4484-24034414C04F}"/>
              </a:ext>
            </a:extLst>
          </p:cNvPr>
          <p:cNvSpPr/>
          <p:nvPr/>
        </p:nvSpPr>
        <p:spPr>
          <a:xfrm>
            <a:off x="1094052" y="6290719"/>
            <a:ext cx="9997607" cy="521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Lien entre résistance variétale évaluée et dégâts de gel observés au champ pas toujours évident.</a:t>
            </a:r>
          </a:p>
          <a:p>
            <a:pPr algn="ctr"/>
            <a:r>
              <a:rPr lang="fr-FR" dirty="0"/>
              <a:t>Comment explique-t-on cela ? </a:t>
            </a:r>
          </a:p>
        </p:txBody>
      </p:sp>
      <p:pic>
        <p:nvPicPr>
          <p:cNvPr id="9" name="Picture 6" descr="Altigo nico21 260212">
            <a:extLst>
              <a:ext uri="{FF2B5EF4-FFF2-40B4-BE49-F238E27FC236}">
                <a16:creationId xmlns:a16="http://schemas.microsoft.com/office/drawing/2014/main" id="{606C1A17-D13B-51F0-B60B-28C0E633A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281" y="836258"/>
            <a:ext cx="3484340" cy="17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536617D-182E-0551-A343-B8AE3A167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346" y="3596887"/>
            <a:ext cx="2530972" cy="25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06A2681-74FB-6581-7F04-93D0365620FF}"/>
              </a:ext>
            </a:extLst>
          </p:cNvPr>
          <p:cNvSpPr txBox="1"/>
          <p:nvPr/>
        </p:nvSpPr>
        <p:spPr>
          <a:xfrm>
            <a:off x="1626479" y="834047"/>
            <a:ext cx="536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Hiver plutôt doux puis vague de gel en début février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AD0B9-58BA-3368-08D3-4416CAE016D7}"/>
              </a:ext>
            </a:extLst>
          </p:cNvPr>
          <p:cNvSpPr/>
          <p:nvPr/>
        </p:nvSpPr>
        <p:spPr>
          <a:xfrm>
            <a:off x="1492016" y="2141234"/>
            <a:ext cx="228815" cy="141262"/>
          </a:xfrm>
          <a:prstGeom prst="rect">
            <a:avLst/>
          </a:prstGeom>
          <a:solidFill>
            <a:srgbClr val="0000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188FF-9931-B5D6-5B60-30584972BC0E}"/>
              </a:ext>
            </a:extLst>
          </p:cNvPr>
          <p:cNvSpPr/>
          <p:nvPr/>
        </p:nvSpPr>
        <p:spPr>
          <a:xfrm>
            <a:off x="1492015" y="2292328"/>
            <a:ext cx="228815" cy="141262"/>
          </a:xfrm>
          <a:prstGeom prst="rect">
            <a:avLst/>
          </a:prstGeom>
          <a:solidFill>
            <a:srgbClr val="0000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7CF9B1-0951-CB66-4FA6-13A7219823D8}"/>
              </a:ext>
            </a:extLst>
          </p:cNvPr>
          <p:cNvSpPr/>
          <p:nvPr/>
        </p:nvSpPr>
        <p:spPr>
          <a:xfrm>
            <a:off x="1492016" y="2443422"/>
            <a:ext cx="228815" cy="14126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9759F2-47B8-06AB-3244-AC5518516DE9}"/>
              </a:ext>
            </a:extLst>
          </p:cNvPr>
          <p:cNvSpPr/>
          <p:nvPr/>
        </p:nvSpPr>
        <p:spPr>
          <a:xfrm>
            <a:off x="1492015" y="2594516"/>
            <a:ext cx="228815" cy="141262"/>
          </a:xfrm>
          <a:prstGeom prst="rect">
            <a:avLst/>
          </a:prstGeom>
          <a:solidFill>
            <a:srgbClr val="545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C966C-1B7E-CC9B-8BE7-D2C8270A4FD6}"/>
              </a:ext>
            </a:extLst>
          </p:cNvPr>
          <p:cNvSpPr/>
          <p:nvPr/>
        </p:nvSpPr>
        <p:spPr>
          <a:xfrm>
            <a:off x="1492016" y="2741546"/>
            <a:ext cx="228815" cy="141262"/>
          </a:xfrm>
          <a:prstGeom prst="rect">
            <a:avLst/>
          </a:prstGeom>
          <a:solidFill>
            <a:srgbClr val="979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A1BD34-4BD7-49F5-9933-39870560FA21}"/>
              </a:ext>
            </a:extLst>
          </p:cNvPr>
          <p:cNvSpPr/>
          <p:nvPr/>
        </p:nvSpPr>
        <p:spPr>
          <a:xfrm>
            <a:off x="1492017" y="2892640"/>
            <a:ext cx="228815" cy="14126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9BCE5-4278-D50E-9506-926E216FCCB2}"/>
              </a:ext>
            </a:extLst>
          </p:cNvPr>
          <p:cNvSpPr/>
          <p:nvPr/>
        </p:nvSpPr>
        <p:spPr>
          <a:xfrm>
            <a:off x="1492016" y="3043734"/>
            <a:ext cx="228815" cy="141262"/>
          </a:xfrm>
          <a:prstGeom prst="rect">
            <a:avLst/>
          </a:prstGeom>
          <a:solidFill>
            <a:srgbClr val="FFCE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7021E3-782A-1C69-49F5-62E27A6A3054}"/>
              </a:ext>
            </a:extLst>
          </p:cNvPr>
          <p:cNvSpPr txBox="1"/>
          <p:nvPr/>
        </p:nvSpPr>
        <p:spPr>
          <a:xfrm>
            <a:off x="1678838" y="2022603"/>
            <a:ext cx="85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-20°C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F58BA0-2A1F-4DA1-9BB5-CEB5D728802E}"/>
              </a:ext>
            </a:extLst>
          </p:cNvPr>
          <p:cNvSpPr txBox="1"/>
          <p:nvPr/>
        </p:nvSpPr>
        <p:spPr>
          <a:xfrm>
            <a:off x="1673840" y="2173876"/>
            <a:ext cx="85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-16°C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138ED8F-77F9-705D-A54E-E5C9EFF267F9}"/>
              </a:ext>
            </a:extLst>
          </p:cNvPr>
          <p:cNvSpPr txBox="1"/>
          <p:nvPr/>
        </p:nvSpPr>
        <p:spPr>
          <a:xfrm>
            <a:off x="1678674" y="2324830"/>
            <a:ext cx="85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-14°C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F3C3B64-EBDC-D9AA-D2F9-F6E5F33CE72A}"/>
              </a:ext>
            </a:extLst>
          </p:cNvPr>
          <p:cNvSpPr txBox="1"/>
          <p:nvPr/>
        </p:nvSpPr>
        <p:spPr>
          <a:xfrm>
            <a:off x="1673839" y="2488550"/>
            <a:ext cx="85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-12°C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5883853-5B4C-3A2E-BA9B-311BB2A9C24D}"/>
              </a:ext>
            </a:extLst>
          </p:cNvPr>
          <p:cNvSpPr txBox="1"/>
          <p:nvPr/>
        </p:nvSpPr>
        <p:spPr>
          <a:xfrm>
            <a:off x="1683672" y="2649599"/>
            <a:ext cx="85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-10°C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88D210D-70E4-DB38-EFD7-518CC9499ACE}"/>
              </a:ext>
            </a:extLst>
          </p:cNvPr>
          <p:cNvSpPr txBox="1"/>
          <p:nvPr/>
        </p:nvSpPr>
        <p:spPr>
          <a:xfrm>
            <a:off x="1683672" y="2800287"/>
            <a:ext cx="85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-8°C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06F7B7E-756D-14A3-6D3C-B26263CA720C}"/>
              </a:ext>
            </a:extLst>
          </p:cNvPr>
          <p:cNvSpPr txBox="1"/>
          <p:nvPr/>
        </p:nvSpPr>
        <p:spPr>
          <a:xfrm>
            <a:off x="1683672" y="2964273"/>
            <a:ext cx="85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-4°C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51A4463-B6EA-3329-C535-4DB39964E172}"/>
              </a:ext>
            </a:extLst>
          </p:cNvPr>
          <p:cNvSpPr txBox="1"/>
          <p:nvPr/>
        </p:nvSpPr>
        <p:spPr>
          <a:xfrm>
            <a:off x="697087" y="1399182"/>
            <a:ext cx="1844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Température minimale </a:t>
            </a:r>
          </a:p>
          <a:p>
            <a:r>
              <a:rPr lang="fr-FR" sz="1400" dirty="0"/>
              <a:t>du 01/02 au 11/02/2012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CDB19CD-75B4-F95C-6502-2BA2D6001771}"/>
              </a:ext>
            </a:extLst>
          </p:cNvPr>
          <p:cNvSpPr txBox="1"/>
          <p:nvPr/>
        </p:nvSpPr>
        <p:spPr>
          <a:xfrm>
            <a:off x="311749" y="3688958"/>
            <a:ext cx="221444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 err="1"/>
              <a:t>Dégats</a:t>
            </a:r>
            <a:r>
              <a:rPr lang="fr-FR" sz="1400" b="1"/>
              <a:t> observés suite au gel &amp; besoins de </a:t>
            </a:r>
            <a:r>
              <a:rPr lang="fr-FR" sz="1400" b="1" err="1"/>
              <a:t>resemis</a:t>
            </a:r>
            <a:r>
              <a:rPr lang="fr-FR" sz="1400" b="1"/>
              <a:t>  : </a:t>
            </a:r>
          </a:p>
          <a:p>
            <a:endParaRPr lang="fr-FR" sz="1400" b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B01B6D-37B6-F624-55DD-5D11FA3B5036}"/>
              </a:ext>
            </a:extLst>
          </p:cNvPr>
          <p:cNvSpPr/>
          <p:nvPr/>
        </p:nvSpPr>
        <p:spPr>
          <a:xfrm>
            <a:off x="383767" y="4564449"/>
            <a:ext cx="228815" cy="141262"/>
          </a:xfrm>
          <a:prstGeom prst="rect">
            <a:avLst/>
          </a:prstGeom>
          <a:solidFill>
            <a:srgbClr val="73B27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65FC4-843C-C314-0AC4-8DC128A6C4C0}"/>
              </a:ext>
            </a:extLst>
          </p:cNvPr>
          <p:cNvSpPr/>
          <p:nvPr/>
        </p:nvSpPr>
        <p:spPr>
          <a:xfrm>
            <a:off x="381744" y="4852785"/>
            <a:ext cx="228815" cy="141262"/>
          </a:xfrm>
          <a:prstGeom prst="rect">
            <a:avLst/>
          </a:prstGeom>
          <a:solidFill>
            <a:srgbClr val="D3FFB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9112CD-AF14-5DFD-B23D-6967DA678ACF}"/>
              </a:ext>
            </a:extLst>
          </p:cNvPr>
          <p:cNvSpPr/>
          <p:nvPr/>
        </p:nvSpPr>
        <p:spPr>
          <a:xfrm>
            <a:off x="380596" y="5143096"/>
            <a:ext cx="228815" cy="141262"/>
          </a:xfrm>
          <a:prstGeom prst="rect">
            <a:avLst/>
          </a:prstGeom>
          <a:solidFill>
            <a:srgbClr val="FFFF7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505875-6178-CC2F-073F-D324F861CAF6}"/>
              </a:ext>
            </a:extLst>
          </p:cNvPr>
          <p:cNvSpPr/>
          <p:nvPr/>
        </p:nvSpPr>
        <p:spPr>
          <a:xfrm>
            <a:off x="380595" y="5420267"/>
            <a:ext cx="228815" cy="141262"/>
          </a:xfrm>
          <a:prstGeom prst="rect">
            <a:avLst/>
          </a:prstGeom>
          <a:solidFill>
            <a:srgbClr val="F6C56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A6F2AB3-0515-6D47-3E67-A17D9326A29E}"/>
              </a:ext>
            </a:extLst>
          </p:cNvPr>
          <p:cNvSpPr txBox="1"/>
          <p:nvPr/>
        </p:nvSpPr>
        <p:spPr>
          <a:xfrm>
            <a:off x="562849" y="4425496"/>
            <a:ext cx="1385279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50"/>
              <a:t>0% - </a:t>
            </a:r>
            <a:r>
              <a:rPr lang="fr-FR" sz="1050" dirty="0"/>
              <a:t>Aucun </a:t>
            </a:r>
            <a:r>
              <a:rPr lang="fr-FR" sz="1050" dirty="0" err="1"/>
              <a:t>resemis</a:t>
            </a:r>
            <a:r>
              <a:rPr lang="fr-FR" sz="1050" dirty="0"/>
              <a:t> nécessaire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E5720A-E6C9-CAE5-FC7F-47DD517F7672}"/>
              </a:ext>
            </a:extLst>
          </p:cNvPr>
          <p:cNvSpPr/>
          <p:nvPr/>
        </p:nvSpPr>
        <p:spPr>
          <a:xfrm>
            <a:off x="380595" y="5715212"/>
            <a:ext cx="228815" cy="141262"/>
          </a:xfrm>
          <a:prstGeom prst="rect">
            <a:avLst/>
          </a:prstGeom>
          <a:solidFill>
            <a:srgbClr val="E6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72B8CFE-3024-DD44-7903-37CC0EC1E2F0}"/>
              </a:ext>
            </a:extLst>
          </p:cNvPr>
          <p:cNvSpPr txBox="1"/>
          <p:nvPr/>
        </p:nvSpPr>
        <p:spPr>
          <a:xfrm>
            <a:off x="574054" y="4826540"/>
            <a:ext cx="178839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50" dirty="0"/>
              <a:t>1-2</a:t>
            </a:r>
            <a:r>
              <a:rPr lang="fr-FR" sz="1050"/>
              <a:t>% - </a:t>
            </a:r>
            <a:r>
              <a:rPr lang="fr-FR" sz="1050" dirty="0"/>
              <a:t> </a:t>
            </a:r>
            <a:r>
              <a:rPr lang="fr-FR" sz="1050" dirty="0" err="1"/>
              <a:t>resemis</a:t>
            </a:r>
            <a:r>
              <a:rPr lang="fr-FR" sz="1050" dirty="0"/>
              <a:t> anecdotiques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F5A543E-5268-146E-4826-F85020B13314}"/>
              </a:ext>
            </a:extLst>
          </p:cNvPr>
          <p:cNvSpPr txBox="1"/>
          <p:nvPr/>
        </p:nvSpPr>
        <p:spPr>
          <a:xfrm>
            <a:off x="562871" y="5403834"/>
            <a:ext cx="1798067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50" dirty="0"/>
              <a:t>10</a:t>
            </a:r>
            <a:r>
              <a:rPr lang="fr-FR" sz="1050"/>
              <a:t>% - </a:t>
            </a:r>
            <a:r>
              <a:rPr lang="fr-FR" sz="1050" dirty="0"/>
              <a:t> </a:t>
            </a:r>
            <a:r>
              <a:rPr lang="fr-FR" sz="1050" dirty="0" err="1"/>
              <a:t>resemis</a:t>
            </a:r>
            <a:r>
              <a:rPr lang="fr-FR" sz="1050" dirty="0"/>
              <a:t> significatifs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DC29910-560C-CF37-BE55-89D41AB6384E}"/>
              </a:ext>
            </a:extLst>
          </p:cNvPr>
          <p:cNvSpPr txBox="1"/>
          <p:nvPr/>
        </p:nvSpPr>
        <p:spPr>
          <a:xfrm>
            <a:off x="562849" y="5649374"/>
            <a:ext cx="1785064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50" dirty="0"/>
              <a:t>&gt;20</a:t>
            </a:r>
            <a:r>
              <a:rPr lang="fr-FR" sz="1050"/>
              <a:t>% - </a:t>
            </a:r>
            <a:r>
              <a:rPr lang="fr-FR" sz="1050" err="1"/>
              <a:t>resemis</a:t>
            </a:r>
            <a:r>
              <a:rPr lang="fr-FR" sz="1050" dirty="0"/>
              <a:t> importants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C0E13B3-B190-F77F-02D4-B47A9674E991}"/>
              </a:ext>
            </a:extLst>
          </p:cNvPr>
          <p:cNvSpPr txBox="1"/>
          <p:nvPr/>
        </p:nvSpPr>
        <p:spPr>
          <a:xfrm>
            <a:off x="574054" y="5006678"/>
            <a:ext cx="1788391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50" dirty="0"/>
              <a:t>5-10</a:t>
            </a:r>
            <a:r>
              <a:rPr lang="fr-FR" sz="1050"/>
              <a:t>% - </a:t>
            </a:r>
            <a:r>
              <a:rPr lang="fr-FR" sz="1050" err="1"/>
              <a:t>resemis</a:t>
            </a:r>
            <a:r>
              <a:rPr lang="fr-FR" sz="1050" dirty="0"/>
              <a:t> </a:t>
            </a:r>
            <a:r>
              <a:rPr lang="fr-FR" sz="1050"/>
              <a:t>nécessaires</a:t>
            </a:r>
            <a:r>
              <a:rPr lang="fr-FR" sz="1050" dirty="0"/>
              <a:t> en situations à risques</a:t>
            </a:r>
          </a:p>
        </p:txBody>
      </p:sp>
      <p:pic>
        <p:nvPicPr>
          <p:cNvPr id="45" name="Picture 10" descr="DSC_5261_Altigo">
            <a:extLst>
              <a:ext uri="{FF2B5EF4-FFF2-40B4-BE49-F238E27FC236}">
                <a16:creationId xmlns:a16="http://schemas.microsoft.com/office/drawing/2014/main" id="{34E0736B-0BAA-020C-DD6B-50DA2550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636" y="1476667"/>
            <a:ext cx="1739822" cy="11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2B46F0E8-C2F9-000B-BF13-7F64875DFB1B}"/>
              </a:ext>
            </a:extLst>
          </p:cNvPr>
          <p:cNvSpPr txBox="1"/>
          <p:nvPr/>
        </p:nvSpPr>
        <p:spPr>
          <a:xfrm>
            <a:off x="6053702" y="1054179"/>
            <a:ext cx="275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Rouvres-en-plaine (21), 22/02/2012</a:t>
            </a:r>
          </a:p>
        </p:txBody>
      </p:sp>
    </p:spTree>
    <p:extLst>
      <p:ext uri="{BB962C8B-B14F-4D97-AF65-F5344CB8AC3E}">
        <p14:creationId xmlns:p14="http://schemas.microsoft.com/office/powerpoint/2010/main" val="252636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2BD78-2321-FD67-ECED-7E55CB859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76064-8AA6-DAE2-C390-03BBFF2D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Mécanismes de résistance au gel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C2C32C-F888-611A-9580-7D470BA6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4</a:t>
            </a:fld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DCFC8F1-7A96-4E83-F99A-AD7937EE34CD}"/>
              </a:ext>
            </a:extLst>
          </p:cNvPr>
          <p:cNvGrpSpPr/>
          <p:nvPr/>
        </p:nvGrpSpPr>
        <p:grpSpPr>
          <a:xfrm>
            <a:off x="1164771" y="944101"/>
            <a:ext cx="10104104" cy="5141063"/>
            <a:chOff x="1245885" y="1224382"/>
            <a:chExt cx="10104104" cy="514106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81D2B44-089E-BAF4-1FAF-5691A3C6F73A}"/>
                </a:ext>
              </a:extLst>
            </p:cNvPr>
            <p:cNvSpPr txBox="1"/>
            <p:nvPr/>
          </p:nvSpPr>
          <p:spPr>
            <a:xfrm>
              <a:off x="3347170" y="1224382"/>
              <a:ext cx="4717578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  <a:cs typeface="Arial"/>
                </a:rPr>
                <a:t>Modélisation de l'évolution de la résistance au gel au cours d'un hiver fictif pour la variété Capitole</a:t>
              </a:r>
            </a:p>
          </p:txBody>
        </p:sp>
        <p:pic>
          <p:nvPicPr>
            <p:cNvPr id="26" name="Image 25" descr="Une image contenant texte, diagramme, Police, Tracé&#10;&#10;Description générée automatiquement">
              <a:extLst>
                <a:ext uri="{FF2B5EF4-FFF2-40B4-BE49-F238E27FC236}">
                  <a16:creationId xmlns:a16="http://schemas.microsoft.com/office/drawing/2014/main" id="{B130AFE1-E5ED-DB16-5B1A-73E2EA298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0742" y="1719859"/>
              <a:ext cx="5104487" cy="417610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8357E5-D038-EABF-99F5-267A410ED240}"/>
                </a:ext>
              </a:extLst>
            </p:cNvPr>
            <p:cNvSpPr/>
            <p:nvPr/>
          </p:nvSpPr>
          <p:spPr>
            <a:xfrm>
              <a:off x="4952308" y="1852125"/>
              <a:ext cx="744907" cy="3399827"/>
            </a:xfrm>
            <a:prstGeom prst="rect">
              <a:avLst/>
            </a:prstGeom>
            <a:solidFill>
              <a:srgbClr val="EBDBF3">
                <a:alpha val="40000"/>
              </a:srgbClr>
            </a:solidFill>
            <a:ln>
              <a:solidFill>
                <a:srgbClr val="CDA9E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30E15E42-5811-2C5E-B828-E619BBDBF9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691" y="5341063"/>
              <a:ext cx="755268" cy="438"/>
            </a:xfrm>
            <a:prstGeom prst="straightConnector1">
              <a:avLst/>
            </a:prstGeom>
            <a:ln w="38100">
              <a:solidFill>
                <a:srgbClr val="CDA9E2"/>
              </a:solidFill>
              <a:headEnd type="triangle"/>
              <a:tailEnd type="triangle"/>
            </a:ln>
            <a:effectLst>
              <a:outerShdw blurRad="63500" sx="94000" sy="94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B5668A3-AFB9-E362-F097-826CEC5B3BA5}"/>
                </a:ext>
              </a:extLst>
            </p:cNvPr>
            <p:cNvSpPr txBox="1"/>
            <p:nvPr/>
          </p:nvSpPr>
          <p:spPr>
            <a:xfrm>
              <a:off x="4331409" y="5411338"/>
              <a:ext cx="1986703" cy="95410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dirty="0">
                  <a:solidFill>
                    <a:srgbClr val="C194DB"/>
                  </a:solidFill>
                </a:rPr>
                <a:t>Durée d'acclimatation</a:t>
              </a:r>
            </a:p>
            <a:p>
              <a:pPr algn="ctr"/>
              <a:r>
                <a:rPr lang="fr-FR" sz="1600" dirty="0">
                  <a:solidFill>
                    <a:srgbClr val="C194DB"/>
                  </a:solidFill>
                </a:rPr>
                <a:t>(ici 28 jours)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6AC3FF7D-9929-109E-5677-E861ADC24F1D}"/>
                </a:ext>
              </a:extLst>
            </p:cNvPr>
            <p:cNvSpPr txBox="1"/>
            <p:nvPr/>
          </p:nvSpPr>
          <p:spPr>
            <a:xfrm>
              <a:off x="4794562" y="1659453"/>
              <a:ext cx="1594125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100" i="1" dirty="0">
                  <a:solidFill>
                    <a:srgbClr val="C194DB"/>
                  </a:solidFill>
                  <a:latin typeface="Avenir Next LT Pro Light"/>
                </a:rPr>
                <a:t>Acclimatation​</a:t>
              </a:r>
              <a:endParaRPr lang="fr-FR" sz="1100" i="1" dirty="0">
                <a:latin typeface="Avenir Next LT Pro Light"/>
              </a:endParaRP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3DEFFE80-2F15-DDD1-C3D6-5CDCC57EC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6994" y="5165100"/>
              <a:ext cx="4717578" cy="581"/>
            </a:xfrm>
            <a:prstGeom prst="straightConnector1">
              <a:avLst/>
            </a:prstGeom>
            <a:ln w="28575">
              <a:solidFill>
                <a:srgbClr val="A6CAE1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95DBE4D-58C0-A294-CE80-976EF6B0E8CA}"/>
                </a:ext>
              </a:extLst>
            </p:cNvPr>
            <p:cNvSpPr txBox="1"/>
            <p:nvPr/>
          </p:nvSpPr>
          <p:spPr>
            <a:xfrm>
              <a:off x="1245885" y="4798020"/>
              <a:ext cx="2425389" cy="738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2400" dirty="0">
                  <a:solidFill>
                    <a:srgbClr val="83B5D5"/>
                  </a:solidFill>
                </a:rPr>
                <a:t>Résistance seuil</a:t>
              </a:r>
            </a:p>
            <a:p>
              <a:pPr algn="ctr"/>
              <a:r>
                <a:rPr lang="fr-FR" dirty="0">
                  <a:solidFill>
                    <a:srgbClr val="83B5D5"/>
                  </a:solidFill>
                </a:rPr>
                <a:t>(ici -22°C)</a:t>
              </a:r>
              <a:endParaRPr lang="fr-FR" sz="2400" dirty="0">
                <a:solidFill>
                  <a:srgbClr val="83B5D5"/>
                </a:solidFill>
              </a:endParaRPr>
            </a:p>
          </p:txBody>
        </p:sp>
        <p:pic>
          <p:nvPicPr>
            <p:cNvPr id="33" name="Image 32" descr="Une image contenant texte, capture d’écran, Police&#10;&#10;Description générée automatiquement">
              <a:extLst>
                <a:ext uri="{FF2B5EF4-FFF2-40B4-BE49-F238E27FC236}">
                  <a16:creationId xmlns:a16="http://schemas.microsoft.com/office/drawing/2014/main" id="{1C316A96-39F3-1497-0D22-59E4563D9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9770" y="2918463"/>
              <a:ext cx="2847931" cy="1126064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3A1765E-0C5A-2E67-9F25-E0FDFE049E9E}"/>
                </a:ext>
              </a:extLst>
            </p:cNvPr>
            <p:cNvSpPr txBox="1"/>
            <p:nvPr/>
          </p:nvSpPr>
          <p:spPr>
            <a:xfrm>
              <a:off x="8579055" y="4481551"/>
              <a:ext cx="2360768" cy="116955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/>
                <a:t>Déterminisme génétique mal connu </a:t>
              </a:r>
            </a:p>
            <a:p>
              <a:r>
                <a:rPr lang="fr-FR" sz="1400" dirty="0"/>
                <a:t>=&gt; Paramètres évaluables par des </a:t>
              </a:r>
              <a:r>
                <a:rPr lang="fr-FR" sz="1400" b="1" dirty="0"/>
                <a:t>méthodes de phénotypage uniquement </a:t>
              </a: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82B5344E-6D0F-22D5-E918-B4F7CBF423FF}"/>
                </a:ext>
              </a:extLst>
            </p:cNvPr>
            <p:cNvSpPr/>
            <p:nvPr/>
          </p:nvSpPr>
          <p:spPr>
            <a:xfrm>
              <a:off x="8272185" y="4487232"/>
              <a:ext cx="318586" cy="108675"/>
            </a:xfrm>
            <a:custGeom>
              <a:avLst/>
              <a:gdLst>
                <a:gd name="connsiteX0" fmla="*/ 166910 w 306870"/>
                <a:gd name="connsiteY0" fmla="*/ 0 h 117627"/>
                <a:gd name="connsiteX1" fmla="*/ 3625 w 306870"/>
                <a:gd name="connsiteY1" fmla="*/ 107302 h 117627"/>
                <a:gd name="connsiteX2" fmla="*/ 306870 w 306870"/>
                <a:gd name="connsiteY2" fmla="*/ 107302 h 11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870" h="117627">
                  <a:moveTo>
                    <a:pt x="166910" y="0"/>
                  </a:moveTo>
                  <a:cubicBezTo>
                    <a:pt x="73604" y="44709"/>
                    <a:pt x="-19702" y="89418"/>
                    <a:pt x="3625" y="107302"/>
                  </a:cubicBezTo>
                  <a:cubicBezTo>
                    <a:pt x="26952" y="125186"/>
                    <a:pt x="166911" y="116244"/>
                    <a:pt x="306870" y="107302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CA064A2B-620E-6496-A1FC-8621551AA5D4}"/>
                </a:ext>
              </a:extLst>
            </p:cNvPr>
            <p:cNvSpPr txBox="1"/>
            <p:nvPr/>
          </p:nvSpPr>
          <p:spPr>
            <a:xfrm>
              <a:off x="8225261" y="3988548"/>
              <a:ext cx="3124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(Adapté de Lecomte et al., 2003)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ED5C259-F1CC-0798-7574-A336EB3ED5E8}"/>
              </a:ext>
            </a:extLst>
          </p:cNvPr>
          <p:cNvGrpSpPr/>
          <p:nvPr/>
        </p:nvGrpSpPr>
        <p:grpSpPr>
          <a:xfrm>
            <a:off x="-528787" y="804769"/>
            <a:ext cx="4501439" cy="1894125"/>
            <a:chOff x="-337788" y="962032"/>
            <a:chExt cx="4501439" cy="1894125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6ED5D1C-5629-0F43-F68A-F5DB0794AA4A}"/>
                </a:ext>
              </a:extLst>
            </p:cNvPr>
            <p:cNvSpPr txBox="1"/>
            <p:nvPr/>
          </p:nvSpPr>
          <p:spPr>
            <a:xfrm>
              <a:off x="-337788" y="1540272"/>
              <a:ext cx="3488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fr-FR" sz="1100" i="1" kern="0" dirty="0">
                  <a:solidFill>
                    <a:srgbClr val="9547C1"/>
                  </a:solidFill>
                  <a:latin typeface="+mj-lt"/>
                </a:rPr>
                <a:t>Retour à des températures douces </a:t>
              </a:r>
            </a:p>
            <a:p>
              <a:pPr algn="r">
                <a:defRPr/>
              </a:pPr>
              <a:r>
                <a:rPr lang="fr-FR" sz="1100" i="1" kern="0" dirty="0">
                  <a:solidFill>
                    <a:srgbClr val="9547C1"/>
                  </a:solidFill>
                  <a:latin typeface="+mj-lt"/>
                </a:rPr>
                <a:t>&gt;10°C</a:t>
              </a:r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A584DA6-32F7-A5A7-4CBD-04188EFAFAC1}"/>
                </a:ext>
              </a:extLst>
            </p:cNvPr>
            <p:cNvGrpSpPr/>
            <p:nvPr/>
          </p:nvGrpSpPr>
          <p:grpSpPr>
            <a:xfrm>
              <a:off x="487578" y="962032"/>
              <a:ext cx="3676073" cy="1894125"/>
              <a:chOff x="487578" y="962032"/>
              <a:chExt cx="3676073" cy="1894125"/>
            </a:xfrm>
          </p:grpSpPr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DDD23ED3-0B67-F407-64FA-639AFECB3904}"/>
                  </a:ext>
                </a:extLst>
              </p:cNvPr>
              <p:cNvSpPr txBox="1"/>
              <p:nvPr/>
            </p:nvSpPr>
            <p:spPr>
              <a:xfrm rot="16200000">
                <a:off x="117666" y="1491861"/>
                <a:ext cx="1734208" cy="994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rtlCol="0">
                <a:prstTxWarp prst="textArchUp">
                  <a:avLst>
                    <a:gd name="adj" fmla="val 10466001"/>
                  </a:avLst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 sz="1200" b="1" kern="0" spc="300">
                    <a:solidFill>
                      <a:prstClr val="white"/>
                    </a:solidFill>
                    <a:latin typeface="+mj-lt"/>
                  </a:defRPr>
                </a:lvl1pPr>
              </a:lstStyle>
              <a:p>
                <a:r>
                  <a:rPr lang="fr-FR" sz="1600" dirty="0">
                    <a:solidFill>
                      <a:srgbClr val="CDA9E2"/>
                    </a:solidFill>
                  </a:rPr>
                  <a:t>ACCLIMATATION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8426D4E-0AF9-A3C0-B900-3CB8491404C6}"/>
                  </a:ext>
                </a:extLst>
              </p:cNvPr>
              <p:cNvSpPr txBox="1"/>
              <p:nvPr/>
            </p:nvSpPr>
            <p:spPr>
              <a:xfrm>
                <a:off x="675121" y="1937702"/>
                <a:ext cx="34885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100" i="1" kern="0" dirty="0">
                    <a:solidFill>
                      <a:srgbClr val="9547C1"/>
                    </a:solidFill>
                    <a:latin typeface="+mj-lt"/>
                  </a:rPr>
                  <a:t>Soumission progressive au froid </a:t>
                </a:r>
              </a:p>
              <a:p>
                <a:pPr>
                  <a:defRPr/>
                </a:pPr>
                <a:r>
                  <a:rPr lang="fr-FR" sz="1100" i="1" kern="0" dirty="0">
                    <a:solidFill>
                      <a:srgbClr val="9547C1"/>
                    </a:solidFill>
                    <a:latin typeface="+mj-lt"/>
                  </a:rPr>
                  <a:t>&gt;0°C et &lt;10°C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AFBC5F9-79F4-DA28-E685-7B3245653232}"/>
                  </a:ext>
                </a:extLst>
              </p:cNvPr>
              <p:cNvSpPr txBox="1"/>
              <p:nvPr/>
            </p:nvSpPr>
            <p:spPr>
              <a:xfrm>
                <a:off x="1073742" y="962032"/>
                <a:ext cx="1718202" cy="461665"/>
              </a:xfrm>
              <a:prstGeom prst="rect">
                <a:avLst/>
              </a:prstGeom>
              <a:solidFill>
                <a:srgbClr val="45AFAD">
                  <a:lumMod val="60000"/>
                  <a:lumOff val="4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Plante non-résistante au  gel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E606109-71EB-88EC-87B3-82DC77436E92}"/>
                  </a:ext>
                </a:extLst>
              </p:cNvPr>
              <p:cNvSpPr txBox="1"/>
              <p:nvPr/>
            </p:nvSpPr>
            <p:spPr>
              <a:xfrm>
                <a:off x="1073742" y="2572420"/>
                <a:ext cx="1718202" cy="276999"/>
              </a:xfrm>
              <a:prstGeom prst="rect">
                <a:avLst/>
              </a:prstGeom>
              <a:solidFill>
                <a:srgbClr val="45AFAD">
                  <a:lumMod val="75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Plante résistante au gel </a:t>
                </a:r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4933B8F6-9E5E-D7CA-ECF6-2861B8D97CA1}"/>
                  </a:ext>
                </a:extLst>
              </p:cNvPr>
              <p:cNvSpPr/>
              <p:nvPr/>
            </p:nvSpPr>
            <p:spPr>
              <a:xfrm>
                <a:off x="640836" y="1229710"/>
                <a:ext cx="367545" cy="1473488"/>
              </a:xfrm>
              <a:custGeom>
                <a:avLst/>
                <a:gdLst>
                  <a:gd name="connsiteX0" fmla="*/ 526502 w 526502"/>
                  <a:gd name="connsiteY0" fmla="*/ 0 h 1250731"/>
                  <a:gd name="connsiteX1" fmla="*/ 985 w 526502"/>
                  <a:gd name="connsiteY1" fmla="*/ 641131 h 1250731"/>
                  <a:gd name="connsiteX2" fmla="*/ 421399 w 526502"/>
                  <a:gd name="connsiteY2" fmla="*/ 1250731 h 1250731"/>
                  <a:gd name="connsiteX0" fmla="*/ 526323 w 526323"/>
                  <a:gd name="connsiteY0" fmla="*/ 0 h 1292772"/>
                  <a:gd name="connsiteX1" fmla="*/ 806 w 526323"/>
                  <a:gd name="connsiteY1" fmla="*/ 641131 h 1292772"/>
                  <a:gd name="connsiteX2" fmla="*/ 473772 w 526323"/>
                  <a:gd name="connsiteY2" fmla="*/ 1292772 h 1292772"/>
                  <a:gd name="connsiteX0" fmla="*/ 438833 w 438833"/>
                  <a:gd name="connsiteY0" fmla="*/ 0 h 1292772"/>
                  <a:gd name="connsiteX1" fmla="*/ 1158 w 438833"/>
                  <a:gd name="connsiteY1" fmla="*/ 641131 h 1292772"/>
                  <a:gd name="connsiteX2" fmla="*/ 386282 w 438833"/>
                  <a:gd name="connsiteY2" fmla="*/ 1292772 h 129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833" h="1292772">
                    <a:moveTo>
                      <a:pt x="438833" y="0"/>
                    </a:moveTo>
                    <a:cubicBezTo>
                      <a:pt x="184833" y="216338"/>
                      <a:pt x="18675" y="432676"/>
                      <a:pt x="1158" y="641131"/>
                    </a:cubicBezTo>
                    <a:cubicBezTo>
                      <a:pt x="-16359" y="849586"/>
                      <a:pt x="167316" y="1092199"/>
                      <a:pt x="386282" y="1292772"/>
                    </a:cubicBezTo>
                  </a:path>
                </a:pathLst>
              </a:custGeom>
              <a:noFill/>
              <a:ln w="28575">
                <a:solidFill>
                  <a:srgbClr val="CDA9E2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D8DE1185-AC30-33EB-CEA7-AF56C933EA9C}"/>
                  </a:ext>
                </a:extLst>
              </p:cNvPr>
              <p:cNvSpPr/>
              <p:nvPr/>
            </p:nvSpPr>
            <p:spPr>
              <a:xfrm rot="10611162">
                <a:off x="2828118" y="1229710"/>
                <a:ext cx="367545" cy="1473488"/>
              </a:xfrm>
              <a:custGeom>
                <a:avLst/>
                <a:gdLst>
                  <a:gd name="connsiteX0" fmla="*/ 526502 w 526502"/>
                  <a:gd name="connsiteY0" fmla="*/ 0 h 1250731"/>
                  <a:gd name="connsiteX1" fmla="*/ 985 w 526502"/>
                  <a:gd name="connsiteY1" fmla="*/ 641131 h 1250731"/>
                  <a:gd name="connsiteX2" fmla="*/ 421399 w 526502"/>
                  <a:gd name="connsiteY2" fmla="*/ 1250731 h 1250731"/>
                  <a:gd name="connsiteX0" fmla="*/ 526323 w 526323"/>
                  <a:gd name="connsiteY0" fmla="*/ 0 h 1292772"/>
                  <a:gd name="connsiteX1" fmla="*/ 806 w 526323"/>
                  <a:gd name="connsiteY1" fmla="*/ 641131 h 1292772"/>
                  <a:gd name="connsiteX2" fmla="*/ 473772 w 526323"/>
                  <a:gd name="connsiteY2" fmla="*/ 1292772 h 1292772"/>
                  <a:gd name="connsiteX0" fmla="*/ 438833 w 438833"/>
                  <a:gd name="connsiteY0" fmla="*/ 0 h 1292772"/>
                  <a:gd name="connsiteX1" fmla="*/ 1158 w 438833"/>
                  <a:gd name="connsiteY1" fmla="*/ 641131 h 1292772"/>
                  <a:gd name="connsiteX2" fmla="*/ 386282 w 438833"/>
                  <a:gd name="connsiteY2" fmla="*/ 1292772 h 129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833" h="1292772">
                    <a:moveTo>
                      <a:pt x="438833" y="0"/>
                    </a:moveTo>
                    <a:cubicBezTo>
                      <a:pt x="184833" y="216338"/>
                      <a:pt x="18675" y="432676"/>
                      <a:pt x="1158" y="641131"/>
                    </a:cubicBezTo>
                    <a:cubicBezTo>
                      <a:pt x="-16359" y="849586"/>
                      <a:pt x="167316" y="1092199"/>
                      <a:pt x="386282" y="1292772"/>
                    </a:cubicBezTo>
                  </a:path>
                </a:pathLst>
              </a:custGeom>
              <a:noFill/>
              <a:ln w="28575">
                <a:solidFill>
                  <a:srgbClr val="CDA9E2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AB9F902-4B53-702C-B940-ED53BCB0D7EF}"/>
                  </a:ext>
                </a:extLst>
              </p:cNvPr>
              <p:cNvSpPr txBox="1"/>
              <p:nvPr/>
            </p:nvSpPr>
            <p:spPr>
              <a:xfrm rot="16200000">
                <a:off x="2041412" y="1473968"/>
                <a:ext cx="1723268" cy="994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rtlCol="0">
                <a:prstTxWarp prst="textArchDown">
                  <a:avLst>
                    <a:gd name="adj" fmla="val 751727"/>
                  </a:avLst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 sz="1200" b="1" kern="0" spc="300">
                    <a:solidFill>
                      <a:prstClr val="white"/>
                    </a:solidFill>
                    <a:latin typeface="+mj-lt"/>
                  </a:defRPr>
                </a:lvl1pPr>
              </a:lstStyle>
              <a:p>
                <a:r>
                  <a:rPr lang="fr-FR" sz="1600" dirty="0">
                    <a:solidFill>
                      <a:srgbClr val="CDA9E2"/>
                    </a:solidFill>
                  </a:rPr>
                  <a:t>DESACCLIMATATION</a:t>
                </a: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A85F5E2-390F-3D64-8B74-9CAD3CB0350A}"/>
              </a:ext>
            </a:extLst>
          </p:cNvPr>
          <p:cNvSpPr/>
          <p:nvPr/>
        </p:nvSpPr>
        <p:spPr>
          <a:xfrm>
            <a:off x="342832" y="6055945"/>
            <a:ext cx="10926043" cy="380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résistance au gel est un phénomène dynamique dépendant des conditions climatiques et du génotype</a:t>
            </a:r>
          </a:p>
        </p:txBody>
      </p:sp>
    </p:spTree>
    <p:extLst>
      <p:ext uri="{BB962C8B-B14F-4D97-AF65-F5344CB8AC3E}">
        <p14:creationId xmlns:p14="http://schemas.microsoft.com/office/powerpoint/2010/main" val="19812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62BB5-53E1-2895-F01D-16630B005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15627-EA27-E19D-02C6-D0383E6C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Changement climatique et risque de gel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80528D-B520-E06A-B28A-05094D79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5</a:t>
            </a:fld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45D13FF-2965-11E8-88E7-2C0032BABD8F}"/>
              </a:ext>
            </a:extLst>
          </p:cNvPr>
          <p:cNvGrpSpPr/>
          <p:nvPr/>
        </p:nvGrpSpPr>
        <p:grpSpPr>
          <a:xfrm>
            <a:off x="-391246" y="1499910"/>
            <a:ext cx="8788409" cy="5118442"/>
            <a:chOff x="-391246" y="1499910"/>
            <a:chExt cx="8788409" cy="511844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1B7BB4A-9ED2-D410-106E-F59841D906EE}"/>
                </a:ext>
              </a:extLst>
            </p:cNvPr>
            <p:cNvSpPr txBox="1"/>
            <p:nvPr/>
          </p:nvSpPr>
          <p:spPr>
            <a:xfrm rot="19622894">
              <a:off x="2390376" y="5725800"/>
              <a:ext cx="204093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000" dirty="0">
                  <a:solidFill>
                    <a:srgbClr val="CD3278"/>
                  </a:solidFill>
                  <a:latin typeface="Bahnschrift Condensed" panose="020B0502040204020203" pitchFamily="34" charset="0"/>
                </a:rPr>
                <a:t>AVANT 1987</a:t>
              </a:r>
            </a:p>
            <a:p>
              <a:pPr algn="r"/>
              <a:r>
                <a:rPr lang="fr-FR" sz="1600" i="1" dirty="0">
                  <a:solidFill>
                    <a:srgbClr val="CD3278"/>
                  </a:solidFill>
                  <a:latin typeface="Bahnschrift Light Condensed" panose="020B0502040204020203" pitchFamily="34" charset="0"/>
                </a:rPr>
                <a:t>Variété s’acclimatant 1 semaine plus vite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9409BFD-D0C5-AF52-2352-2532BD98E901}"/>
                </a:ext>
              </a:extLst>
            </p:cNvPr>
            <p:cNvGrpSpPr/>
            <p:nvPr/>
          </p:nvGrpSpPr>
          <p:grpSpPr>
            <a:xfrm>
              <a:off x="-391246" y="1499910"/>
              <a:ext cx="8788409" cy="5086245"/>
              <a:chOff x="2625212" y="1499910"/>
              <a:chExt cx="8788409" cy="5086245"/>
            </a:xfrm>
          </p:grpSpPr>
          <p:pic>
            <p:nvPicPr>
              <p:cNvPr id="16" name="Image 15" descr="Une image contenant texte, diagramme, capture d’écran, ligne&#10;&#10;Le contenu généré par l’IA peut être incorrect.">
                <a:extLst>
                  <a:ext uri="{FF2B5EF4-FFF2-40B4-BE49-F238E27FC236}">
                    <a16:creationId xmlns:a16="http://schemas.microsoft.com/office/drawing/2014/main" id="{695A43B7-DFB6-F7C5-83D5-2EFDB3D88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40265"/>
              <a:stretch>
                <a:fillRect/>
              </a:stretch>
            </p:blipFill>
            <p:spPr>
              <a:xfrm>
                <a:off x="3281761" y="1499910"/>
                <a:ext cx="8131860" cy="3858180"/>
              </a:xfrm>
              <a:prstGeom prst="rect">
                <a:avLst/>
              </a:prstGeom>
            </p:spPr>
          </p:pic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A0B267F-C259-B077-654F-9F30B24CA517}"/>
                  </a:ext>
                </a:extLst>
              </p:cNvPr>
              <p:cNvSpPr txBox="1"/>
              <p:nvPr/>
            </p:nvSpPr>
            <p:spPr>
              <a:xfrm rot="19622894">
                <a:off x="2625212" y="5848911"/>
                <a:ext cx="2389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2000" dirty="0">
                    <a:solidFill>
                      <a:srgbClr val="4E4E4E"/>
                    </a:solidFill>
                    <a:latin typeface="Bahnschrift Condensed" panose="020B0502040204020203" pitchFamily="34" charset="0"/>
                  </a:rPr>
                  <a:t>AVANT 1987</a:t>
                </a:r>
              </a:p>
              <a:p>
                <a:pPr algn="r"/>
                <a:r>
                  <a:rPr lang="fr-FR" sz="1600" i="1" dirty="0">
                    <a:solidFill>
                      <a:srgbClr val="4E4E4E"/>
                    </a:solidFill>
                    <a:latin typeface="Bahnschrift Light Condensed" panose="020B0502040204020203" pitchFamily="34" charset="0"/>
                  </a:rPr>
                  <a:t>Variété avec note Froid =6</a:t>
                </a:r>
              </a:p>
            </p:txBody>
          </p:sp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11089862-B0F1-19FC-B941-B41D82F7BAD3}"/>
                  </a:ext>
                </a:extLst>
              </p:cNvPr>
              <p:cNvSpPr txBox="1"/>
              <p:nvPr/>
            </p:nvSpPr>
            <p:spPr>
              <a:xfrm rot="19622894">
                <a:off x="3908321" y="5848912"/>
                <a:ext cx="2389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2000" dirty="0">
                    <a:solidFill>
                      <a:srgbClr val="B3B3B3"/>
                    </a:solidFill>
                    <a:latin typeface="Bahnschrift Condensed" panose="020B0502040204020203" pitchFamily="34" charset="0"/>
                  </a:rPr>
                  <a:t>APRES 1988</a:t>
                </a:r>
              </a:p>
              <a:p>
                <a:pPr algn="r"/>
                <a:r>
                  <a:rPr lang="fr-FR" sz="1600" i="1" dirty="0">
                    <a:solidFill>
                      <a:srgbClr val="B3B3B3"/>
                    </a:solidFill>
                    <a:latin typeface="Bahnschrift Light Condensed" panose="020B0502040204020203" pitchFamily="34" charset="0"/>
                  </a:rPr>
                  <a:t>Variété avec note Froid =6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B2EC4BF-C1DE-E1CC-32F8-B94F412101CD}"/>
                  </a:ext>
                </a:extLst>
              </p:cNvPr>
              <p:cNvSpPr txBox="1"/>
              <p:nvPr/>
            </p:nvSpPr>
            <p:spPr>
              <a:xfrm rot="19622894">
                <a:off x="6695701" y="5693603"/>
                <a:ext cx="196940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2000" dirty="0">
                    <a:solidFill>
                      <a:srgbClr val="EE3B8D"/>
                    </a:solidFill>
                    <a:latin typeface="Bahnschrift Condensed" panose="020B0502040204020203" pitchFamily="34" charset="0"/>
                  </a:rPr>
                  <a:t>APRES 1988</a:t>
                </a:r>
              </a:p>
              <a:p>
                <a:pPr algn="r"/>
                <a:r>
                  <a:rPr lang="fr-FR" sz="1600" i="1" dirty="0">
                    <a:solidFill>
                      <a:srgbClr val="EE3B8D"/>
                    </a:solidFill>
                    <a:latin typeface="Bahnschrift Light Condensed" panose="020B0502040204020203" pitchFamily="34" charset="0"/>
                  </a:rPr>
                  <a:t>Variété s’acclimatant 1 semaine plus vite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72049C0-1C32-7F19-B711-7958185FF397}"/>
                  </a:ext>
                </a:extLst>
              </p:cNvPr>
              <p:cNvSpPr txBox="1"/>
              <p:nvPr/>
            </p:nvSpPr>
            <p:spPr>
              <a:xfrm rot="19622894">
                <a:off x="7509954" y="5880865"/>
                <a:ext cx="2389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2000" dirty="0">
                    <a:solidFill>
                      <a:srgbClr val="008B8B"/>
                    </a:solidFill>
                    <a:latin typeface="Bahnschrift Condensed" panose="020B0502040204020203" pitchFamily="34" charset="0"/>
                  </a:rPr>
                  <a:t>AVANT 1987</a:t>
                </a:r>
              </a:p>
              <a:p>
                <a:pPr algn="r"/>
                <a:r>
                  <a:rPr lang="fr-FR" sz="1600" i="1" dirty="0">
                    <a:solidFill>
                      <a:srgbClr val="008B8B"/>
                    </a:solidFill>
                    <a:latin typeface="Bahnschrift Light Condensed" panose="020B0502040204020203" pitchFamily="34" charset="0"/>
                  </a:rPr>
                  <a:t>Variété avec note Froid =9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FA1D759-6FDB-0381-D28B-659389AF5892}"/>
                  </a:ext>
                </a:extLst>
              </p:cNvPr>
              <p:cNvSpPr txBox="1"/>
              <p:nvPr/>
            </p:nvSpPr>
            <p:spPr>
              <a:xfrm rot="19622894">
                <a:off x="8793063" y="5880866"/>
                <a:ext cx="2389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2000" dirty="0">
                    <a:solidFill>
                      <a:srgbClr val="00CDCD"/>
                    </a:solidFill>
                    <a:latin typeface="Bahnschrift Condensed" panose="020B0502040204020203" pitchFamily="34" charset="0"/>
                  </a:rPr>
                  <a:t>APRES 1988</a:t>
                </a:r>
              </a:p>
              <a:p>
                <a:pPr algn="r"/>
                <a:r>
                  <a:rPr lang="fr-FR" sz="1600" i="1" dirty="0">
                    <a:solidFill>
                      <a:srgbClr val="00CDCD"/>
                    </a:solidFill>
                    <a:latin typeface="Bahnschrift Light Condensed" panose="020B0502040204020203" pitchFamily="34" charset="0"/>
                  </a:rPr>
                  <a:t>Variété avec note Froid =9</a:t>
                </a:r>
              </a:p>
            </p:txBody>
          </p:sp>
        </p:grpSp>
      </p:grpSp>
      <p:pic>
        <p:nvPicPr>
          <p:cNvPr id="1026" name="Picture 2" descr="1 400+ Comtoise Photos, taleaux et images libre de droits - iStock | Horloge,  Pendule, Vieille horloge">
            <a:extLst>
              <a:ext uri="{FF2B5EF4-FFF2-40B4-BE49-F238E27FC236}">
                <a16:creationId xmlns:a16="http://schemas.microsoft.com/office/drawing/2014/main" id="{EB81CE62-AE2F-14A8-DC1B-8A545C01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" b="97059" l="9662" r="89372">
                        <a14:foregroundMark x1="14493" y1="9967" x2="80897" y2="4236"/>
                        <a14:foregroundMark x1="84223" y1="5934" x2="70531" y2="92647"/>
                        <a14:foregroundMark x1="70531" y1="92647" x2="11111" y2="96078"/>
                        <a14:foregroundMark x1="11111" y1="96078" x2="16908" y2="12582"/>
                        <a14:foregroundMark x1="65700" y1="6373" x2="37198" y2="3922"/>
                        <a14:foregroundMark x1="84058" y1="60131" x2="80676" y2="87092"/>
                        <a14:foregroundMark x1="80676" y1="87092" x2="79710" y2="87582"/>
                        <a14:foregroundMark x1="85990" y1="92974" x2="88406" y2="97222"/>
                        <a14:foregroundMark x1="60386" y1="25163" x2="40097" y2="16830"/>
                        <a14:foregroundMark x1="30918" y1="19771" x2="45411" y2="23039"/>
                        <a14:foregroundMark x1="40097" y1="654" x2="61836" y2="654"/>
                        <a14:backgroundMark x1="81643" y1="3922" x2="87440" y2="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8243">
            <a:off x="1148276" y="1370023"/>
            <a:ext cx="308687" cy="9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1 400+ Comtoise Photos, taleaux et images libre de droits - iStock | Horloge,  Pendule, Vieille horloge">
            <a:extLst>
              <a:ext uri="{FF2B5EF4-FFF2-40B4-BE49-F238E27FC236}">
                <a16:creationId xmlns:a16="http://schemas.microsoft.com/office/drawing/2014/main" id="{4B4B6865-62B4-7E2C-755F-6D49A28D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" b="97059" l="9662" r="89372">
                        <a14:foregroundMark x1="14493" y1="9967" x2="80897" y2="4236"/>
                        <a14:foregroundMark x1="84223" y1="5934" x2="70531" y2="92647"/>
                        <a14:foregroundMark x1="70531" y1="92647" x2="11111" y2="96078"/>
                        <a14:foregroundMark x1="11111" y1="96078" x2="16908" y2="12582"/>
                        <a14:foregroundMark x1="65700" y1="6373" x2="37198" y2="3922"/>
                        <a14:foregroundMark x1="84058" y1="60131" x2="80676" y2="87092"/>
                        <a14:foregroundMark x1="80676" y1="87092" x2="79710" y2="87582"/>
                        <a14:foregroundMark x1="85990" y1="92974" x2="88406" y2="97222"/>
                        <a14:foregroundMark x1="60386" y1="25163" x2="40097" y2="16830"/>
                        <a14:foregroundMark x1="30918" y1="19771" x2="45411" y2="23039"/>
                        <a14:foregroundMark x1="40097" y1="654" x2="61836" y2="654"/>
                        <a14:backgroundMark x1="81643" y1="3922" x2="87440" y2="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8243">
            <a:off x="3538257" y="1370024"/>
            <a:ext cx="308687" cy="9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1 400+ Comtoise Photos, taleaux et images libre de droits - iStock | Horloge,  Pendule, Vieille horloge">
            <a:extLst>
              <a:ext uri="{FF2B5EF4-FFF2-40B4-BE49-F238E27FC236}">
                <a16:creationId xmlns:a16="http://schemas.microsoft.com/office/drawing/2014/main" id="{177442F2-D140-716E-B474-47357D543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" b="97059" l="9662" r="89372">
                        <a14:foregroundMark x1="14493" y1="9967" x2="80897" y2="4236"/>
                        <a14:foregroundMark x1="84223" y1="5934" x2="70531" y2="92647"/>
                        <a14:foregroundMark x1="70531" y1="92647" x2="11111" y2="96078"/>
                        <a14:foregroundMark x1="11111" y1="96078" x2="16908" y2="12582"/>
                        <a14:foregroundMark x1="65700" y1="6373" x2="37198" y2="3922"/>
                        <a14:foregroundMark x1="84058" y1="60131" x2="80676" y2="87092"/>
                        <a14:foregroundMark x1="80676" y1="87092" x2="79710" y2="87582"/>
                        <a14:foregroundMark x1="85990" y1="92974" x2="88406" y2="97222"/>
                        <a14:foregroundMark x1="60386" y1="25163" x2="40097" y2="16830"/>
                        <a14:foregroundMark x1="30918" y1="19771" x2="45411" y2="23039"/>
                        <a14:foregroundMark x1="40097" y1="654" x2="61836" y2="654"/>
                        <a14:backgroundMark x1="81643" y1="3922" x2="87440" y2="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8243">
            <a:off x="5928237" y="1370022"/>
            <a:ext cx="308687" cy="9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3586CCB-D1EF-D7B3-97FC-8380D363821F}"/>
              </a:ext>
            </a:extLst>
          </p:cNvPr>
          <p:cNvSpPr txBox="1"/>
          <p:nvPr/>
        </p:nvSpPr>
        <p:spPr>
          <a:xfrm>
            <a:off x="798241" y="878053"/>
            <a:ext cx="1036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Quelle importance de ces 2 caractères génétiques pour résister au gel ?  Hier et aujourd’hui ?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7DEF2D4-65DB-4B9A-43E7-ADE31E0AABA5}"/>
              </a:ext>
            </a:extLst>
          </p:cNvPr>
          <p:cNvSpPr/>
          <p:nvPr/>
        </p:nvSpPr>
        <p:spPr>
          <a:xfrm>
            <a:off x="8363810" y="3525030"/>
            <a:ext cx="3393260" cy="17580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Être très résistant ou développer plus rapidement sa résistance produisent le même avantage vis-à-vis des dégâts de gel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1B22CED-365B-3ADB-E924-692E8D350AC1}"/>
              </a:ext>
            </a:extLst>
          </p:cNvPr>
          <p:cNvSpPr/>
          <p:nvPr/>
        </p:nvSpPr>
        <p:spPr>
          <a:xfrm>
            <a:off x="8501245" y="5283060"/>
            <a:ext cx="3081551" cy="81724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Des conclusions qui diffèrent avec l’étude menée sur pois protéagineux par </a:t>
            </a:r>
            <a:r>
              <a:rPr lang="fr-FR" sz="1400" i="1" dirty="0"/>
              <a:t>Castel</a:t>
            </a:r>
            <a:r>
              <a:rPr lang="fr-FR" sz="1400" i="1" dirty="0">
                <a:solidFill>
                  <a:schemeClr val="tx1"/>
                </a:solidFill>
              </a:rPr>
              <a:t> et al, 2017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CC424C-AF29-D5E1-976E-0733871E8E76}"/>
              </a:ext>
            </a:extLst>
          </p:cNvPr>
          <p:cNvSpPr/>
          <p:nvPr/>
        </p:nvSpPr>
        <p:spPr>
          <a:xfrm>
            <a:off x="8279055" y="1236577"/>
            <a:ext cx="3474896" cy="2023143"/>
          </a:xfrm>
          <a:prstGeom prst="rect">
            <a:avLst/>
          </a:prstGeom>
          <a:solidFill>
            <a:srgbClr val="DCF3FE">
              <a:alpha val="1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Avantage d’une caractéristique de résistance au gel par rapport à l’autre ? 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fr-FR" sz="1400" b="1" dirty="0" err="1">
                <a:solidFill>
                  <a:schemeClr val="accent4"/>
                </a:solidFill>
              </a:rPr>
              <a:t>Rseuil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 vs </a:t>
            </a:r>
            <a:r>
              <a:rPr lang="fr-FR" sz="1400" b="1" dirty="0">
                <a:solidFill>
                  <a:srgbClr val="D05590"/>
                </a:solidFill>
              </a:rPr>
              <a:t>Durée </a:t>
            </a:r>
            <a:r>
              <a:rPr lang="fr-FR" sz="1400" b="1" dirty="0" err="1">
                <a:solidFill>
                  <a:srgbClr val="D05590"/>
                </a:solidFill>
              </a:rPr>
              <a:t>acclimation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Dans les extrêmes de la variabilité génétique aujourd’hui connue sur ces 2 caractéristiques</a:t>
            </a:r>
          </a:p>
          <a:p>
            <a:pPr algn="ctr"/>
            <a:r>
              <a:rPr lang="fr-FR" sz="120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Pas représentatif de la résistance au gel des variétés proposées aujourd’hui</a:t>
            </a:r>
            <a:endParaRPr lang="fr-FR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77376E-C7BA-8DB2-DEF5-3A3405FE6499}"/>
              </a:ext>
            </a:extLst>
          </p:cNvPr>
          <p:cNvSpPr/>
          <p:nvPr/>
        </p:nvSpPr>
        <p:spPr>
          <a:xfrm>
            <a:off x="2644592" y="1247385"/>
            <a:ext cx="5569497" cy="5510767"/>
          </a:xfrm>
          <a:custGeom>
            <a:avLst/>
            <a:gdLst>
              <a:gd name="connsiteX0" fmla="*/ 0 w 4949387"/>
              <a:gd name="connsiteY0" fmla="*/ 0 h 5479236"/>
              <a:gd name="connsiteX1" fmla="*/ 4949387 w 4949387"/>
              <a:gd name="connsiteY1" fmla="*/ 0 h 5479236"/>
              <a:gd name="connsiteX2" fmla="*/ 4949387 w 4949387"/>
              <a:gd name="connsiteY2" fmla="*/ 5479236 h 5479236"/>
              <a:gd name="connsiteX3" fmla="*/ 0 w 4949387"/>
              <a:gd name="connsiteY3" fmla="*/ 5479236 h 5479236"/>
              <a:gd name="connsiteX4" fmla="*/ 0 w 4949387"/>
              <a:gd name="connsiteY4" fmla="*/ 0 h 5479236"/>
              <a:gd name="connsiteX0" fmla="*/ 0 w 4949387"/>
              <a:gd name="connsiteY0" fmla="*/ 0 h 5479236"/>
              <a:gd name="connsiteX1" fmla="*/ 4949387 w 4949387"/>
              <a:gd name="connsiteY1" fmla="*/ 0 h 5479236"/>
              <a:gd name="connsiteX2" fmla="*/ 4949387 w 4949387"/>
              <a:gd name="connsiteY2" fmla="*/ 5479236 h 5479236"/>
              <a:gd name="connsiteX3" fmla="*/ 0 w 4949387"/>
              <a:gd name="connsiteY3" fmla="*/ 5479236 h 5479236"/>
              <a:gd name="connsiteX4" fmla="*/ 14526 w 4949387"/>
              <a:gd name="connsiteY4" fmla="*/ 5447705 h 5479236"/>
              <a:gd name="connsiteX5" fmla="*/ 0 w 4949387"/>
              <a:gd name="connsiteY5" fmla="*/ 0 h 5479236"/>
              <a:gd name="connsiteX0" fmla="*/ 6494 w 4955881"/>
              <a:gd name="connsiteY0" fmla="*/ 0 h 5479236"/>
              <a:gd name="connsiteX1" fmla="*/ 4955881 w 4955881"/>
              <a:gd name="connsiteY1" fmla="*/ 0 h 5479236"/>
              <a:gd name="connsiteX2" fmla="*/ 4955881 w 4955881"/>
              <a:gd name="connsiteY2" fmla="*/ 5479236 h 5479236"/>
              <a:gd name="connsiteX3" fmla="*/ 6494 w 4955881"/>
              <a:gd name="connsiteY3" fmla="*/ 5479236 h 5479236"/>
              <a:gd name="connsiteX4" fmla="*/ 0 w 4955881"/>
              <a:gd name="connsiteY4" fmla="*/ 4112891 h 5479236"/>
              <a:gd name="connsiteX5" fmla="*/ 6494 w 4955881"/>
              <a:gd name="connsiteY5" fmla="*/ 0 h 5479236"/>
              <a:gd name="connsiteX0" fmla="*/ 620115 w 5569502"/>
              <a:gd name="connsiteY0" fmla="*/ 0 h 5479236"/>
              <a:gd name="connsiteX1" fmla="*/ 5569502 w 5569502"/>
              <a:gd name="connsiteY1" fmla="*/ 0 h 5479236"/>
              <a:gd name="connsiteX2" fmla="*/ 5569502 w 5569502"/>
              <a:gd name="connsiteY2" fmla="*/ 5479236 h 5479236"/>
              <a:gd name="connsiteX3" fmla="*/ 5 w 5569502"/>
              <a:gd name="connsiteY3" fmla="*/ 5479236 h 5479236"/>
              <a:gd name="connsiteX4" fmla="*/ 613621 w 5569502"/>
              <a:gd name="connsiteY4" fmla="*/ 4112891 h 5479236"/>
              <a:gd name="connsiteX5" fmla="*/ 620115 w 5569502"/>
              <a:gd name="connsiteY5" fmla="*/ 0 h 5479236"/>
              <a:gd name="connsiteX0" fmla="*/ 620110 w 5569497"/>
              <a:gd name="connsiteY0" fmla="*/ 0 h 5479236"/>
              <a:gd name="connsiteX1" fmla="*/ 5569497 w 5569497"/>
              <a:gd name="connsiteY1" fmla="*/ 0 h 5479236"/>
              <a:gd name="connsiteX2" fmla="*/ 5569497 w 5569497"/>
              <a:gd name="connsiteY2" fmla="*/ 5479236 h 5479236"/>
              <a:gd name="connsiteX3" fmla="*/ 0 w 5569497"/>
              <a:gd name="connsiteY3" fmla="*/ 5479236 h 5479236"/>
              <a:gd name="connsiteX4" fmla="*/ 613616 w 5569497"/>
              <a:gd name="connsiteY4" fmla="*/ 4112891 h 5479236"/>
              <a:gd name="connsiteX5" fmla="*/ 620110 w 5569497"/>
              <a:gd name="connsiteY5" fmla="*/ 0 h 5479236"/>
              <a:gd name="connsiteX0" fmla="*/ 620110 w 5569497"/>
              <a:gd name="connsiteY0" fmla="*/ 0 h 5479236"/>
              <a:gd name="connsiteX1" fmla="*/ 5569497 w 5569497"/>
              <a:gd name="connsiteY1" fmla="*/ 0 h 5479236"/>
              <a:gd name="connsiteX2" fmla="*/ 5569497 w 5569497"/>
              <a:gd name="connsiteY2" fmla="*/ 5479236 h 5479236"/>
              <a:gd name="connsiteX3" fmla="*/ 0 w 5569497"/>
              <a:gd name="connsiteY3" fmla="*/ 5479236 h 5479236"/>
              <a:gd name="connsiteX4" fmla="*/ 613616 w 5569497"/>
              <a:gd name="connsiteY4" fmla="*/ 4112891 h 5479236"/>
              <a:gd name="connsiteX5" fmla="*/ 620110 w 5569497"/>
              <a:gd name="connsiteY5" fmla="*/ 0 h 5479236"/>
              <a:gd name="connsiteX0" fmla="*/ 620110 w 5569497"/>
              <a:gd name="connsiteY0" fmla="*/ 0 h 5479236"/>
              <a:gd name="connsiteX1" fmla="*/ 5569497 w 5569497"/>
              <a:gd name="connsiteY1" fmla="*/ 0 h 5479236"/>
              <a:gd name="connsiteX2" fmla="*/ 5569497 w 5569497"/>
              <a:gd name="connsiteY2" fmla="*/ 5479236 h 5479236"/>
              <a:gd name="connsiteX3" fmla="*/ 0 w 5569497"/>
              <a:gd name="connsiteY3" fmla="*/ 5479236 h 5479236"/>
              <a:gd name="connsiteX4" fmla="*/ 613616 w 5569497"/>
              <a:gd name="connsiteY4" fmla="*/ 4112891 h 5479236"/>
              <a:gd name="connsiteX5" fmla="*/ 620110 w 5569497"/>
              <a:gd name="connsiteY5" fmla="*/ 0 h 5479236"/>
              <a:gd name="connsiteX0" fmla="*/ 746234 w 5569497"/>
              <a:gd name="connsiteY0" fmla="*/ 0 h 5479236"/>
              <a:gd name="connsiteX1" fmla="*/ 5569497 w 5569497"/>
              <a:gd name="connsiteY1" fmla="*/ 0 h 5479236"/>
              <a:gd name="connsiteX2" fmla="*/ 5569497 w 5569497"/>
              <a:gd name="connsiteY2" fmla="*/ 5479236 h 5479236"/>
              <a:gd name="connsiteX3" fmla="*/ 0 w 5569497"/>
              <a:gd name="connsiteY3" fmla="*/ 5479236 h 5479236"/>
              <a:gd name="connsiteX4" fmla="*/ 613616 w 5569497"/>
              <a:gd name="connsiteY4" fmla="*/ 4112891 h 5479236"/>
              <a:gd name="connsiteX5" fmla="*/ 746234 w 5569497"/>
              <a:gd name="connsiteY5" fmla="*/ 0 h 5479236"/>
              <a:gd name="connsiteX0" fmla="*/ 746234 w 5569497"/>
              <a:gd name="connsiteY0" fmla="*/ 0 h 5479236"/>
              <a:gd name="connsiteX1" fmla="*/ 5569497 w 5569497"/>
              <a:gd name="connsiteY1" fmla="*/ 0 h 5479236"/>
              <a:gd name="connsiteX2" fmla="*/ 5569497 w 5569497"/>
              <a:gd name="connsiteY2" fmla="*/ 5479236 h 5479236"/>
              <a:gd name="connsiteX3" fmla="*/ 0 w 5569497"/>
              <a:gd name="connsiteY3" fmla="*/ 5479236 h 5479236"/>
              <a:gd name="connsiteX4" fmla="*/ 781781 w 5569497"/>
              <a:gd name="connsiteY4" fmla="*/ 4070849 h 5479236"/>
              <a:gd name="connsiteX5" fmla="*/ 746234 w 5569497"/>
              <a:gd name="connsiteY5" fmla="*/ 0 h 5479236"/>
              <a:gd name="connsiteX0" fmla="*/ 746234 w 5569497"/>
              <a:gd name="connsiteY0" fmla="*/ 0 h 5479236"/>
              <a:gd name="connsiteX1" fmla="*/ 5569497 w 5569497"/>
              <a:gd name="connsiteY1" fmla="*/ 0 h 5479236"/>
              <a:gd name="connsiteX2" fmla="*/ 5569497 w 5569497"/>
              <a:gd name="connsiteY2" fmla="*/ 5479236 h 5479236"/>
              <a:gd name="connsiteX3" fmla="*/ 0 w 5569497"/>
              <a:gd name="connsiteY3" fmla="*/ 5479236 h 5479236"/>
              <a:gd name="connsiteX4" fmla="*/ 781781 w 5569497"/>
              <a:gd name="connsiteY4" fmla="*/ 4070849 h 5479236"/>
              <a:gd name="connsiteX5" fmla="*/ 746234 w 5569497"/>
              <a:gd name="connsiteY5" fmla="*/ 0 h 5479236"/>
              <a:gd name="connsiteX0" fmla="*/ 746234 w 5569497"/>
              <a:gd name="connsiteY0" fmla="*/ 0 h 5479236"/>
              <a:gd name="connsiteX1" fmla="*/ 5569497 w 5569497"/>
              <a:gd name="connsiteY1" fmla="*/ 0 h 5479236"/>
              <a:gd name="connsiteX2" fmla="*/ 5569497 w 5569497"/>
              <a:gd name="connsiteY2" fmla="*/ 5479236 h 5479236"/>
              <a:gd name="connsiteX3" fmla="*/ 0 w 5569497"/>
              <a:gd name="connsiteY3" fmla="*/ 5479236 h 5479236"/>
              <a:gd name="connsiteX4" fmla="*/ 781781 w 5569497"/>
              <a:gd name="connsiteY4" fmla="*/ 4070849 h 5479236"/>
              <a:gd name="connsiteX5" fmla="*/ 746234 w 5569497"/>
              <a:gd name="connsiteY5" fmla="*/ 0 h 5479236"/>
              <a:gd name="connsiteX0" fmla="*/ 746234 w 5574498"/>
              <a:gd name="connsiteY0" fmla="*/ 0 h 5510767"/>
              <a:gd name="connsiteX1" fmla="*/ 5569497 w 5574498"/>
              <a:gd name="connsiteY1" fmla="*/ 0 h 5510767"/>
              <a:gd name="connsiteX2" fmla="*/ 5569497 w 5574498"/>
              <a:gd name="connsiteY2" fmla="*/ 5479236 h 5510767"/>
              <a:gd name="connsiteX3" fmla="*/ 5574498 w 5574498"/>
              <a:gd name="connsiteY3" fmla="*/ 5510767 h 5510767"/>
              <a:gd name="connsiteX4" fmla="*/ 0 w 5574498"/>
              <a:gd name="connsiteY4" fmla="*/ 5479236 h 5510767"/>
              <a:gd name="connsiteX5" fmla="*/ 781781 w 5574498"/>
              <a:gd name="connsiteY5" fmla="*/ 4070849 h 5510767"/>
              <a:gd name="connsiteX6" fmla="*/ 746234 w 5574498"/>
              <a:gd name="connsiteY6" fmla="*/ 0 h 5510767"/>
              <a:gd name="connsiteX0" fmla="*/ 746234 w 5569497"/>
              <a:gd name="connsiteY0" fmla="*/ 0 h 5931181"/>
              <a:gd name="connsiteX1" fmla="*/ 5569497 w 5569497"/>
              <a:gd name="connsiteY1" fmla="*/ 0 h 5931181"/>
              <a:gd name="connsiteX2" fmla="*/ 5569497 w 5569497"/>
              <a:gd name="connsiteY2" fmla="*/ 5479236 h 5931181"/>
              <a:gd name="connsiteX3" fmla="*/ 5521946 w 5569497"/>
              <a:gd name="connsiteY3" fmla="*/ 5931181 h 5931181"/>
              <a:gd name="connsiteX4" fmla="*/ 0 w 5569497"/>
              <a:gd name="connsiteY4" fmla="*/ 5479236 h 5931181"/>
              <a:gd name="connsiteX5" fmla="*/ 781781 w 5569497"/>
              <a:gd name="connsiteY5" fmla="*/ 4070849 h 5931181"/>
              <a:gd name="connsiteX6" fmla="*/ 746234 w 5569497"/>
              <a:gd name="connsiteY6" fmla="*/ 0 h 5931181"/>
              <a:gd name="connsiteX0" fmla="*/ 746234 w 5569497"/>
              <a:gd name="connsiteY0" fmla="*/ 0 h 5931181"/>
              <a:gd name="connsiteX1" fmla="*/ 5569497 w 5569497"/>
              <a:gd name="connsiteY1" fmla="*/ 0 h 5931181"/>
              <a:gd name="connsiteX2" fmla="*/ 5548476 w 5569497"/>
              <a:gd name="connsiteY2" fmla="*/ 4049829 h 5931181"/>
              <a:gd name="connsiteX3" fmla="*/ 5521946 w 5569497"/>
              <a:gd name="connsiteY3" fmla="*/ 5931181 h 5931181"/>
              <a:gd name="connsiteX4" fmla="*/ 0 w 5569497"/>
              <a:gd name="connsiteY4" fmla="*/ 5479236 h 5931181"/>
              <a:gd name="connsiteX5" fmla="*/ 781781 w 5569497"/>
              <a:gd name="connsiteY5" fmla="*/ 4070849 h 5931181"/>
              <a:gd name="connsiteX6" fmla="*/ 746234 w 5569497"/>
              <a:gd name="connsiteY6" fmla="*/ 0 h 5931181"/>
              <a:gd name="connsiteX0" fmla="*/ 746234 w 5569497"/>
              <a:gd name="connsiteY0" fmla="*/ 0 h 5510767"/>
              <a:gd name="connsiteX1" fmla="*/ 5569497 w 5569497"/>
              <a:gd name="connsiteY1" fmla="*/ 0 h 5510767"/>
              <a:gd name="connsiteX2" fmla="*/ 5548476 w 5569497"/>
              <a:gd name="connsiteY2" fmla="*/ 4049829 h 5510767"/>
              <a:gd name="connsiteX3" fmla="*/ 4985919 w 5569497"/>
              <a:gd name="connsiteY3" fmla="*/ 5510767 h 5510767"/>
              <a:gd name="connsiteX4" fmla="*/ 0 w 5569497"/>
              <a:gd name="connsiteY4" fmla="*/ 5479236 h 5510767"/>
              <a:gd name="connsiteX5" fmla="*/ 781781 w 5569497"/>
              <a:gd name="connsiteY5" fmla="*/ 4070849 h 5510767"/>
              <a:gd name="connsiteX6" fmla="*/ 746234 w 5569497"/>
              <a:gd name="connsiteY6" fmla="*/ 0 h 55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9497" h="5510767">
                <a:moveTo>
                  <a:pt x="746234" y="0"/>
                </a:moveTo>
                <a:lnTo>
                  <a:pt x="5569497" y="0"/>
                </a:lnTo>
                <a:lnTo>
                  <a:pt x="5548476" y="4049829"/>
                </a:lnTo>
                <a:lnTo>
                  <a:pt x="4985919" y="5510767"/>
                </a:lnTo>
                <a:lnTo>
                  <a:pt x="0" y="5479236"/>
                </a:lnTo>
                <a:cubicBezTo>
                  <a:pt x="271104" y="4960726"/>
                  <a:pt x="447615" y="4694464"/>
                  <a:pt x="781781" y="4070849"/>
                </a:cubicBezTo>
                <a:cubicBezTo>
                  <a:pt x="783946" y="2699885"/>
                  <a:pt x="744069" y="1370964"/>
                  <a:pt x="746234" y="0"/>
                </a:cubicBezTo>
                <a:close/>
              </a:path>
            </a:pathLst>
          </a:custGeom>
          <a:solidFill>
            <a:srgbClr val="DCF3FE">
              <a:alpha val="18039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66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D4364-D3AB-0B91-CE4A-DB0C979A9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herbe, capture d’écran, plein air, plante&#10;&#10;Description générée automatiquement">
            <a:extLst>
              <a:ext uri="{FF2B5EF4-FFF2-40B4-BE49-F238E27FC236}">
                <a16:creationId xmlns:a16="http://schemas.microsoft.com/office/drawing/2014/main" id="{DD882169-CC3C-6D90-CFDF-FC59FD1D44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859" y="4110778"/>
            <a:ext cx="2878619" cy="557898"/>
          </a:xfrm>
          <a:prstGeom prst="rect">
            <a:avLst/>
          </a:prstGeom>
        </p:spPr>
      </p:pic>
      <p:pic>
        <p:nvPicPr>
          <p:cNvPr id="10" name="Image 9" descr="Une image contenant herbe, capture d’écran, plein air, plante&#10;&#10;Description générée automatiquement">
            <a:extLst>
              <a:ext uri="{FF2B5EF4-FFF2-40B4-BE49-F238E27FC236}">
                <a16:creationId xmlns:a16="http://schemas.microsoft.com/office/drawing/2014/main" id="{0F532C02-1835-4DC7-D51F-AF85F84CCF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6478" y="1688799"/>
            <a:ext cx="3996788" cy="391318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B463ED3-0EF5-CD04-6274-697BE433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Evaluation variétale de la résistance au gel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1A388E-8586-3122-B9D0-ED0B8E0B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6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C74AD6C-FF1B-46D3-FA62-23738C5246C0}"/>
              </a:ext>
            </a:extLst>
          </p:cNvPr>
          <p:cNvSpPr/>
          <p:nvPr/>
        </p:nvSpPr>
        <p:spPr>
          <a:xfrm>
            <a:off x="560439" y="834419"/>
            <a:ext cx="10853182" cy="493013"/>
          </a:xfrm>
          <a:prstGeom prst="roundRect">
            <a:avLst>
              <a:gd name="adj" fmla="val 20950"/>
            </a:avLst>
          </a:prstGeom>
          <a:solidFill>
            <a:srgbClr val="F9BB95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26712"/>
                </a:solidFill>
                <a:latin typeface="Bahnschrift SemiBold" panose="020B0502040204020203" pitchFamily="34" charset="0"/>
              </a:rPr>
              <a:t>Essais en conditions semi-contrôlées : Notation dégâts de gel à Chaux-des-Prés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5B94B8-20F4-A053-0DE9-DE4741D43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59" y="1367254"/>
            <a:ext cx="10213200" cy="2784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1600" dirty="0">
                <a:solidFill>
                  <a:srgbClr val="000000">
                    <a:alpha val="60000"/>
                  </a:srgb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fr-FR" sz="1600" b="1" dirty="0">
                <a:solidFill>
                  <a:srgbClr val="F47D34">
                    <a:alpha val="60000"/>
                  </a:srgbClr>
                </a:solidFill>
                <a:latin typeface="+mn-lt"/>
                <a:sym typeface="Wingdings" panose="05000000000000000000" pitchFamily="2" charset="2"/>
              </a:rPr>
              <a:t>Protocole officiel </a:t>
            </a:r>
            <a:r>
              <a:rPr lang="fr-FR" sz="1600" dirty="0">
                <a:solidFill>
                  <a:srgbClr val="000000">
                    <a:alpha val="60000"/>
                  </a:srgbClr>
                </a:solidFill>
                <a:latin typeface="+mn-lt"/>
                <a:sym typeface="Wingdings" panose="05000000000000000000" pitchFamily="2" charset="2"/>
              </a:rPr>
              <a:t>d’attribution de la Note Froid pour l’inscription au catalogue</a:t>
            </a:r>
            <a:endParaRPr lang="fr-FR" dirty="0">
              <a:solidFill>
                <a:srgbClr val="000000">
                  <a:alpha val="60000"/>
                </a:srgbClr>
              </a:solidFill>
              <a:latin typeface="+mn-lt"/>
            </a:endParaRPr>
          </a:p>
          <a:p>
            <a:pPr marL="359410" indent="-359410"/>
            <a:endParaRPr lang="fr-FR" dirty="0">
              <a:solidFill>
                <a:srgbClr val="000000">
                  <a:alpha val="60000"/>
                </a:srgbClr>
              </a:solidFill>
              <a:latin typeface="+mn-lt"/>
            </a:endParaRPr>
          </a:p>
          <a:p>
            <a:pPr marL="359410" indent="-359410"/>
            <a:endParaRPr lang="fr-FR" dirty="0">
              <a:solidFill>
                <a:srgbClr val="000000">
                  <a:alpha val="60000"/>
                </a:srgbClr>
              </a:solidFill>
              <a:latin typeface="+mn-lt"/>
            </a:endParaRPr>
          </a:p>
          <a:p>
            <a:pPr marL="359410" indent="-359410"/>
            <a:endParaRPr lang="fr-FR" dirty="0">
              <a:solidFill>
                <a:srgbClr val="000000">
                  <a:alpha val="60000"/>
                </a:srgbClr>
              </a:solidFill>
              <a:latin typeface="+mn-lt"/>
            </a:endParaRPr>
          </a:p>
          <a:p>
            <a:pPr marL="359410" indent="-359410"/>
            <a:endParaRPr lang="fr-FR" dirty="0">
              <a:solidFill>
                <a:srgbClr val="000000">
                  <a:alpha val="60000"/>
                </a:srgbClr>
              </a:solidFill>
              <a:latin typeface="+mn-lt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5DA64A6-5ACA-D21D-2435-90824EC61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56155"/>
              </p:ext>
            </p:extLst>
          </p:nvPr>
        </p:nvGraphicFramePr>
        <p:xfrm>
          <a:off x="7437052" y="2137415"/>
          <a:ext cx="3522133" cy="1959022"/>
        </p:xfrm>
        <a:graphic>
          <a:graphicData uri="http://schemas.openxmlformats.org/drawingml/2006/table">
            <a:tbl>
              <a:tblPr/>
              <a:tblGrid>
                <a:gridCol w="915610">
                  <a:extLst>
                    <a:ext uri="{9D8B030D-6E8A-4147-A177-3AD203B41FA5}">
                      <a16:colId xmlns:a16="http://schemas.microsoft.com/office/drawing/2014/main" val="2922747188"/>
                    </a:ext>
                  </a:extLst>
                </a:gridCol>
                <a:gridCol w="901683">
                  <a:extLst>
                    <a:ext uri="{9D8B030D-6E8A-4147-A177-3AD203B41FA5}">
                      <a16:colId xmlns:a16="http://schemas.microsoft.com/office/drawing/2014/main" val="1555949312"/>
                    </a:ext>
                  </a:extLst>
                </a:gridCol>
                <a:gridCol w="760859">
                  <a:extLst>
                    <a:ext uri="{9D8B030D-6E8A-4147-A177-3AD203B41FA5}">
                      <a16:colId xmlns:a16="http://schemas.microsoft.com/office/drawing/2014/main" val="3828894911"/>
                    </a:ext>
                  </a:extLst>
                </a:gridCol>
                <a:gridCol w="943981">
                  <a:extLst>
                    <a:ext uri="{9D8B030D-6E8A-4147-A177-3AD203B41FA5}">
                      <a16:colId xmlns:a16="http://schemas.microsoft.com/office/drawing/2014/main" val="2490118272"/>
                    </a:ext>
                  </a:extLst>
                </a:gridCol>
              </a:tblGrid>
              <a:tr h="498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Variétés témoins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 Froid</a:t>
                      </a:r>
                      <a:endParaRPr lang="fr-FR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Résistance seuil (°C)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Durée d'acclimatation (nb jours)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85622"/>
                  </a:ext>
                </a:extLst>
              </a:tr>
              <a:tr h="16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REX</a:t>
                      </a:r>
                      <a:endParaRPr lang="fr-FR" sz="1100" b="0" i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-12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28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14242"/>
                  </a:ext>
                </a:extLst>
              </a:tr>
              <a:tr h="16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MAGALI</a:t>
                      </a:r>
                      <a:endParaRPr lang="fr-FR" sz="1100" b="0" i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2.5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-15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21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19655"/>
                  </a:ext>
                </a:extLst>
              </a:tr>
              <a:tr h="16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CHAMPLEIN</a:t>
                      </a:r>
                      <a:endParaRPr lang="fr-FR" sz="1100" b="0" i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3</a:t>
                      </a:r>
                      <a:endParaRPr lang="fr-FR" sz="1100" dirty="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-16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28</a:t>
                      </a:r>
                      <a:endParaRPr lang="fr-FR" sz="1100" dirty="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37590"/>
                  </a:ext>
                </a:extLst>
              </a:tr>
              <a:tr h="16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CAPPELLE</a:t>
                      </a:r>
                      <a:endParaRPr lang="fr-FR" sz="1100" b="0" i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4.5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-19</a:t>
                      </a:r>
                      <a:endParaRPr lang="fr-FR" sz="1100" dirty="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260432"/>
                  </a:ext>
                </a:extLst>
              </a:tr>
              <a:tr h="16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CAPITOLE</a:t>
                      </a:r>
                      <a:endParaRPr lang="fr-FR" sz="1100" b="0" i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6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-22</a:t>
                      </a:r>
                      <a:endParaRPr lang="fr-FR" sz="1100" dirty="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28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22749"/>
                  </a:ext>
                </a:extLst>
              </a:tr>
              <a:tr h="16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MOISSON</a:t>
                      </a:r>
                      <a:endParaRPr lang="fr-FR" sz="1100" b="0" i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7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-24</a:t>
                      </a:r>
                      <a:endParaRPr lang="fr-FR" sz="1100" dirty="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331346"/>
                  </a:ext>
                </a:extLst>
              </a:tr>
              <a:tr h="16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KORELLI</a:t>
                      </a:r>
                      <a:endParaRPr lang="fr-FR" sz="1100" b="0" i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A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8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-26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39821"/>
                  </a:ext>
                </a:extLst>
              </a:tr>
              <a:tr h="16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COMTAL</a:t>
                      </a:r>
                      <a:endParaRPr lang="fr-FR" sz="1100" b="0" i="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9</a:t>
                      </a:r>
                      <a:endParaRPr lang="fr-FR" sz="110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-28</a:t>
                      </a:r>
                      <a:endParaRPr lang="fr-FR" sz="1100" dirty="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fr-FR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02596"/>
                  </a:ext>
                </a:extLst>
              </a:tr>
              <a:tr h="16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0" i="0"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CHEYENNE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9+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-32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28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101986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3E42B562-6753-A7CE-8A04-79A5AA25B355}"/>
              </a:ext>
            </a:extLst>
          </p:cNvPr>
          <p:cNvSpPr txBox="1"/>
          <p:nvPr/>
        </p:nvSpPr>
        <p:spPr>
          <a:xfrm>
            <a:off x="7008399" y="1688799"/>
            <a:ext cx="3124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9410" lvl="2" indent="0">
              <a:buNone/>
            </a:pPr>
            <a:r>
              <a:rPr lang="fr-FR" sz="1400" dirty="0">
                <a:solidFill>
                  <a:srgbClr val="000000">
                    <a:alpha val="60000"/>
                  </a:srgbClr>
                </a:solidFill>
              </a:rPr>
              <a:t>Variétés témoins utilisées pour l’évaluation de la résistance au gel :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88B3D1-FE85-B244-0449-76CA5912F7B6}"/>
              </a:ext>
            </a:extLst>
          </p:cNvPr>
          <p:cNvSpPr txBox="1"/>
          <p:nvPr/>
        </p:nvSpPr>
        <p:spPr>
          <a:xfrm>
            <a:off x="985809" y="4499815"/>
            <a:ext cx="197555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Avenir Next LT Pro Light"/>
              </a:rPr>
              <a:t>Photographies de Valérie Dufayet</a:t>
            </a:r>
          </a:p>
        </p:txBody>
      </p:sp>
      <p:pic>
        <p:nvPicPr>
          <p:cNvPr id="13" name="Image 12" descr="Une image contenant carte, atlas, texte&#10;&#10;Description générée automatiquement">
            <a:extLst>
              <a:ext uri="{FF2B5EF4-FFF2-40B4-BE49-F238E27FC236}">
                <a16:creationId xmlns:a16="http://schemas.microsoft.com/office/drawing/2014/main" id="{30966C76-DCFB-F89B-0F3A-50F2282748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55" b="89865" l="7432" r="89865">
                        <a14:foregroundMark x1="59459" y1="9234" x2="51802" y2="5180"/>
                        <a14:foregroundMark x1="85811" y1="25901" x2="86712" y2="35811"/>
                        <a14:foregroundMark x1="11486" y1="27477" x2="7432" y2="28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129" y="-67321"/>
            <a:ext cx="2482462" cy="2546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F5B51C0-C101-307E-2EDD-1A8A90C692B0}"/>
              </a:ext>
            </a:extLst>
          </p:cNvPr>
          <p:cNvSpPr txBox="1"/>
          <p:nvPr/>
        </p:nvSpPr>
        <p:spPr>
          <a:xfrm>
            <a:off x="10508218" y="780665"/>
            <a:ext cx="1069562" cy="261610"/>
          </a:xfrm>
          <a:prstGeom prst="wedgeRectCallout">
            <a:avLst>
              <a:gd name="adj1" fmla="val 40759"/>
              <a:gd name="adj2" fmla="val 92567"/>
            </a:avLst>
          </a:prstGeom>
          <a:solidFill>
            <a:srgbClr val="F47D3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1100" dirty="0">
                <a:solidFill>
                  <a:srgbClr val="FFFFFF"/>
                </a:solidFill>
              </a:rPr>
              <a:t>Chaux-des-Prés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C5FBF06-318D-9F48-1B58-77AFEA6EE9D0}"/>
              </a:ext>
            </a:extLst>
          </p:cNvPr>
          <p:cNvSpPr/>
          <p:nvPr/>
        </p:nvSpPr>
        <p:spPr>
          <a:xfrm rot="1405975" flipV="1">
            <a:off x="11452759" y="1117426"/>
            <a:ext cx="108000" cy="108000"/>
          </a:xfrm>
          <a:prstGeom prst="ellipse">
            <a:avLst/>
          </a:prstGeom>
          <a:solidFill>
            <a:srgbClr val="F47D3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9AC14400-2062-50FB-D952-8D431B06EDFD}"/>
              </a:ext>
            </a:extLst>
          </p:cNvPr>
          <p:cNvSpPr/>
          <p:nvPr/>
        </p:nvSpPr>
        <p:spPr>
          <a:xfrm>
            <a:off x="10856901" y="2470661"/>
            <a:ext cx="248361" cy="1700060"/>
          </a:xfrm>
          <a:prstGeom prst="triangle">
            <a:avLst/>
          </a:prstGeom>
          <a:gradFill flip="none" rotWithShape="1">
            <a:gsLst>
              <a:gs pos="0">
                <a:srgbClr val="FFFF73"/>
              </a:gs>
              <a:gs pos="74000">
                <a:srgbClr val="B0CB0B"/>
              </a:gs>
              <a:gs pos="51000">
                <a:srgbClr val="D6E706"/>
              </a:gs>
              <a:gs pos="88000">
                <a:srgbClr val="99B910"/>
              </a:gs>
              <a:gs pos="100000">
                <a:srgbClr val="748D3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ABB29E7-A5E9-18DB-F7DC-C5CA95741B2F}"/>
              </a:ext>
            </a:extLst>
          </p:cNvPr>
          <p:cNvSpPr txBox="1"/>
          <p:nvPr/>
        </p:nvSpPr>
        <p:spPr>
          <a:xfrm>
            <a:off x="11083364" y="2498864"/>
            <a:ext cx="859659" cy="53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Plus sensible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0E30725-4E7E-1188-8360-80BA36EAC2EF}"/>
              </a:ext>
            </a:extLst>
          </p:cNvPr>
          <p:cNvSpPr txBox="1"/>
          <p:nvPr/>
        </p:nvSpPr>
        <p:spPr>
          <a:xfrm>
            <a:off x="11083365" y="3805941"/>
            <a:ext cx="8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Plus résistant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814610F-2927-AD5A-C625-B5277503DED0}"/>
              </a:ext>
            </a:extLst>
          </p:cNvPr>
          <p:cNvSpPr txBox="1"/>
          <p:nvPr/>
        </p:nvSpPr>
        <p:spPr>
          <a:xfrm>
            <a:off x="425594" y="5646484"/>
            <a:ext cx="3095986" cy="800219"/>
          </a:xfrm>
          <a:prstGeom prst="rect">
            <a:avLst/>
          </a:prstGeom>
          <a:solidFill>
            <a:srgbClr val="F9BB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F26712"/>
                </a:solidFill>
                <a:latin typeface="Bahnschrift SemiBold" panose="020B0502040204020203" pitchFamily="34" charset="0"/>
              </a:rPr>
              <a:t>Protocole officiel d’attribution de la note Froid </a:t>
            </a:r>
          </a:p>
          <a:p>
            <a:pPr algn="ctr"/>
            <a:r>
              <a:rPr lang="fr-FR" sz="1400" dirty="0">
                <a:solidFill>
                  <a:srgbClr val="F26712"/>
                </a:solidFill>
                <a:latin typeface="Bahnschrift SemiBold" panose="020B0502040204020203" pitchFamily="34" charset="0"/>
              </a:rPr>
              <a:t>(Chaux-des-Prés)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76B298-43F4-2224-253A-437872CBC739}"/>
              </a:ext>
            </a:extLst>
          </p:cNvPr>
          <p:cNvSpPr txBox="1"/>
          <p:nvPr/>
        </p:nvSpPr>
        <p:spPr>
          <a:xfrm>
            <a:off x="4697497" y="6105015"/>
            <a:ext cx="27816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59053"/>
                </a:solidFill>
              </a:rPr>
              <a:t>Dépend du scenario de gel de l’hiver en cours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33E0DA3-E7A9-5991-B6B4-CB718527F03E}"/>
              </a:ext>
            </a:extLst>
          </p:cNvPr>
          <p:cNvSpPr txBox="1"/>
          <p:nvPr/>
        </p:nvSpPr>
        <p:spPr>
          <a:xfrm>
            <a:off x="8922954" y="5611498"/>
            <a:ext cx="3290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16A17"/>
                </a:solidFill>
                <a:sym typeface="Wingdings" panose="05000000000000000000" pitchFamily="2" charset="2"/>
              </a:rPr>
              <a:t>Potentiels biais dans le classement </a:t>
            </a:r>
            <a:r>
              <a:rPr lang="fr-FR" dirty="0">
                <a:solidFill>
                  <a:srgbClr val="F16A17"/>
                </a:solidFill>
                <a:sym typeface="Wingdings" panose="05000000000000000000" pitchFamily="2" charset="2"/>
              </a:rPr>
              <a:t>entre variétés testées sur des années différentes</a:t>
            </a:r>
            <a:endParaRPr lang="fr-FR" dirty="0">
              <a:solidFill>
                <a:srgbClr val="F16A17"/>
              </a:solidFill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289EFDA-D422-4330-4BBF-D477D7789774}"/>
              </a:ext>
            </a:extLst>
          </p:cNvPr>
          <p:cNvCxnSpPr>
            <a:cxnSpLocks/>
          </p:cNvCxnSpPr>
          <p:nvPr/>
        </p:nvCxnSpPr>
        <p:spPr>
          <a:xfrm flipV="1">
            <a:off x="3611514" y="5767782"/>
            <a:ext cx="1170196" cy="15536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B62E73C-4272-37BD-B382-ADB3F6466C09}"/>
              </a:ext>
            </a:extLst>
          </p:cNvPr>
          <p:cNvSpPr txBox="1"/>
          <p:nvPr/>
        </p:nvSpPr>
        <p:spPr>
          <a:xfrm>
            <a:off x="4568336" y="5509211"/>
            <a:ext cx="3683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59053"/>
                </a:solidFill>
              </a:rPr>
              <a:t>Contexte d’essai assez particulier </a:t>
            </a:r>
            <a:r>
              <a:rPr lang="fr-FR" sz="1600" dirty="0">
                <a:solidFill>
                  <a:srgbClr val="F59053"/>
                </a:solidFill>
              </a:rPr>
              <a:t>(zone très froide, forts rayonnements…)</a:t>
            </a:r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63EE585F-E44F-3981-DDCC-99D0095FD91A}"/>
              </a:ext>
            </a:extLst>
          </p:cNvPr>
          <p:cNvSpPr/>
          <p:nvPr/>
        </p:nvSpPr>
        <p:spPr>
          <a:xfrm rot="16200000" flipH="1">
            <a:off x="8360308" y="5628472"/>
            <a:ext cx="287123" cy="37703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1DD773E7-4C56-B206-62E5-721092AF78E6}"/>
              </a:ext>
            </a:extLst>
          </p:cNvPr>
          <p:cNvCxnSpPr>
            <a:cxnSpLocks/>
          </p:cNvCxnSpPr>
          <p:nvPr/>
        </p:nvCxnSpPr>
        <p:spPr>
          <a:xfrm>
            <a:off x="3611514" y="6185164"/>
            <a:ext cx="1170196" cy="15536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èche : bas 30">
            <a:extLst>
              <a:ext uri="{FF2B5EF4-FFF2-40B4-BE49-F238E27FC236}">
                <a16:creationId xmlns:a16="http://schemas.microsoft.com/office/drawing/2014/main" id="{6F2E2D3C-4583-6EEA-417C-A45639C0EDF9}"/>
              </a:ext>
            </a:extLst>
          </p:cNvPr>
          <p:cNvSpPr/>
          <p:nvPr/>
        </p:nvSpPr>
        <p:spPr>
          <a:xfrm rot="16200000" flipH="1">
            <a:off x="8338345" y="6217893"/>
            <a:ext cx="287123" cy="37703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104B43F-2A23-65D9-6D31-2A94CB969D8D}"/>
              </a:ext>
            </a:extLst>
          </p:cNvPr>
          <p:cNvSpPr txBox="1"/>
          <p:nvPr/>
        </p:nvSpPr>
        <p:spPr>
          <a:xfrm>
            <a:off x="6964749" y="4456370"/>
            <a:ext cx="4859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9410" lvl="2" indent="0">
              <a:buNone/>
            </a:pPr>
            <a:r>
              <a:rPr lang="fr-FR" dirty="0">
                <a:solidFill>
                  <a:srgbClr val="000000">
                    <a:alpha val="60000"/>
                  </a:srgbClr>
                </a:solidFill>
              </a:rPr>
              <a:t>=&gt; Grâce aux notations, à la gamme de témoin et au modèle de prédiction des dégâts de gel détermination de la note Froid</a:t>
            </a:r>
          </a:p>
        </p:txBody>
      </p:sp>
      <p:pic>
        <p:nvPicPr>
          <p:cNvPr id="7" name="Image 6" descr="Une image contenant plein air, neige, hiver, ciel&#10;&#10;Le contenu généré par l’IA peut être incorrect.">
            <a:extLst>
              <a:ext uri="{FF2B5EF4-FFF2-40B4-BE49-F238E27FC236}">
                <a16:creationId xmlns:a16="http://schemas.microsoft.com/office/drawing/2014/main" id="{54521AC1-0E31-A95A-5814-808D7418F2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506" y="1778071"/>
            <a:ext cx="2916410" cy="2269376"/>
          </a:xfrm>
          <a:prstGeom prst="rect">
            <a:avLst/>
          </a:prstGeom>
        </p:spPr>
      </p:pic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063F3A7-5030-8356-477D-45B1E57620ED}"/>
              </a:ext>
            </a:extLst>
          </p:cNvPr>
          <p:cNvSpPr/>
          <p:nvPr/>
        </p:nvSpPr>
        <p:spPr>
          <a:xfrm flipH="1">
            <a:off x="2245071" y="3053945"/>
            <a:ext cx="1815081" cy="350638"/>
          </a:xfrm>
          <a:custGeom>
            <a:avLst/>
            <a:gdLst>
              <a:gd name="connsiteX0" fmla="*/ 1991360 w 1991360"/>
              <a:gd name="connsiteY0" fmla="*/ 50033 h 228468"/>
              <a:gd name="connsiteX1" fmla="*/ 883920 w 1991360"/>
              <a:gd name="connsiteY1" fmla="*/ 161793 h 228468"/>
              <a:gd name="connsiteX2" fmla="*/ 162560 w 1991360"/>
              <a:gd name="connsiteY2" fmla="*/ 222753 h 228468"/>
              <a:gd name="connsiteX3" fmla="*/ 121920 w 1991360"/>
              <a:gd name="connsiteY3" fmla="*/ 19553 h 228468"/>
              <a:gd name="connsiteX4" fmla="*/ 0 w 1991360"/>
              <a:gd name="connsiteY4" fmla="*/ 19553 h 228468"/>
              <a:gd name="connsiteX0" fmla="*/ 1991360 w 1991360"/>
              <a:gd name="connsiteY0" fmla="*/ 71983 h 244846"/>
              <a:gd name="connsiteX1" fmla="*/ 925961 w 1991360"/>
              <a:gd name="connsiteY1" fmla="*/ 6361 h 244846"/>
              <a:gd name="connsiteX2" fmla="*/ 162560 w 1991360"/>
              <a:gd name="connsiteY2" fmla="*/ 244703 h 244846"/>
              <a:gd name="connsiteX3" fmla="*/ 121920 w 1991360"/>
              <a:gd name="connsiteY3" fmla="*/ 41503 h 244846"/>
              <a:gd name="connsiteX4" fmla="*/ 0 w 1991360"/>
              <a:gd name="connsiteY4" fmla="*/ 41503 h 244846"/>
              <a:gd name="connsiteX0" fmla="*/ 2348712 w 2348712"/>
              <a:gd name="connsiteY0" fmla="*/ 71983 h 244846"/>
              <a:gd name="connsiteX1" fmla="*/ 1283313 w 2348712"/>
              <a:gd name="connsiteY1" fmla="*/ 6361 h 244846"/>
              <a:gd name="connsiteX2" fmla="*/ 519912 w 2348712"/>
              <a:gd name="connsiteY2" fmla="*/ 244703 h 244846"/>
              <a:gd name="connsiteX3" fmla="*/ 479272 w 2348712"/>
              <a:gd name="connsiteY3" fmla="*/ 41503 h 244846"/>
              <a:gd name="connsiteX4" fmla="*/ 0 w 2348712"/>
              <a:gd name="connsiteY4" fmla="*/ 10201 h 244846"/>
              <a:gd name="connsiteX0" fmla="*/ 2348712 w 2348712"/>
              <a:gd name="connsiteY0" fmla="*/ 71983 h 182317"/>
              <a:gd name="connsiteX1" fmla="*/ 1283313 w 2348712"/>
              <a:gd name="connsiteY1" fmla="*/ 6361 h 182317"/>
              <a:gd name="connsiteX2" fmla="*/ 803691 w 2348712"/>
              <a:gd name="connsiteY2" fmla="*/ 182097 h 182317"/>
              <a:gd name="connsiteX3" fmla="*/ 479272 w 2348712"/>
              <a:gd name="connsiteY3" fmla="*/ 41503 h 182317"/>
              <a:gd name="connsiteX4" fmla="*/ 0 w 2348712"/>
              <a:gd name="connsiteY4" fmla="*/ 10201 h 182317"/>
              <a:gd name="connsiteX0" fmla="*/ 2348712 w 2348712"/>
              <a:gd name="connsiteY0" fmla="*/ 82032 h 192507"/>
              <a:gd name="connsiteX1" fmla="*/ 1640665 w 2348712"/>
              <a:gd name="connsiteY1" fmla="*/ 5976 h 192507"/>
              <a:gd name="connsiteX2" fmla="*/ 803691 w 2348712"/>
              <a:gd name="connsiteY2" fmla="*/ 192146 h 192507"/>
              <a:gd name="connsiteX3" fmla="*/ 479272 w 2348712"/>
              <a:gd name="connsiteY3" fmla="*/ 51552 h 192507"/>
              <a:gd name="connsiteX4" fmla="*/ 0 w 2348712"/>
              <a:gd name="connsiteY4" fmla="*/ 20250 h 192507"/>
              <a:gd name="connsiteX0" fmla="*/ 2117484 w 2117484"/>
              <a:gd name="connsiteY0" fmla="*/ 178082 h 288557"/>
              <a:gd name="connsiteX1" fmla="*/ 1409437 w 2117484"/>
              <a:gd name="connsiteY1" fmla="*/ 102026 h 288557"/>
              <a:gd name="connsiteX2" fmla="*/ 572463 w 2117484"/>
              <a:gd name="connsiteY2" fmla="*/ 288196 h 288557"/>
              <a:gd name="connsiteX3" fmla="*/ 248044 w 2117484"/>
              <a:gd name="connsiteY3" fmla="*/ 147602 h 288557"/>
              <a:gd name="connsiteX4" fmla="*/ 0 w 2117484"/>
              <a:gd name="connsiteY4" fmla="*/ 1523 h 28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484" h="288557">
                <a:moveTo>
                  <a:pt x="2117484" y="178082"/>
                </a:moveTo>
                <a:cubicBezTo>
                  <a:pt x="1748337" y="215335"/>
                  <a:pt x="1778584" y="64773"/>
                  <a:pt x="1409437" y="102026"/>
                </a:cubicBezTo>
                <a:cubicBezTo>
                  <a:pt x="1104637" y="130813"/>
                  <a:pt x="766028" y="280600"/>
                  <a:pt x="572463" y="288196"/>
                </a:cubicBezTo>
                <a:cubicBezTo>
                  <a:pt x="378898" y="295792"/>
                  <a:pt x="275137" y="181469"/>
                  <a:pt x="248044" y="147602"/>
                </a:cubicBezTo>
                <a:cubicBezTo>
                  <a:pt x="220951" y="113735"/>
                  <a:pt x="47413" y="-15411"/>
                  <a:pt x="0" y="1523"/>
                </a:cubicBez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lg" len="lg"/>
          </a:ln>
          <a:effectLst>
            <a:glow rad="12700">
              <a:schemeClr val="bg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2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3" grpId="0"/>
      <p:bldP spid="26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02E47-3F90-2C2A-0F55-EC34CCD1E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A829BE-F3AF-60EE-BA6A-51776D3100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5" y="3763671"/>
            <a:ext cx="7310189" cy="28655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CC4017-46D1-9FEB-DE9E-ECF87469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Evaluation variétale de la résistance au gel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255001-AA41-B5F9-0597-99E73C64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7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8C5B6B9-1045-2D16-4849-4D9AFFEC6389}"/>
              </a:ext>
            </a:extLst>
          </p:cNvPr>
          <p:cNvSpPr/>
          <p:nvPr/>
        </p:nvSpPr>
        <p:spPr>
          <a:xfrm>
            <a:off x="560439" y="834419"/>
            <a:ext cx="10853182" cy="384393"/>
          </a:xfrm>
          <a:prstGeom prst="roundRect">
            <a:avLst>
              <a:gd name="adj" fmla="val 20950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Réseau d’essais au champ et en conditions semi-contrôlées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106930C-6B19-B272-DBBD-16257E1AC580}"/>
              </a:ext>
            </a:extLst>
          </p:cNvPr>
          <p:cNvSpPr txBox="1"/>
          <p:nvPr/>
        </p:nvSpPr>
        <p:spPr>
          <a:xfrm>
            <a:off x="595590" y="1474710"/>
            <a:ext cx="5246373" cy="369332"/>
          </a:xfrm>
          <a:prstGeom prst="rect">
            <a:avLst/>
          </a:prstGeom>
          <a:solidFill>
            <a:schemeClr val="bg1">
              <a:alpha val="47059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18 essais menés</a:t>
            </a:r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DE1AA800-19C1-E13A-0C1F-F576C66FA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32272"/>
              </p:ext>
            </p:extLst>
          </p:nvPr>
        </p:nvGraphicFramePr>
        <p:xfrm>
          <a:off x="6285185" y="1474710"/>
          <a:ext cx="5128435" cy="2483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687">
                  <a:extLst>
                    <a:ext uri="{9D8B030D-6E8A-4147-A177-3AD203B41FA5}">
                      <a16:colId xmlns:a16="http://schemas.microsoft.com/office/drawing/2014/main" val="604307586"/>
                    </a:ext>
                  </a:extLst>
                </a:gridCol>
                <a:gridCol w="1581095">
                  <a:extLst>
                    <a:ext uri="{9D8B030D-6E8A-4147-A177-3AD203B41FA5}">
                      <a16:colId xmlns:a16="http://schemas.microsoft.com/office/drawing/2014/main" val="129499325"/>
                    </a:ext>
                  </a:extLst>
                </a:gridCol>
                <a:gridCol w="840551">
                  <a:extLst>
                    <a:ext uri="{9D8B030D-6E8A-4147-A177-3AD203B41FA5}">
                      <a16:colId xmlns:a16="http://schemas.microsoft.com/office/drawing/2014/main" val="2226145688"/>
                    </a:ext>
                  </a:extLst>
                </a:gridCol>
                <a:gridCol w="840551">
                  <a:extLst>
                    <a:ext uri="{9D8B030D-6E8A-4147-A177-3AD203B41FA5}">
                      <a16:colId xmlns:a16="http://schemas.microsoft.com/office/drawing/2014/main" val="661719349"/>
                    </a:ext>
                  </a:extLst>
                </a:gridCol>
                <a:gridCol w="840551">
                  <a:extLst>
                    <a:ext uri="{9D8B030D-6E8A-4147-A177-3AD203B41FA5}">
                      <a16:colId xmlns:a16="http://schemas.microsoft.com/office/drawing/2014/main" val="1985966972"/>
                    </a:ext>
                  </a:extLst>
                </a:gridCol>
              </a:tblGrid>
              <a:tr h="16417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Conditions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Site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20-21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21-22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22-23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35953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Varsovie (PL)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Varsovie (PL)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6400906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Champ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Zosin (PL)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5273360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Champ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 err="1">
                          <a:effectLst/>
                        </a:rPr>
                        <a:t>Radawiec</a:t>
                      </a:r>
                      <a:r>
                        <a:rPr lang="fr-FR" sz="1200" u="none" strike="noStrike" dirty="0">
                          <a:effectLst/>
                        </a:rPr>
                        <a:t> (PL)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8332979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Champ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 err="1">
                          <a:effectLst/>
                        </a:rPr>
                        <a:t>Cicibor</a:t>
                      </a:r>
                      <a:r>
                        <a:rPr lang="fr-FR" sz="1200" u="none" strike="noStrike" dirty="0">
                          <a:effectLst/>
                        </a:rPr>
                        <a:t> (PL)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0276890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Champ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Champaign (USA)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7542951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Champ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St Hilaire </a:t>
                      </a:r>
                      <a:r>
                        <a:rPr lang="en-US" sz="1200" u="none" strike="noStrike" dirty="0" err="1">
                          <a:effectLst/>
                        </a:rPr>
                        <a:t>en</a:t>
                      </a:r>
                      <a:r>
                        <a:rPr lang="en-US" sz="1200" u="none" strike="noStrike" dirty="0">
                          <a:effectLst/>
                        </a:rPr>
                        <a:t> W (F)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9210426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Bacs </a:t>
                      </a:r>
                      <a:r>
                        <a:rPr lang="fr-FR" sz="1200" u="none" strike="noStrike" dirty="0" err="1">
                          <a:effectLst/>
                        </a:rPr>
                        <a:t>exté</a:t>
                      </a:r>
                      <a:r>
                        <a:rPr lang="fr-FR" sz="1200" u="none" strike="noStrike" dirty="0">
                          <a:effectLst/>
                        </a:rPr>
                        <a:t>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 err="1">
                          <a:effectLst/>
                        </a:rPr>
                        <a:t>Hohenheim</a:t>
                      </a:r>
                      <a:r>
                        <a:rPr lang="fr-FR" sz="1200" u="none" strike="noStrike" dirty="0">
                          <a:effectLst/>
                        </a:rPr>
                        <a:t> (All)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2193337"/>
                  </a:ext>
                </a:extLst>
              </a:tr>
              <a:tr h="3217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Altitudes, couv. Mob.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Chaux-des-Prés (F)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>
                          <a:effectLst/>
                        </a:rPr>
                        <a:t>X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u="none" strike="noStrike" dirty="0">
                          <a:effectLst/>
                        </a:rPr>
                        <a:t>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3772891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DC7AC0A1-0D45-5CB9-0F38-0483A5B76875}"/>
              </a:ext>
            </a:extLst>
          </p:cNvPr>
          <p:cNvSpPr/>
          <p:nvPr/>
        </p:nvSpPr>
        <p:spPr>
          <a:xfrm>
            <a:off x="9743089" y="1960606"/>
            <a:ext cx="819808" cy="252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3C70F2-D969-76D6-586D-BE5A4DAC278C}"/>
              </a:ext>
            </a:extLst>
          </p:cNvPr>
          <p:cNvSpPr/>
          <p:nvPr/>
        </p:nvSpPr>
        <p:spPr>
          <a:xfrm>
            <a:off x="9743089" y="2225044"/>
            <a:ext cx="819808" cy="252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28C58E-6871-DBBD-0B26-5CA7BB3F85BD}"/>
              </a:ext>
            </a:extLst>
          </p:cNvPr>
          <p:cNvSpPr/>
          <p:nvPr/>
        </p:nvSpPr>
        <p:spPr>
          <a:xfrm>
            <a:off x="8902261" y="2232157"/>
            <a:ext cx="819808" cy="24488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2BF1A0-CFE8-C217-36A1-5FC5852B2B9F}"/>
              </a:ext>
            </a:extLst>
          </p:cNvPr>
          <p:cNvSpPr/>
          <p:nvPr/>
        </p:nvSpPr>
        <p:spPr>
          <a:xfrm>
            <a:off x="9743089" y="3042936"/>
            <a:ext cx="819808" cy="252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F0A533-8F2E-D909-2FF2-178A9976758F}"/>
              </a:ext>
            </a:extLst>
          </p:cNvPr>
          <p:cNvSpPr/>
          <p:nvPr/>
        </p:nvSpPr>
        <p:spPr>
          <a:xfrm>
            <a:off x="10593812" y="3035170"/>
            <a:ext cx="819808" cy="252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926B77-9EC8-841A-1EDD-9CD1E52C06FD}"/>
              </a:ext>
            </a:extLst>
          </p:cNvPr>
          <p:cNvSpPr/>
          <p:nvPr/>
        </p:nvSpPr>
        <p:spPr>
          <a:xfrm>
            <a:off x="8892366" y="3039787"/>
            <a:ext cx="819808" cy="2520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16B47B4-DE28-8C73-0BB4-E41B962ED5DD}"/>
              </a:ext>
            </a:extLst>
          </p:cNvPr>
          <p:cNvSpPr txBox="1"/>
          <p:nvPr/>
        </p:nvSpPr>
        <p:spPr>
          <a:xfrm>
            <a:off x="8526168" y="4016222"/>
            <a:ext cx="4332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5 essais sans aucun dégât de gel </a:t>
            </a: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C4FA5753-D037-208A-0D45-4BE58C5EDEF4}"/>
              </a:ext>
            </a:extLst>
          </p:cNvPr>
          <p:cNvSpPr/>
          <p:nvPr/>
        </p:nvSpPr>
        <p:spPr>
          <a:xfrm>
            <a:off x="8041646" y="4078781"/>
            <a:ext cx="484522" cy="120059"/>
          </a:xfrm>
          <a:custGeom>
            <a:avLst/>
            <a:gdLst>
              <a:gd name="connsiteX0" fmla="*/ 276738 w 705715"/>
              <a:gd name="connsiteY0" fmla="*/ 0 h 222752"/>
              <a:gd name="connsiteX1" fmla="*/ 17093 w 705715"/>
              <a:gd name="connsiteY1" fmla="*/ 203200 h 222752"/>
              <a:gd name="connsiteX2" fmla="*/ 705715 w 705715"/>
              <a:gd name="connsiteY2" fmla="*/ 203200 h 22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715" h="222752">
                <a:moveTo>
                  <a:pt x="276738" y="0"/>
                </a:moveTo>
                <a:cubicBezTo>
                  <a:pt x="111167" y="84666"/>
                  <a:pt x="-54403" y="169333"/>
                  <a:pt x="17093" y="203200"/>
                </a:cubicBezTo>
                <a:cubicBezTo>
                  <a:pt x="88589" y="237067"/>
                  <a:pt x="397152" y="220133"/>
                  <a:pt x="705715" y="20320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8E3AEE-200C-64F2-819A-502206BB5D52}"/>
              </a:ext>
            </a:extLst>
          </p:cNvPr>
          <p:cNvSpPr/>
          <p:nvPr/>
        </p:nvSpPr>
        <p:spPr>
          <a:xfrm>
            <a:off x="10593812" y="1668614"/>
            <a:ext cx="819808" cy="252000"/>
          </a:xfrm>
          <a:prstGeom prst="rec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51A81DB5-C843-0EC9-DD23-8E1C39C43ACA}"/>
              </a:ext>
            </a:extLst>
          </p:cNvPr>
          <p:cNvSpPr/>
          <p:nvPr/>
        </p:nvSpPr>
        <p:spPr>
          <a:xfrm>
            <a:off x="8041646" y="4440305"/>
            <a:ext cx="484522" cy="120059"/>
          </a:xfrm>
          <a:custGeom>
            <a:avLst/>
            <a:gdLst>
              <a:gd name="connsiteX0" fmla="*/ 276738 w 705715"/>
              <a:gd name="connsiteY0" fmla="*/ 0 h 222752"/>
              <a:gd name="connsiteX1" fmla="*/ 17093 w 705715"/>
              <a:gd name="connsiteY1" fmla="*/ 203200 h 222752"/>
              <a:gd name="connsiteX2" fmla="*/ 705715 w 705715"/>
              <a:gd name="connsiteY2" fmla="*/ 203200 h 22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715" h="222752">
                <a:moveTo>
                  <a:pt x="276738" y="0"/>
                </a:moveTo>
                <a:cubicBezTo>
                  <a:pt x="111167" y="84666"/>
                  <a:pt x="-54403" y="169333"/>
                  <a:pt x="17093" y="203200"/>
                </a:cubicBezTo>
                <a:cubicBezTo>
                  <a:pt x="88589" y="237067"/>
                  <a:pt x="397152" y="220133"/>
                  <a:pt x="705715" y="203200"/>
                </a:cubicBezTo>
              </a:path>
            </a:pathLst>
          </a:custGeom>
          <a:noFill/>
          <a:ln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47E2A55-8952-4F19-CA84-4C96BBFC67CF}"/>
              </a:ext>
            </a:extLst>
          </p:cNvPr>
          <p:cNvSpPr txBox="1"/>
          <p:nvPr/>
        </p:nvSpPr>
        <p:spPr>
          <a:xfrm>
            <a:off x="8526168" y="4378345"/>
            <a:ext cx="2993170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6600"/>
                </a:solidFill>
              </a:rPr>
              <a:t>2 essais avec des dégâts de gel trop faibles pour être discriminants</a:t>
            </a:r>
            <a:r>
              <a:rPr lang="fr-FR" sz="1400" dirty="0">
                <a:solidFill>
                  <a:srgbClr val="FF6600"/>
                </a:solidFill>
              </a:rPr>
              <a:t> (variétés les plus résistantes non touchées)</a:t>
            </a:r>
            <a:endParaRPr lang="fr-FR" sz="1600" dirty="0">
              <a:solidFill>
                <a:srgbClr val="FF6600"/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0FCE4981-D29A-A48F-4E51-369A203E16AD}"/>
              </a:ext>
            </a:extLst>
          </p:cNvPr>
          <p:cNvSpPr txBox="1"/>
          <p:nvPr/>
        </p:nvSpPr>
        <p:spPr>
          <a:xfrm>
            <a:off x="595590" y="1822590"/>
            <a:ext cx="54058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Seuls 11</a:t>
            </a:r>
            <a:r>
              <a:rPr lang="fr-FR" sz="1400" dirty="0"/>
              <a:t> (environ 60%) </a:t>
            </a:r>
            <a:r>
              <a:rPr lang="fr-FR" dirty="0"/>
              <a:t>sont retenus pour étudier la résistance variétale au gel</a:t>
            </a:r>
          </a:p>
          <a:p>
            <a:r>
              <a:rPr lang="fr-FR" i="1" dirty="0">
                <a:sym typeface="Wingdings" panose="05000000000000000000" pitchFamily="2" charset="2"/>
              </a:rPr>
              <a:t> 425 notations inutilisées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451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28B73-CE8D-5766-078B-C14C341E9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>
            <a:extLst>
              <a:ext uri="{FF2B5EF4-FFF2-40B4-BE49-F238E27FC236}">
                <a16:creationId xmlns:a16="http://schemas.microsoft.com/office/drawing/2014/main" id="{85C5CA21-14FB-8508-1A62-DB79BFA3C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28"/>
          <a:stretch>
            <a:fillRect/>
          </a:stretch>
        </p:blipFill>
        <p:spPr bwMode="auto">
          <a:xfrm>
            <a:off x="5982727" y="1412273"/>
            <a:ext cx="540230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0369AC6F-5843-67FD-0FD9-FA325E1B0D1E}"/>
              </a:ext>
            </a:extLst>
          </p:cNvPr>
          <p:cNvSpPr/>
          <p:nvPr/>
        </p:nvSpPr>
        <p:spPr>
          <a:xfrm>
            <a:off x="7115628" y="1875536"/>
            <a:ext cx="1364343" cy="747932"/>
          </a:xfrm>
          <a:prstGeom prst="ellipse">
            <a:avLst/>
          </a:prstGeom>
          <a:solidFill>
            <a:srgbClr val="6B8043">
              <a:alpha val="7059"/>
            </a:srgbClr>
          </a:solidFill>
          <a:ln w="12700" cap="flat" cmpd="sng" algn="ctr">
            <a:solidFill>
              <a:srgbClr val="6B80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DemiCalibri"/>
              <a:ea typeface="+mn-ea"/>
              <a:cs typeface="+mn-cs"/>
            </a:endParaRPr>
          </a:p>
        </p:txBody>
      </p:sp>
      <p:sp>
        <p:nvSpPr>
          <p:cNvPr id="14" name="Bande diagonale 14">
            <a:extLst>
              <a:ext uri="{FF2B5EF4-FFF2-40B4-BE49-F238E27FC236}">
                <a16:creationId xmlns:a16="http://schemas.microsoft.com/office/drawing/2014/main" id="{AE555DE0-557F-2790-EA3F-F9A4BD9B93C9}"/>
              </a:ext>
            </a:extLst>
          </p:cNvPr>
          <p:cNvSpPr/>
          <p:nvPr/>
        </p:nvSpPr>
        <p:spPr>
          <a:xfrm>
            <a:off x="6375399" y="5669026"/>
            <a:ext cx="2104572" cy="1141368"/>
          </a:xfrm>
          <a:custGeom>
            <a:avLst/>
            <a:gdLst>
              <a:gd name="connsiteX0" fmla="*/ 0 w 1988458"/>
              <a:gd name="connsiteY0" fmla="*/ 570685 h 1721939"/>
              <a:gd name="connsiteX1" fmla="*/ 659015 w 1988458"/>
              <a:gd name="connsiteY1" fmla="*/ 0 h 1721939"/>
              <a:gd name="connsiteX2" fmla="*/ 1988458 w 1988458"/>
              <a:gd name="connsiteY2" fmla="*/ 0 h 1721939"/>
              <a:gd name="connsiteX3" fmla="*/ 0 w 1988458"/>
              <a:gd name="connsiteY3" fmla="*/ 1721939 h 1721939"/>
              <a:gd name="connsiteX4" fmla="*/ 0 w 1988458"/>
              <a:gd name="connsiteY4" fmla="*/ 570685 h 1721939"/>
              <a:gd name="connsiteX0" fmla="*/ 0 w 1988458"/>
              <a:gd name="connsiteY0" fmla="*/ 570685 h 1301025"/>
              <a:gd name="connsiteX1" fmla="*/ 659015 w 1988458"/>
              <a:gd name="connsiteY1" fmla="*/ 0 h 1301025"/>
              <a:gd name="connsiteX2" fmla="*/ 1988458 w 1988458"/>
              <a:gd name="connsiteY2" fmla="*/ 0 h 1301025"/>
              <a:gd name="connsiteX3" fmla="*/ 508000 w 1988458"/>
              <a:gd name="connsiteY3" fmla="*/ 1301025 h 1301025"/>
              <a:gd name="connsiteX4" fmla="*/ 0 w 1988458"/>
              <a:gd name="connsiteY4" fmla="*/ 570685 h 1301025"/>
              <a:gd name="connsiteX0" fmla="*/ 0 w 2046515"/>
              <a:gd name="connsiteY0" fmla="*/ 701313 h 1301025"/>
              <a:gd name="connsiteX1" fmla="*/ 717072 w 2046515"/>
              <a:gd name="connsiteY1" fmla="*/ 0 h 1301025"/>
              <a:gd name="connsiteX2" fmla="*/ 2046515 w 2046515"/>
              <a:gd name="connsiteY2" fmla="*/ 0 h 1301025"/>
              <a:gd name="connsiteX3" fmla="*/ 566057 w 2046515"/>
              <a:gd name="connsiteY3" fmla="*/ 1301025 h 1301025"/>
              <a:gd name="connsiteX4" fmla="*/ 0 w 2046515"/>
              <a:gd name="connsiteY4" fmla="*/ 701313 h 1301025"/>
              <a:gd name="connsiteX0" fmla="*/ 0 w 2104572"/>
              <a:gd name="connsiteY0" fmla="*/ 686799 h 1301025"/>
              <a:gd name="connsiteX1" fmla="*/ 775129 w 2104572"/>
              <a:gd name="connsiteY1" fmla="*/ 0 h 1301025"/>
              <a:gd name="connsiteX2" fmla="*/ 2104572 w 2104572"/>
              <a:gd name="connsiteY2" fmla="*/ 0 h 1301025"/>
              <a:gd name="connsiteX3" fmla="*/ 624114 w 2104572"/>
              <a:gd name="connsiteY3" fmla="*/ 1301025 h 1301025"/>
              <a:gd name="connsiteX4" fmla="*/ 0 w 2104572"/>
              <a:gd name="connsiteY4" fmla="*/ 686799 h 1301025"/>
              <a:gd name="connsiteX0" fmla="*/ 0 w 2104572"/>
              <a:gd name="connsiteY0" fmla="*/ 686799 h 1155882"/>
              <a:gd name="connsiteX1" fmla="*/ 775129 w 2104572"/>
              <a:gd name="connsiteY1" fmla="*/ 0 h 1155882"/>
              <a:gd name="connsiteX2" fmla="*/ 2104572 w 2104572"/>
              <a:gd name="connsiteY2" fmla="*/ 0 h 1155882"/>
              <a:gd name="connsiteX3" fmla="*/ 740229 w 2104572"/>
              <a:gd name="connsiteY3" fmla="*/ 1155882 h 1155882"/>
              <a:gd name="connsiteX4" fmla="*/ 0 w 2104572"/>
              <a:gd name="connsiteY4" fmla="*/ 686799 h 1155882"/>
              <a:gd name="connsiteX0" fmla="*/ 0 w 2104572"/>
              <a:gd name="connsiteY0" fmla="*/ 686799 h 1141368"/>
              <a:gd name="connsiteX1" fmla="*/ 775129 w 2104572"/>
              <a:gd name="connsiteY1" fmla="*/ 0 h 1141368"/>
              <a:gd name="connsiteX2" fmla="*/ 2104572 w 2104572"/>
              <a:gd name="connsiteY2" fmla="*/ 0 h 1141368"/>
              <a:gd name="connsiteX3" fmla="*/ 740229 w 2104572"/>
              <a:gd name="connsiteY3" fmla="*/ 1141368 h 1141368"/>
              <a:gd name="connsiteX4" fmla="*/ 0 w 2104572"/>
              <a:gd name="connsiteY4" fmla="*/ 686799 h 11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2" h="1141368">
                <a:moveTo>
                  <a:pt x="0" y="686799"/>
                </a:moveTo>
                <a:lnTo>
                  <a:pt x="775129" y="0"/>
                </a:lnTo>
                <a:lnTo>
                  <a:pt x="2104572" y="0"/>
                </a:lnTo>
                <a:lnTo>
                  <a:pt x="740229" y="1141368"/>
                </a:lnTo>
                <a:lnTo>
                  <a:pt x="0" y="686799"/>
                </a:lnTo>
                <a:close/>
              </a:path>
            </a:pathLst>
          </a:custGeom>
          <a:solidFill>
            <a:srgbClr val="6B8043">
              <a:alpha val="6000"/>
            </a:srgbClr>
          </a:solidFill>
          <a:ln w="12700" cap="flat" cmpd="sng" algn="ctr">
            <a:solidFill>
              <a:srgbClr val="6B80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Calibri"/>
              <a:ea typeface="+mn-ea"/>
              <a:cs typeface="+mn-cs"/>
            </a:endParaRPr>
          </a:p>
        </p:txBody>
      </p:sp>
      <p:sp>
        <p:nvSpPr>
          <p:cNvPr id="15" name="Bande diagonale 14">
            <a:extLst>
              <a:ext uri="{FF2B5EF4-FFF2-40B4-BE49-F238E27FC236}">
                <a16:creationId xmlns:a16="http://schemas.microsoft.com/office/drawing/2014/main" id="{6C8348CB-04CD-40B5-D498-349BFCC144C4}"/>
              </a:ext>
            </a:extLst>
          </p:cNvPr>
          <p:cNvSpPr/>
          <p:nvPr/>
        </p:nvSpPr>
        <p:spPr>
          <a:xfrm>
            <a:off x="9162143" y="5681624"/>
            <a:ext cx="1509487" cy="1068797"/>
          </a:xfrm>
          <a:custGeom>
            <a:avLst/>
            <a:gdLst>
              <a:gd name="connsiteX0" fmla="*/ 0 w 1988458"/>
              <a:gd name="connsiteY0" fmla="*/ 570685 h 1721939"/>
              <a:gd name="connsiteX1" fmla="*/ 659015 w 1988458"/>
              <a:gd name="connsiteY1" fmla="*/ 0 h 1721939"/>
              <a:gd name="connsiteX2" fmla="*/ 1988458 w 1988458"/>
              <a:gd name="connsiteY2" fmla="*/ 0 h 1721939"/>
              <a:gd name="connsiteX3" fmla="*/ 0 w 1988458"/>
              <a:gd name="connsiteY3" fmla="*/ 1721939 h 1721939"/>
              <a:gd name="connsiteX4" fmla="*/ 0 w 1988458"/>
              <a:gd name="connsiteY4" fmla="*/ 570685 h 1721939"/>
              <a:gd name="connsiteX0" fmla="*/ 0 w 1988458"/>
              <a:gd name="connsiteY0" fmla="*/ 570685 h 1301025"/>
              <a:gd name="connsiteX1" fmla="*/ 659015 w 1988458"/>
              <a:gd name="connsiteY1" fmla="*/ 0 h 1301025"/>
              <a:gd name="connsiteX2" fmla="*/ 1988458 w 1988458"/>
              <a:gd name="connsiteY2" fmla="*/ 0 h 1301025"/>
              <a:gd name="connsiteX3" fmla="*/ 508000 w 1988458"/>
              <a:gd name="connsiteY3" fmla="*/ 1301025 h 1301025"/>
              <a:gd name="connsiteX4" fmla="*/ 0 w 1988458"/>
              <a:gd name="connsiteY4" fmla="*/ 570685 h 1301025"/>
              <a:gd name="connsiteX0" fmla="*/ 0 w 2046515"/>
              <a:gd name="connsiteY0" fmla="*/ 701313 h 1301025"/>
              <a:gd name="connsiteX1" fmla="*/ 717072 w 2046515"/>
              <a:gd name="connsiteY1" fmla="*/ 0 h 1301025"/>
              <a:gd name="connsiteX2" fmla="*/ 2046515 w 2046515"/>
              <a:gd name="connsiteY2" fmla="*/ 0 h 1301025"/>
              <a:gd name="connsiteX3" fmla="*/ 566057 w 2046515"/>
              <a:gd name="connsiteY3" fmla="*/ 1301025 h 1301025"/>
              <a:gd name="connsiteX4" fmla="*/ 0 w 2046515"/>
              <a:gd name="connsiteY4" fmla="*/ 701313 h 1301025"/>
              <a:gd name="connsiteX0" fmla="*/ 0 w 2104572"/>
              <a:gd name="connsiteY0" fmla="*/ 686799 h 1301025"/>
              <a:gd name="connsiteX1" fmla="*/ 775129 w 2104572"/>
              <a:gd name="connsiteY1" fmla="*/ 0 h 1301025"/>
              <a:gd name="connsiteX2" fmla="*/ 2104572 w 2104572"/>
              <a:gd name="connsiteY2" fmla="*/ 0 h 1301025"/>
              <a:gd name="connsiteX3" fmla="*/ 624114 w 2104572"/>
              <a:gd name="connsiteY3" fmla="*/ 1301025 h 1301025"/>
              <a:gd name="connsiteX4" fmla="*/ 0 w 2104572"/>
              <a:gd name="connsiteY4" fmla="*/ 686799 h 1301025"/>
              <a:gd name="connsiteX0" fmla="*/ 0 w 2104572"/>
              <a:gd name="connsiteY0" fmla="*/ 686799 h 1155882"/>
              <a:gd name="connsiteX1" fmla="*/ 775129 w 2104572"/>
              <a:gd name="connsiteY1" fmla="*/ 0 h 1155882"/>
              <a:gd name="connsiteX2" fmla="*/ 2104572 w 2104572"/>
              <a:gd name="connsiteY2" fmla="*/ 0 h 1155882"/>
              <a:gd name="connsiteX3" fmla="*/ 740229 w 2104572"/>
              <a:gd name="connsiteY3" fmla="*/ 1155882 h 1155882"/>
              <a:gd name="connsiteX4" fmla="*/ 0 w 2104572"/>
              <a:gd name="connsiteY4" fmla="*/ 686799 h 1155882"/>
              <a:gd name="connsiteX0" fmla="*/ 0 w 2104572"/>
              <a:gd name="connsiteY0" fmla="*/ 686799 h 1141368"/>
              <a:gd name="connsiteX1" fmla="*/ 775129 w 2104572"/>
              <a:gd name="connsiteY1" fmla="*/ 0 h 1141368"/>
              <a:gd name="connsiteX2" fmla="*/ 2104572 w 2104572"/>
              <a:gd name="connsiteY2" fmla="*/ 0 h 1141368"/>
              <a:gd name="connsiteX3" fmla="*/ 740229 w 2104572"/>
              <a:gd name="connsiteY3" fmla="*/ 1141368 h 1141368"/>
              <a:gd name="connsiteX4" fmla="*/ 0 w 2104572"/>
              <a:gd name="connsiteY4" fmla="*/ 686799 h 1141368"/>
              <a:gd name="connsiteX0" fmla="*/ 0 w 2104572"/>
              <a:gd name="connsiteY0" fmla="*/ 686799 h 1141368"/>
              <a:gd name="connsiteX1" fmla="*/ 1187790 w 2104572"/>
              <a:gd name="connsiteY1" fmla="*/ 43543 h 1141368"/>
              <a:gd name="connsiteX2" fmla="*/ 2104572 w 2104572"/>
              <a:gd name="connsiteY2" fmla="*/ 0 h 1141368"/>
              <a:gd name="connsiteX3" fmla="*/ 740229 w 2104572"/>
              <a:gd name="connsiteY3" fmla="*/ 1141368 h 1141368"/>
              <a:gd name="connsiteX4" fmla="*/ 0 w 2104572"/>
              <a:gd name="connsiteY4" fmla="*/ 686799 h 1141368"/>
              <a:gd name="connsiteX0" fmla="*/ 0 w 2083939"/>
              <a:gd name="connsiteY0" fmla="*/ 744856 h 1141368"/>
              <a:gd name="connsiteX1" fmla="*/ 1167157 w 2083939"/>
              <a:gd name="connsiteY1" fmla="*/ 43543 h 1141368"/>
              <a:gd name="connsiteX2" fmla="*/ 2083939 w 2083939"/>
              <a:gd name="connsiteY2" fmla="*/ 0 h 1141368"/>
              <a:gd name="connsiteX3" fmla="*/ 719596 w 2083939"/>
              <a:gd name="connsiteY3" fmla="*/ 1141368 h 1141368"/>
              <a:gd name="connsiteX4" fmla="*/ 0 w 2083939"/>
              <a:gd name="connsiteY4" fmla="*/ 744856 h 1141368"/>
              <a:gd name="connsiteX0" fmla="*/ 0 w 2083939"/>
              <a:gd name="connsiteY0" fmla="*/ 773884 h 1170396"/>
              <a:gd name="connsiteX1" fmla="*/ 1208422 w 2083939"/>
              <a:gd name="connsiteY1" fmla="*/ 0 h 1170396"/>
              <a:gd name="connsiteX2" fmla="*/ 2083939 w 2083939"/>
              <a:gd name="connsiteY2" fmla="*/ 29028 h 1170396"/>
              <a:gd name="connsiteX3" fmla="*/ 719596 w 2083939"/>
              <a:gd name="connsiteY3" fmla="*/ 1170396 h 1170396"/>
              <a:gd name="connsiteX4" fmla="*/ 0 w 2083939"/>
              <a:gd name="connsiteY4" fmla="*/ 773884 h 1170396"/>
              <a:gd name="connsiteX0" fmla="*/ 0 w 2083939"/>
              <a:gd name="connsiteY0" fmla="*/ 773884 h 1068796"/>
              <a:gd name="connsiteX1" fmla="*/ 1208422 w 2083939"/>
              <a:gd name="connsiteY1" fmla="*/ 0 h 1068796"/>
              <a:gd name="connsiteX2" fmla="*/ 2083939 w 2083939"/>
              <a:gd name="connsiteY2" fmla="*/ 29028 h 1068796"/>
              <a:gd name="connsiteX3" fmla="*/ 533898 w 2083939"/>
              <a:gd name="connsiteY3" fmla="*/ 1068796 h 1068796"/>
              <a:gd name="connsiteX4" fmla="*/ 0 w 2083939"/>
              <a:gd name="connsiteY4" fmla="*/ 773884 h 1068796"/>
              <a:gd name="connsiteX0" fmla="*/ 0 w 2145838"/>
              <a:gd name="connsiteY0" fmla="*/ 773885 h 1068797"/>
              <a:gd name="connsiteX1" fmla="*/ 1208422 w 2145838"/>
              <a:gd name="connsiteY1" fmla="*/ 1 h 1068797"/>
              <a:gd name="connsiteX2" fmla="*/ 2145838 w 2145838"/>
              <a:gd name="connsiteY2" fmla="*/ 0 h 1068797"/>
              <a:gd name="connsiteX3" fmla="*/ 533898 w 2145838"/>
              <a:gd name="connsiteY3" fmla="*/ 1068797 h 1068797"/>
              <a:gd name="connsiteX4" fmla="*/ 0 w 2145838"/>
              <a:gd name="connsiteY4" fmla="*/ 773885 h 1068797"/>
              <a:gd name="connsiteX0" fmla="*/ 0 w 2145838"/>
              <a:gd name="connsiteY0" fmla="*/ 773885 h 1068797"/>
              <a:gd name="connsiteX1" fmla="*/ 1208422 w 2145838"/>
              <a:gd name="connsiteY1" fmla="*/ 1 h 1068797"/>
              <a:gd name="connsiteX2" fmla="*/ 2145838 w 2145838"/>
              <a:gd name="connsiteY2" fmla="*/ 0 h 1068797"/>
              <a:gd name="connsiteX3" fmla="*/ 533898 w 2145838"/>
              <a:gd name="connsiteY3" fmla="*/ 1068797 h 1068797"/>
              <a:gd name="connsiteX4" fmla="*/ 0 w 2145838"/>
              <a:gd name="connsiteY4" fmla="*/ 773885 h 106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838" h="1068797">
                <a:moveTo>
                  <a:pt x="0" y="773885"/>
                </a:moveTo>
                <a:lnTo>
                  <a:pt x="1208422" y="1"/>
                </a:lnTo>
                <a:lnTo>
                  <a:pt x="2145838" y="0"/>
                </a:lnTo>
                <a:lnTo>
                  <a:pt x="533898" y="1068797"/>
                </a:lnTo>
                <a:lnTo>
                  <a:pt x="0" y="773885"/>
                </a:lnTo>
                <a:close/>
              </a:path>
            </a:pathLst>
          </a:custGeom>
          <a:solidFill>
            <a:srgbClr val="0097AC">
              <a:alpha val="6000"/>
            </a:srgbClr>
          </a:solidFill>
          <a:ln w="12700" cap="flat" cmpd="sng" algn="ctr">
            <a:solidFill>
              <a:srgbClr val="009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Calibri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FEF6F1C-A9F2-A24F-07DF-E2D782A0ACDE}"/>
              </a:ext>
            </a:extLst>
          </p:cNvPr>
          <p:cNvSpPr/>
          <p:nvPr/>
        </p:nvSpPr>
        <p:spPr>
          <a:xfrm>
            <a:off x="9945916" y="1775092"/>
            <a:ext cx="682172" cy="747932"/>
          </a:xfrm>
          <a:prstGeom prst="ellipse">
            <a:avLst/>
          </a:prstGeom>
          <a:solidFill>
            <a:srgbClr val="0097AC">
              <a:alpha val="7059"/>
            </a:srgbClr>
          </a:solidFill>
          <a:ln w="12700" cap="flat" cmpd="sng" algn="ctr">
            <a:solidFill>
              <a:srgbClr val="0097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Demi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966037-1AE0-230A-49F2-82DB6FDC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Evaluation variétale de la résistance au gel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5B972F-0264-3D25-8023-99CED100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8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7B9BED6-0AB7-1C9A-AE48-D9EFDD24D7BC}"/>
              </a:ext>
            </a:extLst>
          </p:cNvPr>
          <p:cNvSpPr/>
          <p:nvPr/>
        </p:nvSpPr>
        <p:spPr>
          <a:xfrm>
            <a:off x="560439" y="834419"/>
            <a:ext cx="10853182" cy="384393"/>
          </a:xfrm>
          <a:prstGeom prst="roundRect">
            <a:avLst>
              <a:gd name="adj" fmla="val 20950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Réseau d’essais au champ et en conditions semi-contrôlées</a:t>
            </a:r>
          </a:p>
        </p:txBody>
      </p:sp>
      <p:pic>
        <p:nvPicPr>
          <p:cNvPr id="17" name="Espace réservé du contenu 7">
            <a:extLst>
              <a:ext uri="{FF2B5EF4-FFF2-40B4-BE49-F238E27FC236}">
                <a16:creationId xmlns:a16="http://schemas.microsoft.com/office/drawing/2014/main" id="{79ABABF0-9C8D-016B-546A-309A5B53D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52" t="28489" r="63632" b="33279"/>
          <a:stretch>
            <a:fillRect/>
          </a:stretch>
        </p:blipFill>
        <p:spPr>
          <a:xfrm>
            <a:off x="5250283" y="1132860"/>
            <a:ext cx="1544320" cy="1524001"/>
          </a:xfrm>
          <a:prstGeom prst="ellipse">
            <a:avLst/>
          </a:prstGeom>
        </p:spPr>
      </p:pic>
      <p:sp>
        <p:nvSpPr>
          <p:cNvPr id="18" name="Bulle narrative : rectangle 17">
            <a:extLst>
              <a:ext uri="{FF2B5EF4-FFF2-40B4-BE49-F238E27FC236}">
                <a16:creationId xmlns:a16="http://schemas.microsoft.com/office/drawing/2014/main" id="{5DF2089D-9675-0DFF-A20C-595E7621E5D6}"/>
              </a:ext>
            </a:extLst>
          </p:cNvPr>
          <p:cNvSpPr/>
          <p:nvPr/>
        </p:nvSpPr>
        <p:spPr>
          <a:xfrm>
            <a:off x="5403861" y="2064167"/>
            <a:ext cx="1205932" cy="288000"/>
          </a:xfrm>
          <a:prstGeom prst="wedgeRectCallout">
            <a:avLst>
              <a:gd name="adj1" fmla="val 29762"/>
              <a:gd name="adj2" fmla="val -45746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CDCD"/>
                </a:solidFill>
              </a:rPr>
              <a:t>Essai 73%</a:t>
            </a:r>
          </a:p>
        </p:txBody>
      </p:sp>
      <p:sp>
        <p:nvSpPr>
          <p:cNvPr id="20" name="Bulle narrative : rectangle 19">
            <a:extLst>
              <a:ext uri="{FF2B5EF4-FFF2-40B4-BE49-F238E27FC236}">
                <a16:creationId xmlns:a16="http://schemas.microsoft.com/office/drawing/2014/main" id="{6190E918-31C3-4812-EDFE-EB181D0E116B}"/>
              </a:ext>
            </a:extLst>
          </p:cNvPr>
          <p:cNvSpPr/>
          <p:nvPr/>
        </p:nvSpPr>
        <p:spPr>
          <a:xfrm>
            <a:off x="6041206" y="1077040"/>
            <a:ext cx="1358336" cy="288000"/>
          </a:xfrm>
          <a:prstGeom prst="wedgeRectCallout">
            <a:avLst>
              <a:gd name="adj1" fmla="val -35703"/>
              <a:gd name="adj2" fmla="val 90329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A9D08E"/>
                </a:solidFill>
              </a:rPr>
              <a:t>Variété 18%</a:t>
            </a:r>
          </a:p>
        </p:txBody>
      </p:sp>
      <p:sp>
        <p:nvSpPr>
          <p:cNvPr id="21" name="Bulle narrative : rectangle 20">
            <a:extLst>
              <a:ext uri="{FF2B5EF4-FFF2-40B4-BE49-F238E27FC236}">
                <a16:creationId xmlns:a16="http://schemas.microsoft.com/office/drawing/2014/main" id="{8830BABC-05DD-7CB1-BF9D-3517B565878F}"/>
              </a:ext>
            </a:extLst>
          </p:cNvPr>
          <p:cNvSpPr/>
          <p:nvPr/>
        </p:nvSpPr>
        <p:spPr>
          <a:xfrm>
            <a:off x="6671190" y="1534825"/>
            <a:ext cx="1643784" cy="288000"/>
          </a:xfrm>
          <a:prstGeom prst="wedgeRectCallout">
            <a:avLst>
              <a:gd name="adj1" fmla="val -57617"/>
              <a:gd name="adj2" fmla="val 3378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C0032"/>
                </a:solidFill>
              </a:rPr>
              <a:t>Interaction 9%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839D1C6-C3A6-9F43-1C51-D2C69AE0E004}"/>
              </a:ext>
            </a:extLst>
          </p:cNvPr>
          <p:cNvSpPr txBox="1"/>
          <p:nvPr/>
        </p:nvSpPr>
        <p:spPr>
          <a:xfrm>
            <a:off x="595590" y="1474710"/>
            <a:ext cx="4249901" cy="1200329"/>
          </a:xfrm>
          <a:prstGeom prst="rect">
            <a:avLst/>
          </a:prstGeom>
          <a:solidFill>
            <a:schemeClr val="bg1">
              <a:alpha val="47059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Sur 18 essais menés, seuls 11</a:t>
            </a:r>
            <a:r>
              <a:rPr lang="fr-FR" sz="1400" dirty="0"/>
              <a:t> (environ 60%) </a:t>
            </a:r>
            <a:r>
              <a:rPr lang="fr-FR" dirty="0"/>
              <a:t>sont retenus pour étudier la résistance variétale au gel</a:t>
            </a:r>
          </a:p>
          <a:p>
            <a:r>
              <a:rPr lang="fr-FR" i="1" dirty="0">
                <a:sym typeface="Wingdings" panose="05000000000000000000" pitchFamily="2" charset="2"/>
              </a:rPr>
              <a:t> 425 notations inutilisées</a:t>
            </a:r>
            <a:endParaRPr lang="fr-FR" i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434A3EF-1E88-6906-A426-18B98EDB95FA}"/>
              </a:ext>
            </a:extLst>
          </p:cNvPr>
          <p:cNvSpPr txBox="1"/>
          <p:nvPr/>
        </p:nvSpPr>
        <p:spPr>
          <a:xfrm>
            <a:off x="503557" y="3033342"/>
            <a:ext cx="5246373" cy="1200329"/>
          </a:xfrm>
          <a:prstGeom prst="rect">
            <a:avLst/>
          </a:prstGeom>
          <a:solidFill>
            <a:schemeClr val="bg1">
              <a:alpha val="47059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Scenarii de gel très différents d’un essai à l’autre. Finalement le réseau </a:t>
            </a:r>
            <a:r>
              <a:rPr lang="fr-FR"/>
              <a:t>d’essais</a:t>
            </a:r>
            <a:r>
              <a:rPr lang="fr-FR" dirty="0"/>
              <a:t> résume mieux l’hétérogénéité de scenarii climatiques que la diversité variétale de réponse au gel</a:t>
            </a:r>
            <a:endParaRPr lang="fr-FR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D8CA22-568A-81E4-1B76-6670A29EADC7}"/>
              </a:ext>
            </a:extLst>
          </p:cNvPr>
          <p:cNvSpPr txBox="1"/>
          <p:nvPr/>
        </p:nvSpPr>
        <p:spPr>
          <a:xfrm>
            <a:off x="297604" y="5266125"/>
            <a:ext cx="200409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Bahnschrift SemiBold"/>
              </a:rPr>
              <a:t>Notation de dégâts de gel dans des essais au champ</a:t>
            </a:r>
            <a:endParaRPr lang="fr-FR" sz="1400" dirty="0">
              <a:solidFill>
                <a:schemeClr val="accent6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AB4FCA-CA77-4301-9E65-A22B2322F9C2}"/>
              </a:ext>
            </a:extLst>
          </p:cNvPr>
          <p:cNvSpPr txBox="1"/>
          <p:nvPr/>
        </p:nvSpPr>
        <p:spPr>
          <a:xfrm>
            <a:off x="9042843" y="1282180"/>
            <a:ext cx="2477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/>
              <a:t>Disque noir plein = Résidus positifs</a:t>
            </a:r>
            <a:endParaRPr lang="fr-FR" sz="1100" b="1" i="1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algn="r"/>
            <a:r>
              <a:rPr lang="fr-FR" sz="1100" b="1" dirty="0">
                <a:sym typeface="Wingdings" panose="05000000000000000000" pitchFamily="2" charset="2"/>
              </a:rPr>
              <a:t>Disques creux blanc = Résidus négatifs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DB1DEC-249D-0ED0-7407-C2923CEA5D85}"/>
              </a:ext>
            </a:extLst>
          </p:cNvPr>
          <p:cNvSpPr txBox="1"/>
          <p:nvPr/>
        </p:nvSpPr>
        <p:spPr>
          <a:xfrm>
            <a:off x="5015889" y="5059802"/>
            <a:ext cx="1932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Difficultés à obtenir un classement des variétés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1CB8126-CAC5-088F-A4A8-3D7283DE8A9B}"/>
              </a:ext>
            </a:extLst>
          </p:cNvPr>
          <p:cNvCxnSpPr>
            <a:cxnSpLocks/>
          </p:cNvCxnSpPr>
          <p:nvPr/>
        </p:nvCxnSpPr>
        <p:spPr>
          <a:xfrm flipV="1">
            <a:off x="2361155" y="5316477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2883A41-B9C6-69F1-BF28-EA6B6DCD2948}"/>
              </a:ext>
            </a:extLst>
          </p:cNvPr>
          <p:cNvSpPr txBox="1"/>
          <p:nvPr/>
        </p:nvSpPr>
        <p:spPr>
          <a:xfrm>
            <a:off x="2571174" y="4838029"/>
            <a:ext cx="188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Essais marqués par le gel de plus en plus rares</a:t>
            </a:r>
            <a:endParaRPr lang="fr-F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E576AD75-4501-D4BC-D095-9EDFF85E3868}"/>
              </a:ext>
            </a:extLst>
          </p:cNvPr>
          <p:cNvSpPr/>
          <p:nvPr/>
        </p:nvSpPr>
        <p:spPr>
          <a:xfrm rot="16200000" flipH="1">
            <a:off x="4607847" y="5484705"/>
            <a:ext cx="287123" cy="37703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E2DC35A4-108D-94B9-F717-1B5988227439}"/>
              </a:ext>
            </a:extLst>
          </p:cNvPr>
          <p:cNvCxnSpPr>
            <a:cxnSpLocks/>
          </p:cNvCxnSpPr>
          <p:nvPr/>
        </p:nvCxnSpPr>
        <p:spPr>
          <a:xfrm>
            <a:off x="2358909" y="5764101"/>
            <a:ext cx="356672" cy="18171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51D0C203-AB2A-F1D9-5473-5EF67CBD9BDE}"/>
              </a:ext>
            </a:extLst>
          </p:cNvPr>
          <p:cNvSpPr txBox="1"/>
          <p:nvPr/>
        </p:nvSpPr>
        <p:spPr>
          <a:xfrm>
            <a:off x="2451100" y="5677413"/>
            <a:ext cx="2150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Classement des variétés dépendant du scenario et différent d’un essai à l’autre</a:t>
            </a:r>
            <a:endParaRPr lang="fr-F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  <p:bldP spid="4" grpId="0" animBg="1"/>
      <p:bldP spid="7" grpId="0"/>
      <p:bldP spid="10" grpId="0"/>
      <p:bldP spid="11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97787-CF9B-5AA1-21A0-F22967609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99B19-E402-E580-8852-B87B8A23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dirty="0"/>
              <a:t>Evaluation variétale de la résistance au gel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4EECFC-925A-9D72-C2C0-2C26B070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5416" y="6437571"/>
            <a:ext cx="2743200" cy="365125"/>
          </a:xfrm>
        </p:spPr>
        <p:txBody>
          <a:bodyPr/>
          <a:lstStyle/>
          <a:p>
            <a:fld id="{BD8347EA-771E-4B9C-AFFD-EC95E4E4BBA1}" type="slidenum">
              <a:rPr lang="fr-FR" smtClean="0"/>
              <a:t>9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CBCDF3C-CA7E-C756-E386-F63908A68D2E}"/>
              </a:ext>
            </a:extLst>
          </p:cNvPr>
          <p:cNvSpPr/>
          <p:nvPr/>
        </p:nvSpPr>
        <p:spPr>
          <a:xfrm>
            <a:off x="560439" y="834419"/>
            <a:ext cx="10853182" cy="384393"/>
          </a:xfrm>
          <a:prstGeom prst="roundRect">
            <a:avLst>
              <a:gd name="adj" fmla="val 20950"/>
            </a:avLst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6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Essais en conditions contrôlées </a:t>
            </a:r>
            <a:r>
              <a:rPr lang="fr-FR" sz="1400" kern="0" dirty="0">
                <a:solidFill>
                  <a:srgbClr val="2E1B30">
                    <a:lumMod val="75000"/>
                    <a:lumOff val="25000"/>
                  </a:srgbClr>
                </a:solidFill>
                <a:latin typeface="Bahnschrift SemiBold" panose="020B0502040204020203" pitchFamily="34" charset="0"/>
              </a:rPr>
              <a:t>:  Développement d’une méthode d’évaluation des variétés sur leur résistance au gel</a:t>
            </a:r>
            <a:endParaRPr lang="fr-FR" sz="1600" kern="0" dirty="0">
              <a:solidFill>
                <a:srgbClr val="2E1B30">
                  <a:lumMod val="75000"/>
                  <a:lumOff val="25000"/>
                </a:srgb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FC8140-EF06-DDE7-E78A-066B3BF8BF30}"/>
              </a:ext>
            </a:extLst>
          </p:cNvPr>
          <p:cNvSpPr txBox="1"/>
          <p:nvPr/>
        </p:nvSpPr>
        <p:spPr>
          <a:xfrm>
            <a:off x="1902002" y="1782355"/>
            <a:ext cx="2342868" cy="738664"/>
          </a:xfrm>
          <a:prstGeom prst="rect">
            <a:avLst/>
          </a:prstGeom>
          <a:solidFill>
            <a:srgbClr val="2E1B30">
              <a:lumMod val="25000"/>
              <a:lumOff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714276"/>
                </a:solidFill>
                <a:effectLst/>
                <a:uLnTx/>
                <a:uFillTx/>
                <a:latin typeface="Bahnschrift SemiBold" panose="020B0502040204020203" pitchFamily="34" charset="0"/>
              </a:rPr>
              <a:t>Protocole de screening variétal en conditions contrôlées 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714276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A24A83E-4BCF-C01D-B9B5-D4A425750008}"/>
              </a:ext>
            </a:extLst>
          </p:cNvPr>
          <p:cNvGrpSpPr/>
          <p:nvPr/>
        </p:nvGrpSpPr>
        <p:grpSpPr>
          <a:xfrm>
            <a:off x="289579" y="1883674"/>
            <a:ext cx="1567993" cy="660746"/>
            <a:chOff x="289579" y="1883674"/>
            <a:chExt cx="1567993" cy="660746"/>
          </a:xfrm>
        </p:grpSpPr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C155637F-4D6F-8393-EED9-F2FD5852148E}"/>
                </a:ext>
              </a:extLst>
            </p:cNvPr>
            <p:cNvSpPr/>
            <p:nvPr/>
          </p:nvSpPr>
          <p:spPr>
            <a:xfrm rot="20409993">
              <a:off x="289579" y="1883674"/>
              <a:ext cx="1567993" cy="536027"/>
            </a:xfrm>
            <a:prstGeom prst="flowChartTerminator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       OBJECTIF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958AEE5C-33E2-CBBE-BA0A-70F9BBE69CF2}"/>
                </a:ext>
              </a:extLst>
            </p:cNvPr>
            <p:cNvSpPr/>
            <p:nvPr/>
          </p:nvSpPr>
          <p:spPr>
            <a:xfrm rot="19361073">
              <a:off x="459472" y="2052411"/>
              <a:ext cx="295113" cy="294536"/>
            </a:xfrm>
            <a:custGeom>
              <a:avLst/>
              <a:gdLst>
                <a:gd name="connsiteX0" fmla="*/ 243137 w 295113"/>
                <a:gd name="connsiteY0" fmla="*/ 51977 h 294536"/>
                <a:gd name="connsiteX1" fmla="*/ 237361 w 295113"/>
                <a:gd name="connsiteY1" fmla="*/ 0 h 294536"/>
                <a:gd name="connsiteX2" fmla="*/ 173834 w 295113"/>
                <a:gd name="connsiteY2" fmla="*/ 63527 h 294536"/>
                <a:gd name="connsiteX3" fmla="*/ 177299 w 295113"/>
                <a:gd name="connsiteY3" fmla="*/ 93559 h 294536"/>
                <a:gd name="connsiteX4" fmla="*/ 84896 w 295113"/>
                <a:gd name="connsiteY4" fmla="*/ 185962 h 294536"/>
                <a:gd name="connsiteX5" fmla="*/ 57752 w 295113"/>
                <a:gd name="connsiteY5" fmla="*/ 179032 h 294536"/>
                <a:gd name="connsiteX6" fmla="*/ 0 w 295113"/>
                <a:gd name="connsiteY6" fmla="*/ 236784 h 294536"/>
                <a:gd name="connsiteX7" fmla="*/ 57752 w 295113"/>
                <a:gd name="connsiteY7" fmla="*/ 294536 h 294536"/>
                <a:gd name="connsiteX8" fmla="*/ 115504 w 295113"/>
                <a:gd name="connsiteY8" fmla="*/ 236784 h 294536"/>
                <a:gd name="connsiteX9" fmla="*/ 109152 w 295113"/>
                <a:gd name="connsiteY9" fmla="*/ 210218 h 294536"/>
                <a:gd name="connsiteX10" fmla="*/ 201555 w 295113"/>
                <a:gd name="connsiteY10" fmla="*/ 117814 h 294536"/>
                <a:gd name="connsiteX11" fmla="*/ 231586 w 295113"/>
                <a:gd name="connsiteY11" fmla="*/ 121280 h 294536"/>
                <a:gd name="connsiteX12" fmla="*/ 295114 w 295113"/>
                <a:gd name="connsiteY12" fmla="*/ 57752 h 294536"/>
                <a:gd name="connsiteX13" fmla="*/ 243137 w 295113"/>
                <a:gd name="connsiteY13" fmla="*/ 51977 h 2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113" h="294536">
                  <a:moveTo>
                    <a:pt x="243137" y="51977"/>
                  </a:moveTo>
                  <a:lnTo>
                    <a:pt x="237361" y="0"/>
                  </a:lnTo>
                  <a:lnTo>
                    <a:pt x="173834" y="63527"/>
                  </a:lnTo>
                  <a:lnTo>
                    <a:pt x="177299" y="93559"/>
                  </a:lnTo>
                  <a:lnTo>
                    <a:pt x="84896" y="185962"/>
                  </a:lnTo>
                  <a:cubicBezTo>
                    <a:pt x="76810" y="181919"/>
                    <a:pt x="67570" y="179032"/>
                    <a:pt x="57752" y="179032"/>
                  </a:cubicBezTo>
                  <a:cubicBezTo>
                    <a:pt x="25988" y="179032"/>
                    <a:pt x="0" y="205020"/>
                    <a:pt x="0" y="236784"/>
                  </a:cubicBezTo>
                  <a:cubicBezTo>
                    <a:pt x="0" y="268548"/>
                    <a:pt x="25988" y="294536"/>
                    <a:pt x="57752" y="294536"/>
                  </a:cubicBezTo>
                  <a:cubicBezTo>
                    <a:pt x="89516" y="294536"/>
                    <a:pt x="115504" y="268548"/>
                    <a:pt x="115504" y="236784"/>
                  </a:cubicBezTo>
                  <a:cubicBezTo>
                    <a:pt x="115504" y="226966"/>
                    <a:pt x="113194" y="218303"/>
                    <a:pt x="109152" y="210218"/>
                  </a:cubicBezTo>
                  <a:lnTo>
                    <a:pt x="201555" y="117814"/>
                  </a:lnTo>
                  <a:lnTo>
                    <a:pt x="231586" y="121280"/>
                  </a:lnTo>
                  <a:lnTo>
                    <a:pt x="295114" y="57752"/>
                  </a:lnTo>
                  <a:lnTo>
                    <a:pt x="243137" y="51977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A6F2A53-7B59-F59B-3784-F5FE6CE1B438}"/>
                </a:ext>
              </a:extLst>
            </p:cNvPr>
            <p:cNvSpPr/>
            <p:nvPr/>
          </p:nvSpPr>
          <p:spPr>
            <a:xfrm rot="19361073">
              <a:off x="370873" y="2105504"/>
              <a:ext cx="438916" cy="438916"/>
            </a:xfrm>
            <a:custGeom>
              <a:avLst/>
              <a:gdLst>
                <a:gd name="connsiteX0" fmla="*/ 408886 w 438916"/>
                <a:gd name="connsiteY0" fmla="*/ 120125 h 438916"/>
                <a:gd name="connsiteX1" fmla="*/ 401378 w 438916"/>
                <a:gd name="connsiteY1" fmla="*/ 128210 h 438916"/>
                <a:gd name="connsiteX2" fmla="*/ 390405 w 438916"/>
                <a:gd name="connsiteY2" fmla="*/ 127055 h 438916"/>
                <a:gd name="connsiteX3" fmla="*/ 378277 w 438916"/>
                <a:gd name="connsiteY3" fmla="*/ 125322 h 438916"/>
                <a:gd name="connsiteX4" fmla="*/ 404265 w 438916"/>
                <a:gd name="connsiteY4" fmla="*/ 219458 h 438916"/>
                <a:gd name="connsiteX5" fmla="*/ 219458 w 438916"/>
                <a:gd name="connsiteY5" fmla="*/ 404265 h 438916"/>
                <a:gd name="connsiteX6" fmla="*/ 34651 w 438916"/>
                <a:gd name="connsiteY6" fmla="*/ 219458 h 438916"/>
                <a:gd name="connsiteX7" fmla="*/ 219458 w 438916"/>
                <a:gd name="connsiteY7" fmla="*/ 34651 h 438916"/>
                <a:gd name="connsiteX8" fmla="*/ 313594 w 438916"/>
                <a:gd name="connsiteY8" fmla="*/ 60640 h 438916"/>
                <a:gd name="connsiteX9" fmla="*/ 312439 w 438916"/>
                <a:gd name="connsiteY9" fmla="*/ 49089 h 438916"/>
                <a:gd name="connsiteX10" fmla="*/ 310707 w 438916"/>
                <a:gd name="connsiteY10" fmla="*/ 37539 h 438916"/>
                <a:gd name="connsiteX11" fmla="*/ 318792 w 438916"/>
                <a:gd name="connsiteY11" fmla="*/ 29454 h 438916"/>
                <a:gd name="connsiteX12" fmla="*/ 322835 w 438916"/>
                <a:gd name="connsiteY12" fmla="*/ 25411 h 438916"/>
                <a:gd name="connsiteX13" fmla="*/ 219458 w 438916"/>
                <a:gd name="connsiteY13" fmla="*/ 0 h 438916"/>
                <a:gd name="connsiteX14" fmla="*/ 0 w 438916"/>
                <a:gd name="connsiteY14" fmla="*/ 219458 h 438916"/>
                <a:gd name="connsiteX15" fmla="*/ 219458 w 438916"/>
                <a:gd name="connsiteY15" fmla="*/ 438917 h 438916"/>
                <a:gd name="connsiteX16" fmla="*/ 438917 w 438916"/>
                <a:gd name="connsiteY16" fmla="*/ 219458 h 438916"/>
                <a:gd name="connsiteX17" fmla="*/ 412928 w 438916"/>
                <a:gd name="connsiteY17" fmla="*/ 116659 h 438916"/>
                <a:gd name="connsiteX18" fmla="*/ 408886 w 438916"/>
                <a:gd name="connsiteY18" fmla="*/ 120125 h 43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8916" h="438916">
                  <a:moveTo>
                    <a:pt x="408886" y="120125"/>
                  </a:moveTo>
                  <a:lnTo>
                    <a:pt x="401378" y="128210"/>
                  </a:lnTo>
                  <a:lnTo>
                    <a:pt x="390405" y="127055"/>
                  </a:lnTo>
                  <a:lnTo>
                    <a:pt x="378277" y="125322"/>
                  </a:lnTo>
                  <a:cubicBezTo>
                    <a:pt x="394447" y="153043"/>
                    <a:pt x="404265" y="184807"/>
                    <a:pt x="404265" y="219458"/>
                  </a:cubicBezTo>
                  <a:cubicBezTo>
                    <a:pt x="404265" y="321102"/>
                    <a:pt x="321102" y="404265"/>
                    <a:pt x="219458" y="404265"/>
                  </a:cubicBezTo>
                  <a:cubicBezTo>
                    <a:pt x="117814" y="404265"/>
                    <a:pt x="34651" y="321102"/>
                    <a:pt x="34651" y="219458"/>
                  </a:cubicBezTo>
                  <a:cubicBezTo>
                    <a:pt x="34651" y="117814"/>
                    <a:pt x="117814" y="34651"/>
                    <a:pt x="219458" y="34651"/>
                  </a:cubicBezTo>
                  <a:cubicBezTo>
                    <a:pt x="253532" y="34651"/>
                    <a:pt x="285873" y="43892"/>
                    <a:pt x="313594" y="60640"/>
                  </a:cubicBezTo>
                  <a:lnTo>
                    <a:pt x="312439" y="49089"/>
                  </a:lnTo>
                  <a:lnTo>
                    <a:pt x="310707" y="37539"/>
                  </a:lnTo>
                  <a:lnTo>
                    <a:pt x="318792" y="29454"/>
                  </a:lnTo>
                  <a:lnTo>
                    <a:pt x="322835" y="25411"/>
                  </a:lnTo>
                  <a:cubicBezTo>
                    <a:pt x="291649" y="9240"/>
                    <a:pt x="256997" y="0"/>
                    <a:pt x="219458" y="0"/>
                  </a:cubicBezTo>
                  <a:cubicBezTo>
                    <a:pt x="98179" y="0"/>
                    <a:pt x="0" y="98179"/>
                    <a:pt x="0" y="219458"/>
                  </a:cubicBezTo>
                  <a:cubicBezTo>
                    <a:pt x="0" y="340738"/>
                    <a:pt x="98179" y="438917"/>
                    <a:pt x="219458" y="438917"/>
                  </a:cubicBezTo>
                  <a:cubicBezTo>
                    <a:pt x="340738" y="438917"/>
                    <a:pt x="438917" y="340738"/>
                    <a:pt x="438917" y="219458"/>
                  </a:cubicBezTo>
                  <a:cubicBezTo>
                    <a:pt x="438917" y="181919"/>
                    <a:pt x="429676" y="147268"/>
                    <a:pt x="412928" y="116659"/>
                  </a:cubicBezTo>
                  <a:lnTo>
                    <a:pt x="408886" y="120125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E0E2391-9F0D-264A-7EF1-613EE72E99D4}"/>
                </a:ext>
              </a:extLst>
            </p:cNvPr>
            <p:cNvSpPr/>
            <p:nvPr/>
          </p:nvSpPr>
          <p:spPr>
            <a:xfrm rot="19361073">
              <a:off x="451726" y="2186357"/>
              <a:ext cx="277210" cy="277210"/>
            </a:xfrm>
            <a:custGeom>
              <a:avLst/>
              <a:gdLst>
                <a:gd name="connsiteX0" fmla="*/ 235051 w 277210"/>
                <a:gd name="connsiteY0" fmla="*/ 99334 h 277210"/>
                <a:gd name="connsiteX1" fmla="*/ 242559 w 277210"/>
                <a:gd name="connsiteY1" fmla="*/ 138605 h 277210"/>
                <a:gd name="connsiteX2" fmla="*/ 138605 w 277210"/>
                <a:gd name="connsiteY2" fmla="*/ 242559 h 277210"/>
                <a:gd name="connsiteX3" fmla="*/ 34651 w 277210"/>
                <a:gd name="connsiteY3" fmla="*/ 138605 h 277210"/>
                <a:gd name="connsiteX4" fmla="*/ 138605 w 277210"/>
                <a:gd name="connsiteY4" fmla="*/ 34651 h 277210"/>
                <a:gd name="connsiteX5" fmla="*/ 177877 w 277210"/>
                <a:gd name="connsiteY5" fmla="*/ 42159 h 277210"/>
                <a:gd name="connsiteX6" fmla="*/ 203865 w 277210"/>
                <a:gd name="connsiteY6" fmla="*/ 16171 h 277210"/>
                <a:gd name="connsiteX7" fmla="*/ 138605 w 277210"/>
                <a:gd name="connsiteY7" fmla="*/ 0 h 277210"/>
                <a:gd name="connsiteX8" fmla="*/ 0 w 277210"/>
                <a:gd name="connsiteY8" fmla="*/ 138605 h 277210"/>
                <a:gd name="connsiteX9" fmla="*/ 138605 w 277210"/>
                <a:gd name="connsiteY9" fmla="*/ 277211 h 277210"/>
                <a:gd name="connsiteX10" fmla="*/ 277211 w 277210"/>
                <a:gd name="connsiteY10" fmla="*/ 138605 h 277210"/>
                <a:gd name="connsiteX11" fmla="*/ 261040 w 277210"/>
                <a:gd name="connsiteY11" fmla="*/ 73345 h 277210"/>
                <a:gd name="connsiteX12" fmla="*/ 235051 w 277210"/>
                <a:gd name="connsiteY12" fmla="*/ 99334 h 27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7210" h="277210">
                  <a:moveTo>
                    <a:pt x="235051" y="99334"/>
                  </a:moveTo>
                  <a:cubicBezTo>
                    <a:pt x="240249" y="111462"/>
                    <a:pt x="242559" y="124745"/>
                    <a:pt x="242559" y="138605"/>
                  </a:cubicBezTo>
                  <a:cubicBezTo>
                    <a:pt x="242559" y="195780"/>
                    <a:pt x="195780" y="242559"/>
                    <a:pt x="138605" y="242559"/>
                  </a:cubicBezTo>
                  <a:cubicBezTo>
                    <a:pt x="81431" y="242559"/>
                    <a:pt x="34651" y="195780"/>
                    <a:pt x="34651" y="138605"/>
                  </a:cubicBezTo>
                  <a:cubicBezTo>
                    <a:pt x="34651" y="81431"/>
                    <a:pt x="81431" y="34651"/>
                    <a:pt x="138605" y="34651"/>
                  </a:cubicBezTo>
                  <a:cubicBezTo>
                    <a:pt x="152466" y="34651"/>
                    <a:pt x="165749" y="37539"/>
                    <a:pt x="177877" y="42159"/>
                  </a:cubicBezTo>
                  <a:lnTo>
                    <a:pt x="203865" y="16171"/>
                  </a:lnTo>
                  <a:cubicBezTo>
                    <a:pt x="184229" y="5775"/>
                    <a:pt x="162284" y="0"/>
                    <a:pt x="138605" y="0"/>
                  </a:cubicBezTo>
                  <a:cubicBezTo>
                    <a:pt x="62372" y="0"/>
                    <a:pt x="0" y="62372"/>
                    <a:pt x="0" y="138605"/>
                  </a:cubicBezTo>
                  <a:cubicBezTo>
                    <a:pt x="0" y="214838"/>
                    <a:pt x="62372" y="277211"/>
                    <a:pt x="138605" y="277211"/>
                  </a:cubicBezTo>
                  <a:cubicBezTo>
                    <a:pt x="214838" y="277211"/>
                    <a:pt x="277211" y="214838"/>
                    <a:pt x="277211" y="138605"/>
                  </a:cubicBezTo>
                  <a:cubicBezTo>
                    <a:pt x="277211" y="114927"/>
                    <a:pt x="271435" y="92981"/>
                    <a:pt x="261040" y="73345"/>
                  </a:cubicBezTo>
                  <a:lnTo>
                    <a:pt x="235051" y="99334"/>
                  </a:lnTo>
                  <a:close/>
                </a:path>
              </a:pathLst>
            </a:custGeom>
            <a:solidFill>
              <a:srgbClr val="000000"/>
            </a:solidFill>
            <a:ln w="5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29F3CEA-9986-A8EB-8C35-ADD0C0CA3225}"/>
              </a:ext>
            </a:extLst>
          </p:cNvPr>
          <p:cNvSpPr txBox="1"/>
          <p:nvPr/>
        </p:nvSpPr>
        <p:spPr>
          <a:xfrm>
            <a:off x="9680163" y="1431032"/>
            <a:ext cx="1932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14276"/>
                </a:solidFill>
                <a:sym typeface="Wingdings" panose="05000000000000000000" pitchFamily="2" charset="2"/>
              </a:rPr>
              <a:t>Méthode désaisonnalisée, évolutive et répétable</a:t>
            </a:r>
            <a:endParaRPr lang="fr-FR" dirty="0">
              <a:solidFill>
                <a:srgbClr val="714276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418BBA5-94CB-CBE3-3B1E-1902FE9AA0A7}"/>
              </a:ext>
            </a:extLst>
          </p:cNvPr>
          <p:cNvCxnSpPr>
            <a:cxnSpLocks/>
          </p:cNvCxnSpPr>
          <p:nvPr/>
        </p:nvCxnSpPr>
        <p:spPr>
          <a:xfrm flipV="1">
            <a:off x="4406665" y="1716854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D46DD04-E249-97F2-84D9-BE9BC1B8FEC2}"/>
              </a:ext>
            </a:extLst>
          </p:cNvPr>
          <p:cNvSpPr txBox="1"/>
          <p:nvPr/>
        </p:nvSpPr>
        <p:spPr>
          <a:xfrm>
            <a:off x="4574122" y="1299420"/>
            <a:ext cx="436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14276"/>
                </a:solidFill>
              </a:rPr>
              <a:t>Mettre au point un </a:t>
            </a:r>
            <a:r>
              <a:rPr lang="fr-FR" sz="1600" b="1" dirty="0">
                <a:solidFill>
                  <a:srgbClr val="714276"/>
                </a:solidFill>
              </a:rPr>
              <a:t>protocole d’acclimatation </a:t>
            </a:r>
            <a:r>
              <a:rPr lang="fr-FR" sz="1600" dirty="0">
                <a:solidFill>
                  <a:srgbClr val="714276"/>
                </a:solidFill>
              </a:rPr>
              <a:t>standardisée en chambre climatique</a:t>
            </a:r>
            <a:endParaRPr lang="fr-FR" sz="1400" dirty="0">
              <a:solidFill>
                <a:srgbClr val="714276"/>
              </a:solidFill>
            </a:endParaRP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FB971185-ED14-BE17-BD6A-47BA48BF4D48}"/>
              </a:ext>
            </a:extLst>
          </p:cNvPr>
          <p:cNvSpPr/>
          <p:nvPr/>
        </p:nvSpPr>
        <p:spPr>
          <a:xfrm rot="16200000" flipH="1">
            <a:off x="9115382" y="1755907"/>
            <a:ext cx="287123" cy="37703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8E62DB-C28F-6B68-726A-3A27CD5995E4}"/>
              </a:ext>
            </a:extLst>
          </p:cNvPr>
          <p:cNvSpPr txBox="1"/>
          <p:nvPr/>
        </p:nvSpPr>
        <p:spPr>
          <a:xfrm>
            <a:off x="4846589" y="1888441"/>
            <a:ext cx="393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rgbClr val="9547C1"/>
                </a:solidFill>
              </a:defRPr>
            </a:lvl1pPr>
          </a:lstStyle>
          <a:p>
            <a:r>
              <a:rPr lang="fr-FR" dirty="0">
                <a:solidFill>
                  <a:srgbClr val="714276"/>
                </a:solidFill>
              </a:rPr>
              <a:t>Faire subir un </a:t>
            </a:r>
            <a:r>
              <a:rPr lang="fr-FR" b="1" dirty="0">
                <a:solidFill>
                  <a:srgbClr val="714276"/>
                </a:solidFill>
              </a:rPr>
              <a:t>stress gel standardisé, </a:t>
            </a:r>
            <a:r>
              <a:rPr lang="fr-FR" dirty="0">
                <a:solidFill>
                  <a:srgbClr val="714276"/>
                </a:solidFill>
              </a:rPr>
              <a:t>caractérisé, répétable et discriminant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2D477B3-CD92-7BFE-2FDD-99B0B049A884}"/>
              </a:ext>
            </a:extLst>
          </p:cNvPr>
          <p:cNvSpPr txBox="1"/>
          <p:nvPr/>
        </p:nvSpPr>
        <p:spPr>
          <a:xfrm>
            <a:off x="4846589" y="2436114"/>
            <a:ext cx="3930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14276"/>
                </a:solidFill>
              </a:rPr>
              <a:t>Noter les </a:t>
            </a:r>
            <a:r>
              <a:rPr lang="fr-FR" sz="1600" b="1" dirty="0">
                <a:solidFill>
                  <a:srgbClr val="714276"/>
                </a:solidFill>
              </a:rPr>
              <a:t>dégâts de gel quantitativement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6227044-DE14-21F4-85F4-9A92BE63548F}"/>
              </a:ext>
            </a:extLst>
          </p:cNvPr>
          <p:cNvCxnSpPr>
            <a:cxnSpLocks/>
          </p:cNvCxnSpPr>
          <p:nvPr/>
        </p:nvCxnSpPr>
        <p:spPr>
          <a:xfrm>
            <a:off x="4427871" y="2347395"/>
            <a:ext cx="420038" cy="2043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A79968F-172A-C3D7-0E8F-15BFD7D1C7CB}"/>
              </a:ext>
            </a:extLst>
          </p:cNvPr>
          <p:cNvCxnSpPr>
            <a:cxnSpLocks/>
          </p:cNvCxnSpPr>
          <p:nvPr/>
        </p:nvCxnSpPr>
        <p:spPr>
          <a:xfrm>
            <a:off x="4427871" y="2118528"/>
            <a:ext cx="51837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A6DAF9D-5250-A058-0623-2DB24E69CBC4}"/>
              </a:ext>
            </a:extLst>
          </p:cNvPr>
          <p:cNvSpPr/>
          <p:nvPr/>
        </p:nvSpPr>
        <p:spPr>
          <a:xfrm>
            <a:off x="4406665" y="1993106"/>
            <a:ext cx="4663763" cy="9287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B39158A0-E6E6-F8DA-A4B4-B43A8C822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57" y="4057637"/>
            <a:ext cx="3140040" cy="1921269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3B1F7345-5BBF-9495-6284-2B0674D56DD1}"/>
              </a:ext>
            </a:extLst>
          </p:cNvPr>
          <p:cNvSpPr txBox="1"/>
          <p:nvPr/>
        </p:nvSpPr>
        <p:spPr>
          <a:xfrm>
            <a:off x="188932" y="5956904"/>
            <a:ext cx="3082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1-Phase de pousse (Chambre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Strader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10CCE97-3398-5D39-03A5-07EA76BFDB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0585" y="3734344"/>
            <a:ext cx="4076505" cy="262232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908BBDED-BC79-B341-1CE5-D6FB83BF6B7D}"/>
              </a:ext>
            </a:extLst>
          </p:cNvPr>
          <p:cNvSpPr txBox="1"/>
          <p:nvPr/>
        </p:nvSpPr>
        <p:spPr>
          <a:xfrm>
            <a:off x="6289370" y="2921473"/>
            <a:ext cx="500547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600" dirty="0"/>
              <a:t>Semis des différentes variétés, individuellement dans une colonne de terreau sur plateau en polyuréthane. </a:t>
            </a:r>
          </a:p>
          <a:p>
            <a:pPr algn="ctr"/>
            <a:r>
              <a:rPr lang="fr-FR" sz="1600" dirty="0"/>
              <a:t>Plan de semis </a:t>
            </a:r>
            <a:r>
              <a:rPr lang="fr-FR" sz="1600"/>
              <a:t>randomisé</a:t>
            </a:r>
            <a:r>
              <a:rPr lang="fr-FR" sz="1600" dirty="0"/>
              <a:t> entre les 27 variétés </a:t>
            </a:r>
            <a:r>
              <a:rPr lang="fr-FR" sz="1200" dirty="0"/>
              <a:t>(alpha-plan) </a:t>
            </a:r>
            <a:endParaRPr lang="fr-FR" sz="16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7423494-C18F-01FE-4B18-CA41BA36F507}"/>
              </a:ext>
            </a:extLst>
          </p:cNvPr>
          <p:cNvSpPr txBox="1"/>
          <p:nvPr/>
        </p:nvSpPr>
        <p:spPr>
          <a:xfrm>
            <a:off x="6654369" y="6334780"/>
            <a:ext cx="4508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just">
              <a:buNone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-  </a:t>
            </a:r>
            <a:r>
              <a:rPr lang="fr-FR" sz="1400" dirty="0">
                <a:solidFill>
                  <a:srgbClr val="C00000"/>
                </a:solidFill>
              </a:rPr>
              <a:t>8 témoins répétés 2 fois par bloc  </a:t>
            </a:r>
            <a:r>
              <a:rPr lang="fr-FR" sz="1100" dirty="0">
                <a:solidFill>
                  <a:srgbClr val="C00000"/>
                </a:solidFill>
              </a:rPr>
              <a:t>(1 bloc = 2 plateaux)</a:t>
            </a:r>
          </a:p>
          <a:p>
            <a:pPr marL="457200" lvl="1" indent="0" algn="just">
              <a:buNone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-  </a:t>
            </a:r>
            <a:r>
              <a:rPr lang="fr-FR" sz="1400" dirty="0"/>
              <a:t>19 variétés répétées  1 ou 2 fois par bloc</a:t>
            </a:r>
            <a:endParaRPr lang="fr-FR" sz="1400" dirty="0">
              <a:highlight>
                <a:srgbClr val="88BC66"/>
              </a:highligh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53074B-7FB1-5D9A-5E91-E1862BF78420}"/>
              </a:ext>
            </a:extLst>
          </p:cNvPr>
          <p:cNvSpPr/>
          <p:nvPr/>
        </p:nvSpPr>
        <p:spPr>
          <a:xfrm>
            <a:off x="502713" y="3033008"/>
            <a:ext cx="2670629" cy="72571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Pousse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(21 jours)</a:t>
            </a: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200869-E4BB-AD53-AD64-AEBB6FEEA435}"/>
              </a:ext>
            </a:extLst>
          </p:cNvPr>
          <p:cNvSpPr/>
          <p:nvPr/>
        </p:nvSpPr>
        <p:spPr>
          <a:xfrm>
            <a:off x="3173342" y="3033012"/>
            <a:ext cx="2670629" cy="72571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Acclimatation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(21 jours)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E3D2463-EF6F-84F2-2C01-5B785EF0A53E}"/>
              </a:ext>
            </a:extLst>
          </p:cNvPr>
          <p:cNvSpPr txBox="1"/>
          <p:nvPr/>
        </p:nvSpPr>
        <p:spPr>
          <a:xfrm>
            <a:off x="502712" y="3706534"/>
            <a:ext cx="267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70AD47"/>
                </a:solidFill>
                <a:latin typeface="Bahnschrift SemiBold" panose="020B0502040204020203" pitchFamily="34" charset="0"/>
              </a:rPr>
              <a:t>15°C/10°C      10h de jour 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0970B45-7D28-EF9A-1925-3D95B11DF557}"/>
              </a:ext>
            </a:extLst>
          </p:cNvPr>
          <p:cNvSpPr txBox="1"/>
          <p:nvPr/>
        </p:nvSpPr>
        <p:spPr>
          <a:xfrm>
            <a:off x="3173341" y="3688812"/>
            <a:ext cx="267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5B9BD5"/>
                </a:solidFill>
                <a:latin typeface="Bahnschrift SemiBold" panose="020B0502040204020203" pitchFamily="34" charset="0"/>
              </a:rPr>
              <a:t>4°C/2°C      10h de jour 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99BEE80-F3FE-489D-4607-70C410DD50C5}"/>
              </a:ext>
            </a:extLst>
          </p:cNvPr>
          <p:cNvSpPr txBox="1"/>
          <p:nvPr/>
        </p:nvSpPr>
        <p:spPr>
          <a:xfrm>
            <a:off x="502712" y="2813906"/>
            <a:ext cx="26706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>
                <a:solidFill>
                  <a:srgbClr val="81B75C"/>
                </a:solidFill>
              </a:rPr>
              <a:t>Chambre Strader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39D1FF7-75C6-47E8-F1F5-174F1FDFFCC6}"/>
              </a:ext>
            </a:extLst>
          </p:cNvPr>
          <p:cNvSpPr txBox="1"/>
          <p:nvPr/>
        </p:nvSpPr>
        <p:spPr>
          <a:xfrm>
            <a:off x="3148993" y="2807838"/>
            <a:ext cx="26706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rgbClr val="67A2D8"/>
                </a:solidFill>
              </a:rPr>
              <a:t>Chambre Aria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D503D7E9-3170-AE29-71E9-37E4D82F9D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293" y="4057637"/>
            <a:ext cx="1700774" cy="2622322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23A32B8E-F6CB-BAF7-EB9D-4F9C0F56ECDE}"/>
              </a:ext>
            </a:extLst>
          </p:cNvPr>
          <p:cNvSpPr txBox="1"/>
          <p:nvPr/>
        </p:nvSpPr>
        <p:spPr>
          <a:xfrm>
            <a:off x="1390435" y="6240516"/>
            <a:ext cx="237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latin typeface="Calibri" panose="020F0502020204030204"/>
              </a:rPr>
              <a:t>2-P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hase d’acclimatation (Chambres Aria)</a:t>
            </a:r>
          </a:p>
        </p:txBody>
      </p:sp>
    </p:spTree>
    <p:extLst>
      <p:ext uri="{BB962C8B-B14F-4D97-AF65-F5344CB8AC3E}">
        <p14:creationId xmlns:p14="http://schemas.microsoft.com/office/powerpoint/2010/main" val="182575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6623de-d8d1-48fb-b70d-7110ff29fdeb" xsi:nil="true"/>
    <lcf76f155ced4ddcb4097134ff3c332f xmlns="c499480c-1540-4ffc-83c5-a433d9f1ccb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92C5402649942AC04D74907293DAB" ma:contentTypeVersion="16" ma:contentTypeDescription="Crée un document." ma:contentTypeScope="" ma:versionID="15171cab309e5ecbb0b144f83cedee92">
  <xsd:schema xmlns:xsd="http://www.w3.org/2001/XMLSchema" xmlns:xs="http://www.w3.org/2001/XMLSchema" xmlns:p="http://schemas.microsoft.com/office/2006/metadata/properties" xmlns:ns2="c499480c-1540-4ffc-83c5-a433d9f1ccbc" xmlns:ns3="596623de-d8d1-48fb-b70d-7110ff29fdeb" targetNamespace="http://schemas.microsoft.com/office/2006/metadata/properties" ma:root="true" ma:fieldsID="e927efbf9f08ff5196b76bc46ea0ce3f" ns2:_="" ns3:_="">
    <xsd:import namespace="c499480c-1540-4ffc-83c5-a433d9f1ccbc"/>
    <xsd:import namespace="596623de-d8d1-48fb-b70d-7110ff29f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9480c-1540-4ffc-83c5-a433d9f1c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51e27fc-69cc-4f98-aa5d-b666aca758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623de-d8d1-48fb-b70d-7110ff29f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0814d59-edf0-412a-bb02-13f2c52fb4ae}" ma:internalName="TaxCatchAll" ma:showField="CatchAllData" ma:web="596623de-d8d1-48fb-b70d-7110ff29f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CF462-3BDC-40B1-AB88-3D5CF4447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0590CD-5290-478F-B5B3-9D9B9FF6FEAB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96623de-d8d1-48fb-b70d-7110ff29fdeb"/>
    <ds:schemaRef ds:uri="c499480c-1540-4ffc-83c5-a433d9f1ccb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4187D82-02D9-4142-92BC-324B22CB9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9480c-1540-4ffc-83c5-a433d9f1ccbc"/>
    <ds:schemaRef ds:uri="596623de-d8d1-48fb-b70d-7110ff29f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17665</TotalTime>
  <Words>2145</Words>
  <Application>Microsoft Office PowerPoint</Application>
  <PresentationFormat>Grand écran</PresentationFormat>
  <Paragraphs>374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30" baseType="lpstr">
      <vt:lpstr>Avenir Next LT Pro Light</vt:lpstr>
      <vt:lpstr>Bahnschrift SemiBold</vt:lpstr>
      <vt:lpstr>Wingdings</vt:lpstr>
      <vt:lpstr>Avenir Next LT Pro DemiCalibri</vt:lpstr>
      <vt:lpstr>Aptos Narrow</vt:lpstr>
      <vt:lpstr>Bahnschrift Light</vt:lpstr>
      <vt:lpstr>Nunito</vt:lpstr>
      <vt:lpstr>Bahnschrift Light Condensed</vt:lpstr>
      <vt:lpstr>Arial</vt:lpstr>
      <vt:lpstr>Calibri</vt:lpstr>
      <vt:lpstr>Bahnschrift Condensed</vt:lpstr>
      <vt:lpstr>Thème Office</vt:lpstr>
      <vt:lpstr>MESSAGE  Modélisation et Evaluation des composantes de la réSiStance Au GEl des céréales</vt:lpstr>
      <vt:lpstr>Changement climatique et risque de gel </vt:lpstr>
      <vt:lpstr>Dernier exemple de campagne marquée par les dégâts de gel </vt:lpstr>
      <vt:lpstr>Mécanismes de résistance au gel</vt:lpstr>
      <vt:lpstr>Changement climatique et risque de gel </vt:lpstr>
      <vt:lpstr>Evaluation variétale de la résistance au gel </vt:lpstr>
      <vt:lpstr>Evaluation variétale de la résistance au gel </vt:lpstr>
      <vt:lpstr>Evaluation variétale de la résistance au gel </vt:lpstr>
      <vt:lpstr>Evaluation variétale de la résistance au gel </vt:lpstr>
      <vt:lpstr>Evaluer la résistance au gel en conditions contrôlées</vt:lpstr>
      <vt:lpstr>Evaluation variétale de la résistance au gel </vt:lpstr>
      <vt:lpstr>Evaluation variétale de la résistance au gel </vt:lpstr>
      <vt:lpstr>Evaluation variétale de la résistance au gel </vt:lpstr>
      <vt:lpstr>Evaluation variétale de la résistance au gel </vt:lpstr>
      <vt:lpstr>Evaluation variétale de la résistance au gel </vt:lpstr>
      <vt:lpstr>Discussion</vt:lpstr>
      <vt:lpstr>Remerciements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Biard</dc:creator>
  <cp:lastModifiedBy>Emeline TEISSIER FREMERY</cp:lastModifiedBy>
  <cp:revision>68</cp:revision>
  <dcterms:created xsi:type="dcterms:W3CDTF">2021-01-18T09:15:26Z</dcterms:created>
  <dcterms:modified xsi:type="dcterms:W3CDTF">2026-03-25T08:51:46Z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0x010100A2292C5402649942AC04D74907293DAB</vt:lpwstr>
  </property>
  <property fmtid="{D5CDD505-2E9C-101B-9397-08002B2CF9AE}" pid="3" name="MediaServiceImageTags">
    <vt:lpwstr/>
  </property>
</Properties>
</file>