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4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25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2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2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8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9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30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31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32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33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34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35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36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37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38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39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40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41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42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43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44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45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46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47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48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49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50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51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52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53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54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100.xml" ContentType="application/vnd.openxmlformats-officedocument.presentationml.tags+xml"/>
  <Override PartName="/ppt/tags/tag610.xml" ContentType="application/vnd.openxmlformats-officedocument.presentationml.tags+xml"/>
  <Override PartName="/ppt/tags/tag4910.xml" ContentType="application/vnd.openxmlformats-officedocument.presentationml.tags+xml"/>
  <Override PartName="/ppt/tags/tag51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37" r:id="rId4"/>
    <p:sldMasterId id="2147483724" r:id="rId5"/>
    <p:sldMasterId id="2147483712" r:id="rId6"/>
  </p:sldMasterIdLst>
  <p:notesMasterIdLst>
    <p:notesMasterId r:id="rId72"/>
  </p:notesMasterIdLst>
  <p:handoutMasterIdLst>
    <p:handoutMasterId r:id="rId73"/>
  </p:handoutMasterIdLst>
  <p:sldIdLst>
    <p:sldId id="304" r:id="rId7"/>
    <p:sldId id="320" r:id="rId8"/>
    <p:sldId id="654" r:id="rId9"/>
    <p:sldId id="656" r:id="rId10"/>
    <p:sldId id="657" r:id="rId11"/>
    <p:sldId id="658" r:id="rId12"/>
    <p:sldId id="659" r:id="rId13"/>
    <p:sldId id="744" r:id="rId14"/>
    <p:sldId id="745" r:id="rId15"/>
    <p:sldId id="662" r:id="rId16"/>
    <p:sldId id="663" r:id="rId17"/>
    <p:sldId id="695" r:id="rId18"/>
    <p:sldId id="696" r:id="rId19"/>
    <p:sldId id="698" r:id="rId20"/>
    <p:sldId id="748" r:id="rId21"/>
    <p:sldId id="749" r:id="rId22"/>
    <p:sldId id="750" r:id="rId23"/>
    <p:sldId id="751" r:id="rId24"/>
    <p:sldId id="752" r:id="rId25"/>
    <p:sldId id="671" r:id="rId26"/>
    <p:sldId id="677" r:id="rId27"/>
    <p:sldId id="678" r:id="rId28"/>
    <p:sldId id="679" r:id="rId29"/>
    <p:sldId id="680" r:id="rId30"/>
    <p:sldId id="681" r:id="rId31"/>
    <p:sldId id="682" r:id="rId32"/>
    <p:sldId id="683" r:id="rId33"/>
    <p:sldId id="684" r:id="rId34"/>
    <p:sldId id="685" r:id="rId35"/>
    <p:sldId id="686" r:id="rId36"/>
    <p:sldId id="687" r:id="rId37"/>
    <p:sldId id="688" r:id="rId38"/>
    <p:sldId id="689" r:id="rId39"/>
    <p:sldId id="690" r:id="rId40"/>
    <p:sldId id="691" r:id="rId41"/>
    <p:sldId id="692" r:id="rId42"/>
    <p:sldId id="693" r:id="rId43"/>
    <p:sldId id="694" r:id="rId44"/>
    <p:sldId id="699" r:id="rId45"/>
    <p:sldId id="746" r:id="rId46"/>
    <p:sldId id="747" r:id="rId47"/>
    <p:sldId id="702" r:id="rId48"/>
    <p:sldId id="703" r:id="rId49"/>
    <p:sldId id="704" r:id="rId50"/>
    <p:sldId id="753" r:id="rId51"/>
    <p:sldId id="705" r:id="rId52"/>
    <p:sldId id="706" r:id="rId53"/>
    <p:sldId id="707" r:id="rId54"/>
    <p:sldId id="708" r:id="rId55"/>
    <p:sldId id="709" r:id="rId56"/>
    <p:sldId id="710" r:id="rId57"/>
    <p:sldId id="711" r:id="rId58"/>
    <p:sldId id="712" r:id="rId59"/>
    <p:sldId id="713" r:id="rId60"/>
    <p:sldId id="723" r:id="rId61"/>
    <p:sldId id="724" r:id="rId62"/>
    <p:sldId id="725" r:id="rId63"/>
    <p:sldId id="726" r:id="rId64"/>
    <p:sldId id="727" r:id="rId65"/>
    <p:sldId id="743" r:id="rId66"/>
    <p:sldId id="316" r:id="rId67"/>
    <p:sldId id="714" r:id="rId68"/>
    <p:sldId id="715" r:id="rId69"/>
    <p:sldId id="716" r:id="rId70"/>
    <p:sldId id="717" r:id="rId71"/>
  </p:sldIdLst>
  <p:sldSz cx="12192000" cy="6858000"/>
  <p:notesSz cx="6858000" cy="9144000"/>
  <p:embeddedFontLst>
    <p:embeddedFont>
      <p:font typeface="Cambria Math" panose="02040503050406030204" pitchFamily="18" charset="0"/>
      <p:regular r:id="rId74"/>
    </p:embeddedFont>
    <p:embeddedFont>
      <p:font typeface="Nunito" pitchFamily="2" charset="0"/>
      <p:regular r:id="rId75"/>
      <p:bold r:id="rId76"/>
      <p:italic r:id="rId77"/>
      <p:boldItalic r:id="rId78"/>
    </p:embeddedFont>
    <p:embeddedFont>
      <p:font typeface="Raleway" pitchFamily="2" charset="0"/>
      <p:regular r:id="rId79"/>
      <p:bold r:id="rId80"/>
      <p:italic r:id="rId81"/>
      <p:boldItalic r:id="rId8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AB0"/>
    <a:srgbClr val="675449"/>
    <a:srgbClr val="FAB615"/>
    <a:srgbClr val="D70A78"/>
    <a:srgbClr val="7C388D"/>
    <a:srgbClr val="244896"/>
    <a:srgbClr val="C3301A"/>
    <a:srgbClr val="EF7920"/>
    <a:srgbClr val="01683B"/>
    <a:srgbClr val="75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3DE64-00E9-466C-93CA-A303489A538C}" v="2" dt="2026-03-25T08:57:40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font" Target="fonts/font4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7.fntdata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font" Target="fonts/font2.fntdata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3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microsoft.com/office/2016/11/relationships/changesInfo" Target="changesInfos/changesInfo1.xml"/><Relationship Id="rId61" Type="http://schemas.openxmlformats.org/officeDocument/2006/relationships/slide" Target="slides/slide55.xml"/><Relationship Id="rId82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ne TEISSIER FREMERY" userId="e845b7b7-6694-4150-8a2f-e0c930f2233e" providerId="ADAL" clId="{B234804B-9385-4D1C-B29D-8C4035B349C6}"/>
    <pc:docChg chg="undo custSel modSld">
      <pc:chgData name="Emeline TEISSIER FREMERY" userId="e845b7b7-6694-4150-8a2f-e0c930f2233e" providerId="ADAL" clId="{B234804B-9385-4D1C-B29D-8C4035B349C6}" dt="2026-03-25T08:57:40.354" v="226"/>
      <pc:docMkLst>
        <pc:docMk/>
      </pc:docMkLst>
      <pc:sldChg chg="addSp delSp modSp mod">
        <pc:chgData name="Emeline TEISSIER FREMERY" userId="e845b7b7-6694-4150-8a2f-e0c930f2233e" providerId="ADAL" clId="{B234804B-9385-4D1C-B29D-8C4035B349C6}" dt="2026-03-25T08:53:45.795" v="62" actId="1036"/>
        <pc:sldMkLst>
          <pc:docMk/>
          <pc:sldMk cId="3843542876" sldId="304"/>
        </pc:sldMkLst>
        <pc:spChg chg="add del mod">
          <ac:chgData name="Emeline TEISSIER FREMERY" userId="e845b7b7-6694-4150-8a2f-e0c930f2233e" providerId="ADAL" clId="{B234804B-9385-4D1C-B29D-8C4035B349C6}" dt="2026-03-25T08:53:17.762" v="1" actId="478"/>
          <ac:spMkLst>
            <pc:docMk/>
            <pc:sldMk cId="3843542876" sldId="304"/>
            <ac:spMk id="3" creationId="{1D385EE5-E972-DDB7-D4C4-D379A0D8E916}"/>
          </ac:spMkLst>
        </pc:spChg>
        <pc:spChg chg="add del mod">
          <ac:chgData name="Emeline TEISSIER FREMERY" userId="e845b7b7-6694-4150-8a2f-e0c930f2233e" providerId="ADAL" clId="{B234804B-9385-4D1C-B29D-8C4035B349C6}" dt="2026-03-25T08:53:39.354" v="50" actId="14100"/>
          <ac:spMkLst>
            <pc:docMk/>
            <pc:sldMk cId="3843542876" sldId="304"/>
            <ac:spMk id="6" creationId="{B55C667C-93AF-45F4-9616-3623955440FF}"/>
          </ac:spMkLst>
        </pc:spChg>
        <pc:spChg chg="mod">
          <ac:chgData name="Emeline TEISSIER FREMERY" userId="e845b7b7-6694-4150-8a2f-e0c930f2233e" providerId="ADAL" clId="{B234804B-9385-4D1C-B29D-8C4035B349C6}" dt="2026-03-25T08:53:45.795" v="62" actId="1036"/>
          <ac:spMkLst>
            <pc:docMk/>
            <pc:sldMk cId="3843542876" sldId="304"/>
            <ac:spMk id="7" creationId="{EA2043CF-BF76-4F7E-832E-B7DF6429E056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3:59.264" v="69" actId="207"/>
        <pc:sldMkLst>
          <pc:docMk/>
          <pc:sldMk cId="2526362826" sldId="320"/>
        </pc:sldMkLst>
        <pc:spChg chg="mod">
          <ac:chgData name="Emeline TEISSIER FREMERY" userId="e845b7b7-6694-4150-8a2f-e0c930f2233e" providerId="ADAL" clId="{B234804B-9385-4D1C-B29D-8C4035B349C6}" dt="2026-03-25T08:53:59.264" v="69" actId="207"/>
          <ac:spMkLst>
            <pc:docMk/>
            <pc:sldMk cId="2526362826" sldId="320"/>
            <ac:spMk id="2" creationId="{71A105BF-01EE-483E-B1DF-93A05AF962FB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04.325" v="70" actId="207"/>
        <pc:sldMkLst>
          <pc:docMk/>
          <pc:sldMk cId="2166255060" sldId="654"/>
        </pc:sldMkLst>
        <pc:spChg chg="mod">
          <ac:chgData name="Emeline TEISSIER FREMERY" userId="e845b7b7-6694-4150-8a2f-e0c930f2233e" providerId="ADAL" clId="{B234804B-9385-4D1C-B29D-8C4035B349C6}" dt="2026-03-25T08:54:04.325" v="70" actId="207"/>
          <ac:spMkLst>
            <pc:docMk/>
            <pc:sldMk cId="2166255060" sldId="654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07.288" v="71" actId="207"/>
        <pc:sldMkLst>
          <pc:docMk/>
          <pc:sldMk cId="3258898922" sldId="656"/>
        </pc:sldMkLst>
        <pc:spChg chg="mod">
          <ac:chgData name="Emeline TEISSIER FREMERY" userId="e845b7b7-6694-4150-8a2f-e0c930f2233e" providerId="ADAL" clId="{B234804B-9385-4D1C-B29D-8C4035B349C6}" dt="2026-03-25T08:54:07.288" v="71" actId="207"/>
          <ac:spMkLst>
            <pc:docMk/>
            <pc:sldMk cId="3258898922" sldId="656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10.018" v="72" actId="207"/>
        <pc:sldMkLst>
          <pc:docMk/>
          <pc:sldMk cId="70604090" sldId="657"/>
        </pc:sldMkLst>
        <pc:spChg chg="mod">
          <ac:chgData name="Emeline TEISSIER FREMERY" userId="e845b7b7-6694-4150-8a2f-e0c930f2233e" providerId="ADAL" clId="{B234804B-9385-4D1C-B29D-8C4035B349C6}" dt="2026-03-25T08:54:10.018" v="72" actId="207"/>
          <ac:spMkLst>
            <pc:docMk/>
            <pc:sldMk cId="70604090" sldId="657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11.831" v="73" actId="207"/>
        <pc:sldMkLst>
          <pc:docMk/>
          <pc:sldMk cId="2789663390" sldId="658"/>
        </pc:sldMkLst>
        <pc:spChg chg="mod">
          <ac:chgData name="Emeline TEISSIER FREMERY" userId="e845b7b7-6694-4150-8a2f-e0c930f2233e" providerId="ADAL" clId="{B234804B-9385-4D1C-B29D-8C4035B349C6}" dt="2026-03-25T08:54:11.831" v="73" actId="207"/>
          <ac:spMkLst>
            <pc:docMk/>
            <pc:sldMk cId="2789663390" sldId="658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7:27.379" v="220" actId="1035"/>
        <pc:sldMkLst>
          <pc:docMk/>
          <pc:sldMk cId="1467527481" sldId="659"/>
        </pc:sldMkLst>
        <pc:spChg chg="mod">
          <ac:chgData name="Emeline TEISSIER FREMERY" userId="e845b7b7-6694-4150-8a2f-e0c930f2233e" providerId="ADAL" clId="{B234804B-9385-4D1C-B29D-8C4035B349C6}" dt="2026-03-25T08:54:15.895" v="74" actId="207"/>
          <ac:spMkLst>
            <pc:docMk/>
            <pc:sldMk cId="1467527481" sldId="659"/>
            <ac:spMk id="4" creationId="{B04BF84E-87D9-44F4-AA24-825D16CC57AD}"/>
          </ac:spMkLst>
        </pc:spChg>
        <pc:spChg chg="mod">
          <ac:chgData name="Emeline TEISSIER FREMERY" userId="e845b7b7-6694-4150-8a2f-e0c930f2233e" providerId="ADAL" clId="{B234804B-9385-4D1C-B29D-8C4035B349C6}" dt="2026-03-25T08:57:27.379" v="220" actId="1035"/>
          <ac:spMkLst>
            <pc:docMk/>
            <pc:sldMk cId="1467527481" sldId="659"/>
            <ac:spMk id="6" creationId="{D8D41736-F7AD-41C9-BAC6-C2992EED73D4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25.425" v="77" actId="207"/>
        <pc:sldMkLst>
          <pc:docMk/>
          <pc:sldMk cId="753404990" sldId="662"/>
        </pc:sldMkLst>
        <pc:spChg chg="mod">
          <ac:chgData name="Emeline TEISSIER FREMERY" userId="e845b7b7-6694-4150-8a2f-e0c930f2233e" providerId="ADAL" clId="{B234804B-9385-4D1C-B29D-8C4035B349C6}" dt="2026-03-25T08:54:25.425" v="77" actId="207"/>
          <ac:spMkLst>
            <pc:docMk/>
            <pc:sldMk cId="753404990" sldId="662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27.708" v="78" actId="207"/>
        <pc:sldMkLst>
          <pc:docMk/>
          <pc:sldMk cId="4120539526" sldId="663"/>
        </pc:sldMkLst>
        <pc:spChg chg="mod">
          <ac:chgData name="Emeline TEISSIER FREMERY" userId="e845b7b7-6694-4150-8a2f-e0c930f2233e" providerId="ADAL" clId="{B234804B-9385-4D1C-B29D-8C4035B349C6}" dt="2026-03-25T08:54:27.708" v="78" actId="207"/>
          <ac:spMkLst>
            <pc:docMk/>
            <pc:sldMk cId="4120539526" sldId="663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49.713" v="87" actId="207"/>
        <pc:sldMkLst>
          <pc:docMk/>
          <pc:sldMk cId="2982537422" sldId="671"/>
        </pc:sldMkLst>
        <pc:spChg chg="mod">
          <ac:chgData name="Emeline TEISSIER FREMERY" userId="e845b7b7-6694-4150-8a2f-e0c930f2233e" providerId="ADAL" clId="{B234804B-9385-4D1C-B29D-8C4035B349C6}" dt="2026-03-25T08:54:49.713" v="87" actId="207"/>
          <ac:spMkLst>
            <pc:docMk/>
            <pc:sldMk cId="2982537422" sldId="671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51.915" v="88" actId="207"/>
        <pc:sldMkLst>
          <pc:docMk/>
          <pc:sldMk cId="1517753013" sldId="677"/>
        </pc:sldMkLst>
        <pc:spChg chg="mod">
          <ac:chgData name="Emeline TEISSIER FREMERY" userId="e845b7b7-6694-4150-8a2f-e0c930f2233e" providerId="ADAL" clId="{B234804B-9385-4D1C-B29D-8C4035B349C6}" dt="2026-03-25T08:54:51.915" v="88" actId="207"/>
          <ac:spMkLst>
            <pc:docMk/>
            <pc:sldMk cId="1517753013" sldId="677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53.800" v="89" actId="207"/>
        <pc:sldMkLst>
          <pc:docMk/>
          <pc:sldMk cId="3768558840" sldId="678"/>
        </pc:sldMkLst>
        <pc:spChg chg="mod">
          <ac:chgData name="Emeline TEISSIER FREMERY" userId="e845b7b7-6694-4150-8a2f-e0c930f2233e" providerId="ADAL" clId="{B234804B-9385-4D1C-B29D-8C4035B349C6}" dt="2026-03-25T08:54:53.800" v="89" actId="207"/>
          <ac:spMkLst>
            <pc:docMk/>
            <pc:sldMk cId="3768558840" sldId="678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55.585" v="90" actId="207"/>
        <pc:sldMkLst>
          <pc:docMk/>
          <pc:sldMk cId="2037534194" sldId="679"/>
        </pc:sldMkLst>
        <pc:spChg chg="mod">
          <ac:chgData name="Emeline TEISSIER FREMERY" userId="e845b7b7-6694-4150-8a2f-e0c930f2233e" providerId="ADAL" clId="{B234804B-9385-4D1C-B29D-8C4035B349C6}" dt="2026-03-25T08:54:55.585" v="90" actId="207"/>
          <ac:spMkLst>
            <pc:docMk/>
            <pc:sldMk cId="2037534194" sldId="679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57.422" v="91" actId="207"/>
        <pc:sldMkLst>
          <pc:docMk/>
          <pc:sldMk cId="1234321399" sldId="680"/>
        </pc:sldMkLst>
        <pc:spChg chg="mod">
          <ac:chgData name="Emeline TEISSIER FREMERY" userId="e845b7b7-6694-4150-8a2f-e0c930f2233e" providerId="ADAL" clId="{B234804B-9385-4D1C-B29D-8C4035B349C6}" dt="2026-03-25T08:54:57.422" v="91" actId="207"/>
          <ac:spMkLst>
            <pc:docMk/>
            <pc:sldMk cId="1234321399" sldId="680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59.945" v="92" actId="207"/>
        <pc:sldMkLst>
          <pc:docMk/>
          <pc:sldMk cId="1857038261" sldId="681"/>
        </pc:sldMkLst>
        <pc:spChg chg="mod">
          <ac:chgData name="Emeline TEISSIER FREMERY" userId="e845b7b7-6694-4150-8a2f-e0c930f2233e" providerId="ADAL" clId="{B234804B-9385-4D1C-B29D-8C4035B349C6}" dt="2026-03-25T08:54:59.945" v="92" actId="207"/>
          <ac:spMkLst>
            <pc:docMk/>
            <pc:sldMk cId="1857038261" sldId="681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03.033" v="93" actId="207"/>
        <pc:sldMkLst>
          <pc:docMk/>
          <pc:sldMk cId="3427116083" sldId="682"/>
        </pc:sldMkLst>
        <pc:spChg chg="mod">
          <ac:chgData name="Emeline TEISSIER FREMERY" userId="e845b7b7-6694-4150-8a2f-e0c930f2233e" providerId="ADAL" clId="{B234804B-9385-4D1C-B29D-8C4035B349C6}" dt="2026-03-25T08:55:03.033" v="93" actId="207"/>
          <ac:spMkLst>
            <pc:docMk/>
            <pc:sldMk cId="3427116083" sldId="682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06.455" v="94" actId="207"/>
        <pc:sldMkLst>
          <pc:docMk/>
          <pc:sldMk cId="1942360420" sldId="683"/>
        </pc:sldMkLst>
        <pc:spChg chg="mod">
          <ac:chgData name="Emeline TEISSIER FREMERY" userId="e845b7b7-6694-4150-8a2f-e0c930f2233e" providerId="ADAL" clId="{B234804B-9385-4D1C-B29D-8C4035B349C6}" dt="2026-03-25T08:55:06.455" v="94" actId="207"/>
          <ac:spMkLst>
            <pc:docMk/>
            <pc:sldMk cId="1942360420" sldId="683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09.732" v="95" actId="207"/>
        <pc:sldMkLst>
          <pc:docMk/>
          <pc:sldMk cId="856914280" sldId="684"/>
        </pc:sldMkLst>
        <pc:spChg chg="mod">
          <ac:chgData name="Emeline TEISSIER FREMERY" userId="e845b7b7-6694-4150-8a2f-e0c930f2233e" providerId="ADAL" clId="{B234804B-9385-4D1C-B29D-8C4035B349C6}" dt="2026-03-25T08:55:09.732" v="95" actId="207"/>
          <ac:spMkLst>
            <pc:docMk/>
            <pc:sldMk cId="856914280" sldId="684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13.012" v="96" actId="207"/>
        <pc:sldMkLst>
          <pc:docMk/>
          <pc:sldMk cId="2681912" sldId="685"/>
        </pc:sldMkLst>
        <pc:spChg chg="mod">
          <ac:chgData name="Emeline TEISSIER FREMERY" userId="e845b7b7-6694-4150-8a2f-e0c930f2233e" providerId="ADAL" clId="{B234804B-9385-4D1C-B29D-8C4035B349C6}" dt="2026-03-25T08:55:13.012" v="96" actId="207"/>
          <ac:spMkLst>
            <pc:docMk/>
            <pc:sldMk cId="2681912" sldId="685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16.031" v="97" actId="207"/>
        <pc:sldMkLst>
          <pc:docMk/>
          <pc:sldMk cId="3251025707" sldId="686"/>
        </pc:sldMkLst>
        <pc:spChg chg="mod">
          <ac:chgData name="Emeline TEISSIER FREMERY" userId="e845b7b7-6694-4150-8a2f-e0c930f2233e" providerId="ADAL" clId="{B234804B-9385-4D1C-B29D-8C4035B349C6}" dt="2026-03-25T08:55:16.031" v="97" actId="207"/>
          <ac:spMkLst>
            <pc:docMk/>
            <pc:sldMk cId="3251025707" sldId="686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19.165" v="98" actId="207"/>
        <pc:sldMkLst>
          <pc:docMk/>
          <pc:sldMk cId="3345157522" sldId="687"/>
        </pc:sldMkLst>
        <pc:spChg chg="mod">
          <ac:chgData name="Emeline TEISSIER FREMERY" userId="e845b7b7-6694-4150-8a2f-e0c930f2233e" providerId="ADAL" clId="{B234804B-9385-4D1C-B29D-8C4035B349C6}" dt="2026-03-25T08:55:19.165" v="98" actId="207"/>
          <ac:spMkLst>
            <pc:docMk/>
            <pc:sldMk cId="3345157522" sldId="687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23.767" v="99" actId="207"/>
        <pc:sldMkLst>
          <pc:docMk/>
          <pc:sldMk cId="238900699" sldId="688"/>
        </pc:sldMkLst>
        <pc:spChg chg="mod">
          <ac:chgData name="Emeline TEISSIER FREMERY" userId="e845b7b7-6694-4150-8a2f-e0c930f2233e" providerId="ADAL" clId="{B234804B-9385-4D1C-B29D-8C4035B349C6}" dt="2026-03-25T08:55:23.767" v="99" actId="207"/>
          <ac:spMkLst>
            <pc:docMk/>
            <pc:sldMk cId="238900699" sldId="688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27.271" v="100" actId="207"/>
        <pc:sldMkLst>
          <pc:docMk/>
          <pc:sldMk cId="511314852" sldId="689"/>
        </pc:sldMkLst>
        <pc:spChg chg="mod">
          <ac:chgData name="Emeline TEISSIER FREMERY" userId="e845b7b7-6694-4150-8a2f-e0c930f2233e" providerId="ADAL" clId="{B234804B-9385-4D1C-B29D-8C4035B349C6}" dt="2026-03-25T08:55:27.271" v="100" actId="207"/>
          <ac:spMkLst>
            <pc:docMk/>
            <pc:sldMk cId="511314852" sldId="689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30.475" v="101" actId="207"/>
        <pc:sldMkLst>
          <pc:docMk/>
          <pc:sldMk cId="288404773" sldId="690"/>
        </pc:sldMkLst>
        <pc:spChg chg="mod">
          <ac:chgData name="Emeline TEISSIER FREMERY" userId="e845b7b7-6694-4150-8a2f-e0c930f2233e" providerId="ADAL" clId="{B234804B-9385-4D1C-B29D-8C4035B349C6}" dt="2026-03-25T08:55:30.475" v="101" actId="207"/>
          <ac:spMkLst>
            <pc:docMk/>
            <pc:sldMk cId="288404773" sldId="690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33.179" v="102" actId="207"/>
        <pc:sldMkLst>
          <pc:docMk/>
          <pc:sldMk cId="2776904011" sldId="691"/>
        </pc:sldMkLst>
        <pc:spChg chg="mod">
          <ac:chgData name="Emeline TEISSIER FREMERY" userId="e845b7b7-6694-4150-8a2f-e0c930f2233e" providerId="ADAL" clId="{B234804B-9385-4D1C-B29D-8C4035B349C6}" dt="2026-03-25T08:55:33.179" v="102" actId="207"/>
          <ac:spMkLst>
            <pc:docMk/>
            <pc:sldMk cId="2776904011" sldId="691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36.297" v="103" actId="207"/>
        <pc:sldMkLst>
          <pc:docMk/>
          <pc:sldMk cId="1728336722" sldId="692"/>
        </pc:sldMkLst>
        <pc:spChg chg="mod">
          <ac:chgData name="Emeline TEISSIER FREMERY" userId="e845b7b7-6694-4150-8a2f-e0c930f2233e" providerId="ADAL" clId="{B234804B-9385-4D1C-B29D-8C4035B349C6}" dt="2026-03-25T08:55:36.297" v="103" actId="207"/>
          <ac:spMkLst>
            <pc:docMk/>
            <pc:sldMk cId="1728336722" sldId="692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39.162" v="104" actId="207"/>
        <pc:sldMkLst>
          <pc:docMk/>
          <pc:sldMk cId="1365757760" sldId="693"/>
        </pc:sldMkLst>
        <pc:spChg chg="mod">
          <ac:chgData name="Emeline TEISSIER FREMERY" userId="e845b7b7-6694-4150-8a2f-e0c930f2233e" providerId="ADAL" clId="{B234804B-9385-4D1C-B29D-8C4035B349C6}" dt="2026-03-25T08:55:39.162" v="104" actId="207"/>
          <ac:spMkLst>
            <pc:docMk/>
            <pc:sldMk cId="1365757760" sldId="693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42.472" v="105" actId="207"/>
        <pc:sldMkLst>
          <pc:docMk/>
          <pc:sldMk cId="1569773520" sldId="694"/>
        </pc:sldMkLst>
        <pc:spChg chg="mod">
          <ac:chgData name="Emeline TEISSIER FREMERY" userId="e845b7b7-6694-4150-8a2f-e0c930f2233e" providerId="ADAL" clId="{B234804B-9385-4D1C-B29D-8C4035B349C6}" dt="2026-03-25T08:55:42.472" v="105" actId="207"/>
          <ac:spMkLst>
            <pc:docMk/>
            <pc:sldMk cId="1569773520" sldId="694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30.168" v="79" actId="207"/>
        <pc:sldMkLst>
          <pc:docMk/>
          <pc:sldMk cId="1601214981" sldId="695"/>
        </pc:sldMkLst>
        <pc:spChg chg="mod">
          <ac:chgData name="Emeline TEISSIER FREMERY" userId="e845b7b7-6694-4150-8a2f-e0c930f2233e" providerId="ADAL" clId="{B234804B-9385-4D1C-B29D-8C4035B349C6}" dt="2026-03-25T08:54:30.168" v="79" actId="207"/>
          <ac:spMkLst>
            <pc:docMk/>
            <pc:sldMk cId="1601214981" sldId="695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32.171" v="80" actId="207"/>
        <pc:sldMkLst>
          <pc:docMk/>
          <pc:sldMk cId="2005287516" sldId="696"/>
        </pc:sldMkLst>
        <pc:spChg chg="mod">
          <ac:chgData name="Emeline TEISSIER FREMERY" userId="e845b7b7-6694-4150-8a2f-e0c930f2233e" providerId="ADAL" clId="{B234804B-9385-4D1C-B29D-8C4035B349C6}" dt="2026-03-25T08:54:32.171" v="80" actId="207"/>
          <ac:spMkLst>
            <pc:docMk/>
            <pc:sldMk cId="2005287516" sldId="696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34.278" v="81" actId="207"/>
        <pc:sldMkLst>
          <pc:docMk/>
          <pc:sldMk cId="511202483" sldId="698"/>
        </pc:sldMkLst>
        <pc:spChg chg="mod">
          <ac:chgData name="Emeline TEISSIER FREMERY" userId="e845b7b7-6694-4150-8a2f-e0c930f2233e" providerId="ADAL" clId="{B234804B-9385-4D1C-B29D-8C4035B349C6}" dt="2026-03-25T08:54:34.278" v="81" actId="207"/>
          <ac:spMkLst>
            <pc:docMk/>
            <pc:sldMk cId="511202483" sldId="698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45.612" v="106" actId="207"/>
        <pc:sldMkLst>
          <pc:docMk/>
          <pc:sldMk cId="791765398" sldId="699"/>
        </pc:sldMkLst>
        <pc:spChg chg="mod">
          <ac:chgData name="Emeline TEISSIER FREMERY" userId="e845b7b7-6694-4150-8a2f-e0c930f2233e" providerId="ADAL" clId="{B234804B-9385-4D1C-B29D-8C4035B349C6}" dt="2026-03-25T08:55:45.612" v="106" actId="207"/>
          <ac:spMkLst>
            <pc:docMk/>
            <pc:sldMk cId="791765398" sldId="699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53.030" v="109" actId="207"/>
        <pc:sldMkLst>
          <pc:docMk/>
          <pc:sldMk cId="3522345436" sldId="702"/>
        </pc:sldMkLst>
        <pc:spChg chg="mod">
          <ac:chgData name="Emeline TEISSIER FREMERY" userId="e845b7b7-6694-4150-8a2f-e0c930f2233e" providerId="ADAL" clId="{B234804B-9385-4D1C-B29D-8C4035B349C6}" dt="2026-03-25T08:55:53.030" v="109" actId="207"/>
          <ac:spMkLst>
            <pc:docMk/>
            <pc:sldMk cId="3522345436" sldId="702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54.857" v="110" actId="207"/>
        <pc:sldMkLst>
          <pc:docMk/>
          <pc:sldMk cId="3695094767" sldId="703"/>
        </pc:sldMkLst>
        <pc:spChg chg="mod">
          <ac:chgData name="Emeline TEISSIER FREMERY" userId="e845b7b7-6694-4150-8a2f-e0c930f2233e" providerId="ADAL" clId="{B234804B-9385-4D1C-B29D-8C4035B349C6}" dt="2026-03-25T08:55:54.857" v="110" actId="207"/>
          <ac:spMkLst>
            <pc:docMk/>
            <pc:sldMk cId="3695094767" sldId="703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56.908" v="111" actId="207"/>
        <pc:sldMkLst>
          <pc:docMk/>
          <pc:sldMk cId="4072846785" sldId="704"/>
        </pc:sldMkLst>
        <pc:spChg chg="mod">
          <ac:chgData name="Emeline TEISSIER FREMERY" userId="e845b7b7-6694-4150-8a2f-e0c930f2233e" providerId="ADAL" clId="{B234804B-9385-4D1C-B29D-8C4035B349C6}" dt="2026-03-25T08:55:56.908" v="111" actId="207"/>
          <ac:spMkLst>
            <pc:docMk/>
            <pc:sldMk cId="4072846785" sldId="704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00.768" v="113" actId="207"/>
        <pc:sldMkLst>
          <pc:docMk/>
          <pc:sldMk cId="2026602624" sldId="705"/>
        </pc:sldMkLst>
        <pc:spChg chg="mod">
          <ac:chgData name="Emeline TEISSIER FREMERY" userId="e845b7b7-6694-4150-8a2f-e0c930f2233e" providerId="ADAL" clId="{B234804B-9385-4D1C-B29D-8C4035B349C6}" dt="2026-03-25T08:56:00.768" v="113" actId="207"/>
          <ac:spMkLst>
            <pc:docMk/>
            <pc:sldMk cId="2026602624" sldId="705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02.376" v="114" actId="207"/>
        <pc:sldMkLst>
          <pc:docMk/>
          <pc:sldMk cId="1663274927" sldId="706"/>
        </pc:sldMkLst>
        <pc:spChg chg="mod">
          <ac:chgData name="Emeline TEISSIER FREMERY" userId="e845b7b7-6694-4150-8a2f-e0c930f2233e" providerId="ADAL" clId="{B234804B-9385-4D1C-B29D-8C4035B349C6}" dt="2026-03-25T08:56:02.376" v="114" actId="207"/>
          <ac:spMkLst>
            <pc:docMk/>
            <pc:sldMk cId="1663274927" sldId="706"/>
            <ac:spMk id="15" creationId="{A5CDE9F8-A5F1-4FAC-A079-ABA0CB15FEEF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04.315" v="115" actId="207"/>
        <pc:sldMkLst>
          <pc:docMk/>
          <pc:sldMk cId="973654651" sldId="707"/>
        </pc:sldMkLst>
        <pc:spChg chg="mod">
          <ac:chgData name="Emeline TEISSIER FREMERY" userId="e845b7b7-6694-4150-8a2f-e0c930f2233e" providerId="ADAL" clId="{B234804B-9385-4D1C-B29D-8C4035B349C6}" dt="2026-03-25T08:56:04.315" v="115" actId="207"/>
          <ac:spMkLst>
            <pc:docMk/>
            <pc:sldMk cId="973654651" sldId="707"/>
            <ac:spMk id="15" creationId="{DDF8EA81-2AE0-42FE-B332-5D011F1129A4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06.052" v="116" actId="207"/>
        <pc:sldMkLst>
          <pc:docMk/>
          <pc:sldMk cId="3709887118" sldId="708"/>
        </pc:sldMkLst>
        <pc:spChg chg="mod">
          <ac:chgData name="Emeline TEISSIER FREMERY" userId="e845b7b7-6694-4150-8a2f-e0c930f2233e" providerId="ADAL" clId="{B234804B-9385-4D1C-B29D-8C4035B349C6}" dt="2026-03-25T08:56:06.052" v="116" actId="207"/>
          <ac:spMkLst>
            <pc:docMk/>
            <pc:sldMk cId="3709887118" sldId="708"/>
            <ac:spMk id="12" creationId="{284B63EC-BE68-417F-8195-7104D659F948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07.902" v="117" actId="207"/>
        <pc:sldMkLst>
          <pc:docMk/>
          <pc:sldMk cId="1981691790" sldId="709"/>
        </pc:sldMkLst>
        <pc:spChg chg="mod">
          <ac:chgData name="Emeline TEISSIER FREMERY" userId="e845b7b7-6694-4150-8a2f-e0c930f2233e" providerId="ADAL" clId="{B234804B-9385-4D1C-B29D-8C4035B349C6}" dt="2026-03-25T08:56:07.902" v="117" actId="207"/>
          <ac:spMkLst>
            <pc:docMk/>
            <pc:sldMk cId="1981691790" sldId="709"/>
            <ac:spMk id="9" creationId="{DD3C6498-2F77-4C8A-A1A8-57EA9B9CA19B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09.620" v="118" actId="207"/>
        <pc:sldMkLst>
          <pc:docMk/>
          <pc:sldMk cId="3961136957" sldId="710"/>
        </pc:sldMkLst>
        <pc:spChg chg="mod">
          <ac:chgData name="Emeline TEISSIER FREMERY" userId="e845b7b7-6694-4150-8a2f-e0c930f2233e" providerId="ADAL" clId="{B234804B-9385-4D1C-B29D-8C4035B349C6}" dt="2026-03-25T08:56:09.620" v="118" actId="207"/>
          <ac:spMkLst>
            <pc:docMk/>
            <pc:sldMk cId="3961136957" sldId="710"/>
            <ac:spMk id="8" creationId="{EEF92CCE-4185-487F-A904-7CAE3D0A2464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11.378" v="119" actId="207"/>
        <pc:sldMkLst>
          <pc:docMk/>
          <pc:sldMk cId="1443794362" sldId="711"/>
        </pc:sldMkLst>
        <pc:spChg chg="mod">
          <ac:chgData name="Emeline TEISSIER FREMERY" userId="e845b7b7-6694-4150-8a2f-e0c930f2233e" providerId="ADAL" clId="{B234804B-9385-4D1C-B29D-8C4035B349C6}" dt="2026-03-25T08:56:11.378" v="119" actId="207"/>
          <ac:spMkLst>
            <pc:docMk/>
            <pc:sldMk cId="1443794362" sldId="711"/>
            <ac:spMk id="16" creationId="{CBFA2F23-A660-4770-99EE-C33E27BD97AB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13.261" v="120" actId="207"/>
        <pc:sldMkLst>
          <pc:docMk/>
          <pc:sldMk cId="4112856756" sldId="712"/>
        </pc:sldMkLst>
        <pc:spChg chg="mod">
          <ac:chgData name="Emeline TEISSIER FREMERY" userId="e845b7b7-6694-4150-8a2f-e0c930f2233e" providerId="ADAL" clId="{B234804B-9385-4D1C-B29D-8C4035B349C6}" dt="2026-03-25T08:56:13.261" v="120" actId="207"/>
          <ac:spMkLst>
            <pc:docMk/>
            <pc:sldMk cId="4112856756" sldId="712"/>
            <ac:spMk id="11" creationId="{9DD19B0F-7B8B-494A-BE00-566B330EB8DB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15.177" v="121" actId="207"/>
        <pc:sldMkLst>
          <pc:docMk/>
          <pc:sldMk cId="2711445451" sldId="713"/>
        </pc:sldMkLst>
        <pc:spChg chg="mod">
          <ac:chgData name="Emeline TEISSIER FREMERY" userId="e845b7b7-6694-4150-8a2f-e0c930f2233e" providerId="ADAL" clId="{B234804B-9385-4D1C-B29D-8C4035B349C6}" dt="2026-03-25T08:56:15.177" v="121" actId="207"/>
          <ac:spMkLst>
            <pc:docMk/>
            <pc:sldMk cId="2711445451" sldId="713"/>
            <ac:spMk id="9" creationId="{78F69B2C-F12C-45CB-ADD3-5372D52D59D4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17.188" v="122" actId="207"/>
        <pc:sldMkLst>
          <pc:docMk/>
          <pc:sldMk cId="2016166865" sldId="723"/>
        </pc:sldMkLst>
        <pc:spChg chg="mod">
          <ac:chgData name="Emeline TEISSIER FREMERY" userId="e845b7b7-6694-4150-8a2f-e0c930f2233e" providerId="ADAL" clId="{B234804B-9385-4D1C-B29D-8C4035B349C6}" dt="2026-03-25T08:56:17.188" v="122" actId="207"/>
          <ac:spMkLst>
            <pc:docMk/>
            <pc:sldMk cId="2016166865" sldId="723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7:36.527" v="223" actId="27636"/>
        <pc:sldMkLst>
          <pc:docMk/>
          <pc:sldMk cId="3977176539" sldId="724"/>
        </pc:sldMkLst>
        <pc:spChg chg="mod">
          <ac:chgData name="Emeline TEISSIER FREMERY" userId="e845b7b7-6694-4150-8a2f-e0c930f2233e" providerId="ADAL" clId="{B234804B-9385-4D1C-B29D-8C4035B349C6}" dt="2026-03-25T08:56:19.117" v="123" actId="207"/>
          <ac:spMkLst>
            <pc:docMk/>
            <pc:sldMk cId="3977176539" sldId="724"/>
            <ac:spMk id="4" creationId="{B04BF84E-87D9-44F4-AA24-825D16CC57AD}"/>
          </ac:spMkLst>
        </pc:spChg>
        <pc:spChg chg="mod">
          <ac:chgData name="Emeline TEISSIER FREMERY" userId="e845b7b7-6694-4150-8a2f-e0c930f2233e" providerId="ADAL" clId="{B234804B-9385-4D1C-B29D-8C4035B349C6}" dt="2026-03-25T08:57:36.527" v="223" actId="27636"/>
          <ac:spMkLst>
            <pc:docMk/>
            <pc:sldMk cId="3977176539" sldId="724"/>
            <ac:spMk id="7" creationId="{891C932B-9078-494F-889D-69ACCAFFFDD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20.936" v="124" actId="207"/>
        <pc:sldMkLst>
          <pc:docMk/>
          <pc:sldMk cId="671921239" sldId="725"/>
        </pc:sldMkLst>
        <pc:spChg chg="mod">
          <ac:chgData name="Emeline TEISSIER FREMERY" userId="e845b7b7-6694-4150-8a2f-e0c930f2233e" providerId="ADAL" clId="{B234804B-9385-4D1C-B29D-8C4035B349C6}" dt="2026-03-25T08:56:20.936" v="124" actId="207"/>
          <ac:spMkLst>
            <pc:docMk/>
            <pc:sldMk cId="671921239" sldId="725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7:36.550" v="224" actId="27636"/>
        <pc:sldMkLst>
          <pc:docMk/>
          <pc:sldMk cId="101731637" sldId="726"/>
        </pc:sldMkLst>
        <pc:spChg chg="mod">
          <ac:chgData name="Emeline TEISSIER FREMERY" userId="e845b7b7-6694-4150-8a2f-e0c930f2233e" providerId="ADAL" clId="{B234804B-9385-4D1C-B29D-8C4035B349C6}" dt="2026-03-25T08:56:22.763" v="125" actId="207"/>
          <ac:spMkLst>
            <pc:docMk/>
            <pc:sldMk cId="101731637" sldId="726"/>
            <ac:spMk id="4" creationId="{B04BF84E-87D9-44F4-AA24-825D16CC57AD}"/>
          </ac:spMkLst>
        </pc:spChg>
        <pc:spChg chg="mod">
          <ac:chgData name="Emeline TEISSIER FREMERY" userId="e845b7b7-6694-4150-8a2f-e0c930f2233e" providerId="ADAL" clId="{B234804B-9385-4D1C-B29D-8C4035B349C6}" dt="2026-03-25T08:57:36.550" v="224" actId="27636"/>
          <ac:spMkLst>
            <pc:docMk/>
            <pc:sldMk cId="101731637" sldId="726"/>
            <ac:spMk id="7" creationId="{891C932B-9078-494F-889D-69ACCAFFFDD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24.725" v="126" actId="207"/>
        <pc:sldMkLst>
          <pc:docMk/>
          <pc:sldMk cId="1218862812" sldId="727"/>
        </pc:sldMkLst>
        <pc:spChg chg="mod">
          <ac:chgData name="Emeline TEISSIER FREMERY" userId="e845b7b7-6694-4150-8a2f-e0c930f2233e" providerId="ADAL" clId="{B234804B-9385-4D1C-B29D-8C4035B349C6}" dt="2026-03-25T08:56:24.725" v="126" actId="207"/>
          <ac:spMkLst>
            <pc:docMk/>
            <pc:sldMk cId="1218862812" sldId="727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6:26.919" v="127" actId="207"/>
        <pc:sldMkLst>
          <pc:docMk/>
          <pc:sldMk cId="2937956749" sldId="743"/>
        </pc:sldMkLst>
        <pc:spChg chg="mod">
          <ac:chgData name="Emeline TEISSIER FREMERY" userId="e845b7b7-6694-4150-8a2f-e0c930f2233e" providerId="ADAL" clId="{B234804B-9385-4D1C-B29D-8C4035B349C6}" dt="2026-03-25T08:56:26.919" v="127" actId="207"/>
          <ac:spMkLst>
            <pc:docMk/>
            <pc:sldMk cId="2937956749" sldId="743"/>
            <ac:spMk id="4" creationId="{E0D4C193-25ED-4126-97AD-F81DF42F3BA3}"/>
          </ac:spMkLst>
        </pc:spChg>
      </pc:sldChg>
      <pc:sldChg chg="addSp delSp modSp mod">
        <pc:chgData name="Emeline TEISSIER FREMERY" userId="e845b7b7-6694-4150-8a2f-e0c930f2233e" providerId="ADAL" clId="{B234804B-9385-4D1C-B29D-8C4035B349C6}" dt="2026-03-25T08:57:36.393" v="222"/>
        <pc:sldMkLst>
          <pc:docMk/>
          <pc:sldMk cId="1100894208" sldId="744"/>
        </pc:sldMkLst>
        <pc:spChg chg="add mod">
          <ac:chgData name="Emeline TEISSIER FREMERY" userId="e845b7b7-6694-4150-8a2f-e0c930f2233e" providerId="ADAL" clId="{B234804B-9385-4D1C-B29D-8C4035B349C6}" dt="2026-03-25T08:57:36.393" v="222"/>
          <ac:spMkLst>
            <pc:docMk/>
            <pc:sldMk cId="1100894208" sldId="744"/>
            <ac:spMk id="2" creationId="{AF36BA17-D328-2896-419F-365A197E5C21}"/>
          </ac:spMkLst>
        </pc:spChg>
        <pc:spChg chg="mod">
          <ac:chgData name="Emeline TEISSIER FREMERY" userId="e845b7b7-6694-4150-8a2f-e0c930f2233e" providerId="ADAL" clId="{B234804B-9385-4D1C-B29D-8C4035B349C6}" dt="2026-03-25T08:54:20.143" v="75" actId="207"/>
          <ac:spMkLst>
            <pc:docMk/>
            <pc:sldMk cId="1100894208" sldId="744"/>
            <ac:spMk id="4" creationId="{B04BF84E-87D9-44F4-AA24-825D16CC57AD}"/>
          </ac:spMkLst>
        </pc:spChg>
        <pc:spChg chg="del mod">
          <ac:chgData name="Emeline TEISSIER FREMERY" userId="e845b7b7-6694-4150-8a2f-e0c930f2233e" providerId="ADAL" clId="{B234804B-9385-4D1C-B29D-8C4035B349C6}" dt="2026-03-25T08:57:35.272" v="221" actId="478"/>
          <ac:spMkLst>
            <pc:docMk/>
            <pc:sldMk cId="1100894208" sldId="744"/>
            <ac:spMk id="6" creationId="{D8D41736-F7AD-41C9-BAC6-C2992EED73D4}"/>
          </ac:spMkLst>
        </pc:spChg>
      </pc:sldChg>
      <pc:sldChg chg="addSp delSp modSp mod">
        <pc:chgData name="Emeline TEISSIER FREMERY" userId="e845b7b7-6694-4150-8a2f-e0c930f2233e" providerId="ADAL" clId="{B234804B-9385-4D1C-B29D-8C4035B349C6}" dt="2026-03-25T08:57:40.354" v="226"/>
        <pc:sldMkLst>
          <pc:docMk/>
          <pc:sldMk cId="2275120379" sldId="745"/>
        </pc:sldMkLst>
        <pc:spChg chg="add mod">
          <ac:chgData name="Emeline TEISSIER FREMERY" userId="e845b7b7-6694-4150-8a2f-e0c930f2233e" providerId="ADAL" clId="{B234804B-9385-4D1C-B29D-8C4035B349C6}" dt="2026-03-25T08:57:40.354" v="226"/>
          <ac:spMkLst>
            <pc:docMk/>
            <pc:sldMk cId="2275120379" sldId="745"/>
            <ac:spMk id="2" creationId="{EEE39E10-67F5-A474-F08D-3A786D6AAC20}"/>
          </ac:spMkLst>
        </pc:spChg>
        <pc:spChg chg="mod">
          <ac:chgData name="Emeline TEISSIER FREMERY" userId="e845b7b7-6694-4150-8a2f-e0c930f2233e" providerId="ADAL" clId="{B234804B-9385-4D1C-B29D-8C4035B349C6}" dt="2026-03-25T08:54:22.909" v="76" actId="207"/>
          <ac:spMkLst>
            <pc:docMk/>
            <pc:sldMk cId="2275120379" sldId="745"/>
            <ac:spMk id="4" creationId="{B04BF84E-87D9-44F4-AA24-825D16CC57AD}"/>
          </ac:spMkLst>
        </pc:spChg>
        <pc:spChg chg="del mod">
          <ac:chgData name="Emeline TEISSIER FREMERY" userId="e845b7b7-6694-4150-8a2f-e0c930f2233e" providerId="ADAL" clId="{B234804B-9385-4D1C-B29D-8C4035B349C6}" dt="2026-03-25T08:57:39.150" v="225" actId="478"/>
          <ac:spMkLst>
            <pc:docMk/>
            <pc:sldMk cId="2275120379" sldId="745"/>
            <ac:spMk id="6" creationId="{D8D41736-F7AD-41C9-BAC6-C2992EED73D4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49.827" v="107" actId="207"/>
        <pc:sldMkLst>
          <pc:docMk/>
          <pc:sldMk cId="3243879203" sldId="746"/>
        </pc:sldMkLst>
        <pc:spChg chg="mod">
          <ac:chgData name="Emeline TEISSIER FREMERY" userId="e845b7b7-6694-4150-8a2f-e0c930f2233e" providerId="ADAL" clId="{B234804B-9385-4D1C-B29D-8C4035B349C6}" dt="2026-03-25T08:55:49.827" v="107" actId="207"/>
          <ac:spMkLst>
            <pc:docMk/>
            <pc:sldMk cId="3243879203" sldId="746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51.548" v="108" actId="207"/>
        <pc:sldMkLst>
          <pc:docMk/>
          <pc:sldMk cId="3714374852" sldId="747"/>
        </pc:sldMkLst>
        <pc:spChg chg="mod">
          <ac:chgData name="Emeline TEISSIER FREMERY" userId="e845b7b7-6694-4150-8a2f-e0c930f2233e" providerId="ADAL" clId="{B234804B-9385-4D1C-B29D-8C4035B349C6}" dt="2026-03-25T08:55:51.548" v="108" actId="207"/>
          <ac:spMkLst>
            <pc:docMk/>
            <pc:sldMk cId="3714374852" sldId="747"/>
            <ac:spMk id="4" creationId="{B04BF84E-87D9-44F4-AA24-825D16CC57AD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36.571" v="82" actId="207"/>
        <pc:sldMkLst>
          <pc:docMk/>
          <pc:sldMk cId="3242468598" sldId="748"/>
        </pc:sldMkLst>
        <pc:spChg chg="mod">
          <ac:chgData name="Emeline TEISSIER FREMERY" userId="e845b7b7-6694-4150-8a2f-e0c930f2233e" providerId="ADAL" clId="{B234804B-9385-4D1C-B29D-8C4035B349C6}" dt="2026-03-25T08:54:36.571" v="82" actId="207"/>
          <ac:spMkLst>
            <pc:docMk/>
            <pc:sldMk cId="3242468598" sldId="748"/>
            <ac:spMk id="4" creationId="{524CE00D-ED82-451E-97D3-7F2973525178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39.567" v="83" actId="207"/>
        <pc:sldMkLst>
          <pc:docMk/>
          <pc:sldMk cId="910138246" sldId="749"/>
        </pc:sldMkLst>
        <pc:spChg chg="mod">
          <ac:chgData name="Emeline TEISSIER FREMERY" userId="e845b7b7-6694-4150-8a2f-e0c930f2233e" providerId="ADAL" clId="{B234804B-9385-4D1C-B29D-8C4035B349C6}" dt="2026-03-25T08:54:39.567" v="83" actId="207"/>
          <ac:spMkLst>
            <pc:docMk/>
            <pc:sldMk cId="910138246" sldId="749"/>
            <ac:spMk id="18" creationId="{299EBDB1-73FD-4DAE-A9AA-F7D43128FDE5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42.452" v="84" actId="207"/>
        <pc:sldMkLst>
          <pc:docMk/>
          <pc:sldMk cId="232877780" sldId="750"/>
        </pc:sldMkLst>
        <pc:spChg chg="mod">
          <ac:chgData name="Emeline TEISSIER FREMERY" userId="e845b7b7-6694-4150-8a2f-e0c930f2233e" providerId="ADAL" clId="{B234804B-9385-4D1C-B29D-8C4035B349C6}" dt="2026-03-25T08:54:42.452" v="84" actId="207"/>
          <ac:spMkLst>
            <pc:docMk/>
            <pc:sldMk cId="232877780" sldId="750"/>
            <ac:spMk id="5" creationId="{204723CB-5B55-4ED3-A71C-B6CB6E4E7A17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45.015" v="85" actId="207"/>
        <pc:sldMkLst>
          <pc:docMk/>
          <pc:sldMk cId="1351428914" sldId="751"/>
        </pc:sldMkLst>
        <pc:spChg chg="mod">
          <ac:chgData name="Emeline TEISSIER FREMERY" userId="e845b7b7-6694-4150-8a2f-e0c930f2233e" providerId="ADAL" clId="{B234804B-9385-4D1C-B29D-8C4035B349C6}" dt="2026-03-25T08:54:45.015" v="85" actId="207"/>
          <ac:spMkLst>
            <pc:docMk/>
            <pc:sldMk cId="1351428914" sldId="751"/>
            <ac:spMk id="4" creationId="{63F21CD1-88E6-4FF5-B88D-8A6C58252A82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4:47.514" v="86" actId="207"/>
        <pc:sldMkLst>
          <pc:docMk/>
          <pc:sldMk cId="1500417574" sldId="752"/>
        </pc:sldMkLst>
        <pc:spChg chg="mod">
          <ac:chgData name="Emeline TEISSIER FREMERY" userId="e845b7b7-6694-4150-8a2f-e0c930f2233e" providerId="ADAL" clId="{B234804B-9385-4D1C-B29D-8C4035B349C6}" dt="2026-03-25T08:54:47.514" v="86" actId="207"/>
          <ac:spMkLst>
            <pc:docMk/>
            <pc:sldMk cId="1500417574" sldId="752"/>
            <ac:spMk id="4" creationId="{53CD3730-C3F1-45BD-A5C7-F296FD87555B}"/>
          </ac:spMkLst>
        </pc:spChg>
      </pc:sldChg>
      <pc:sldChg chg="modSp mod">
        <pc:chgData name="Emeline TEISSIER FREMERY" userId="e845b7b7-6694-4150-8a2f-e0c930f2233e" providerId="ADAL" clId="{B234804B-9385-4D1C-B29D-8C4035B349C6}" dt="2026-03-25T08:55:58.629" v="112" actId="207"/>
        <pc:sldMkLst>
          <pc:docMk/>
          <pc:sldMk cId="2267257736" sldId="753"/>
        </pc:sldMkLst>
        <pc:spChg chg="mod">
          <ac:chgData name="Emeline TEISSIER FREMERY" userId="e845b7b7-6694-4150-8a2f-e0c930f2233e" providerId="ADAL" clId="{B234804B-9385-4D1C-B29D-8C4035B349C6}" dt="2026-03-25T08:55:58.629" v="112" actId="207"/>
          <ac:spMkLst>
            <pc:docMk/>
            <pc:sldMk cId="2267257736" sldId="753"/>
            <ac:spMk id="17" creationId="{C2DB8FC8-039D-42CC-AD35-1C6453CE97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876094-EB41-46B1-BB90-DF7233DC4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2ECD8-163C-486F-8985-812B964D6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7773-93BB-4599-A303-A0A1CA9300FD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8221F8-24DA-4216-9ADC-E3806C04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FD25B4-6E72-47A7-A0C7-0BF2CB882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E0F7-3AA9-40D9-97B9-47C20D426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6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771D-5040-45B1-8E7F-A2FB4CC0ED7C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F99D-AAFB-464F-8734-E07AE50A3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492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43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556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747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705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9345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380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528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39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3136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3389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254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9483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9483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9483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Pourquoi on est moins bon avec vg2 et vg3 quand on a peu de </a:t>
            </a:r>
            <a:r>
              <a:rPr lang="fr-BE" dirty="0" err="1"/>
              <a:t>qtls</a:t>
            </a:r>
            <a:r>
              <a:rPr lang="fr-BE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6596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65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3805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659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49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659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6596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7031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70317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70317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70317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0055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0055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00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3805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0055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59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0055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62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20122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63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57055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64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05545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65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9056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697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8151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460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B1DE-B3CE-488E-99EE-663DA1B06123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460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6723CC9-A7B4-4E86-BEB1-34A3AE0B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60" y="38917"/>
            <a:ext cx="10768655" cy="696022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3481" y="647406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670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21" y="644670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05CD053-811B-4013-BB15-5CAA2BCA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450356"/>
            <a:ext cx="381000" cy="381000"/>
          </a:xfrm>
          <a:prstGeom prst="rect">
            <a:avLst/>
          </a:prstGeom>
        </p:spPr>
      </p:pic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20AA2DC-3CDD-4553-AE6C-28C065A549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7999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86478A1-EA1B-4552-BB4A-FA2E2EA6B5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79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5C53AB-FD0D-4B95-A0F2-8D7D08CE0C47}"/>
              </a:ext>
            </a:extLst>
          </p:cNvPr>
          <p:cNvSpPr/>
          <p:nvPr userDrawn="1"/>
        </p:nvSpPr>
        <p:spPr bwMode="auto">
          <a:xfrm>
            <a:off x="11887200" y="0"/>
            <a:ext cx="304800" cy="6857999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5D2031B3-8201-4D3A-8302-7D1F0CDD2DC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7999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3AF2A714-18E7-4AEF-ABE2-5BAFFBCFD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7999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5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F3494-3CA5-4FF1-A1DB-345B8F91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025100-D775-4F91-846E-E5129AC1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A58E2A-6B65-44AF-922C-2A8FBE34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201D2-527F-40EE-8670-44F0B3DA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8972E8-1AF6-4E8A-B520-34FECABA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F60B4-23CF-41C6-A0F6-678D573B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6653D5-A1ED-424E-9DDC-04AE4B79A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508C6F-0B6C-4FC2-BD4D-6DDF89BC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275FD-C77F-4F7C-9079-D75A0006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15F223-4B1C-40CE-B2E0-EA386159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60212-F97D-49C8-BD69-E634EF3E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63E043-379E-41D6-A570-202891509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3F8B7-A879-477A-99D6-ABC200CD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088FAA-41DB-4E3E-99D3-7C0B60B8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54BB7C-6388-45D2-B0ED-9C9E1474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73E1A-4445-4F8A-A88F-6C574FD7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51F39-4476-4CAC-9685-6A235C30C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5913B-FE20-4EE1-B9EA-17E22D8B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5E2CC7-BDF7-4671-834E-79587DCE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5E5C6C-C97F-4CD7-9442-A3EF01A3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C8EC3-3E29-41D7-9002-464FF14F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2A44E2-9D25-433F-ACFF-75382F530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D0C162-DB62-41DB-AAA6-7A5BD2AB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7C7B2-6D98-43CC-B542-0A481AC3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9559A3-0EE7-4734-9606-A3E6FD67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1A391-DC34-4C34-AD65-95D6D500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413369-A8CC-4538-B7CC-B47ACD63C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BE43F-4195-477E-9C9C-0220BB46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32A08-4587-442E-8C81-22AF6956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40AAC-8CD1-4715-BAC4-E3129B6E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A5E28-6745-41F6-94EF-AE3DEB5D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1A7755-3AB9-471D-B5E4-D06F37B7A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85E05-CC5E-4A33-B8C4-62C66D58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B9368-7851-4D1F-AA3F-F8DAEA5A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2CD609-D4A8-4EFD-92F8-E08E6E9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51BE8-E166-4B22-AB8D-9B045896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458C77-0C37-435E-8701-2A545B55A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8B2651-755A-48D3-8DFA-50BE5032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09E413-6B9B-4B72-8342-409EDD88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FE4B3-5B1A-48D3-B5E2-0A3F5D4B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C8DD9-C611-4869-A1BE-33CE4C8D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2E840-C0E3-412C-861B-CD6566EC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3ED8E-309A-4043-8C38-5C759E68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F866E0-FC3F-4FAA-90CD-73ECF069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1ECBCE-1D2B-40BF-9C75-040981B0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64B88-BFAB-4E46-84D8-AFA8A0AF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EECDA3-E92E-441A-BBEE-1E38B713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E03D82-C75E-4847-9D91-5E5AC017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28B08-5C16-48DC-A62A-E3561BDB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0C653-B01A-4A31-A417-06913875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B2207-96F2-40BD-B9DD-42E21B14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875" y="6356350"/>
            <a:ext cx="623888" cy="365125"/>
          </a:xfrm>
          <a:prstGeom prst="rect">
            <a:avLst/>
          </a:prstGeo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2EF026-8335-4E4A-B57C-8CDDDB27A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6315075"/>
            <a:ext cx="381000" cy="381000"/>
          </a:xfrm>
          <a:prstGeom prst="rect">
            <a:avLst/>
          </a:prstGeom>
        </p:spPr>
      </p:pic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CECDDD96-4FAD-45BB-97AE-5369C8D49F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A7D799D5-B309-47F6-9E53-E9BFFE13F1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452832-B063-4CAF-BB13-AB362C4753FA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6B634CFB-B239-4D24-9B8F-97760349B6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F8F7A8BA-81CF-4838-80E5-7F63C255A1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74DE2D2-E5D7-4191-A746-EB8DC931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778" y="1773164"/>
            <a:ext cx="6578044" cy="1894362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7" name="Sous-titre 8">
            <a:extLst>
              <a:ext uri="{FF2B5EF4-FFF2-40B4-BE49-F238E27FC236}">
                <a16:creationId xmlns:a16="http://schemas.microsoft.com/office/drawing/2014/main" id="{96FAC14E-DEE6-49DA-AD1D-3E21E39D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95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DC1D8-B2DB-4C83-A1A1-116A1D0F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F9A7CA-89A8-45A3-AD36-4F837435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3CF56B-8000-43BB-B2A6-4358E61F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8E636D-E4FD-4245-BD1A-E22C001F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D7D92-B6BE-4759-A85F-F6A6A11A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F49C0-71DD-442A-A972-1C01B6E2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3FBC44-F89A-493C-9602-F8A04AF4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9DACA5-70FB-45F9-8E87-1CF6DEEA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D8CA37-4228-4C75-BE32-6C80F3E0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04C1D5-6C23-4AEB-B748-AF88B354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3C836-C54E-4A15-89B1-86336CCC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1F86A0-9B61-4AF0-9EFD-B0FB5326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A3443-B5CB-438E-8FD0-64CFD2FE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00037C-DC1C-4E4B-AD4F-9C00E983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762A5-B765-491C-928C-EC7618A6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6089E-F7F0-4826-927C-9913C53B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7D1A74-3BC2-4DFF-BF8B-FFABA8127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F8DEA-7DE2-4993-AAD0-8CD25D82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87F34F-BE37-4303-94E2-9331D377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94AB5-8641-4A78-8A8A-DF1014A7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C5DB0-2E50-4BE1-8D2A-14543400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DCA17-E756-41C5-892E-BEE6542C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4468B-562E-4732-9C12-7C35F95A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ABDF92-B88A-4CF5-A97C-AE2F2CB5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B8549-7F5C-4CA4-93F4-EC21FDBC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C5750-75D2-4A5E-8FBD-081A4843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3EF94C-52D0-4146-B7AD-7DC519510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FF780D-5464-4B0C-AA59-B5B37AC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F6BF04-78C3-4731-8E3C-99B21AA1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65ACE-2455-4E79-A090-331F749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92802-3510-41C3-A7EC-C4883490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E87521-A7CE-4010-B908-BECD19156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BBF2B1-79A4-4597-A26B-FBF1E350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6217D-B95E-4287-8995-CB9E1962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34A45-CAD5-4782-A298-5A71F8F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42A50-8E47-446F-B555-B514AF99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01B631-811D-4401-AB2B-763E07D8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D3F2D-653C-403C-BB03-07375E9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750425-3071-4488-896C-0AF6F85D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0571C-9BFA-4047-A4A7-E688C727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7A5EA-1B32-4E67-9DD1-C97865A2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F52B38-C5B1-4A5B-8E8D-251CE7B9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7D70CE-D0C9-44B9-BB36-254958A8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2180E-D014-440D-8796-DB36F0CA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5904-94C1-4CBD-AEA8-7909881F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4ABC5-CE2B-4E9D-8FEC-2D23EF5E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D257EF-608B-409D-993C-01721B026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91F1A-C184-469A-A669-1AD0EB82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45CACC-9705-43D4-87C1-BAF5025A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0CF127-5089-4254-B989-8688992E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2345" y="1537856"/>
            <a:ext cx="9680172" cy="4461302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 marL="571500" indent="-285750">
              <a:buClr>
                <a:srgbClr val="00A3A6"/>
              </a:buClr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AvenirNext LT Pro Cn" panose="020B0506020202020204" pitchFamily="34" charset="0"/>
              </a:defRPr>
            </a:lvl1pPr>
            <a:lvl2pPr marL="742939" indent="-285750">
              <a:buClr>
                <a:srgbClr val="00A3A6"/>
              </a:buClr>
              <a:buFont typeface="AvenirNext LT Pro Cn" panose="020B0506020202020204" pitchFamily="34" charset="0"/>
              <a:buChar char="–"/>
              <a:defRPr sz="1600">
                <a:solidFill>
                  <a:schemeClr val="tx1"/>
                </a:solidFill>
                <a:latin typeface="AvenirNext LT Pro Cn" panose="020B0506020202020204" pitchFamily="34" charset="0"/>
              </a:defRPr>
            </a:lvl2pPr>
            <a:lvl3pPr marL="914377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3A6"/>
              </a:buClr>
              <a:buSzTx/>
              <a:buFont typeface="Wingdings" panose="05000000000000000000" pitchFamily="2" charset="2"/>
              <a:buChar char="§"/>
              <a:tabLst/>
              <a:defRPr sz="1400">
                <a:solidFill>
                  <a:schemeClr val="tx1"/>
                </a:solidFill>
                <a:latin typeface="AvenirNext LT Pro Cn" panose="020B0506020202020204" pitchFamily="34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2"/>
            <a:r>
              <a:rPr lang="fr-FR" noProof="0" dirty="0"/>
              <a:t>Cliquez pour modifier les styles du texte du masque</a:t>
            </a:r>
          </a:p>
          <a:p>
            <a:pPr marL="971527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3A6"/>
              </a:buClr>
              <a:buSzTx/>
              <a:tabLst/>
              <a:defRPr/>
            </a:pPr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Modifiez le style des sous-titres du masque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321B1E7-E97F-43DA-878B-5AE6E64B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365125"/>
            <a:ext cx="10430774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4401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B8276-70E7-4EA1-B680-D0D65662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CC0D8C-BD3E-4DB2-902B-6DE9F7F5A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BD5939-9430-40F3-9A0F-F0A574DD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0A32FC-DAF8-4407-BBC7-714A2D30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9ACCE-B3AA-45D3-99B6-4D933E43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55E95-7D8D-4257-BEA3-92F263B1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943937-9C29-45C1-BD9C-52573528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79C46-81D0-4611-8C4A-3628451A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140F9A-D453-47F0-95EC-D01BA189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2BB9F-314C-4007-B84B-21F37A71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F60FC-FE97-4A60-89E4-0089762C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68006-5AD9-403A-8B96-C75A886D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AD4F7-4C20-405A-8DA2-1CC4107D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DCEAC7-DEF5-4095-8598-94544C0E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1C943-51A1-4E02-96E2-BD347CC4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A6372-9E38-48C1-AC60-8C498801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88DE5A-0EA0-417B-AF8C-4153BF603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CDD11-0444-4F48-AAEB-2252D43C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B31EB-2BD4-4F5E-A41A-1972C3D3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CE0BE-CED8-4ADD-A0F0-7BB6937D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50168-1666-46B9-A0FA-7AC28592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F45A2D-81A0-445B-B944-997F6C10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39B330-8E6E-431D-8924-2E101214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75ED1-92EE-47EB-86F8-5C75854B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8C5692-EF02-4835-A928-73DEE74D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9F9AA-56F5-499C-99D6-B8763BB9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D01E0F-8A45-4CF5-A53B-985AAB84A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6EC4EA-78D5-48A2-ABB3-1BC26083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C314E-2D7E-4559-9AB7-FAEBFCDD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3BB77-BD53-4E38-B5E7-0394C7EF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79EA3-155D-440C-A8CD-36920E98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DB6AB4-2CFD-424F-9767-1C23F2CA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AB199-C515-428A-BB4A-C1F8E820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3D5928-8509-485A-8E7C-B2293C6A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07502D-56A2-4A91-9926-5021DB51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56B81-E650-461E-A188-E6D92DF1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38E458-1BF9-4A94-8EF7-70D048E2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53404-9802-4E7A-8B52-027D33C8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72DFC-6166-45B6-8883-01850E17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AC0CA7-6462-46B0-BBDE-E443368A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92791-F8D2-4703-9BA1-B4A394B7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7D56C8-88DD-404E-9E7B-EB64FD61B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E1E90-A44A-45BD-8630-B7C87732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2DE81-EFA2-431C-8A17-806871B4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2DCFA-8FCF-4AEF-9CD2-48566EBA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9C03D-C7C0-44D5-A01F-A1521C1B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31361-47B5-4111-881D-ECA9F3CB5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C602E5-87A5-4062-B70C-D1EBF870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8B1AC-C465-4BAD-B33E-7EEE80A9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AA209-1C9C-4F18-8509-73517C0D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92A5DF60-4952-4968-85C1-447D039EF35B}" type="datetime1">
              <a:rPr lang="fr-FR" smtClean="0"/>
              <a:pPr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endParaRPr lang="fr-FR">
              <a:solidFill>
                <a:srgbClr val="675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339" y="2908931"/>
            <a:ext cx="1477320" cy="14773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accent2"/>
                </a:solidFill>
                <a:latin typeface="Nunito" pitchFamily="2" charset="0"/>
              </a:rPr>
              <a:t>merci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56083C20-6A7A-43ED-9A5A-C426E9F6FD3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622ADEFE-C796-44CF-B805-BF3736D37B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A1D28-4F70-4933-98FC-05EFCAE58D49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58996ADF-0C85-49E8-BFE5-BE58F3220B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3FBB597D-4C0E-46E6-92DB-6E75A77F5F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7CD69B2-6A9E-4D9D-8630-35606D514C26}"/>
              </a:ext>
            </a:extLst>
          </p:cNvPr>
          <p:cNvGrpSpPr/>
          <p:nvPr userDrawn="1"/>
        </p:nvGrpSpPr>
        <p:grpSpPr>
          <a:xfrm>
            <a:off x="10239750" y="129744"/>
            <a:ext cx="1373474" cy="1356972"/>
            <a:chOff x="11303540" y="438101"/>
            <a:chExt cx="641350" cy="64135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0563124-A3A7-42DB-8F9C-A6BF1EB59634}"/>
                </a:ext>
              </a:extLst>
            </p:cNvPr>
            <p:cNvSpPr/>
            <p:nvPr userDrawn="1"/>
          </p:nvSpPr>
          <p:spPr bwMode="auto">
            <a:xfrm>
              <a:off x="11303540" y="438101"/>
              <a:ext cx="641350" cy="64135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Picture 6" descr="logo-fsov">
              <a:extLst>
                <a:ext uri="{FF2B5EF4-FFF2-40B4-BE49-F238E27FC236}">
                  <a16:creationId xmlns:a16="http://schemas.microsoft.com/office/drawing/2014/main" id="{AE7A4BB2-EE56-4CF9-A4E4-32C231C4B6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4434">
              <a:off x="11341960" y="600746"/>
              <a:ext cx="588406" cy="27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E93D851-F65F-4AE7-9EE7-2A6626A47B31}"/>
              </a:ext>
            </a:extLst>
          </p:cNvPr>
          <p:cNvGrpSpPr/>
          <p:nvPr userDrawn="1"/>
        </p:nvGrpSpPr>
        <p:grpSpPr>
          <a:xfrm>
            <a:off x="11150371" y="1503697"/>
            <a:ext cx="684366" cy="672826"/>
            <a:chOff x="11663902" y="1157239"/>
            <a:chExt cx="274638" cy="2746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73A5189-ECE3-4C93-9625-7B8E24338774}"/>
                </a:ext>
              </a:extLst>
            </p:cNvPr>
            <p:cNvSpPr/>
            <p:nvPr userDrawn="1"/>
          </p:nvSpPr>
          <p:spPr bwMode="auto">
            <a:xfrm>
              <a:off x="11663902" y="1157239"/>
              <a:ext cx="274638" cy="274637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Picture 6" descr="logo-fsov">
              <a:extLst>
                <a:ext uri="{FF2B5EF4-FFF2-40B4-BE49-F238E27FC236}">
                  <a16:creationId xmlns:a16="http://schemas.microsoft.com/office/drawing/2014/main" id="{DC6873A3-DB9F-4466-9872-C9F8C7797D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54853">
              <a:off x="11673137" y="1233523"/>
              <a:ext cx="260932" cy="12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1D7838-7EE5-4561-B6CE-23CB6B33ED9F}"/>
              </a:ext>
            </a:extLst>
          </p:cNvPr>
          <p:cNvGrpSpPr/>
          <p:nvPr userDrawn="1"/>
        </p:nvGrpSpPr>
        <p:grpSpPr>
          <a:xfrm>
            <a:off x="11735461" y="1110435"/>
            <a:ext cx="342900" cy="376281"/>
            <a:chOff x="11849100" y="1400397"/>
            <a:chExt cx="136525" cy="13811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3B8257F-FE65-402B-A5A8-79DED7109C99}"/>
                </a:ext>
              </a:extLst>
            </p:cNvPr>
            <p:cNvSpPr/>
            <p:nvPr userDrawn="1"/>
          </p:nvSpPr>
          <p:spPr bwMode="auto">
            <a:xfrm>
              <a:off x="11849100" y="1400397"/>
              <a:ext cx="136525" cy="138112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2" name="Picture 6" descr="logo-fsov">
              <a:extLst>
                <a:ext uri="{FF2B5EF4-FFF2-40B4-BE49-F238E27FC236}">
                  <a16:creationId xmlns:a16="http://schemas.microsoft.com/office/drawing/2014/main" id="{95A3F021-DB60-40CA-B841-B4B77C0146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131" y="1436894"/>
              <a:ext cx="115286" cy="5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813D9E86-008D-41D6-A2AA-2EF883C7E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094" y="2775303"/>
            <a:ext cx="1561810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85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B3232-04F6-4625-AE23-91EDB9C7A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FA5A90-A61C-4980-B048-DC53FD13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21980-FD14-41B1-ABCD-EAD924DE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65092-D296-4B18-AB24-BF5D53A2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BED10-CF1A-4C27-AC5D-81D01272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5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63B31-AE9F-4966-A40E-86F7C499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088733-FDB5-4FAD-A423-6D9AE1CA9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42A116-8F53-4FAC-968B-C32B2805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AF866-B490-4F1D-81E4-35A6DC0E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8C649E-04A5-4BD0-8BF8-9F89E5D8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74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9FDEC-FE75-48F3-B9F2-B079F9B8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851A8-580E-49A5-AB5B-DC0F0B20B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83A92-878F-42CB-B785-4F66D5B1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3E14C-1188-4451-A0F4-48EAA9BA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72511-5625-4E94-B7EE-2185C0A2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488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20E42-7C9F-4622-9AF1-239B9447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0679B-498B-43BB-BA47-0F7A9C178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6E26C0-A94F-4215-9A52-4C7314B4A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819198-09D0-4FE9-A221-4136E037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16CED8-E4B3-4ACA-9EA8-BC15E1EC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BA743F-A338-4A1D-90BD-AB658A8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41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28990-9307-4841-85C5-B803EBF7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B2DB7-11BC-481A-B011-77A71319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B07750-8105-41E8-B88B-4422A4B0B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B4724E-1F35-4B91-8FC6-298767B1E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484FD1-A82A-49FD-86DE-A04DD0D2E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1637C8-3EB1-4672-9AD1-D0F7166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ECD351-2E5B-485A-BC1A-3B739071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DEDA8F-ED46-442E-88AE-B109C7AE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96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9B385-DBE4-45AC-9FE0-9C4A5CB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84F84F-92D2-4314-8FFF-C4FAD48E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FF70B0-F293-418F-8972-37422956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5FFA01-1A06-4F5D-AB97-80F922D5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57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7C1DDB-5F02-4ECA-9C2B-FCD7636F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57387D-62B6-45A5-9E41-D0AB441E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943282-43B3-40FC-84AE-459A49FB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74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D3A7-B5A1-41C8-B5CB-5371B222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B6293-00DC-4FF1-8D01-1F1CA704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C5BE51-B8C0-459A-93AF-FDC477B9E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0B6251-F42D-4549-ADFA-D90094B1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36D9E-E8C5-4D88-A695-37F1ECBF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4F003-6996-4975-9AC8-E4A09967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166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FBBCA-BE7C-4CEC-8E20-55FA1F35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1A043E-301C-4143-956F-8CD957F85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797F56-7285-4339-B1ED-9779332F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90A5BF-B65D-4AE1-89C5-03C1E07F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9C09C-8D8F-41E0-B323-ED1A67FD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D74D95-72D8-4697-8BB1-5D666BC5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1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41632-D873-453F-ABB1-A5F6BD11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E86DE9-FC8E-419F-B89C-4AA1967A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0D985-E7EF-4D5C-AC23-9A3F5BE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700FFE-8E63-4331-96BE-7B03CA16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8810E-F976-46E5-A062-090A2D5E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09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719CB-09BF-4E77-9241-32E0DBE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238932-BADD-4E38-9C19-5FB750B0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3B74A-CE86-45FE-BEA9-2DFDCD57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F94B9F-A2F4-4BB8-BDB3-AD239BB8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FC7A12-8DC5-40E4-B3AA-5753750E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6EFACF-E419-4307-AE19-F0C6F917F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B00306-3095-4144-AC03-EB29561AA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D921C-C59B-40EB-AAD0-4E64A91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2347EA-23D8-4DB9-8A1C-FA10981E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6F78B3-6D73-4528-9BE5-576414FD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91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B1425-D4DA-416F-9ED0-E9906EBB2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B5BF7E-1029-4BE0-A310-85614206C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90642-648D-4115-A2C4-3FC12840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547420-85EC-45D3-9FE5-962D36D0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EE258-8877-40DC-AFE6-BCF35804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131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1E892-5CA6-4659-B4D3-4C39C01E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CB237-7569-48BB-917D-A1A75E6F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3D41B-473A-45DA-A7C5-0C65B048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7D4AB2-33DC-45DF-B6DE-1ADC75C2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123F90-C6F8-4910-8EE1-523CC731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012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426F5-4B93-48E9-B887-1979D73D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D002B0-7BF1-4AC1-990D-940618CC6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38B80-8F8F-4315-A890-24284BFE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3B4489-7059-47DC-8435-DBEAE0F4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30A89B-56C7-4226-B1C0-26EC5CE7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270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5B4F7-07D0-43A6-A630-A82B1439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9F7B9-F816-4A45-AB59-6BA22FF1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82329E-E74A-4C3E-AF5E-37C6C6BA2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2DCE8D-186B-4BB8-9ABE-41E2DDD8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8B636D-8CE6-40D0-8DDD-17E75A31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3F2CA1-FAD7-41FC-9DED-556DC671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46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A9762-E030-4327-8C9F-40B182B0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FE4422-519E-44B1-9D75-06DDE12F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43A334-B072-41A3-907E-FEBC03C84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133EE8-90EB-4790-AD6D-73ADBC2F2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FF961D-0C8B-4D6F-95E2-3A6039C1F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BB2D32-6604-4378-8141-9F6C429E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227387-1FD4-4D9F-8024-C36F8240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3CAE84-2B85-42DF-A4C7-A0D44B8D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768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D6827-B597-4EE6-9F0E-F303E529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083DC9-CF48-4E1B-A17D-08358DD9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88D6C7-4428-4B5F-A6D5-56796A8B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30BED5-9A29-463F-9AD6-5A8E137F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43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A870A-EAE7-4BAC-B019-0A271495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0BE2D7-5218-4322-9373-E2ACD9DA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D3B5FF-9F30-446E-97DE-2FD9B657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418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0F896-09A9-459B-88B1-E4B82BEF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E8C495-CEF0-49AB-BC2A-76DB2974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C075B-73AC-407C-B845-9578F4F29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9AE146-06F8-420A-85B0-E262CBEF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CB7EB-6090-42B6-8F9C-7702E917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82907-F0A3-4DF7-B417-EC920036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956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7FA92-A903-44FE-95E3-01E32DC6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7BC29D-8CA2-401D-99A0-288EF201D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1104C9-B435-4886-B5EA-8FB06B84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C63086-3335-4862-A27D-A80F8B17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3BF960-9024-401A-821C-3219B796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5790FD-C2F7-41D4-A637-DE617C42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95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B197C-BE51-4B22-B9EA-3EFCB79D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BAC50-F4AF-460F-A885-4DC79011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42058-A6D8-4076-9F51-2DC28E51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467DB-E0B3-4F6C-A274-EB61CD59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7C5441-4E50-4EF2-9E6E-3FE2BE1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1CFE13-61AE-4588-9750-8CCF4B55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2CB485-5284-48DC-A672-F2864CF37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B8674-7DD5-4542-9D31-29B24C89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5F429-1E43-480A-8D4F-6BC0CBF1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5058-9B05-4352-97CF-43E0ABE7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536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ACD07E-C478-430C-9898-FF3049C5D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790DFA-16E7-495C-914B-73098E9E2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0A6F2-0351-47AB-8CFE-951A41B9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B27CB6-CD06-42D2-9DAF-FDEBB92A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60EAE-298A-485E-9BAB-2C4284A5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4B2FD-F6A9-4AB6-ADEA-F55CE0C8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BA6AD7-6764-45D4-B16F-4A8409EFA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AED5C4-D124-4352-86B0-AD239F7A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E193B-B11B-451E-B1B1-14E76763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576BB-3EB8-4EA2-9AC9-FE1CD3EE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F200B-E76B-408E-B6AE-A409E53B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B1EF0-3F8A-4FE1-AE54-6DA8482F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4DAF79-0B20-46E8-86AC-F95A7FE3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EBAC68-EB38-4165-8C18-D198C59A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71BF3-DD21-4977-8EE5-53CCF5A0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E1AC3-F8EC-4A83-9F66-65FFDB54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398E96-36A3-4744-9340-B0DDC8B1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E6DCC-DE3E-4F24-9EE9-629B71EF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0C4371-C15F-4667-A30F-6E66A241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44247D-7613-467B-82E8-71027F12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18">
            <a:extLst>
              <a:ext uri="{FF2B5EF4-FFF2-40B4-BE49-F238E27FC236}">
                <a16:creationId xmlns:a16="http://schemas.microsoft.com/office/drawing/2014/main" id="{0C6529C2-9F2D-40F2-8EE3-D2CFEE38A94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44960" y="38917"/>
            <a:ext cx="10768655" cy="696022"/>
          </a:xfrm>
          <a:prstGeom prst="rect">
            <a:avLst/>
          </a:prstGeom>
        </p:spPr>
      </p:pic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9BB0DC21-4BD3-4B00-92AC-9BA74FFCB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3481" y="647406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24/03/2026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123397EC-957F-4BA3-8430-78778DDA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70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anose="020B0604020202020204" charset="0"/>
              <a:ea typeface="+mn-ea"/>
              <a:cs typeface="+mn-cs"/>
            </a:endParaRP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27890095-45B6-4FD4-B953-625A68577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421" y="644670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47EA-771E-4B9C-AFFD-EC95E4E4BBA1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45043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645043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1BA5E63C-BA77-4C8B-A84C-A2A1C154B2E1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905500" y="6450356"/>
            <a:ext cx="381000" cy="381000"/>
          </a:xfrm>
          <a:prstGeom prst="rect">
            <a:avLst/>
          </a:prstGeom>
        </p:spPr>
      </p:pic>
      <p:sp>
        <p:nvSpPr>
          <p:cNvPr id="26" name="Connecteur droit 25">
            <a:extLst>
              <a:ext uri="{FF2B5EF4-FFF2-40B4-BE49-F238E27FC236}">
                <a16:creationId xmlns:a16="http://schemas.microsoft.com/office/drawing/2014/main" id="{D8768494-8E3D-4C03-8B0A-3FE44274F23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7999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onnecteur droit 26">
            <a:extLst>
              <a:ext uri="{FF2B5EF4-FFF2-40B4-BE49-F238E27FC236}">
                <a16:creationId xmlns:a16="http://schemas.microsoft.com/office/drawing/2014/main" id="{9C0E7096-ED14-41C5-949A-721200A6AE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79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F908E-AD89-4DE2-A280-0D9A5631242F}"/>
              </a:ext>
            </a:extLst>
          </p:cNvPr>
          <p:cNvSpPr/>
          <p:nvPr userDrawn="1"/>
        </p:nvSpPr>
        <p:spPr bwMode="auto">
          <a:xfrm>
            <a:off x="11887200" y="0"/>
            <a:ext cx="304800" cy="6857999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nnecteur droit 28">
            <a:extLst>
              <a:ext uri="{FF2B5EF4-FFF2-40B4-BE49-F238E27FC236}">
                <a16:creationId xmlns:a16="http://schemas.microsoft.com/office/drawing/2014/main" id="{BB5F6D0E-1EFC-4F9C-8134-0AEB630EFF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7999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necteur droit 29">
            <a:extLst>
              <a:ext uri="{FF2B5EF4-FFF2-40B4-BE49-F238E27FC236}">
                <a16:creationId xmlns:a16="http://schemas.microsoft.com/office/drawing/2014/main" id="{6DF99AF5-4523-4596-AB80-CE87B2A1EC6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7999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649" r:id="rId5"/>
    <p:sldLayoutId id="2147483681" r:id="rId6"/>
    <p:sldLayoutId id="2147483685" r:id="rId7"/>
    <p:sldLayoutId id="2147483651" r:id="rId8"/>
    <p:sldLayoutId id="2147483686" r:id="rId9"/>
    <p:sldLayoutId id="2147483687" r:id="rId10"/>
    <p:sldLayoutId id="2147483709" r:id="rId11"/>
    <p:sldLayoutId id="2147483656" r:id="rId12"/>
    <p:sldLayoutId id="2147483688" r:id="rId13"/>
    <p:sldLayoutId id="2147483695" r:id="rId14"/>
    <p:sldLayoutId id="2147483708" r:id="rId15"/>
    <p:sldLayoutId id="2147483657" r:id="rId16"/>
    <p:sldLayoutId id="2147483689" r:id="rId17"/>
    <p:sldLayoutId id="2147483696" r:id="rId18"/>
    <p:sldLayoutId id="2147483707" r:id="rId19"/>
    <p:sldLayoutId id="2147483658" r:id="rId20"/>
    <p:sldLayoutId id="2147483690" r:id="rId21"/>
    <p:sldLayoutId id="2147483697" r:id="rId22"/>
    <p:sldLayoutId id="2147483706" r:id="rId23"/>
    <p:sldLayoutId id="2147483659" r:id="rId24"/>
    <p:sldLayoutId id="2147483691" r:id="rId25"/>
    <p:sldLayoutId id="2147483698" r:id="rId26"/>
    <p:sldLayoutId id="2147483705" r:id="rId27"/>
    <p:sldLayoutId id="2147483660" r:id="rId28"/>
    <p:sldLayoutId id="2147483693" r:id="rId29"/>
    <p:sldLayoutId id="2147483699" r:id="rId30"/>
    <p:sldLayoutId id="2147483704" r:id="rId31"/>
    <p:sldLayoutId id="2147483661" r:id="rId32"/>
    <p:sldLayoutId id="2147483692" r:id="rId33"/>
    <p:sldLayoutId id="2147483700" r:id="rId34"/>
    <p:sldLayoutId id="2147483703" r:id="rId35"/>
    <p:sldLayoutId id="2147483662" r:id="rId36"/>
    <p:sldLayoutId id="2147483694" r:id="rId37"/>
    <p:sldLayoutId id="2147483701" r:id="rId38"/>
    <p:sldLayoutId id="2147483702" r:id="rId3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50">
          <a:solidFill>
            <a:srgbClr val="645043"/>
          </a:solidFill>
          <a:latin typeface="Nunito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645043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5043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CF1549-51E6-4770-B843-989D204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8EDB8-8A7B-42DE-8F95-4DEC564D2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D4494-EC01-4116-9D29-021A0A5B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F68B-3A48-4FC0-8B4D-879928D74F23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45243B-9D2E-44B6-B39F-A649B93B7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043C0C-783F-4952-8941-AF0CE5B4C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B5FC-865B-4876-A105-32DFE7F94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4E9878-54C3-414E-9E63-B6817D1C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4B0A4-6E96-4149-B126-CFC7E08F1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7D4ADC-DE43-414F-9D3E-E84ADC23E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4A0F-520C-427D-BDC7-0B65EA2EF7B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8B95D-98CE-4306-A763-4EB740C20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5DBDCB-4256-4730-9895-2F4EE0E3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9144-FCD8-4A68-9F38-AB98C8C429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8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8.xml"/><Relationship Id="rId7" Type="http://schemas.openxmlformats.org/officeDocument/2006/relationships/tags" Target="../tags/tag4910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110.xml"/><Relationship Id="rId3" Type="http://schemas.openxmlformats.org/officeDocument/2006/relationships/tags" Target="../tags/tag5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18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" Type="http://schemas.openxmlformats.org/officeDocument/2006/relationships/tags" Target="../tags/tag126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3" Type="http://schemas.openxmlformats.org/officeDocument/2006/relationships/tags" Target="../tags/tag14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00.xml"/><Relationship Id="rId3" Type="http://schemas.openxmlformats.org/officeDocument/2006/relationships/tags" Target="../tags/tag3.xml"/><Relationship Id="rId7" Type="http://schemas.openxmlformats.org/officeDocument/2006/relationships/image" Target="../media/image13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notesSlide" Target="../notesSlides/notesSlide23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notesSlide" Target="../notesSlides/notesSlide24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notesSlide" Target="../notesSlides/notesSlide26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tags" Target="../tags/tag287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tags" Target="../tags/tag286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notesSlide" Target="../notesSlides/notesSlide27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" Type="http://schemas.openxmlformats.org/officeDocument/2006/relationships/tags" Target="../tags/tag290.xml"/><Relationship Id="rId21" Type="http://schemas.openxmlformats.org/officeDocument/2006/relationships/tags" Target="../tags/tag308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notesSlide" Target="../notesSlides/notesSlide28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tags" Target="../tags/tag316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8" Type="http://schemas.openxmlformats.org/officeDocument/2006/relationships/tags" Target="../tags/tag29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notesSlide" Target="../notesSlides/notesSlide29.xml"/><Relationship Id="rId8" Type="http://schemas.openxmlformats.org/officeDocument/2006/relationships/tags" Target="../tags/tag32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21" Type="http://schemas.openxmlformats.org/officeDocument/2006/relationships/tags" Target="../tags/tag372.xml"/><Relationship Id="rId34" Type="http://schemas.openxmlformats.org/officeDocument/2006/relationships/tags" Target="../tags/tag385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tags" Target="../tags/tag380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notesSlide" Target="../notesSlides/notesSlide30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tags" Target="../tags/tag382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8" Type="http://schemas.openxmlformats.org/officeDocument/2006/relationships/tags" Target="../tags/tag359.xml"/><Relationship Id="rId3" Type="http://schemas.openxmlformats.org/officeDocument/2006/relationships/tags" Target="../tags/tag35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tags" Target="../tags/tag412.xml"/><Relationship Id="rId21" Type="http://schemas.openxmlformats.org/officeDocument/2006/relationships/tags" Target="../tags/tag407.xml"/><Relationship Id="rId34" Type="http://schemas.openxmlformats.org/officeDocument/2006/relationships/tags" Target="../tags/tag420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notesSlide" Target="../notesSlides/notesSlide31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29" Type="http://schemas.openxmlformats.org/officeDocument/2006/relationships/tags" Target="../tags/tag415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tags" Target="../tags/tag410.xml"/><Relationship Id="rId32" Type="http://schemas.openxmlformats.org/officeDocument/2006/relationships/tags" Target="../tags/tag418.xml"/><Relationship Id="rId37" Type="http://schemas.openxmlformats.org/officeDocument/2006/relationships/slideLayout" Target="../slideLayouts/slideLayout3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tags" Target="../tags/tag417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8" Type="http://schemas.openxmlformats.org/officeDocument/2006/relationships/tags" Target="../tags/tag394.xml"/><Relationship Id="rId3" Type="http://schemas.openxmlformats.org/officeDocument/2006/relationships/tags" Target="../tags/tag3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7" Type="http://schemas.openxmlformats.org/officeDocument/2006/relationships/image" Target="../media/image23.jpe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6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429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31.xml"/><Relationship Id="rId4" Type="http://schemas.openxmlformats.org/officeDocument/2006/relationships/tags" Target="../tags/tag43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23.jpeg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notesSlide" Target="../notesSlides/notesSlide34.xml"/><Relationship Id="rId5" Type="http://schemas.openxmlformats.org/officeDocument/2006/relationships/tags" Target="../tags/tag43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7" Type="http://schemas.openxmlformats.org/officeDocument/2006/relationships/image" Target="../media/image24.jpe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447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9.xml"/><Relationship Id="rId4" Type="http://schemas.openxmlformats.org/officeDocument/2006/relationships/tags" Target="../tags/tag44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12" Type="http://schemas.openxmlformats.org/officeDocument/2006/relationships/image" Target="../media/image24.jpe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notesSlide" Target="../notesSlides/notesSlide37.xml"/><Relationship Id="rId5" Type="http://schemas.openxmlformats.org/officeDocument/2006/relationships/tags" Target="../tags/tag45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53.xml"/><Relationship Id="rId9" Type="http://schemas.openxmlformats.org/officeDocument/2006/relationships/tags" Target="../tags/tag4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9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image" Target="../media/image26.jpeg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6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image" Target="../media/image26.jpeg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notesSlide" Target="../notesSlides/notesSlide39.xml"/><Relationship Id="rId5" Type="http://schemas.openxmlformats.org/officeDocument/2006/relationships/tags" Target="../tags/tag468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67.xml"/><Relationship Id="rId9" Type="http://schemas.openxmlformats.org/officeDocument/2006/relationships/tags" Target="../tags/tag47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image" Target="../media/image26.jpeg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notesSlide" Target="../notesSlides/notesSlide40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77.xml"/><Relationship Id="rId10" Type="http://schemas.openxmlformats.org/officeDocument/2006/relationships/tags" Target="../tags/tag482.xml"/><Relationship Id="rId4" Type="http://schemas.openxmlformats.org/officeDocument/2006/relationships/tags" Target="../tags/tag476.xml"/><Relationship Id="rId9" Type="http://schemas.openxmlformats.org/officeDocument/2006/relationships/tags" Target="../tags/tag48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10" Type="http://schemas.openxmlformats.org/officeDocument/2006/relationships/image" Target="../media/image26.jpeg"/><Relationship Id="rId4" Type="http://schemas.openxmlformats.org/officeDocument/2006/relationships/tags" Target="../tags/tag486.xml"/><Relationship Id="rId9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492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7" Type="http://schemas.openxmlformats.org/officeDocument/2006/relationships/image" Target="../media/image27.jpeg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image" Target="../media/image27.jpeg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12" Type="http://schemas.openxmlformats.org/officeDocument/2006/relationships/notesSlide" Target="../notesSlides/notesSlide44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03.xml"/><Relationship Id="rId10" Type="http://schemas.openxmlformats.org/officeDocument/2006/relationships/tags" Target="../tags/tag508.xml"/><Relationship Id="rId4" Type="http://schemas.openxmlformats.org/officeDocument/2006/relationships/tags" Target="../tags/tag502.xml"/><Relationship Id="rId9" Type="http://schemas.openxmlformats.org/officeDocument/2006/relationships/tags" Target="../tags/tag50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10" Type="http://schemas.openxmlformats.org/officeDocument/2006/relationships/image" Target="../media/image27.jpeg"/><Relationship Id="rId4" Type="http://schemas.openxmlformats.org/officeDocument/2006/relationships/tags" Target="../tags/tag512.xml"/><Relationship Id="rId9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518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0.xml"/><Relationship Id="rId4" Type="http://schemas.openxmlformats.org/officeDocument/2006/relationships/tags" Target="../tags/tag5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7" Type="http://schemas.openxmlformats.org/officeDocument/2006/relationships/image" Target="../media/image28.jpeg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image" Target="../media/image28.jpe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7" Type="http://schemas.openxmlformats.org/officeDocument/2006/relationships/image" Target="../media/image29.jpeg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image" Target="../media/image29.jpeg"/><Relationship Id="rId5" Type="http://schemas.openxmlformats.org/officeDocument/2006/relationships/tags" Target="../tags/tag551.xml"/><Relationship Id="rId10" Type="http://schemas.openxmlformats.org/officeDocument/2006/relationships/notesSlide" Target="../notesSlides/notesSlide55.xml"/><Relationship Id="rId4" Type="http://schemas.openxmlformats.org/officeDocument/2006/relationships/tags" Target="../tags/tag550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6E021-408E-4C9D-B2E0-CA1BC67A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</a:t>
            </a:fld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B55C667C-93AF-45F4-9616-36239554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445" y="1514676"/>
            <a:ext cx="10417932" cy="2574836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PREDICROPT</a:t>
            </a:r>
            <a:br>
              <a:rPr lang="fr-FR" dirty="0"/>
            </a:br>
            <a:r>
              <a:rPr lang="en-US" dirty="0"/>
              <a:t>Validation of cross progeny variance genomic prediction using simulations and experimental data in winter elite bread wheat</a:t>
            </a:r>
            <a:endParaRPr lang="en-US" dirty="0">
              <a:solidFill>
                <a:srgbClr val="D1DAB0"/>
              </a:solidFill>
            </a:endParaRPr>
          </a:p>
        </p:txBody>
      </p:sp>
      <p:sp>
        <p:nvSpPr>
          <p:cNvPr id="7" name="Sous-titre 8">
            <a:extLst>
              <a:ext uri="{FF2B5EF4-FFF2-40B4-BE49-F238E27FC236}">
                <a16:creationId xmlns:a16="http://schemas.microsoft.com/office/drawing/2014/main" id="{EA2043CF-BF76-4F7E-832E-B7DF6429E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677" y="4111100"/>
            <a:ext cx="1001269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Bouchet Sophie</a:t>
            </a:r>
          </a:p>
          <a:p>
            <a:r>
              <a:rPr lang="en-US" u="sng" dirty="0"/>
              <a:t>C. </a:t>
            </a:r>
            <a:r>
              <a:rPr lang="en-US" u="sng" dirty="0" err="1"/>
              <a:t>Oget-Ebrad</a:t>
            </a:r>
            <a:r>
              <a:rPr lang="en-US" dirty="0"/>
              <a:t>, E. </a:t>
            </a:r>
            <a:r>
              <a:rPr lang="en-US" dirty="0" err="1"/>
              <a:t>Heumez</a:t>
            </a:r>
            <a:r>
              <a:rPr lang="en-US" dirty="0"/>
              <a:t>, L. </a:t>
            </a:r>
            <a:r>
              <a:rPr lang="en-US" dirty="0" err="1"/>
              <a:t>Duchalais</a:t>
            </a:r>
            <a:r>
              <a:rPr lang="en-US" dirty="0"/>
              <a:t>, E. </a:t>
            </a:r>
            <a:r>
              <a:rPr lang="fr-FR" dirty="0" err="1"/>
              <a:t>Goudemand-Dugué</a:t>
            </a:r>
            <a:r>
              <a:rPr lang="fr-FR" dirty="0"/>
              <a:t>, F.-X. Oury, J.-M. </a:t>
            </a:r>
            <a:r>
              <a:rPr lang="fr-FR" dirty="0" err="1"/>
              <a:t>Elsen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B7DD8-4C07-4328-939E-AAC4B72DEC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24/03/2026</a:t>
            </a:r>
          </a:p>
        </p:txBody>
      </p:sp>
      <p:pic>
        <p:nvPicPr>
          <p:cNvPr id="8" name="Google Shape;18;p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86609AF3-B78D-43D3-901C-F66AA18A87D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345"/>
          <a:stretch/>
        </p:blipFill>
        <p:spPr bwMode="auto">
          <a:xfrm>
            <a:off x="116499" y="3307803"/>
            <a:ext cx="1459420" cy="86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;p4">
            <a:extLst>
              <a:ext uri="{FF2B5EF4-FFF2-40B4-BE49-F238E27FC236}">
                <a16:creationId xmlns:a16="http://schemas.microsoft.com/office/drawing/2014/main" id="{0EABEA25-C746-4734-8987-03EA3D41999D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198283" y="5409570"/>
            <a:ext cx="1125405" cy="94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90265B-8843-405B-A7E1-A6688DC54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25" y="4931739"/>
            <a:ext cx="1963614" cy="598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49BC87-6684-4E8A-9191-10B270668A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692" y="4243469"/>
            <a:ext cx="1709803" cy="534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BFCD8E-A864-466B-AC7C-C45C651A10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23" y="727004"/>
            <a:ext cx="175137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1043662"/>
          </a:xfrm>
        </p:spPr>
        <p:txBody>
          <a:bodyPr numCol="2">
            <a:normAutofit/>
          </a:bodyPr>
          <a:lstStyle/>
          <a:p>
            <a:pPr marL="285750" indent="0">
              <a:buNone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FD = Florimond-Desprez			   </a:t>
            </a:r>
            <a:r>
              <a:rPr lang="fr-FR" dirty="0">
                <a:solidFill>
                  <a:srgbClr val="000000"/>
                </a:solidFill>
                <a:cs typeface="Calibri"/>
                <a:sym typeface="Calibri"/>
              </a:rPr>
              <a:t>CF = Clermont-Ferrand (INRAE PHACC)		 EM = Estrées-Mons (INRAE GCIE)	          	 AO = Agri-Obtentions		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real experimental data (1/2)</a:t>
            </a:r>
          </a:p>
        </p:txBody>
      </p:sp>
      <p:graphicFrame>
        <p:nvGraphicFramePr>
          <p:cNvPr id="6" name="Google Shape;144;p20">
            <a:extLst>
              <a:ext uri="{FF2B5EF4-FFF2-40B4-BE49-F238E27FC236}">
                <a16:creationId xmlns:a16="http://schemas.microsoft.com/office/drawing/2014/main" id="{0890F7D4-23FF-4FCF-B8EB-5C3D8958F8C7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1349944" y="2394065"/>
          <a:ext cx="3715615" cy="2468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438">
                  <a:extLst>
                    <a:ext uri="{9D8B030D-6E8A-4147-A177-3AD203B41FA5}">
                      <a16:colId xmlns:a16="http://schemas.microsoft.com/office/drawing/2014/main" val="1544095401"/>
                    </a:ext>
                  </a:extLst>
                </a:gridCol>
              </a:tblGrid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of crosses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noProof="0" dirty="0">
                          <a:latin typeface="AvenirNext LT Pro Cn" panose="020B0506020202020204" pitchFamily="34" charset="0"/>
                        </a:rPr>
                        <a:t>2020</a:t>
                      </a:r>
                      <a:endParaRPr lang="en-US" sz="1800" b="1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noProof="0" dirty="0">
                          <a:latin typeface="AvenirNext LT Pro Cn" panose="020B0506020202020204" pitchFamily="34" charset="0"/>
                        </a:rPr>
                        <a:t>2021</a:t>
                      </a:r>
                      <a:endParaRPr lang="en-US" sz="1800" b="1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noProof="0" dirty="0">
                          <a:latin typeface="AvenirNext LT Pro Cn" panose="020B0506020202020204" pitchFamily="34" charset="0"/>
                        </a:rPr>
                        <a:t>2022</a:t>
                      </a:r>
                      <a:endParaRPr lang="en-US" sz="1800" b="1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u="none" strike="noStrike" cap="none" noProof="0" dirty="0">
                          <a:latin typeface="AvenirNext LT Pro Cn" panose="020B0506020202020204" pitchFamily="34" charset="0"/>
                        </a:rPr>
                        <a:t>Total</a:t>
                      </a:r>
                      <a:endParaRPr lang="en-US" sz="1800" b="1" i="1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FD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noProof="0" dirty="0">
                          <a:latin typeface="AvenirNext LT Pro Cn" panose="020B0506020202020204" pitchFamily="34" charset="0"/>
                        </a:rPr>
                        <a:t>CF</a:t>
                      </a:r>
                      <a:endParaRPr lang="en-US" sz="1800" b="0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noProof="0" dirty="0">
                          <a:latin typeface="AvenirNext LT Pro Cn" panose="020B0506020202020204" pitchFamily="34" charset="0"/>
                        </a:rPr>
                        <a:t>7</a:t>
                      </a:r>
                      <a:endParaRPr lang="en-US" sz="1800" b="0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latin typeface="AvenirNext LT Pro Cn" panose="020B0506020202020204" pitchFamily="34" charset="0"/>
                        </a:rPr>
                        <a:t>7</a:t>
                      </a:r>
                      <a:endParaRPr lang="en-US" sz="1800" b="0" i="1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8845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noProof="0" dirty="0">
                          <a:latin typeface="AvenirNext LT Pro Cn" panose="020B0506020202020204" pitchFamily="34" charset="0"/>
                        </a:rPr>
                        <a:t>EM</a:t>
                      </a:r>
                      <a:endParaRPr lang="en-US" sz="1800" b="0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AO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60259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latin typeface="AvenirNext LT Pro Cn" panose="020B0506020202020204" pitchFamily="34" charset="0"/>
                        </a:rPr>
                        <a:t>Total</a:t>
                      </a:r>
                      <a:endParaRPr lang="en-US" sz="1800" b="0" i="1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A0DF883B-4087-4FFF-8848-366C069085E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44847" y="1145970"/>
            <a:ext cx="4012900" cy="1161828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rtlCol="0">
            <a:normAutofit/>
          </a:bodyPr>
          <a:lstStyle>
            <a:lvl1pPr marL="57150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3A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AvenirNext LT Pro Cn" panose="020B0506020202020204" pitchFamily="34" charset="0"/>
                <a:ea typeface="+mn-ea"/>
                <a:cs typeface="+mn-cs"/>
              </a:defRPr>
            </a:lvl1pPr>
            <a:lvl2pPr marL="742939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3A6"/>
              </a:buClr>
              <a:buFont typeface="AvenirNext LT Pro Cn" panose="020B0506020202020204" pitchFamily="34" charset="0"/>
              <a:buChar char="–"/>
              <a:defRPr sz="1600" kern="1200">
                <a:solidFill>
                  <a:schemeClr val="tx1"/>
                </a:solidFill>
                <a:latin typeface="AvenirNext LT Pro Cn" panose="020B0506020202020204" pitchFamily="34" charset="0"/>
                <a:ea typeface="+mn-ea"/>
                <a:cs typeface="+mn-cs"/>
              </a:defRPr>
            </a:lvl2pPr>
            <a:lvl3pPr marL="914377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3A6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venirNext LT Pro Cn" panose="020B0506020202020204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buSzPts val="100"/>
              <a:buFont typeface="Wingdings" panose="05000000000000000000" pitchFamily="2" charset="2"/>
              <a:buNone/>
            </a:pPr>
            <a:r>
              <a:rPr lang="fr-FR" dirty="0">
                <a:solidFill>
                  <a:srgbClr val="000000">
                    <a:alpha val="0"/>
                  </a:srgbClr>
                </a:solidFill>
                <a:cs typeface="Calibri"/>
                <a:sym typeface="Calibri"/>
              </a:rPr>
              <a:t>CAP = Cappelle (FD)	                       HOU = Houville (FD)		    LU = Lusignan (INRAE FERLUS)	 AUZ = Auzeville (INRAE GCA)</a:t>
            </a:r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5B4E5-A1D0-4603-8B78-0C760A8D77A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49944" y="4860592"/>
            <a:ext cx="3669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venirNext LT Pro Cn" panose="020B0506020202020204" pitchFamily="34" charset="0"/>
                <a:ea typeface="Times New Roman" panose="02020603050405020304" pitchFamily="18" charset="0"/>
              </a:rPr>
              <a:t>From 8 to 122 progenies per cross (</a:t>
            </a:r>
            <a:r>
              <a:rPr lang="en-US" sz="1600" b="1" dirty="0">
                <a:latin typeface="AvenirNext LT Pro Cn" panose="020B0506020202020204" pitchFamily="34" charset="0"/>
                <a:ea typeface="Times New Roman" panose="02020603050405020304" pitchFamily="18" charset="0"/>
              </a:rPr>
              <a:t>mean: 54.8</a:t>
            </a:r>
            <a:r>
              <a:rPr lang="en-US" sz="1600" dirty="0">
                <a:latin typeface="AvenirNext LT Pro Cn" panose="020B0506020202020204" pitchFamily="34" charset="0"/>
                <a:ea typeface="Times New Roman" panose="02020603050405020304" pitchFamily="18" charset="0"/>
              </a:rPr>
              <a:t>)</a:t>
            </a:r>
            <a:endParaRPr lang="fr-FR" sz="1600" dirty="0">
              <a:latin typeface="AvenirNext LT Pro Cn" panose="020B0506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3BF7D3-EB3A-96D3-F92C-B086796C5B04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40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1043662"/>
          </a:xfrm>
        </p:spPr>
        <p:txBody>
          <a:bodyPr numCol="2">
            <a:normAutofit/>
          </a:bodyPr>
          <a:lstStyle/>
          <a:p>
            <a:pPr marL="285750" indent="0">
              <a:buNone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FD = Florimond-Desprez			   </a:t>
            </a:r>
            <a:r>
              <a:rPr lang="fr-FR" dirty="0">
                <a:solidFill>
                  <a:srgbClr val="000000"/>
                </a:solidFill>
                <a:cs typeface="Calibri"/>
                <a:sym typeface="Calibri"/>
              </a:rPr>
              <a:t>CF = Clermont-Ferrand (INRAE PHACC)		 EM = Estrées-Mons (INRAE GCIE)	          	 AO = Agri-Obtentions		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real experimental data (1/2)</a:t>
            </a:r>
          </a:p>
        </p:txBody>
      </p:sp>
      <p:graphicFrame>
        <p:nvGraphicFramePr>
          <p:cNvPr id="6" name="Google Shape;144;p20">
            <a:extLst>
              <a:ext uri="{FF2B5EF4-FFF2-40B4-BE49-F238E27FC236}">
                <a16:creationId xmlns:a16="http://schemas.microsoft.com/office/drawing/2014/main" id="{0890F7D4-23FF-4FCF-B8EB-5C3D8958F8C7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515324" y="2474409"/>
          <a:ext cx="3715615" cy="2468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6438">
                  <a:extLst>
                    <a:ext uri="{9D8B030D-6E8A-4147-A177-3AD203B41FA5}">
                      <a16:colId xmlns:a16="http://schemas.microsoft.com/office/drawing/2014/main" val="1544095401"/>
                    </a:ext>
                  </a:extLst>
                </a:gridCol>
              </a:tblGrid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of crosses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noProof="0" dirty="0">
                          <a:latin typeface="AvenirNext LT Pro Cn" panose="020B0506020202020204" pitchFamily="34" charset="0"/>
                        </a:rPr>
                        <a:t>2020</a:t>
                      </a:r>
                      <a:endParaRPr lang="en-US" sz="1800" b="1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noProof="0" dirty="0">
                          <a:latin typeface="AvenirNext LT Pro Cn" panose="020B0506020202020204" pitchFamily="34" charset="0"/>
                        </a:rPr>
                        <a:t>2021</a:t>
                      </a:r>
                      <a:endParaRPr lang="en-US" sz="1800" b="1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noProof="0" dirty="0">
                          <a:latin typeface="AvenirNext LT Pro Cn" panose="020B0506020202020204" pitchFamily="34" charset="0"/>
                        </a:rPr>
                        <a:t>2022</a:t>
                      </a:r>
                      <a:endParaRPr lang="en-US" sz="1800" b="1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u="none" strike="noStrike" cap="none" noProof="0" dirty="0">
                          <a:latin typeface="AvenirNext LT Pro Cn" panose="020B0506020202020204" pitchFamily="34" charset="0"/>
                        </a:rPr>
                        <a:t>Total</a:t>
                      </a:r>
                      <a:endParaRPr lang="en-US" sz="1800" b="1" i="1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FD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noProof="0" dirty="0">
                          <a:latin typeface="AvenirNext LT Pro Cn" panose="020B0506020202020204" pitchFamily="34" charset="0"/>
                        </a:rPr>
                        <a:t>CF</a:t>
                      </a:r>
                      <a:endParaRPr lang="en-US" sz="1800" b="0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noProof="0" dirty="0">
                          <a:latin typeface="AvenirNext LT Pro Cn" panose="020B0506020202020204" pitchFamily="34" charset="0"/>
                        </a:rPr>
                        <a:t>7</a:t>
                      </a:r>
                      <a:endParaRPr lang="en-US" sz="1800" b="0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latin typeface="AvenirNext LT Pro Cn" panose="020B0506020202020204" pitchFamily="34" charset="0"/>
                        </a:rPr>
                        <a:t>7</a:t>
                      </a:r>
                      <a:endParaRPr lang="en-US" sz="1800" b="0" i="1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8845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noProof="0" dirty="0">
                          <a:latin typeface="AvenirNext LT Pro Cn" panose="020B0506020202020204" pitchFamily="34" charset="0"/>
                        </a:rPr>
                        <a:t>EM</a:t>
                      </a:r>
                      <a:endParaRPr lang="en-US" sz="1800" b="0" i="0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AO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60259"/>
                  </a:ext>
                </a:extLst>
              </a:tr>
              <a:tr h="2842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latin typeface="AvenirNext LT Pro Cn" panose="020B0506020202020204" pitchFamily="34" charset="0"/>
                        </a:rPr>
                        <a:t>Total</a:t>
                      </a:r>
                      <a:endParaRPr lang="en-US" sz="1800" b="0" i="1" u="none" strike="noStrike" cap="none" noProof="0" dirty="0">
                        <a:solidFill>
                          <a:srgbClr val="000000"/>
                        </a:solidFill>
                        <a:latin typeface="AvenirNext LT Pro Cn" panose="020B0506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u="none" strike="noStrike" cap="none" noProof="0" dirty="0">
                          <a:solidFill>
                            <a:srgbClr val="000000"/>
                          </a:solidFill>
                          <a:latin typeface="AvenirNext LT Pro Cn" panose="020B0506020202020204" pitchFamily="34" charset="0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A0DF883B-4087-4FFF-8848-366C069085E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44847" y="1145970"/>
            <a:ext cx="4012900" cy="1161828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rtlCol="0">
            <a:normAutofit/>
          </a:bodyPr>
          <a:lstStyle>
            <a:lvl1pPr marL="57150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3A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AvenirNext LT Pro Cn" panose="020B0506020202020204" pitchFamily="34" charset="0"/>
                <a:ea typeface="+mn-ea"/>
                <a:cs typeface="+mn-cs"/>
              </a:defRPr>
            </a:lvl1pPr>
            <a:lvl2pPr marL="742939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3A6"/>
              </a:buClr>
              <a:buFont typeface="AvenirNext LT Pro Cn" panose="020B0506020202020204" pitchFamily="34" charset="0"/>
              <a:buChar char="–"/>
              <a:defRPr sz="1600" kern="1200">
                <a:solidFill>
                  <a:schemeClr val="tx1"/>
                </a:solidFill>
                <a:latin typeface="AvenirNext LT Pro Cn" panose="020B0506020202020204" pitchFamily="34" charset="0"/>
                <a:ea typeface="+mn-ea"/>
                <a:cs typeface="+mn-cs"/>
              </a:defRPr>
            </a:lvl2pPr>
            <a:lvl3pPr marL="914377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3A6"/>
              </a:buClr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venirNext LT Pro Cn" panose="020B0506020202020204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buFont typeface="Wingdings" panose="05000000000000000000" pitchFamily="2" charset="2"/>
              <a:buNone/>
            </a:pPr>
            <a:r>
              <a:rPr lang="fr-FR" dirty="0">
                <a:solidFill>
                  <a:srgbClr val="000000"/>
                </a:solidFill>
                <a:cs typeface="Calibri"/>
                <a:sym typeface="Calibri"/>
              </a:rPr>
              <a:t>CAP = Cappelle (FD)	                       HOU = Houville (FD)		    LU = Lusignan (INRAE FERLUS)	 AUZ = Auzeville (INRAE GCA)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5B4E5-A1D0-4603-8B78-0C760A8D77A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8723" y="4943289"/>
            <a:ext cx="3669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venirNext LT Pro Cn" panose="020B0506020202020204" pitchFamily="34" charset="0"/>
                <a:ea typeface="Times New Roman" panose="02020603050405020304" pitchFamily="18" charset="0"/>
              </a:rPr>
              <a:t>From 8 to 122 progenies per cross (</a:t>
            </a:r>
            <a:r>
              <a:rPr lang="en-US" sz="1600" b="1" dirty="0">
                <a:latin typeface="AvenirNext LT Pro Cn" panose="020B0506020202020204" pitchFamily="34" charset="0"/>
                <a:ea typeface="Times New Roman" panose="02020603050405020304" pitchFamily="18" charset="0"/>
              </a:rPr>
              <a:t>mean: 54.8</a:t>
            </a:r>
            <a:r>
              <a:rPr lang="en-US" sz="1600" dirty="0">
                <a:latin typeface="AvenirNext LT Pro Cn" panose="020B0506020202020204" pitchFamily="34" charset="0"/>
                <a:ea typeface="Times New Roman" panose="02020603050405020304" pitchFamily="18" charset="0"/>
              </a:rPr>
              <a:t>)</a:t>
            </a:r>
            <a:endParaRPr lang="fr-FR" sz="1600" dirty="0">
              <a:latin typeface="AvenirNext LT Pro Cn" panose="020B0506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2D5298-B442-E2BF-F311-E77A5A8C412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5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6C9BF4-90B4-4ADA-A316-2E618EBBE5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3119" y="131404"/>
            <a:ext cx="1751370" cy="896400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54DC077-3801-4420-A392-527C5E877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30246"/>
              </p:ext>
            </p:extLst>
          </p:nvPr>
        </p:nvGraphicFramePr>
        <p:xfrm>
          <a:off x="4347540" y="3708849"/>
          <a:ext cx="7260130" cy="2005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5828">
                  <a:extLst>
                    <a:ext uri="{9D8B030D-6E8A-4147-A177-3AD203B41FA5}">
                      <a16:colId xmlns:a16="http://schemas.microsoft.com/office/drawing/2014/main" val="3383005217"/>
                    </a:ext>
                  </a:extLst>
                </a:gridCol>
                <a:gridCol w="1168881">
                  <a:extLst>
                    <a:ext uri="{9D8B030D-6E8A-4147-A177-3AD203B41FA5}">
                      <a16:colId xmlns:a16="http://schemas.microsoft.com/office/drawing/2014/main" val="2776155493"/>
                    </a:ext>
                  </a:extLst>
                </a:gridCol>
                <a:gridCol w="1170333">
                  <a:extLst>
                    <a:ext uri="{9D8B030D-6E8A-4147-A177-3AD203B41FA5}">
                      <a16:colId xmlns:a16="http://schemas.microsoft.com/office/drawing/2014/main" val="1093056282"/>
                    </a:ext>
                  </a:extLst>
                </a:gridCol>
                <a:gridCol w="1170333">
                  <a:extLst>
                    <a:ext uri="{9D8B030D-6E8A-4147-A177-3AD203B41FA5}">
                      <a16:colId xmlns:a16="http://schemas.microsoft.com/office/drawing/2014/main" val="185895692"/>
                    </a:ext>
                  </a:extLst>
                </a:gridCol>
                <a:gridCol w="1170333">
                  <a:extLst>
                    <a:ext uri="{9D8B030D-6E8A-4147-A177-3AD203B41FA5}">
                      <a16:colId xmlns:a16="http://schemas.microsoft.com/office/drawing/2014/main" val="1101037278"/>
                    </a:ext>
                  </a:extLst>
                </a:gridCol>
                <a:gridCol w="804422">
                  <a:extLst>
                    <a:ext uri="{9D8B030D-6E8A-4147-A177-3AD203B41FA5}">
                      <a16:colId xmlns:a16="http://schemas.microsoft.com/office/drawing/2014/main" val="29749839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Parcelles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2020-2021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2021-2022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2022-2023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2023-2024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Total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207490354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INRAE UE PHACC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789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804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1 593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4260826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INRAE UE GCIE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483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790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1 008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2 281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207142955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INRAE UE FERLUS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420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834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1 008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2 262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2903196449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INRAE UE GCA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416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820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450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1 686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2592906696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FLORIMOND-DESPREZ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916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689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300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1 905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393106499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Total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2 235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3 102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3 940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200">
                          <a:effectLst/>
                        </a:rPr>
                        <a:t>450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9 727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54" marR="66054" marT="66054" marB="66054" anchor="ctr"/>
                </a:tc>
                <a:extLst>
                  <a:ext uri="{0D108BD9-81ED-4DB2-BD59-A6C34878D82A}">
                    <a16:rowId xmlns:a16="http://schemas.microsoft.com/office/drawing/2014/main" val="215264566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053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2AA2CBDA-21D3-4A51-92EF-789199F3DD3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hangingPunct="0"/>
            <a:r>
              <a:rPr lang="en-US" sz="2000" b="1" dirty="0"/>
              <a:t>Genotypes</a:t>
            </a:r>
            <a:r>
              <a:rPr lang="en-US" sz="2000" dirty="0"/>
              <a:t>:</a:t>
            </a:r>
          </a:p>
          <a:p>
            <a:pPr lvl="1" hangingPunct="0"/>
            <a:r>
              <a:rPr lang="en-US" sz="2000" dirty="0"/>
              <a:t>After quality control (MAF &amp; call rate) and imputation of missing genotypes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2,146</a:t>
            </a:r>
            <a:r>
              <a:rPr lang="en-US" sz="2000" dirty="0">
                <a:sym typeface="Wingdings" panose="05000000000000000000" pitchFamily="2" charset="2"/>
              </a:rPr>
              <a:t> lines and </a:t>
            </a:r>
            <a:r>
              <a:rPr lang="en-US" sz="2000" b="1" dirty="0">
                <a:sym typeface="Wingdings" panose="05000000000000000000" pitchFamily="2" charset="2"/>
              </a:rPr>
              <a:t>23,140</a:t>
            </a:r>
            <a:r>
              <a:rPr lang="en-US" sz="2000" dirty="0">
                <a:sym typeface="Wingdings" panose="05000000000000000000" pitchFamily="2" charset="2"/>
              </a:rPr>
              <a:t> markers</a:t>
            </a:r>
            <a:endParaRPr lang="en-US" sz="2000" dirty="0"/>
          </a:p>
          <a:p>
            <a:endParaRPr lang="en-US" sz="2000" dirty="0"/>
          </a:p>
          <a:p>
            <a:pPr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Phenotypes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(BLUE values): </a:t>
            </a:r>
          </a:p>
          <a:p>
            <a:pPr lvl="1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Means of correlations between years: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0.69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(yield),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0.78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(grain protein content),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0.87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(plant height),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0.91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(heading date)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Training Population (TP) quality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E1CD4D-05F3-728C-42AB-049903CD2A7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21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2AA2CBDA-21D3-4A51-92EF-789199F3DD3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2000" b="1" dirty="0"/>
              <a:t>Genotypes</a:t>
            </a:r>
            <a:r>
              <a:rPr lang="en-US" sz="2000" dirty="0"/>
              <a:t>:</a:t>
            </a:r>
          </a:p>
          <a:p>
            <a:pPr lvl="1" hangingPunct="0"/>
            <a:r>
              <a:rPr lang="en-US" sz="2000" dirty="0"/>
              <a:t>After quality control (MAF &amp; call rate) and imputation of missing genotypes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2,146</a:t>
            </a:r>
            <a:r>
              <a:rPr lang="en-US" sz="2000" dirty="0">
                <a:sym typeface="Wingdings" panose="05000000000000000000" pitchFamily="2" charset="2"/>
              </a:rPr>
              <a:t> lines and </a:t>
            </a:r>
            <a:r>
              <a:rPr lang="en-US" sz="2000" b="1" dirty="0">
                <a:sym typeface="Wingdings" panose="05000000000000000000" pitchFamily="2" charset="2"/>
              </a:rPr>
              <a:t>23,140</a:t>
            </a:r>
            <a:r>
              <a:rPr lang="en-US" sz="2000" dirty="0">
                <a:sym typeface="Wingdings" panose="05000000000000000000" pitchFamily="2" charset="2"/>
              </a:rPr>
              <a:t> markers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Phenotypes</a:t>
            </a:r>
            <a:r>
              <a:rPr lang="en-US" sz="2000" dirty="0"/>
              <a:t> (BLUE values): </a:t>
            </a:r>
          </a:p>
          <a:p>
            <a:pPr lvl="1"/>
            <a:r>
              <a:rPr lang="en-US" sz="2000" dirty="0"/>
              <a:t>Means of correlations between years: </a:t>
            </a:r>
            <a:r>
              <a:rPr lang="en-US" sz="2000" b="1" dirty="0"/>
              <a:t>0.69</a:t>
            </a:r>
            <a:r>
              <a:rPr lang="en-US" sz="2000" dirty="0"/>
              <a:t> (yield), </a:t>
            </a:r>
            <a:r>
              <a:rPr lang="en-US" sz="2000" b="1" dirty="0"/>
              <a:t>0.78</a:t>
            </a:r>
            <a:r>
              <a:rPr lang="en-US" sz="2000" dirty="0"/>
              <a:t> (grain protein content), </a:t>
            </a:r>
            <a:r>
              <a:rPr lang="en-US" sz="2000" b="1" dirty="0"/>
              <a:t>0.87</a:t>
            </a:r>
            <a:r>
              <a:rPr lang="en-US" sz="2000" dirty="0"/>
              <a:t> (plant height), </a:t>
            </a:r>
            <a:r>
              <a:rPr lang="en-US" sz="2000" b="1" dirty="0"/>
              <a:t>0.91</a:t>
            </a:r>
            <a:r>
              <a:rPr lang="en-US" sz="2000" dirty="0"/>
              <a:t> (heading date)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Training Population (TP) quality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1E33F3-69CD-5EFA-1352-1B5B4C71A46E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28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2AA2CBDA-21D3-4A51-92EF-789199F3DD3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2000" b="1" dirty="0"/>
              <a:t>Genotypes</a:t>
            </a:r>
            <a:r>
              <a:rPr lang="en-US" sz="2000" dirty="0"/>
              <a:t>:</a:t>
            </a:r>
          </a:p>
          <a:p>
            <a:pPr lvl="1" hangingPunct="0"/>
            <a:r>
              <a:rPr lang="en-US" sz="2000" dirty="0"/>
              <a:t>After quality control (MAF &amp; call rate) and imputation of missing genotypes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2,146</a:t>
            </a:r>
            <a:r>
              <a:rPr lang="en-US" sz="2000" dirty="0">
                <a:sym typeface="Wingdings" panose="05000000000000000000" pitchFamily="2" charset="2"/>
              </a:rPr>
              <a:t> lines and </a:t>
            </a:r>
            <a:r>
              <a:rPr lang="en-US" sz="2000" b="1" dirty="0">
                <a:sym typeface="Wingdings" panose="05000000000000000000" pitchFamily="2" charset="2"/>
              </a:rPr>
              <a:t>23,140</a:t>
            </a:r>
            <a:r>
              <a:rPr lang="en-US" sz="2000" dirty="0">
                <a:sym typeface="Wingdings" panose="05000000000000000000" pitchFamily="2" charset="2"/>
              </a:rPr>
              <a:t> markers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Phenotypes</a:t>
            </a:r>
            <a:r>
              <a:rPr lang="en-US" sz="2000" dirty="0"/>
              <a:t> (BLUE values): </a:t>
            </a:r>
          </a:p>
          <a:p>
            <a:pPr lvl="1"/>
            <a:r>
              <a:rPr lang="en-US" sz="2000" dirty="0"/>
              <a:t>Means of correlations between years: </a:t>
            </a:r>
            <a:r>
              <a:rPr lang="en-US" sz="2000" b="1" dirty="0"/>
              <a:t>0.69</a:t>
            </a:r>
            <a:r>
              <a:rPr lang="en-US" sz="2000" dirty="0"/>
              <a:t> (yield), </a:t>
            </a:r>
            <a:r>
              <a:rPr lang="en-US" sz="2000" b="1" dirty="0"/>
              <a:t>0.78</a:t>
            </a:r>
            <a:r>
              <a:rPr lang="en-US" sz="2000" dirty="0"/>
              <a:t> (grain protein content), </a:t>
            </a:r>
            <a:r>
              <a:rPr lang="en-US" sz="2000" b="1" dirty="0"/>
              <a:t>0.87</a:t>
            </a:r>
            <a:r>
              <a:rPr lang="en-US" sz="2000" dirty="0"/>
              <a:t> (plant height), </a:t>
            </a:r>
            <a:r>
              <a:rPr lang="en-US" sz="2000" b="1" dirty="0"/>
              <a:t>0.91</a:t>
            </a:r>
            <a:r>
              <a:rPr lang="en-US" sz="2000" dirty="0"/>
              <a:t> (heading date)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Training Population (TP)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E05AD594-10C8-40EB-B9D1-B38ADB2356D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743192" y="4221158"/>
              <a:ext cx="5391404" cy="1910080"/>
            </p:xfrm>
            <a:graphic>
              <a:graphicData uri="http://schemas.openxmlformats.org/drawingml/2006/table">
                <a:tbl>
                  <a:tblPr firstRow="1"/>
                  <a:tblGrid>
                    <a:gridCol w="1671638">
                      <a:extLst>
                        <a:ext uri="{9D8B030D-6E8A-4147-A177-3AD203B41FA5}">
                          <a16:colId xmlns:a16="http://schemas.microsoft.com/office/drawing/2014/main" val="906169069"/>
                        </a:ext>
                      </a:extLst>
                    </a:gridCol>
                    <a:gridCol w="440690">
                      <a:extLst>
                        <a:ext uri="{9D8B030D-6E8A-4147-A177-3AD203B41FA5}">
                          <a16:colId xmlns:a16="http://schemas.microsoft.com/office/drawing/2014/main" val="4131386726"/>
                        </a:ext>
                      </a:extLst>
                    </a:gridCol>
                    <a:gridCol w="535940">
                      <a:extLst>
                        <a:ext uri="{9D8B030D-6E8A-4147-A177-3AD203B41FA5}">
                          <a16:colId xmlns:a16="http://schemas.microsoft.com/office/drawing/2014/main" val="1773598262"/>
                        </a:ext>
                      </a:extLst>
                    </a:gridCol>
                    <a:gridCol w="658050">
                      <a:extLst>
                        <a:ext uri="{9D8B030D-6E8A-4147-A177-3AD203B41FA5}">
                          <a16:colId xmlns:a16="http://schemas.microsoft.com/office/drawing/2014/main" val="2955141974"/>
                        </a:ext>
                      </a:extLst>
                    </a:gridCol>
                    <a:gridCol w="440690">
                      <a:extLst>
                        <a:ext uri="{9D8B030D-6E8A-4147-A177-3AD203B41FA5}">
                          <a16:colId xmlns:a16="http://schemas.microsoft.com/office/drawing/2014/main" val="3319091174"/>
                        </a:ext>
                      </a:extLst>
                    </a:gridCol>
                    <a:gridCol w="731710">
                      <a:extLst>
                        <a:ext uri="{9D8B030D-6E8A-4147-A177-3AD203B41FA5}">
                          <a16:colId xmlns:a16="http://schemas.microsoft.com/office/drawing/2014/main" val="1620381795"/>
                        </a:ext>
                      </a:extLst>
                    </a:gridCol>
                    <a:gridCol w="912686">
                      <a:extLst>
                        <a:ext uri="{9D8B030D-6E8A-4147-A177-3AD203B41FA5}">
                          <a16:colId xmlns:a16="http://schemas.microsoft.com/office/drawing/2014/main" val="1160520382"/>
                        </a:ext>
                      </a:extLst>
                    </a:gridCol>
                  </a:tblGrid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Trait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𝒈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𝒆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𝝈</m:t>
                                        </m:r>
                                      </m:e>
                                    </m:acc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𝒈</m:t>
                                        </m:r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𝒆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𝒓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𝐫𝐞𝐩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𝐩𝐥𝐨𝐭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1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𝐫𝐞𝐩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𝐝𝐞𝐬𝐢𝐠𝐧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3387812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Yield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18.9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237.1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24.8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15.4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0.32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0.91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2524124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Grain protein content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0.3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0.2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0.1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0.52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0.93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7537956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Plant height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32.6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56.5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6.5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5.6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0.73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136285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Heading date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12.6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65.5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1.9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0.85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0.99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8779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E05AD594-10C8-40EB-B9D1-B38ADB2356DE}"/>
                  </a:ext>
                </a:extLst>
              </p:cNvPr>
              <p:cNvGraphicFramePr>
                <a:graphicFrameLocks noGrp="1"/>
              </p:cNvGraphicFramePr>
              <p:nvPr>
                <p:custDataLst>
                  <p:tags r:id="rId7"/>
                </p:custDataLst>
                <p:extLst/>
              </p:nvPr>
            </p:nvGraphicFramePr>
            <p:xfrm>
              <a:off x="743192" y="4221158"/>
              <a:ext cx="5391404" cy="1778000"/>
            </p:xfrm>
            <a:graphic>
              <a:graphicData uri="http://schemas.openxmlformats.org/drawingml/2006/table">
                <a:tbl>
                  <a:tblPr firstRow="1"/>
                  <a:tblGrid>
                    <a:gridCol w="1671638">
                      <a:extLst>
                        <a:ext uri="{9D8B030D-6E8A-4147-A177-3AD203B41FA5}">
                          <a16:colId xmlns:a16="http://schemas.microsoft.com/office/drawing/2014/main" val="906169069"/>
                        </a:ext>
                      </a:extLst>
                    </a:gridCol>
                    <a:gridCol w="440690">
                      <a:extLst>
                        <a:ext uri="{9D8B030D-6E8A-4147-A177-3AD203B41FA5}">
                          <a16:colId xmlns:a16="http://schemas.microsoft.com/office/drawing/2014/main" val="4131386726"/>
                        </a:ext>
                      </a:extLst>
                    </a:gridCol>
                    <a:gridCol w="535940">
                      <a:extLst>
                        <a:ext uri="{9D8B030D-6E8A-4147-A177-3AD203B41FA5}">
                          <a16:colId xmlns:a16="http://schemas.microsoft.com/office/drawing/2014/main" val="1773598262"/>
                        </a:ext>
                      </a:extLst>
                    </a:gridCol>
                    <a:gridCol w="658050">
                      <a:extLst>
                        <a:ext uri="{9D8B030D-6E8A-4147-A177-3AD203B41FA5}">
                          <a16:colId xmlns:a16="http://schemas.microsoft.com/office/drawing/2014/main" val="2955141974"/>
                        </a:ext>
                      </a:extLst>
                    </a:gridCol>
                    <a:gridCol w="440690">
                      <a:extLst>
                        <a:ext uri="{9D8B030D-6E8A-4147-A177-3AD203B41FA5}">
                          <a16:colId xmlns:a16="http://schemas.microsoft.com/office/drawing/2014/main" val="3319091174"/>
                        </a:ext>
                      </a:extLst>
                    </a:gridCol>
                    <a:gridCol w="731710">
                      <a:extLst>
                        <a:ext uri="{9D8B030D-6E8A-4147-A177-3AD203B41FA5}">
                          <a16:colId xmlns:a16="http://schemas.microsoft.com/office/drawing/2014/main" val="1620381795"/>
                        </a:ext>
                      </a:extLst>
                    </a:gridCol>
                    <a:gridCol w="912686">
                      <a:extLst>
                        <a:ext uri="{9D8B030D-6E8A-4147-A177-3AD203B41FA5}">
                          <a16:colId xmlns:a16="http://schemas.microsoft.com/office/drawing/2014/main" val="1160520382"/>
                        </a:ext>
                      </a:extLst>
                    </a:gridCol>
                  </a:tblGrid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Trait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83333" t="-16949" r="-75138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5455" t="-16949" r="-51477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3704" t="-16949" r="-31944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45205" t="-16949" r="-37260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14167" t="-16949" r="-12666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91333" t="-16949" r="-133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387812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Yield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18.9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237.1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24.8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15.4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0.32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0.91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66666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52524124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Grain protein content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0.3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1.0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0.2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0.1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0.52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0.93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7537956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Plant height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32.6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56.5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6.5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5.6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0.73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0.97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136285"/>
                      </a:ext>
                    </a:extLst>
                  </a:tr>
                  <a:tr h="355600"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Heading date</a:t>
                          </a:r>
                          <a:endParaRPr lang="fr-FR" sz="1600" b="1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12.6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65.5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1.9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0.85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hangingPunct="0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AvenirNext LT Pro Cn" panose="020B0506020202020204" pitchFamily="34" charset="0"/>
                              <a:ea typeface="Times New Roman" panose="02020603050405020304" pitchFamily="18" charset="0"/>
                            </a:rPr>
                            <a:t>0.99</a:t>
                          </a:r>
                          <a:endParaRPr lang="fr-FR" sz="1600" dirty="0">
                            <a:effectLst/>
                            <a:latin typeface="AvenirNext LT Pro Cn" panose="020B0506020202020204" pitchFamily="34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99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87794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CCA3D618-4C00-4238-EB98-8EFD34D69374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11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5F50268-5527-49CA-9339-C865AB20AD0D}"/>
              </a:ext>
            </a:extLst>
          </p:cNvPr>
          <p:cNvGraphicFramePr>
            <a:graphicFrameLocks noGrp="1"/>
          </p:cNvGraphicFramePr>
          <p:nvPr/>
        </p:nvGraphicFramePr>
        <p:xfrm>
          <a:off x="6503719" y="4220284"/>
          <a:ext cx="5216235" cy="185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663">
                  <a:extLst>
                    <a:ext uri="{9D8B030D-6E8A-4147-A177-3AD203B41FA5}">
                      <a16:colId xmlns:a16="http://schemas.microsoft.com/office/drawing/2014/main" val="1205138097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351895489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3654712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593856944"/>
                    </a:ext>
                  </a:extLst>
                </a:gridCol>
                <a:gridCol w="1460663">
                  <a:extLst>
                    <a:ext uri="{9D8B030D-6E8A-4147-A177-3AD203B41FA5}">
                      <a16:colId xmlns:a16="http://schemas.microsoft.com/office/drawing/2014/main" val="1042931382"/>
                    </a:ext>
                  </a:extLst>
                </a:gridCol>
              </a:tblGrid>
              <a:tr h="62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Model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Yield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Prot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Plant Height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Heading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Date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141550"/>
                  </a:ext>
                </a:extLst>
              </a:tr>
              <a:tr h="607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BayesA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0.62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0.81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7689408"/>
                  </a:ext>
                </a:extLst>
              </a:tr>
              <a:tr h="607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rrBLUP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0.62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0.52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0.65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444456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484710E-C96A-4391-9D57-8F4AAD362ED1}"/>
              </a:ext>
            </a:extLst>
          </p:cNvPr>
          <p:cNvSpPr txBox="1"/>
          <p:nvPr/>
        </p:nvSpPr>
        <p:spPr>
          <a:xfrm>
            <a:off x="7550328" y="6106905"/>
            <a:ext cx="387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Predictive ability (cross validations)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68B412-B7F1-44BD-B93A-BB36BD588197}"/>
              </a:ext>
            </a:extLst>
          </p:cNvPr>
          <p:cNvSpPr txBox="1"/>
          <p:nvPr/>
        </p:nvSpPr>
        <p:spPr>
          <a:xfrm>
            <a:off x="2663537" y="6129793"/>
            <a:ext cx="30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Repetability of measures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20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137FD9-8040-4D3A-B858-273B84DA8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17ACC0-AEC9-4E37-BBE6-9FBB68F5D94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24CE00D-ED82-451E-97D3-7F297352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0"/>
            <a:ext cx="11568546" cy="1325563"/>
          </a:xfrm>
        </p:spPr>
        <p:txBody>
          <a:bodyPr/>
          <a:lstStyle/>
          <a:p>
            <a:r>
              <a:rPr lang="fr-FR" sz="3600">
                <a:solidFill>
                  <a:srgbClr val="00B050"/>
                </a:solidFill>
              </a:rPr>
              <a:t>Results: correlation genomic vs experimental predictions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D749EA6-B004-45DC-B225-82343D50D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90765"/>
              </p:ext>
            </p:extLst>
          </p:nvPr>
        </p:nvGraphicFramePr>
        <p:xfrm>
          <a:off x="3318164" y="2184405"/>
          <a:ext cx="6054436" cy="26300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98530">
                  <a:extLst>
                    <a:ext uri="{9D8B030D-6E8A-4147-A177-3AD203B41FA5}">
                      <a16:colId xmlns:a16="http://schemas.microsoft.com/office/drawing/2014/main" val="1123200354"/>
                    </a:ext>
                  </a:extLst>
                </a:gridCol>
                <a:gridCol w="1424573">
                  <a:extLst>
                    <a:ext uri="{9D8B030D-6E8A-4147-A177-3AD203B41FA5}">
                      <a16:colId xmlns:a16="http://schemas.microsoft.com/office/drawing/2014/main" val="3416279290"/>
                    </a:ext>
                  </a:extLst>
                </a:gridCol>
                <a:gridCol w="1232803">
                  <a:extLst>
                    <a:ext uri="{9D8B030D-6E8A-4147-A177-3AD203B41FA5}">
                      <a16:colId xmlns:a16="http://schemas.microsoft.com/office/drawing/2014/main" val="2660813599"/>
                    </a:ext>
                  </a:extLst>
                </a:gridCol>
                <a:gridCol w="1698530">
                  <a:extLst>
                    <a:ext uri="{9D8B030D-6E8A-4147-A177-3AD203B41FA5}">
                      <a16:colId xmlns:a16="http://schemas.microsoft.com/office/drawing/2014/main" val="2994668892"/>
                    </a:ext>
                  </a:extLst>
                </a:gridCol>
              </a:tblGrid>
              <a:tr h="786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Trait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cor_year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rep_plot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h²_genome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9305610"/>
                  </a:ext>
                </a:extLst>
              </a:tr>
              <a:tr h="390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Yield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0.48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0.32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0.53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7675564"/>
                  </a:ext>
                </a:extLst>
              </a:tr>
              <a:tr h="38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Prot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0.43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0.52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0.51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7776225"/>
                  </a:ext>
                </a:extLst>
              </a:tr>
              <a:tr h="549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Plant Height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0.79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0.73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0.56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721354"/>
                  </a:ext>
                </a:extLst>
              </a:tr>
              <a:tr h="519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Heading Date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0.88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0.85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0.73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535825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D4CB3B7-59CC-4DAE-B3EE-E4BD45F11E7E}"/>
              </a:ext>
            </a:extLst>
          </p:cNvPr>
          <p:cNvSpPr txBox="1"/>
          <p:nvPr/>
        </p:nvSpPr>
        <p:spPr>
          <a:xfrm>
            <a:off x="5146964" y="5091667"/>
            <a:ext cx="38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Repeatability of measures</a:t>
            </a:r>
          </a:p>
        </p:txBody>
      </p:sp>
    </p:spTree>
    <p:extLst>
      <p:ext uri="{BB962C8B-B14F-4D97-AF65-F5344CB8AC3E}">
        <p14:creationId xmlns:p14="http://schemas.microsoft.com/office/powerpoint/2010/main" val="324246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5067ED0-BB2D-4745-B1D9-50D9A77C2D79}"/>
              </a:ext>
            </a:extLst>
          </p:cNvPr>
          <p:cNvGrpSpPr/>
          <p:nvPr/>
        </p:nvGrpSpPr>
        <p:grpSpPr>
          <a:xfrm>
            <a:off x="290946" y="1413101"/>
            <a:ext cx="7696200" cy="4523508"/>
            <a:chOff x="-561251" y="0"/>
            <a:chExt cx="8605663" cy="548376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F116A4F-38E0-4EC8-B525-2963881BC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58" t="8115"/>
            <a:stretch/>
          </p:blipFill>
          <p:spPr>
            <a:xfrm>
              <a:off x="763534" y="2962913"/>
              <a:ext cx="3614541" cy="197810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4194F10-C854-46EC-9549-434FA8D1B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3" t="7847"/>
            <a:stretch/>
          </p:blipFill>
          <p:spPr>
            <a:xfrm>
              <a:off x="4406126" y="466131"/>
              <a:ext cx="3614541" cy="197810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2A1BC5E-5784-43AC-BDF2-227B936AD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3" t="7847"/>
            <a:stretch/>
          </p:blipFill>
          <p:spPr>
            <a:xfrm>
              <a:off x="735483" y="466132"/>
              <a:ext cx="3614541" cy="1978102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F27F5F8-E912-48B4-958C-D2CA50860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20"/>
            <a:stretch/>
          </p:blipFill>
          <p:spPr>
            <a:xfrm>
              <a:off x="4317134" y="2962911"/>
              <a:ext cx="3727278" cy="1978104"/>
            </a:xfrm>
            <a:prstGeom prst="rect">
              <a:avLst/>
            </a:prstGeom>
          </p:spPr>
        </p:pic>
        <p:sp>
          <p:nvSpPr>
            <p:cNvPr id="10" name="ZoneTexte 8">
              <a:extLst>
                <a:ext uri="{FF2B5EF4-FFF2-40B4-BE49-F238E27FC236}">
                  <a16:creationId xmlns:a16="http://schemas.microsoft.com/office/drawing/2014/main" id="{489D122D-EA55-4DD4-ABE6-44400594B884}"/>
                </a:ext>
              </a:extLst>
            </p:cNvPr>
            <p:cNvSpPr txBox="1"/>
            <p:nvPr/>
          </p:nvSpPr>
          <p:spPr>
            <a:xfrm>
              <a:off x="1983149" y="4466"/>
              <a:ext cx="1985850" cy="6612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Yield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ZoneTexte 9">
              <a:extLst>
                <a:ext uri="{FF2B5EF4-FFF2-40B4-BE49-F238E27FC236}">
                  <a16:creationId xmlns:a16="http://schemas.microsoft.com/office/drawing/2014/main" id="{49D332B5-931F-43E6-AB7C-2BD3519189F4}"/>
                </a:ext>
              </a:extLst>
            </p:cNvPr>
            <p:cNvSpPr txBox="1"/>
            <p:nvPr/>
          </p:nvSpPr>
          <p:spPr>
            <a:xfrm>
              <a:off x="5500357" y="0"/>
              <a:ext cx="1897450" cy="4881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Plant Height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ZoneTexte 10">
              <a:extLst>
                <a:ext uri="{FF2B5EF4-FFF2-40B4-BE49-F238E27FC236}">
                  <a16:creationId xmlns:a16="http://schemas.microsoft.com/office/drawing/2014/main" id="{EEB20C52-4318-456A-A6D0-65DD6599FFB5}"/>
                </a:ext>
              </a:extLst>
            </p:cNvPr>
            <p:cNvSpPr txBox="1"/>
            <p:nvPr/>
          </p:nvSpPr>
          <p:spPr>
            <a:xfrm>
              <a:off x="1983421" y="2544532"/>
              <a:ext cx="2575931" cy="464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Heading Date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ZoneTexte 11">
              <a:extLst>
                <a:ext uri="{FF2B5EF4-FFF2-40B4-BE49-F238E27FC236}">
                  <a16:creationId xmlns:a16="http://schemas.microsoft.com/office/drawing/2014/main" id="{8ABB4E78-829F-401D-8A60-143E885FD45A}"/>
                </a:ext>
              </a:extLst>
            </p:cNvPr>
            <p:cNvSpPr txBox="1"/>
            <p:nvPr/>
          </p:nvSpPr>
          <p:spPr>
            <a:xfrm>
              <a:off x="5499483" y="2524150"/>
              <a:ext cx="2486941" cy="5119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Protein Content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ZoneTexte 12">
              <a:extLst>
                <a:ext uri="{FF2B5EF4-FFF2-40B4-BE49-F238E27FC236}">
                  <a16:creationId xmlns:a16="http://schemas.microsoft.com/office/drawing/2014/main" id="{1D75E8B6-83D6-4093-9AF2-8C52A843CFD9}"/>
                </a:ext>
              </a:extLst>
            </p:cNvPr>
            <p:cNvSpPr txBox="1"/>
            <p:nvPr/>
          </p:nvSpPr>
          <p:spPr>
            <a:xfrm>
              <a:off x="-464863" y="1092550"/>
              <a:ext cx="1421728" cy="994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UC 7%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E6B0043-91FB-47EA-982B-2B07E554B38A}"/>
                </a:ext>
              </a:extLst>
            </p:cNvPr>
            <p:cNvSpPr txBox="1"/>
            <p:nvPr/>
          </p:nvSpPr>
          <p:spPr>
            <a:xfrm>
              <a:off x="-561251" y="3441456"/>
              <a:ext cx="1505913" cy="7898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UC 7%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8C5B48D-452B-4AA4-9B25-91E79350FE25}"/>
                </a:ext>
              </a:extLst>
            </p:cNvPr>
            <p:cNvSpPr txBox="1"/>
            <p:nvPr/>
          </p:nvSpPr>
          <p:spPr>
            <a:xfrm>
              <a:off x="1272413" y="4940362"/>
              <a:ext cx="3727278" cy="54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Phenotype top 7%</a:t>
              </a:r>
              <a:endParaRPr lang="fr-FR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3895602-DCFB-42B8-84E8-7375939D7E03}"/>
              </a:ext>
            </a:extLst>
          </p:cNvPr>
          <p:cNvSpPr txBox="1"/>
          <p:nvPr/>
        </p:nvSpPr>
        <p:spPr>
          <a:xfrm>
            <a:off x="7279123" y="5679818"/>
            <a:ext cx="2325645" cy="3607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Phénotype 7% meilleurs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itre 3">
            <a:extLst>
              <a:ext uri="{FF2B5EF4-FFF2-40B4-BE49-F238E27FC236}">
                <a16:creationId xmlns:a16="http://schemas.microsoft.com/office/drawing/2014/main" id="{299EBDB1-73FD-4DAE-A9AA-F7D4312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0"/>
            <a:ext cx="11568546" cy="1325563"/>
          </a:xfrm>
        </p:spPr>
        <p:txBody>
          <a:bodyPr/>
          <a:lstStyle/>
          <a:p>
            <a:r>
              <a:rPr lang="fr-FR" sz="3600">
                <a:solidFill>
                  <a:srgbClr val="00B050"/>
                </a:solidFill>
              </a:rPr>
              <a:t>Results: correlation genomic vs experimental predictions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ACBB8AF-93E6-453C-88D0-1C3605174BE1}"/>
              </a:ext>
            </a:extLst>
          </p:cNvPr>
          <p:cNvSpPr txBox="1"/>
          <p:nvPr/>
        </p:nvSpPr>
        <p:spPr>
          <a:xfrm>
            <a:off x="5341313" y="5488363"/>
            <a:ext cx="3333372" cy="448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Phenotype top 7%</a:t>
            </a:r>
            <a:endParaRPr lang="fr-FR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5BF4827-66A1-41C4-A674-815B16528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99252"/>
              </p:ext>
            </p:extLst>
          </p:nvPr>
        </p:nvGraphicFramePr>
        <p:xfrm>
          <a:off x="8074711" y="2938333"/>
          <a:ext cx="3403600" cy="937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44036646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01575967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14140905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3855409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PM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UC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5120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Yield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0.05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0.47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4154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GPC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0.62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0.52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20065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Plant Height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050195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Heading Date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0.92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0.46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effectLst/>
                        </a:rPr>
                        <a:t>0.7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240854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2A3E42A-C7E1-4BE6-A3A7-348F9AD54264}"/>
              </a:ext>
            </a:extLst>
          </p:cNvPr>
          <p:cNvSpPr txBox="1"/>
          <p:nvPr/>
        </p:nvSpPr>
        <p:spPr>
          <a:xfrm>
            <a:off x="8074711" y="4142509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Correlation observed/predictions</a:t>
            </a:r>
          </a:p>
        </p:txBody>
      </p:sp>
    </p:spTree>
    <p:extLst>
      <p:ext uri="{BB962C8B-B14F-4D97-AF65-F5344CB8AC3E}">
        <p14:creationId xmlns:p14="http://schemas.microsoft.com/office/powerpoint/2010/main" val="91013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CFAF8-A08E-4FE8-8840-0FCA5E2E8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2A8883-9F58-4D0C-AD17-78C4F801D20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04723CB-5B55-4ED3-A71C-B6CB6E4E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0"/>
            <a:ext cx="11568546" cy="1325563"/>
          </a:xfrm>
        </p:spPr>
        <p:txBody>
          <a:bodyPr/>
          <a:lstStyle/>
          <a:p>
            <a:r>
              <a:rPr lang="fr-FR" sz="3600">
                <a:solidFill>
                  <a:srgbClr val="00B050"/>
                </a:solidFill>
              </a:rPr>
              <a:t>Results: prediction of correlations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546F3E-C7AB-4DB6-BE3B-43F8622F80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7" y="2022764"/>
            <a:ext cx="4247458" cy="43641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5826F95-ACDD-4B44-A8D0-FDA367B5D848}"/>
              </a:ext>
            </a:extLst>
          </p:cNvPr>
          <p:cNvGraphicFramePr>
            <a:graphicFrameLocks noGrp="1"/>
          </p:cNvGraphicFramePr>
          <p:nvPr/>
        </p:nvGraphicFramePr>
        <p:xfrm>
          <a:off x="5541818" y="2667000"/>
          <a:ext cx="4479176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506">
                  <a:extLst>
                    <a:ext uri="{9D8B030D-6E8A-4147-A177-3AD203B41FA5}">
                      <a16:colId xmlns:a16="http://schemas.microsoft.com/office/drawing/2014/main" val="3383846702"/>
                    </a:ext>
                  </a:extLst>
                </a:gridCol>
                <a:gridCol w="1142835">
                  <a:extLst>
                    <a:ext uri="{9D8B030D-6E8A-4147-A177-3AD203B41FA5}">
                      <a16:colId xmlns:a16="http://schemas.microsoft.com/office/drawing/2014/main" val="234031258"/>
                    </a:ext>
                  </a:extLst>
                </a:gridCol>
                <a:gridCol w="1142835">
                  <a:extLst>
                    <a:ext uri="{9D8B030D-6E8A-4147-A177-3AD203B41FA5}">
                      <a16:colId xmlns:a16="http://schemas.microsoft.com/office/drawing/2014/main" val="3032131229"/>
                    </a:ext>
                  </a:extLst>
                </a:gridCol>
              </a:tblGrid>
              <a:tr h="384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Cor (cor(obs), cor(pred))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rrBLUP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BayesA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7179583"/>
                  </a:ext>
                </a:extLst>
              </a:tr>
              <a:tr h="384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Plant Height/Yield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9533635"/>
                  </a:ext>
                </a:extLst>
              </a:tr>
              <a:tr h="369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Protein /Yield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0.39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1523234"/>
                  </a:ext>
                </a:extLst>
              </a:tr>
              <a:tr h="369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Heading Date /Yield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0.61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0.65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5002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7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D51521-B946-4AA2-A694-0AAD7C779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D580D5-E711-4251-BCB2-1C4D65BB9E3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3F21CD1-88E6-4FF5-B88D-8A6C5825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07" y="135879"/>
            <a:ext cx="10430774" cy="1325563"/>
          </a:xfrm>
        </p:spPr>
        <p:txBody>
          <a:bodyPr/>
          <a:lstStyle/>
          <a:p>
            <a:r>
              <a:rPr lang="fr-FR">
                <a:solidFill>
                  <a:srgbClr val="00B050"/>
                </a:solidFill>
              </a:rPr>
              <a:t>Choose best elite crosses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80B664-38EC-41EB-86BF-2D3D5EDF28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90688"/>
            <a:ext cx="6109855" cy="43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1C5F62-E4D1-4F60-98E8-ED93742A2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/>
              <a:t>genetic architecture?</a:t>
            </a:r>
          </a:p>
          <a:p>
            <a:r>
              <a:rPr lang="fr-FR" sz="2000"/>
              <a:t>GxE?</a:t>
            </a:r>
          </a:p>
          <a:p>
            <a:r>
              <a:rPr lang="fr-FR" sz="2000"/>
              <a:t>population size? size of the experiment?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3CD3730-C3F1-45BD-A5C7-F296FD87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09" y="196060"/>
            <a:ext cx="10430774" cy="1325563"/>
          </a:xfrm>
        </p:spPr>
        <p:txBody>
          <a:bodyPr/>
          <a:lstStyle/>
          <a:p>
            <a:r>
              <a:rPr lang="fr-FR">
                <a:solidFill>
                  <a:srgbClr val="00B050"/>
                </a:solidFill>
              </a:rPr>
              <a:t>Why correlations between field and genomic predictions are not very high, especially SD?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959C4B85-0EF1-4A40-BFF2-5C49D6999FE2}"/>
              </a:ext>
            </a:extLst>
          </p:cNvPr>
          <p:cNvSpPr txBox="1">
            <a:spLocks/>
          </p:cNvSpPr>
          <p:nvPr/>
        </p:nvSpPr>
        <p:spPr>
          <a:xfrm>
            <a:off x="1115409" y="4306742"/>
            <a:ext cx="104307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We run simulations to better understand our predictive ability</a:t>
            </a:r>
          </a:p>
        </p:txBody>
      </p:sp>
    </p:spTree>
    <p:extLst>
      <p:ext uri="{BB962C8B-B14F-4D97-AF65-F5344CB8AC3E}">
        <p14:creationId xmlns:p14="http://schemas.microsoft.com/office/powerpoint/2010/main" val="150041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5267" y="137612"/>
            <a:ext cx="10261466" cy="732426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B050"/>
                </a:solidFill>
              </a:rPr>
              <a:t>PUBLICATION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D78A48-7598-4231-8816-B46210A4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109" y="1098801"/>
            <a:ext cx="8999213" cy="52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texte 7">
                <a:extLst>
                  <a:ext uri="{FF2B5EF4-FFF2-40B4-BE49-F238E27FC236}">
                    <a16:creationId xmlns:a16="http://schemas.microsoft.com/office/drawing/2014/main" id="{E2183329-DD2E-4FCB-93BA-0B5ED3589940}"/>
                  </a:ext>
                </a:extLst>
              </p:cNvPr>
              <p:cNvSpPr>
                <a:spLocks noGrp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122344" y="1537856"/>
                <a:ext cx="10129855" cy="446130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Different </a:t>
                </a:r>
                <a:r>
                  <a:rPr lang="en-US" sz="2000" b="1" dirty="0"/>
                  <a:t>prediction models </a:t>
                </a:r>
                <a:r>
                  <a:rPr lang="en-US" sz="2000" dirty="0"/>
                  <a:t>were tested to </a:t>
                </a:r>
                <a:r>
                  <a:rPr lang="en-US" sz="2000" b="1" dirty="0"/>
                  <a:t>estimate marker effects</a:t>
                </a:r>
                <a:r>
                  <a:rPr lang="en-US" sz="2000" dirty="0"/>
                  <a:t>: BayesA, BayesB, BayesC, Bayesian Lasso (BL), Bayesian Ridge Regression (BRR), Ridge Regression BLUP (       )</a:t>
                </a:r>
              </a:p>
              <a:p>
                <a:endParaRPr lang="en-US" sz="2000" dirty="0"/>
              </a:p>
              <a:p>
                <a:pPr>
                  <a:buSzPts val="100"/>
                </a:pPr>
                <a:r>
                  <a:rPr lang="en-US" dirty="0">
                    <a:solidFill>
                      <a:schemeClr val="tx1">
                        <a:alpha val="0"/>
                      </a:schemeClr>
                    </a:solidFill>
                  </a:rPr>
                  <a:t>We developed </a:t>
                </a:r>
                <a:r>
                  <a:rPr lang="en-US" b="1" dirty="0">
                    <a:solidFill>
                      <a:schemeClr val="tx1">
                        <a:alpha val="0"/>
                      </a:schemeClr>
                    </a:solidFill>
                  </a:rPr>
                  <a:t>2 alternative approaches </a:t>
                </a:r>
                <a:r>
                  <a:rPr lang="en-US" dirty="0">
                    <a:solidFill>
                      <a:schemeClr val="tx1">
                        <a:alpha val="0"/>
                      </a:schemeClr>
                    </a:solidFill>
                  </a:rPr>
                  <a:t>to compute </a:t>
                </a:r>
                <a:r>
                  <a:rPr lang="en-US" b="1" dirty="0">
                    <a:solidFill>
                      <a:schemeClr val="tx1">
                        <a:alpha val="0"/>
                      </a:schemeClr>
                    </a:solidFill>
                  </a:rPr>
                  <a:t>gametic variance </a:t>
                </a:r>
                <a:r>
                  <a:rPr lang="en-US" dirty="0">
                    <a:solidFill>
                      <a:schemeClr val="tx1">
                        <a:alpha val="0"/>
                      </a:schemeClr>
                    </a:solidFill>
                  </a:rPr>
                  <a:t>(tested only with Ridge Regression BLUP):</a:t>
                </a:r>
              </a:p>
              <a:p>
                <a:endParaRPr lang="en-US" dirty="0"/>
              </a:p>
              <a:p>
                <a:pPr lvl="1">
                  <a:buSzPts val="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chemeClr val="tx1">
                                <a:alpha val="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600" b="1" i="1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600" b="1" i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sz="1600" b="1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SD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fr-FR" sz="1600" b="1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fr-FR" sz="1600" b="1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fr-FR" sz="1600" b="1" i="1" smtClean="0"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1"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Vg</m:t>
                            </m:r>
                          </m:e>
                          <m:sub>
                            <m:r>
                              <a:rPr lang="en-US" sz="1600" b="1"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FF0000">
                                <a:alpha val="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1">
                            <a:solidFill>
                              <a:srgbClr val="FF0000">
                                <a:alpha val="0"/>
                              </a:srgbClr>
                            </a:solidFill>
                            <a:latin typeface="Cambria Math" panose="02040503050406030204" pitchFamily="18" charset="0"/>
                          </a:rPr>
                          <m:t>Vg</m:t>
                        </m:r>
                      </m:e>
                      <m:sub>
                        <m:r>
                          <a:rPr lang="fr-FR" sz="1600" b="1">
                            <a:solidFill>
                              <a:srgbClr val="FF0000">
                                <a:alpha val="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term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marker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effect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estimation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error</m:t>
                    </m:r>
                  </m:oMath>
                </a14:m>
                <a:endParaRPr lang="en-US" sz="1600" b="1" dirty="0">
                  <a:solidFill>
                    <a:schemeClr val="tx1">
                      <a:alpha val="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189" lvl="1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lvl="1">
                  <a:buSzPts val="100"/>
                </a:pPr>
                <a:r>
                  <a:rPr lang="en-US" dirty="0">
                    <a:solidFill>
                      <a:schemeClr val="tx1">
                        <a:alpha val="0"/>
                      </a:schemeClr>
                    </a:solidFill>
                  </a:rPr>
                  <a:t>Considering that the uncertainty of the estimation of marker effects is </a:t>
                </a:r>
                <a:r>
                  <a:rPr lang="en-US" b="1" dirty="0">
                    <a:solidFill>
                      <a:schemeClr val="tx1">
                        <a:alpha val="0"/>
                      </a:schemeClr>
                    </a:solidFill>
                  </a:rPr>
                  <a:t>modulated by the genomic constitution of each parent</a:t>
                </a:r>
                <a:r>
                  <a:rPr lang="en-US" dirty="0">
                    <a:solidFill>
                      <a:schemeClr val="tx1">
                        <a:alpha val="0"/>
                      </a:schemeClr>
                    </a:solidFill>
                  </a:rPr>
                  <a:t>:</a:t>
                </a:r>
              </a:p>
              <a:p>
                <a:pPr marL="285750" indent="0">
                  <a:buSzPts val="100"/>
                  <a:buNone/>
                </a:pPr>
                <a:r>
                  <a:rPr lang="en-US" sz="1600" dirty="0">
                    <a:solidFill>
                      <a:schemeClr val="tx1">
                        <a:alpha val="0"/>
                      </a:schemeClr>
                    </a:solidFill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chemeClr val="tx1">
                                <a:alpha val="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600" b="1" i="1">
                                <a:solidFill>
                                  <a:schemeClr val="tx1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sz="1600" b="1" i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sz="1600" b="1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SD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fr-FR" sz="1600" b="1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fr-FR" sz="1600" b="1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en-US" sz="1600" b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1600" b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fr-FR" sz="1600" b="1" i="1" smtClean="0"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1"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Vg</m:t>
                            </m:r>
                          </m:e>
                          <m:sub>
                            <m:r>
                              <a:rPr lang="en-US" sz="1600" b="1"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1" i="1" smtClean="0">
                            <a:solidFill>
                              <a:srgbClr val="FF0000">
                                <a:alpha val="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1">
                            <a:solidFill>
                              <a:srgbClr val="FF0000">
                                <a:alpha val="0"/>
                              </a:srgbClr>
                            </a:solidFill>
                            <a:latin typeface="Cambria Math" panose="02040503050406030204" pitchFamily="18" charset="0"/>
                          </a:rPr>
                          <m:t>Vg</m:t>
                        </m:r>
                      </m:e>
                      <m:sub>
                        <m:r>
                          <a:rPr lang="en-US" sz="1600" b="1">
                            <a:solidFill>
                              <a:srgbClr val="FF0000">
                                <a:alpha val="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term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fr-FR" sz="1600" b="1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genomic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constitution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each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chemeClr val="tx1">
                            <a:alpha val="0"/>
                          </a:schemeClr>
                        </a:solidFill>
                        <a:latin typeface="Cambria Math" panose="02040503050406030204" pitchFamily="18" charset="0"/>
                      </a:rPr>
                      <m:t>parent</m:t>
                    </m:r>
                  </m:oMath>
                </a14:m>
                <a:endParaRPr lang="fr-FR" sz="1600" b="1" dirty="0">
                  <a:solidFill>
                    <a:schemeClr val="tx1">
                      <a:alpha val="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Espace réservé du texte 7">
                <a:extLst>
                  <a:ext uri="{FF2B5EF4-FFF2-40B4-BE49-F238E27FC236}">
                    <a16:creationId xmlns:a16="http://schemas.microsoft.com/office/drawing/2014/main" id="{E2183329-DD2E-4FCB-93BA-0B5ED3589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8"/>
                </p:custDataLst>
              </p:nvPr>
            </p:nvSpPr>
            <p:spPr>
              <a:xfrm>
                <a:off x="1122344" y="1537856"/>
                <a:ext cx="10129855" cy="4461302"/>
              </a:xfrm>
              <a:blipFill>
                <a:blip r:embed="rId9"/>
                <a:stretch>
                  <a:fillRect t="-23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ous-titre 2">
            <a:extLst>
              <a:ext uri="{FF2B5EF4-FFF2-40B4-BE49-F238E27FC236}">
                <a16:creationId xmlns:a16="http://schemas.microsoft.com/office/drawing/2014/main" id="{8411217A-E5C4-4264-BBD0-8FBB3E3470A2}"/>
              </a:ext>
            </a:extLst>
          </p:cNvPr>
          <p:cNvSpPr>
            <a:spLocks noGrp="1"/>
          </p:cNvSpPr>
          <p:nvPr>
            <p:ph type="subTitle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Analytic formulae (genomic predictions) (2/2)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71596" y="110341"/>
            <a:ext cx="11448808" cy="888251"/>
          </a:xfrm>
        </p:spPr>
        <p:txBody>
          <a:bodyPr>
            <a:normAutofit fontScale="90000"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cross value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components predictive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F60F4-A8BB-4CD1-9398-A8013B17EF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95724" y="1761639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Next LT Pro Cn" panose="020B0506020202020204" pitchFamily="34" charset="0"/>
              </a:rPr>
              <a:t>Vg1</a:t>
            </a:r>
            <a:endParaRPr lang="fr-FR" dirty="0">
              <a:latin typeface="AvenirNext LT Pro Cn" panose="020B0506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FBA4CF-A565-3703-7242-38501E55186D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53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71EAC07-3E5D-459F-86AC-3B21ACAB17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659533" y="0"/>
            <a:ext cx="153246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TP = Training Population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2EBC9F-35E9-FDB4-ADF4-34CC90914C34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75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71EAC07-3E5D-459F-86AC-3B21ACAB17A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30026" y="5845295"/>
            <a:ext cx="208893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Training Population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75FEAF-B99F-7A36-4CB1-2D899577954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558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7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DDDCE3F-1E97-879A-B1FE-28B3E55ADB5B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40896D-1C7A-4B2C-BBCA-D46931D8615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830026" y="5845295"/>
            <a:ext cx="208893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Training Population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3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7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5AE13B-E66E-4A31-90FB-1B87D3CFA957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A6C3B4-FDEF-475E-A51B-2CA7C345F0A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830026" y="5845295"/>
            <a:ext cx="208893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321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8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9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E78261-6DAB-E8CF-B543-5BB7C8850462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742ECF-308B-4F96-A3E8-49EC23CF0F2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830026" y="5845295"/>
            <a:ext cx="208893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38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9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0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13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2DB3A9E-7839-C66D-49E2-4345569C4EC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715E88-CCA4-4718-872B-D97AD1E2E68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11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0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1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2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15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ED3B31C-408F-765B-1E62-70AE4228434B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E58CDD-A062-41DD-80A9-7872E691CC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36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1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2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3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4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5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18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A5E7BC2-08CC-4A32-B146-96473356CAF7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E9BAD7-95D9-4182-BDDD-F11B5112A9A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914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1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2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3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4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5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19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F674BE87-38E4-C71D-DCB1-CE15061D0AC7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1087DA-3611-4227-98DE-091625F92F2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6BF6CBD7-3EC2-4056-96D3-2B91A754FF7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30395" y="3226905"/>
            <a:ext cx="4937149" cy="3249332"/>
            <a:chOff x="5696585" y="626746"/>
            <a:chExt cx="4937149" cy="324933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6EA3434-B543-42BD-9E26-9BB2D174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585" y="996078"/>
              <a:ext cx="4937149" cy="2880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3DC43A-21C4-4401-AA4D-32F32D7549DD}"/>
                </a:ext>
              </a:extLst>
            </p:cNvPr>
            <p:cNvSpPr/>
            <p:nvPr/>
          </p:nvSpPr>
          <p:spPr>
            <a:xfrm>
              <a:off x="7472308" y="626746"/>
              <a:ext cx="2544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venirNext LT Pro Cn" panose="020B0506020202020204" pitchFamily="34" charset="0"/>
                </a:rPr>
                <a:t>Breeding values of progenies</a:t>
              </a:r>
              <a:endParaRPr lang="fr-FR" dirty="0">
                <a:latin typeface="AvenirNext LT Pro Cn" panose="020B0506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texte 1">
                <a:extLst>
                  <a:ext uri="{FF2B5EF4-FFF2-40B4-BE49-F238E27FC236}">
                    <a16:creationId xmlns:a16="http://schemas.microsoft.com/office/drawing/2014/main" id="{891C932B-9078-494F-889D-69ACCAFFFDDD}"/>
                  </a:ext>
                </a:extLst>
              </p:cNvPr>
              <p:cNvSpPr>
                <a:spLocks noGrp="1"/>
              </p:cNvSpPr>
              <p:nvPr>
                <p:ph type="body" idx="1"/>
                <p:custDataLst>
                  <p:tags r:id="rId3"/>
                </p:custDataLst>
              </p:nvPr>
            </p:nvSpPr>
            <p:spPr>
              <a:xfrm>
                <a:off x="-128939" y="1407221"/>
                <a:ext cx="9680172" cy="446130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In breeding programs, commercial lines are selected among the </a:t>
                </a:r>
                <a:r>
                  <a:rPr lang="en-US" sz="2000" b="1" dirty="0"/>
                  <a:t>best progenies </a:t>
                </a:r>
                <a:r>
                  <a:rPr lang="en-US" sz="2000" dirty="0"/>
                  <a:t>of a set of </a:t>
                </a:r>
                <a:r>
                  <a:rPr lang="en-US" sz="2000" b="1" dirty="0"/>
                  <a:t>promising crosses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 strategy to select best crosses is based on the </a:t>
                </a:r>
                <a14:m>
                  <m:oMath xmlns:m="http://schemas.openxmlformats.org/officeDocument/2006/math">
                    <m:r>
                      <a:rPr lang="fr-FR" sz="2000" b="1" i="0">
                        <a:latin typeface="Cambria Math" panose="02040503050406030204" pitchFamily="18" charset="0"/>
                      </a:rPr>
                      <m:t>𝐔𝐂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b="1" dirty="0"/>
                  <a:t>Usefulness Criterion</a:t>
                </a:r>
                <a:r>
                  <a:rPr lang="en-US" sz="2000" dirty="0"/>
                  <a:t>): </a:t>
                </a:r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285750" indent="0">
                  <a:buNone/>
                </a:pPr>
                <a:r>
                  <a:rPr lang="fr-FR" sz="2000" i="1" dirty="0">
                    <a:latin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UC</m:t>
                        </m:r>
                      </m:e>
                      <m:sub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b="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PM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000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0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sz="2000" i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SD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</a:rPr>
                          <m:t>UC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sz="2000" dirty="0">
                    <a:latin typeface="Cambria Math" panose="02040503050406030204" pitchFamily="18" charset="0"/>
                  </a:rPr>
                  <a:t>: </a:t>
                </a:r>
                <a:r>
                  <a:rPr lang="en-US" sz="2000" b="1" dirty="0"/>
                  <a:t>Usefulness Criterion </a:t>
                </a:r>
                <a:r>
                  <a:rPr lang="en-US" sz="2000" dirty="0"/>
                  <a:t>(expected mean of best progenies of 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PM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b="1" dirty="0"/>
                  <a:t>Parental Mean </a:t>
                </a:r>
                <a:r>
                  <a:rPr lang="en-US" sz="2000" dirty="0"/>
                  <a:t>(expected mean of a 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progeny)</a:t>
                </a: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000" dirty="0"/>
                  <a:t>: selection intensity (~1.91 corresponding to 7% in our study)</a:t>
                </a:r>
              </a:p>
              <a:p>
                <a:pPr marL="2857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SD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/>
                  <a:t>: </a:t>
                </a:r>
                <a:r>
                  <a:rPr lang="en-US" sz="2000" b="1" dirty="0"/>
                  <a:t>progeny Standard Deviation </a:t>
                </a:r>
                <a:r>
                  <a:rPr lang="en-US" sz="2000" dirty="0"/>
                  <a:t>(square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progeny </a:t>
                </a:r>
                <a:r>
                  <a:rPr lang="en-US" sz="2000"/>
                  <a:t>variance)</a:t>
                </a:r>
              </a:p>
              <a:p>
                <a:pPr marL="285750" indent="0">
                  <a:buNone/>
                </a:pPr>
                <a:r>
                  <a:rPr lang="en-US" sz="2000"/>
                  <a:t>estimated using estimated recombination rate (Danguy et al, 2021) and marker effects</a:t>
                </a:r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Espace réservé du texte 1">
                <a:extLst>
                  <a:ext uri="{FF2B5EF4-FFF2-40B4-BE49-F238E27FC236}">
                    <a16:creationId xmlns:a16="http://schemas.microsoft.com/office/drawing/2014/main" id="{891C932B-9078-494F-889D-69ACCAFFF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8"/>
                </p:custDataLst>
              </p:nvPr>
            </p:nvSpPr>
            <p:spPr>
              <a:xfrm>
                <a:off x="-128939" y="1407221"/>
                <a:ext cx="9680172" cy="4461302"/>
              </a:xfrm>
              <a:blipFill>
                <a:blip r:embed="rId9"/>
                <a:stretch>
                  <a:fillRect t="-2322" r="-1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0EF61A-DD67-7D76-55F9-B43BEAD62D7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255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2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3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4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5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6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7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21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5756C83-5BB5-3D55-1186-8422F39829F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7D665EC-C3E1-4193-8B8B-328D5BD0586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025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22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5ADDA99A-E775-EF65-31C6-D7D50DF09809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98287BD-7A8C-499C-B1F3-2D9C4EEA1BAC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157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24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0ABF0C7-E651-49F5-0316-FF53792CB5E6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5FBB795-0274-47C3-A356-526B545BDB8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0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ECA5F-564E-4717-971E-8F51CFD6FC0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090463" y="264932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progenies per cross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25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422501EC-8339-F759-A056-DA603293A057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D734D8-CAB9-4F93-B1A1-4361891AE35C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314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AFC62CB9-22E4-4132-B7C7-FD9721F126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92677" y="3809352"/>
            <a:ext cx="1122400" cy="62519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C8F631D-9C20-4E9D-91BE-87536C81FA1D}"/>
              </a:ext>
            </a:extLst>
          </p:cNvPr>
          <p:cNvCxnSpPr>
            <a:cxnSpLocks/>
            <a:stCxn id="65" idx="2"/>
            <a:endCxn id="66" idx="0"/>
          </p:cNvCxnSpPr>
          <p:nvPr>
            <p:custDataLst>
              <p:tags r:id="rId22"/>
            </p:custDataLst>
          </p:nvPr>
        </p:nvCxnSpPr>
        <p:spPr>
          <a:xfrm flipH="1">
            <a:off x="6953877" y="3561269"/>
            <a:ext cx="1606627" cy="2480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9E25F98-D4B9-4621-8A56-5DA6C0C2B2CA}"/>
              </a:ext>
            </a:extLst>
          </p:cNvPr>
          <p:cNvCxnSpPr>
            <a:cxnSpLocks/>
            <a:stCxn id="54" idx="2"/>
            <a:endCxn id="66" idx="0"/>
          </p:cNvCxnSpPr>
          <p:nvPr>
            <p:custDataLst>
              <p:tags r:id="rId23"/>
            </p:custDataLst>
          </p:nvPr>
        </p:nvCxnSpPr>
        <p:spPr>
          <a:xfrm>
            <a:off x="2345006" y="3561307"/>
            <a:ext cx="4608871" cy="2480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ECA5F-564E-4717-971E-8F51CFD6FC0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090463" y="264932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progenies per cross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28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FCA475C-ACD6-FB3B-0DE6-ECF9945AFC6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B591D19-4E78-4228-874A-0DDE33CC8B10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0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AFC62CB9-22E4-4132-B7C7-FD9721F126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92677" y="3809352"/>
            <a:ext cx="1122400" cy="62519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C8F631D-9C20-4E9D-91BE-87536C81FA1D}"/>
              </a:ext>
            </a:extLst>
          </p:cNvPr>
          <p:cNvCxnSpPr>
            <a:cxnSpLocks/>
            <a:stCxn id="65" idx="2"/>
            <a:endCxn id="66" idx="0"/>
          </p:cNvCxnSpPr>
          <p:nvPr>
            <p:custDataLst>
              <p:tags r:id="rId22"/>
            </p:custDataLst>
          </p:nvPr>
        </p:nvCxnSpPr>
        <p:spPr>
          <a:xfrm flipH="1">
            <a:off x="6953877" y="3561269"/>
            <a:ext cx="1606627" cy="2480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9E25F98-D4B9-4621-8A56-5DA6C0C2B2CA}"/>
              </a:ext>
            </a:extLst>
          </p:cNvPr>
          <p:cNvCxnSpPr>
            <a:cxnSpLocks/>
            <a:stCxn id="54" idx="2"/>
            <a:endCxn id="66" idx="0"/>
          </p:cNvCxnSpPr>
          <p:nvPr>
            <p:custDataLst>
              <p:tags r:id="rId23"/>
            </p:custDataLst>
          </p:nvPr>
        </p:nvCxnSpPr>
        <p:spPr>
          <a:xfrm>
            <a:off x="2345006" y="3561307"/>
            <a:ext cx="4608871" cy="2480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B63D07C8-F54C-4307-9680-302FFE4771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770667" y="3810089"/>
            <a:ext cx="1579675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A7CC43D-8081-435F-A211-95BA2A613224}"/>
              </a:ext>
            </a:extLst>
          </p:cNvPr>
          <p:cNvCxnSpPr>
            <a:cxnSpLocks/>
            <a:stCxn id="66" idx="3"/>
            <a:endCxn id="69" idx="1"/>
          </p:cNvCxnSpPr>
          <p:nvPr>
            <p:custDataLst>
              <p:tags r:id="rId25"/>
            </p:custDataLst>
          </p:nvPr>
        </p:nvCxnSpPr>
        <p:spPr>
          <a:xfrm>
            <a:off x="7515077" y="4121950"/>
            <a:ext cx="255590" cy="7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ECA5F-564E-4717-971E-8F51CFD6FC03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090463" y="264932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progenies per cross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30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3587D636-4C9C-598F-95F4-DE8616B8108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0A3E3A0-2BCE-43B6-94CF-85BBA4A66E7F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90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AFC62CB9-22E4-4132-B7C7-FD9721F126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92677" y="3809352"/>
            <a:ext cx="1122400" cy="62519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C8F631D-9C20-4E9D-91BE-87536C81FA1D}"/>
              </a:ext>
            </a:extLst>
          </p:cNvPr>
          <p:cNvCxnSpPr>
            <a:cxnSpLocks/>
            <a:stCxn id="65" idx="2"/>
            <a:endCxn id="66" idx="0"/>
          </p:cNvCxnSpPr>
          <p:nvPr>
            <p:custDataLst>
              <p:tags r:id="rId22"/>
            </p:custDataLst>
          </p:nvPr>
        </p:nvCxnSpPr>
        <p:spPr>
          <a:xfrm flipH="1">
            <a:off x="6953877" y="3561269"/>
            <a:ext cx="1606627" cy="2480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9E25F98-D4B9-4621-8A56-5DA6C0C2B2CA}"/>
              </a:ext>
            </a:extLst>
          </p:cNvPr>
          <p:cNvCxnSpPr>
            <a:cxnSpLocks/>
            <a:stCxn id="54" idx="2"/>
            <a:endCxn id="66" idx="0"/>
          </p:cNvCxnSpPr>
          <p:nvPr>
            <p:custDataLst>
              <p:tags r:id="rId23"/>
            </p:custDataLst>
          </p:nvPr>
        </p:nvCxnSpPr>
        <p:spPr>
          <a:xfrm>
            <a:off x="2345006" y="3561307"/>
            <a:ext cx="4608871" cy="2480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B63D07C8-F54C-4307-9680-302FFE4771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770667" y="3810089"/>
            <a:ext cx="1579675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 : coins arrondis 89">
            <a:extLst>
              <a:ext uri="{FF2B5EF4-FFF2-40B4-BE49-F238E27FC236}">
                <a16:creationId xmlns:a16="http://schemas.microsoft.com/office/drawing/2014/main" id="{6593BCC1-7DFC-47A6-B2BA-6274BF39D93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702637" y="4676533"/>
            <a:ext cx="1715734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progeny_phenotypes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A7CC43D-8081-435F-A211-95BA2A613224}"/>
              </a:ext>
            </a:extLst>
          </p:cNvPr>
          <p:cNvCxnSpPr>
            <a:cxnSpLocks/>
            <a:stCxn id="66" idx="3"/>
            <a:endCxn id="69" idx="1"/>
          </p:cNvCxnSpPr>
          <p:nvPr>
            <p:custDataLst>
              <p:tags r:id="rId26"/>
            </p:custDataLst>
          </p:nvPr>
        </p:nvCxnSpPr>
        <p:spPr>
          <a:xfrm>
            <a:off x="7515077" y="4121950"/>
            <a:ext cx="255590" cy="7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189B1CC-81F8-4F65-8DF7-18C332340758}"/>
              </a:ext>
            </a:extLst>
          </p:cNvPr>
          <p:cNvCxnSpPr>
            <a:cxnSpLocks/>
            <a:stCxn id="69" idx="2"/>
            <a:endCxn id="70" idx="0"/>
          </p:cNvCxnSpPr>
          <p:nvPr>
            <p:custDataLst>
              <p:tags r:id="rId27"/>
            </p:custDataLst>
          </p:nvPr>
        </p:nvCxnSpPr>
        <p:spPr>
          <a:xfrm flipH="1">
            <a:off x="8560504" y="4435283"/>
            <a:ext cx="1" cy="2412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ECA5F-564E-4717-971E-8F51CFD6FC0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090463" y="264932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progenies per cross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32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80865B1-ABEF-5624-EFE9-81AF283F0CAD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447357C-9748-416C-80BD-8C448C405639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336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AFC62CB9-22E4-4132-B7C7-FD9721F126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92677" y="3809352"/>
            <a:ext cx="1122400" cy="62519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C8F631D-9C20-4E9D-91BE-87536C81FA1D}"/>
              </a:ext>
            </a:extLst>
          </p:cNvPr>
          <p:cNvCxnSpPr>
            <a:cxnSpLocks/>
            <a:stCxn id="65" idx="2"/>
            <a:endCxn id="66" idx="0"/>
          </p:cNvCxnSpPr>
          <p:nvPr>
            <p:custDataLst>
              <p:tags r:id="rId22"/>
            </p:custDataLst>
          </p:nvPr>
        </p:nvCxnSpPr>
        <p:spPr>
          <a:xfrm flipH="1">
            <a:off x="6953877" y="3561269"/>
            <a:ext cx="1606627" cy="2480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9E25F98-D4B9-4621-8A56-5DA6C0C2B2CA}"/>
              </a:ext>
            </a:extLst>
          </p:cNvPr>
          <p:cNvCxnSpPr>
            <a:cxnSpLocks/>
            <a:stCxn id="54" idx="2"/>
            <a:endCxn id="66" idx="0"/>
          </p:cNvCxnSpPr>
          <p:nvPr>
            <p:custDataLst>
              <p:tags r:id="rId23"/>
            </p:custDataLst>
          </p:nvPr>
        </p:nvCxnSpPr>
        <p:spPr>
          <a:xfrm>
            <a:off x="2345006" y="3561307"/>
            <a:ext cx="4608871" cy="2480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B63D07C8-F54C-4307-9680-302FFE4771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770667" y="3810089"/>
            <a:ext cx="1579675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 : coins arrondis 89">
            <a:extLst>
              <a:ext uri="{FF2B5EF4-FFF2-40B4-BE49-F238E27FC236}">
                <a16:creationId xmlns:a16="http://schemas.microsoft.com/office/drawing/2014/main" id="{6593BCC1-7DFC-47A6-B2BA-6274BF39D93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702637" y="4676533"/>
            <a:ext cx="1715734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progeny_phenotypes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A7CC43D-8081-435F-A211-95BA2A613224}"/>
              </a:ext>
            </a:extLst>
          </p:cNvPr>
          <p:cNvCxnSpPr>
            <a:cxnSpLocks/>
            <a:stCxn id="66" idx="3"/>
            <a:endCxn id="69" idx="1"/>
          </p:cNvCxnSpPr>
          <p:nvPr>
            <p:custDataLst>
              <p:tags r:id="rId26"/>
            </p:custDataLst>
          </p:nvPr>
        </p:nvCxnSpPr>
        <p:spPr>
          <a:xfrm>
            <a:off x="7515077" y="4121950"/>
            <a:ext cx="255590" cy="7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189B1CC-81F8-4F65-8DF7-18C332340758}"/>
              </a:ext>
            </a:extLst>
          </p:cNvPr>
          <p:cNvCxnSpPr>
            <a:cxnSpLocks/>
            <a:stCxn id="69" idx="2"/>
            <a:endCxn id="70" idx="0"/>
          </p:cNvCxnSpPr>
          <p:nvPr>
            <p:custDataLst>
              <p:tags r:id="rId27"/>
            </p:custDataLst>
          </p:nvPr>
        </p:nvCxnSpPr>
        <p:spPr>
          <a:xfrm flipH="1">
            <a:off x="8560504" y="4435283"/>
            <a:ext cx="1" cy="2412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 : coins arrondis 64">
            <a:extLst>
              <a:ext uri="{FF2B5EF4-FFF2-40B4-BE49-F238E27FC236}">
                <a16:creationId xmlns:a16="http://schemas.microsoft.com/office/drawing/2014/main" id="{6111EE8B-52AC-4457-8642-BA5A361B88E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958610" y="5636974"/>
            <a:ext cx="2199458" cy="624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Weighted Pearson’s correlation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76A2EE9B-FC89-4637-80A3-F62020E1F1DC}"/>
              </a:ext>
            </a:extLst>
          </p:cNvPr>
          <p:cNvCxnSpPr>
            <a:stCxn id="55" idx="2"/>
            <a:endCxn id="70" idx="2"/>
          </p:cNvCxnSpPr>
          <p:nvPr>
            <p:custDataLst>
              <p:tags r:id="rId30"/>
            </p:custDataLst>
          </p:nvPr>
        </p:nvCxnSpPr>
        <p:spPr>
          <a:xfrm rot="5400000" flipH="1" flipV="1">
            <a:off x="7084304" y="4040652"/>
            <a:ext cx="8329" cy="2944069"/>
          </a:xfrm>
          <a:prstGeom prst="curvedConnector3">
            <a:avLst>
              <a:gd name="adj1" fmla="val -86789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ECA5F-564E-4717-971E-8F51CFD6FC0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090463" y="264932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progenies per cross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34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69CC946-04E3-535D-CC29-585C0C4BA13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F325283-AB88-45EA-A401-B459AFB02CED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757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simulation design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E6D05D4-5552-4998-9F9F-86526CC094C5}"/>
              </a:ext>
            </a:extLst>
          </p:cNvPr>
          <p:cNvCxnSpPr>
            <a:cxnSpLocks/>
            <a:stCxn id="54" idx="3"/>
            <a:endCxn id="44" idx="1"/>
          </p:cNvCxnSpPr>
          <p:nvPr>
            <p:custDataLst>
              <p:tags r:id="rId3"/>
            </p:custDataLst>
          </p:nvPr>
        </p:nvCxnSpPr>
        <p:spPr>
          <a:xfrm>
            <a:off x="2933248" y="3248712"/>
            <a:ext cx="161909" cy="53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A236901-DB32-497B-B331-4D822F5CA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10818" y="1869866"/>
            <a:ext cx="1538104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TP: 2,146 lines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 : coins arrondis 5">
            <a:extLst>
              <a:ext uri="{FF2B5EF4-FFF2-40B4-BE49-F238E27FC236}">
                <a16:creationId xmlns:a16="http://schemas.microsoft.com/office/drawing/2014/main" id="{467D771B-C410-4153-8569-8657D9D7C0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46517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Observations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Simulation of progenies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 : coins arrondis 1">
            <a:extLst>
              <a:ext uri="{FF2B5EF4-FFF2-40B4-BE49-F238E27FC236}">
                <a16:creationId xmlns:a16="http://schemas.microsoft.com/office/drawing/2014/main" id="{A1B62AE6-7389-4C4E-B2B2-13176B2DF1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65882" y="909000"/>
            <a:ext cx="2627975" cy="83198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Predictions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Analytic formulae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8FCF065-F2FE-4C5E-8FA8-888C6A727B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99304" y="1869684"/>
            <a:ext cx="1122400" cy="83198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73 crosses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i="1" kern="1200" dirty="0">
                <a:effectLst/>
                <a:latin typeface="AvenirNext LT Pro Cn" panose="020B0506020202020204" pitchFamily="34" charset="0"/>
              </a:rPr>
              <a:t>Real genotypes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 : coins arrondis 17">
            <a:extLst>
              <a:ext uri="{FF2B5EF4-FFF2-40B4-BE49-F238E27FC236}">
                <a16:creationId xmlns:a16="http://schemas.microsoft.com/office/drawing/2014/main" id="{50F94639-FF77-43DE-8449-BA18C741E57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05225" y="4676333"/>
            <a:ext cx="125476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pred_true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8FAA441-7036-47C4-B848-3F32287A44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56764" y="2936112"/>
            <a:ext cx="1176483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True marker effects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x20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Rectangle : coins arrondis 23">
            <a:extLst>
              <a:ext uri="{FF2B5EF4-FFF2-40B4-BE49-F238E27FC236}">
                <a16:creationId xmlns:a16="http://schemas.microsoft.com/office/drawing/2014/main" id="{C104A2FC-87A7-44A3-95A1-A0C2BDDEF1A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51308" y="4684862"/>
            <a:ext cx="1330253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pred_estimated</a:t>
            </a:r>
            <a:r>
              <a:rPr lang="en-US" sz="1400" kern="1200" dirty="0">
                <a:effectLst/>
                <a:latin typeface="AvenirNext LT Pro Cn" panose="020B0506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021FC669-465D-4A50-A150-AF2790D7E0B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026493" y="2936811"/>
            <a:ext cx="1176483" cy="62356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Estimated marker effects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865CB0FA-C57C-4522-AC28-A2F713E794D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812382" y="2936076"/>
            <a:ext cx="103926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F1B1DBF-4E36-4710-929E-621B424FD0B6}"/>
              </a:ext>
            </a:extLst>
          </p:cNvPr>
          <p:cNvCxnSpPr>
            <a:cxnSpLocks/>
            <a:stCxn id="49" idx="2"/>
            <a:endCxn id="54" idx="0"/>
          </p:cNvCxnSpPr>
          <p:nvPr>
            <p:custDataLst>
              <p:tags r:id="rId13"/>
            </p:custDataLst>
          </p:nvPr>
        </p:nvCxnSpPr>
        <p:spPr>
          <a:xfrm flipH="1">
            <a:off x="2345006" y="2701855"/>
            <a:ext cx="1634864" cy="2342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0AB2FF3-4681-43CF-8A9B-970AAD290080}"/>
              </a:ext>
            </a:extLst>
          </p:cNvPr>
          <p:cNvCxnSpPr>
            <a:cxnSpLocks/>
            <a:stCxn id="44" idx="3"/>
            <a:endCxn id="57" idx="1"/>
          </p:cNvCxnSpPr>
          <p:nvPr>
            <p:custDataLst>
              <p:tags r:id="rId14"/>
            </p:custDataLst>
          </p:nvPr>
        </p:nvCxnSpPr>
        <p:spPr>
          <a:xfrm flipV="1">
            <a:off x="3637437" y="3248674"/>
            <a:ext cx="174946" cy="57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B3AF857-4AC7-4391-9E2D-71411B8A1B87}"/>
              </a:ext>
            </a:extLst>
          </p:cNvPr>
          <p:cNvCxnSpPr>
            <a:cxnSpLocks/>
            <a:stCxn id="54" idx="2"/>
            <a:endCxn id="53" idx="0"/>
          </p:cNvCxnSpPr>
          <p:nvPr>
            <p:custDataLst>
              <p:tags r:id="rId15"/>
            </p:custDataLst>
          </p:nvPr>
        </p:nvCxnSpPr>
        <p:spPr>
          <a:xfrm flipH="1">
            <a:off x="2332607" y="3561307"/>
            <a:ext cx="12399" cy="11150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A75B0C6D-9ACD-4AFE-98C0-0B769ED14161}"/>
              </a:ext>
            </a:extLst>
          </p:cNvPr>
          <p:cNvCxnSpPr>
            <a:cxnSpLocks/>
            <a:stCxn id="49" idx="2"/>
            <a:endCxn id="56" idx="0"/>
          </p:cNvCxnSpPr>
          <p:nvPr>
            <p:custDataLst>
              <p:tags r:id="rId16"/>
            </p:custDataLst>
          </p:nvPr>
        </p:nvCxnSpPr>
        <p:spPr>
          <a:xfrm>
            <a:off x="3979870" y="2701855"/>
            <a:ext cx="1634865" cy="23495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5569178-FB74-4C1B-ACB8-07397BA28D6A}"/>
              </a:ext>
            </a:extLst>
          </p:cNvPr>
          <p:cNvCxnSpPr>
            <a:cxnSpLocks/>
            <a:stCxn id="57" idx="3"/>
            <a:endCxn id="56" idx="1"/>
          </p:cNvCxnSpPr>
          <p:nvPr>
            <p:custDataLst>
              <p:tags r:id="rId17"/>
            </p:custDataLst>
          </p:nvPr>
        </p:nvCxnSpPr>
        <p:spPr>
          <a:xfrm flipV="1">
            <a:off x="4851642" y="3248593"/>
            <a:ext cx="174851" cy="8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EE8CE78-E6FE-402D-8B04-763E64364CA7}"/>
              </a:ext>
            </a:extLst>
          </p:cNvPr>
          <p:cNvCxnSpPr>
            <a:cxnSpLocks/>
            <a:stCxn id="56" idx="2"/>
            <a:endCxn id="55" idx="0"/>
          </p:cNvCxnSpPr>
          <p:nvPr>
            <p:custDataLst>
              <p:tags r:id="rId18"/>
            </p:custDataLst>
          </p:nvPr>
        </p:nvCxnSpPr>
        <p:spPr>
          <a:xfrm>
            <a:off x="5614735" y="3560374"/>
            <a:ext cx="1700" cy="11244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4073E1A-3A65-46A6-BE38-666CCED93D1D}"/>
              </a:ext>
            </a:extLst>
          </p:cNvPr>
          <p:cNvCxnSpPr>
            <a:cxnSpLocks/>
            <a:stCxn id="52" idx="2"/>
            <a:endCxn id="65" idx="0"/>
          </p:cNvCxnSpPr>
          <p:nvPr>
            <p:custDataLst>
              <p:tags r:id="rId19"/>
            </p:custDataLst>
          </p:nvPr>
        </p:nvCxnSpPr>
        <p:spPr>
          <a:xfrm>
            <a:off x="8560504" y="2701673"/>
            <a:ext cx="0" cy="23440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C3A8A4E-A32E-4947-AAD0-8E5F65567E0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809654" y="2936075"/>
            <a:ext cx="1501700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simulated genotypes </a:t>
            </a:r>
            <a:r>
              <a:rPr lang="en-US" sz="1400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x25</a:t>
            </a:r>
            <a:endParaRPr lang="fr-FR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AFC62CB9-22E4-4132-B7C7-FD9721F126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92677" y="3809352"/>
            <a:ext cx="1122400" cy="62519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3C8F631D-9C20-4E9D-91BE-87536C81FA1D}"/>
              </a:ext>
            </a:extLst>
          </p:cNvPr>
          <p:cNvCxnSpPr>
            <a:cxnSpLocks/>
            <a:stCxn id="65" idx="2"/>
            <a:endCxn id="66" idx="0"/>
          </p:cNvCxnSpPr>
          <p:nvPr>
            <p:custDataLst>
              <p:tags r:id="rId22"/>
            </p:custDataLst>
          </p:nvPr>
        </p:nvCxnSpPr>
        <p:spPr>
          <a:xfrm flipH="1">
            <a:off x="6953877" y="3561269"/>
            <a:ext cx="1606627" cy="2480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9E25F98-D4B9-4621-8A56-5DA6C0C2B2CA}"/>
              </a:ext>
            </a:extLst>
          </p:cNvPr>
          <p:cNvCxnSpPr>
            <a:cxnSpLocks/>
            <a:stCxn id="54" idx="2"/>
            <a:endCxn id="66" idx="0"/>
          </p:cNvCxnSpPr>
          <p:nvPr>
            <p:custDataLst>
              <p:tags r:id="rId23"/>
            </p:custDataLst>
          </p:nvPr>
        </p:nvCxnSpPr>
        <p:spPr>
          <a:xfrm>
            <a:off x="2345006" y="3561307"/>
            <a:ext cx="4608871" cy="2480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B63D07C8-F54C-4307-9680-302FFE47718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7770667" y="3810089"/>
            <a:ext cx="1579675" cy="62519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Progeny phenotypes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" name="Rectangle : coins arrondis 89">
            <a:extLst>
              <a:ext uri="{FF2B5EF4-FFF2-40B4-BE49-F238E27FC236}">
                <a16:creationId xmlns:a16="http://schemas.microsoft.com/office/drawing/2014/main" id="{6593BCC1-7DFC-47A6-B2BA-6274BF39D93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702637" y="4676533"/>
            <a:ext cx="1715734" cy="83198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effectLst/>
                <a:latin typeface="AvenirNext LT Pro Cn" panose="020B0506020202020204" pitchFamily="34" charset="0"/>
              </a:rPr>
              <a:t>progeny_phenotypes </a:t>
            </a:r>
          </a:p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cross value components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A7CC43D-8081-435F-A211-95BA2A613224}"/>
              </a:ext>
            </a:extLst>
          </p:cNvPr>
          <p:cNvCxnSpPr>
            <a:cxnSpLocks/>
            <a:stCxn id="66" idx="3"/>
            <a:endCxn id="69" idx="1"/>
          </p:cNvCxnSpPr>
          <p:nvPr>
            <p:custDataLst>
              <p:tags r:id="rId26"/>
            </p:custDataLst>
          </p:nvPr>
        </p:nvCxnSpPr>
        <p:spPr>
          <a:xfrm>
            <a:off x="7515077" y="4121950"/>
            <a:ext cx="255590" cy="73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0189B1CC-81F8-4F65-8DF7-18C332340758}"/>
              </a:ext>
            </a:extLst>
          </p:cNvPr>
          <p:cNvCxnSpPr>
            <a:cxnSpLocks/>
            <a:stCxn id="69" idx="2"/>
            <a:endCxn id="70" idx="0"/>
          </p:cNvCxnSpPr>
          <p:nvPr>
            <p:custDataLst>
              <p:tags r:id="rId27"/>
            </p:custDataLst>
          </p:nvPr>
        </p:nvCxnSpPr>
        <p:spPr>
          <a:xfrm flipH="1">
            <a:off x="8560504" y="4435283"/>
            <a:ext cx="1" cy="2412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198115B-40DE-4B36-9DD5-C54E5AEC8E7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095156" y="2936648"/>
            <a:ext cx="542280" cy="62519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kern="1200" dirty="0">
                <a:effectLst/>
                <a:latin typeface="AvenirNext LT Pro Cn" panose="020B0506020202020204" pitchFamily="34" charset="0"/>
              </a:rPr>
              <a:t>TP TBV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 : coins arrondis 64">
            <a:extLst>
              <a:ext uri="{FF2B5EF4-FFF2-40B4-BE49-F238E27FC236}">
                <a16:creationId xmlns:a16="http://schemas.microsoft.com/office/drawing/2014/main" id="{6111EE8B-52AC-4457-8642-BA5A361B88E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958610" y="5636974"/>
            <a:ext cx="2199458" cy="62405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400" b="1" kern="1200" dirty="0">
                <a:solidFill>
                  <a:srgbClr val="FF0000"/>
                </a:solidFill>
                <a:effectLst/>
                <a:latin typeface="AvenirNext LT Pro Cn" panose="020B0506020202020204" pitchFamily="34" charset="0"/>
              </a:rPr>
              <a:t>Weighted Pearson’s correlation</a:t>
            </a:r>
            <a:endParaRPr lang="fr-FR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necteur : en arc 2">
            <a:extLst>
              <a:ext uri="{FF2B5EF4-FFF2-40B4-BE49-F238E27FC236}">
                <a16:creationId xmlns:a16="http://schemas.microsoft.com/office/drawing/2014/main" id="{76A2EE9B-FC89-4637-80A3-F62020E1F1DC}"/>
              </a:ext>
            </a:extLst>
          </p:cNvPr>
          <p:cNvCxnSpPr>
            <a:stCxn id="55" idx="2"/>
            <a:endCxn id="70" idx="2"/>
          </p:cNvCxnSpPr>
          <p:nvPr>
            <p:custDataLst>
              <p:tags r:id="rId30"/>
            </p:custDataLst>
          </p:nvPr>
        </p:nvCxnSpPr>
        <p:spPr>
          <a:xfrm rot="5400000" flipH="1" flipV="1">
            <a:off x="7084304" y="4040652"/>
            <a:ext cx="8329" cy="2944069"/>
          </a:xfrm>
          <a:prstGeom prst="curvedConnector3">
            <a:avLst>
              <a:gd name="adj1" fmla="val -86789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A9CD588-8B8A-4BF5-916B-9AC00BCA30CF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64585" y="2433881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heritability</a:t>
            </a:r>
          </a:p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QTL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ECA5F-564E-4717-971E-8F51CFD6FC0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090463" y="264932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number of progenies per cross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78C42F-146B-4B31-8FF4-94C2B4842FD4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090463" y="1725285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parents of crosses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8B900-0D94-4679-A39F-6DC5BEBD789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560813" y="264932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00A3A6"/>
                </a:solidFill>
                <a:latin typeface="AvenirNext LT Pro Cn" panose="020B0506020202020204" pitchFamily="34" charset="0"/>
              </a:rPr>
              <a:t>model of prediction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99F8088-D6BB-4D29-9C9F-04C16703CBF2}"/>
              </a:ext>
            </a:extLst>
          </p:cNvPr>
          <p:cNvCxnSpPr>
            <a:cxnSpLocks/>
            <a:stCxn id="49" idx="2"/>
            <a:endCxn id="44" idx="0"/>
          </p:cNvCxnSpPr>
          <p:nvPr>
            <p:custDataLst>
              <p:tags r:id="rId35"/>
            </p:custDataLst>
          </p:nvPr>
        </p:nvCxnSpPr>
        <p:spPr>
          <a:xfrm flipH="1">
            <a:off x="3366296" y="2701855"/>
            <a:ext cx="613574" cy="2347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A30C7C3-B6E8-FF41-22E4-98DB4D5DBE03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10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5E51F19-9098-48F7-A486-F0FFCC025472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8830026" y="5845295"/>
            <a:ext cx="208893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TP = </a:t>
            </a:r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Training Population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QTL = Quantitative Trait Loci</a:t>
            </a:r>
          </a:p>
          <a:p>
            <a:r>
              <a:rPr lang="en-US" sz="1400"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  <a:p>
            <a:endParaRPr lang="en-US" sz="1400">
              <a:latin typeface="AvenirNext LT Pro Cn" panose="020B0506020202020204" pitchFamily="34" charset="0"/>
              <a:cs typeface="Times New Roman" panose="02020603050405020304" pitchFamily="18" charset="0"/>
            </a:endParaRPr>
          </a:p>
          <a:p>
            <a:pPr>
              <a:buSzPts val="100"/>
            </a:pPr>
            <a:r>
              <a:rPr lang="en-US" sz="105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QTL 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= Quantitative Trait Loci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TBV = True Breeding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773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s://pdf2jpg.net/files/f136d3bb226b303bfc60a0ef17be099739474182/Comparing_scenarios_yield-page-001.jpg">
            <a:extLst>
              <a:ext uri="{FF2B5EF4-FFF2-40B4-BE49-F238E27FC236}">
                <a16:creationId xmlns:a16="http://schemas.microsoft.com/office/drawing/2014/main" id="{DDCF6198-3F1C-4069-881E-7A687BF9DD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1" y="909000"/>
            <a:ext cx="720078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59079" y="1145970"/>
            <a:ext cx="4352736" cy="4461302"/>
          </a:xfrm>
        </p:spPr>
        <p:txBody>
          <a:bodyPr/>
          <a:lstStyle/>
          <a:p>
            <a:r>
              <a:rPr lang="en-US" sz="2000" dirty="0"/>
              <a:t>Number of progenies per cross as in experimental data</a:t>
            </a:r>
          </a:p>
          <a:p>
            <a:r>
              <a:rPr lang="fr-FR" sz="2000" dirty="0"/>
              <a:t>Marker </a:t>
            </a:r>
            <a:r>
              <a:rPr lang="en-US" sz="2000" dirty="0"/>
              <a:t>effects</a:t>
            </a:r>
            <a:r>
              <a:rPr lang="fr-FR" sz="2000" dirty="0"/>
              <a:t> </a:t>
            </a:r>
            <a:r>
              <a:rPr lang="en-US" sz="2000" dirty="0"/>
              <a:t>estimated</a:t>
            </a:r>
            <a:r>
              <a:rPr lang="fr-FR" sz="2000" dirty="0"/>
              <a:t> with BayesA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genetic architecture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4F6A5B-AAF1-CC81-7A5E-AD38CAF74AF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A844E2-49AF-4871-9489-6AB796A74DC6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7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texte 1">
                <a:extLst>
                  <a:ext uri="{FF2B5EF4-FFF2-40B4-BE49-F238E27FC236}">
                    <a16:creationId xmlns:a16="http://schemas.microsoft.com/office/drawing/2014/main" id="{891C932B-9078-494F-889D-69ACCAFFFDDD}"/>
                  </a:ext>
                </a:extLst>
              </p:cNvPr>
              <p:cNvSpPr>
                <a:spLocks noGrp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122345" y="1145970"/>
                <a:ext cx="9680172" cy="44613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</a:rPr>
                      <m:t>UC</m:t>
                    </m:r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PM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SD</m:t>
                    </m:r>
                  </m:oMath>
                </a14:m>
                <a:r>
                  <a:rPr lang="en-US" sz="2000" dirty="0"/>
                  <a:t> = cross value components that can be </a:t>
                </a:r>
                <a:r>
                  <a:rPr lang="en-US" sz="2000" b="1" dirty="0"/>
                  <a:t>observed</a:t>
                </a:r>
                <a:r>
                  <a:rPr lang="en-US" sz="2000" dirty="0"/>
                  <a:t> with </a:t>
                </a:r>
                <a:r>
                  <a:rPr lang="en-US" sz="2000" b="1" dirty="0"/>
                  <a:t>phenotyped progeny in the field </a:t>
                </a:r>
                <a:r>
                  <a:rPr lang="en-US" sz="2000" dirty="0"/>
                  <a:t>or </a:t>
                </a:r>
                <a:r>
                  <a:rPr lang="en-US" sz="2000" b="1" dirty="0"/>
                  <a:t>predicted</a:t>
                </a:r>
                <a:r>
                  <a:rPr lang="en-US" sz="2000" dirty="0"/>
                  <a:t> using </a:t>
                </a:r>
                <a:r>
                  <a:rPr lang="en-US" sz="2000" b="1" dirty="0"/>
                  <a:t>prediction models </a:t>
                </a:r>
                <a:r>
                  <a:rPr lang="en-US" sz="2000" dirty="0"/>
                  <a:t>trained on a Training Population (TP)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u="sng" dirty="0"/>
                  <a:t>Objectives:</a:t>
                </a:r>
              </a:p>
              <a:p>
                <a:endParaRPr lang="en-US" sz="2000" b="1" u="sng" dirty="0"/>
              </a:p>
              <a:p>
                <a:pPr marL="857239" lvl="1" indent="-400050">
                  <a:buFont typeface="AvenirNext LT Pro Cn" panose="020B0506020202020204" pitchFamily="34" charset="0"/>
                  <a:buAutoNum type="romanLcParenBoth"/>
                </a:pPr>
                <a:r>
                  <a:rPr lang="en-US" sz="2000"/>
                  <a:t>Compare cross value components (PM, SD and UC) obtained by </a:t>
                </a:r>
                <a:r>
                  <a:rPr lang="en-US" sz="2000" b="1"/>
                  <a:t>genomic prediction </a:t>
                </a:r>
                <a:r>
                  <a:rPr lang="en-US" sz="2000"/>
                  <a:t>or in </a:t>
                </a:r>
                <a:r>
                  <a:rPr lang="en-US" sz="2000" b="1"/>
                  <a:t>real experimental data (a set of cross progenies)</a:t>
                </a:r>
              </a:p>
              <a:p>
                <a:pPr marL="857239" lvl="1" indent="-400050">
                  <a:buFont typeface="AvenirNext LT Pro Cn" panose="020B0506020202020204" pitchFamily="34" charset="0"/>
                  <a:buAutoNum type="romanLcParenBoth"/>
                </a:pPr>
                <a:endParaRPr lang="en-US" sz="2000"/>
              </a:p>
              <a:p>
                <a:pPr marL="857239" lvl="1" indent="-400050">
                  <a:buFont typeface="AvenirNext LT Pro Cn" panose="020B0506020202020204" pitchFamily="34" charset="0"/>
                  <a:buAutoNum type="romanLcParenBoth"/>
                </a:pPr>
                <a:r>
                  <a:rPr lang="en-US" sz="2000"/>
                  <a:t>Identify </a:t>
                </a:r>
                <a:r>
                  <a:rPr lang="en-US" sz="2000" dirty="0"/>
                  <a:t>the </a:t>
                </a:r>
                <a:r>
                  <a:rPr lang="en-US" sz="2000" b="1" dirty="0"/>
                  <a:t>factors influencing </a:t>
                </a:r>
                <a:r>
                  <a:rPr lang="en-US" sz="2000"/>
                  <a:t>the predictive </a:t>
                </a:r>
                <a:r>
                  <a:rPr lang="en-US" sz="2000" dirty="0"/>
                  <a:t>ability (trait architecture, heritability, number of QTLs, progeny size…) of PM, SD and UC based on </a:t>
                </a:r>
                <a:r>
                  <a:rPr lang="en-US" sz="2000" b="1" dirty="0"/>
                  <a:t>simulations</a:t>
                </a:r>
              </a:p>
              <a:p>
                <a:pPr marL="857239" lvl="1" indent="-400050">
                  <a:buFont typeface="AvenirNext LT Pro Cn" panose="020B0506020202020204" pitchFamily="34" charset="0"/>
                  <a:buAutoNum type="romanLcParenBoth"/>
                </a:pPr>
                <a:endParaRPr lang="en-US" sz="2000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Espace réservé du texte 1">
                <a:extLst>
                  <a:ext uri="{FF2B5EF4-FFF2-40B4-BE49-F238E27FC236}">
                    <a16:creationId xmlns:a16="http://schemas.microsoft.com/office/drawing/2014/main" id="{891C932B-9078-494F-889D-69ACCAFFF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6"/>
                </p:custDataLst>
              </p:nvPr>
            </p:nvSpPr>
            <p:spPr>
              <a:xfrm>
                <a:off x="1122345" y="1145970"/>
                <a:ext cx="9680172" cy="4461302"/>
              </a:xfrm>
              <a:blipFill>
                <a:blip r:embed="rId7"/>
                <a:stretch>
                  <a:fillRect t="-2322" r="-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17C74B-3EAD-7989-71A5-5D285AE877A6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898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59079" y="1145970"/>
            <a:ext cx="4352736" cy="4461302"/>
          </a:xfrm>
        </p:spPr>
        <p:txBody>
          <a:bodyPr/>
          <a:lstStyle/>
          <a:p>
            <a:r>
              <a:rPr lang="en-US" sz="2000" dirty="0"/>
              <a:t>Number of progenies per cross as in experimental data</a:t>
            </a:r>
          </a:p>
          <a:p>
            <a:r>
              <a:rPr lang="fr-FR" sz="2000" dirty="0"/>
              <a:t>Marker </a:t>
            </a:r>
            <a:r>
              <a:rPr lang="en-US" sz="2000" dirty="0"/>
              <a:t>effects</a:t>
            </a:r>
            <a:r>
              <a:rPr lang="fr-FR" sz="2000" dirty="0"/>
              <a:t> </a:t>
            </a:r>
            <a:r>
              <a:rPr lang="en-US" sz="2000" dirty="0"/>
              <a:t>estimated</a:t>
            </a:r>
            <a:r>
              <a:rPr lang="fr-FR" sz="2000" dirty="0"/>
              <a:t> with BayesA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genetic architecture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4F6A5B-AAF1-CC81-7A5E-AD38CAF74AF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A844E2-49AF-4871-9489-6AB796A74DC6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  <p:pic>
        <p:nvPicPr>
          <p:cNvPr id="9" name="Image 8" descr="https://pdf2jpg.net/files/f136d3bb226b303bfc60a0ef17be099739474182/Comparing_scenarios_yield-page-001.jpg">
            <a:extLst>
              <a:ext uri="{FF2B5EF4-FFF2-40B4-BE49-F238E27FC236}">
                <a16:creationId xmlns:a16="http://schemas.microsoft.com/office/drawing/2014/main" id="{3F3B627C-F55E-4338-A653-36A1500681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1" y="909000"/>
            <a:ext cx="7200787" cy="50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759C10C-9108-4579-B131-E92D750E2DE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V="1">
            <a:off x="2210464" y="3017271"/>
            <a:ext cx="4035669" cy="16074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3879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59079" y="1145970"/>
            <a:ext cx="4352736" cy="4461302"/>
          </a:xfrm>
        </p:spPr>
        <p:txBody>
          <a:bodyPr/>
          <a:lstStyle/>
          <a:p>
            <a:r>
              <a:rPr lang="en-US" sz="2000" dirty="0"/>
              <a:t>Number of progenies per cross as in experimental data</a:t>
            </a:r>
          </a:p>
          <a:p>
            <a:r>
              <a:rPr lang="fr-FR" sz="2000" dirty="0"/>
              <a:t>Marker </a:t>
            </a:r>
            <a:r>
              <a:rPr lang="en-US" sz="2000" dirty="0"/>
              <a:t>effects</a:t>
            </a:r>
            <a:r>
              <a:rPr lang="fr-FR" sz="2000" dirty="0"/>
              <a:t> </a:t>
            </a:r>
            <a:r>
              <a:rPr lang="en-US" sz="2000" dirty="0"/>
              <a:t>estimated</a:t>
            </a:r>
            <a:r>
              <a:rPr lang="fr-FR" sz="2000" dirty="0"/>
              <a:t> with BayesA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genetic architecture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4F6A5B-AAF1-CC81-7A5E-AD38CAF74AF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A844E2-49AF-4871-9489-6AB796A74DC6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  <p:pic>
        <p:nvPicPr>
          <p:cNvPr id="8" name="Image 7" descr="https://pdf2jpg.net/files/f136d3bb226b303bfc60a0ef17be099739474182/Comparing_scenarios_yield-page-001.jpg">
            <a:extLst>
              <a:ext uri="{FF2B5EF4-FFF2-40B4-BE49-F238E27FC236}">
                <a16:creationId xmlns:a16="http://schemas.microsoft.com/office/drawing/2014/main" id="{E0AEE2F5-1B10-4A09-8907-5EEAE7502B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1" y="909000"/>
            <a:ext cx="7200787" cy="50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1C8D349-14CE-4EF3-8F40-D058CE5C41C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1685800" y="4624754"/>
            <a:ext cx="864000" cy="43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1C0A4C-E323-4114-BF9A-552F618850D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997055" y="3754315"/>
            <a:ext cx="900000" cy="108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9550AE6-8641-451A-94DF-5000FD729C51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4323554" y="2919878"/>
            <a:ext cx="864000" cy="1584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ACADF40-7E4B-4BCD-AF1C-7E10A5D45D99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657750" y="2454632"/>
            <a:ext cx="864000" cy="162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11F93A4-B17E-48E9-8E0F-699B496CFEF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82182" y="5760564"/>
            <a:ext cx="864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374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https://pdf2jpg.net/files/f136d3bb226b303bfc60a0ef17be099739474182/Comparing_scenarios_yield-page-004.jpg">
            <a:extLst>
              <a:ext uri="{FF2B5EF4-FFF2-40B4-BE49-F238E27FC236}">
                <a16:creationId xmlns:a16="http://schemas.microsoft.com/office/drawing/2014/main" id="{04348723-AF4F-4E94-AE72-2E06C56908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8" y="925934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56175" y="1145970"/>
            <a:ext cx="4480768" cy="4461302"/>
          </a:xfrm>
        </p:spPr>
        <p:txBody>
          <a:bodyPr/>
          <a:lstStyle/>
          <a:p>
            <a:r>
              <a:rPr lang="en-US" sz="2000" dirty="0"/>
              <a:t>0=number of progenies per cross as in experimental data</a:t>
            </a:r>
          </a:p>
          <a:p>
            <a:r>
              <a:rPr lang="fr-FR" sz="2000" dirty="0"/>
              <a:t>Marker </a:t>
            </a:r>
            <a:r>
              <a:rPr lang="en-US" sz="2000" dirty="0"/>
              <a:t>effects</a:t>
            </a:r>
            <a:r>
              <a:rPr lang="fr-FR" sz="2000" dirty="0"/>
              <a:t> </a:t>
            </a:r>
            <a:r>
              <a:rPr lang="en-US" sz="2000" dirty="0"/>
              <a:t>estimated</a:t>
            </a:r>
            <a:r>
              <a:rPr lang="fr-FR" sz="2000" dirty="0"/>
              <a:t> with BayesA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predictive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progeny size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D47D1A-0317-F124-8C89-CEA32EB421C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13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F03A8F-A2C5-4278-A865-73E73A755F10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345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https://pdf2jpg.net/files/f136d3bb226b303bfc60a0ef17be099739474182/Comparing_scenarios_yield-page-004.jpg">
            <a:extLst>
              <a:ext uri="{FF2B5EF4-FFF2-40B4-BE49-F238E27FC236}">
                <a16:creationId xmlns:a16="http://schemas.microsoft.com/office/drawing/2014/main" id="{04348723-AF4F-4E94-AE72-2E06C56908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8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56175" y="1145970"/>
            <a:ext cx="4586646" cy="4461302"/>
          </a:xfrm>
        </p:spPr>
        <p:txBody>
          <a:bodyPr/>
          <a:lstStyle/>
          <a:p>
            <a:r>
              <a:rPr lang="en-US" sz="2000" dirty="0"/>
              <a:t>0=number of progenies per cross as in experimental data</a:t>
            </a:r>
          </a:p>
          <a:p>
            <a:r>
              <a:rPr lang="fr-FR" sz="2000" dirty="0"/>
              <a:t>Marker </a:t>
            </a:r>
            <a:r>
              <a:rPr lang="en-US" sz="2000" dirty="0"/>
              <a:t>effects</a:t>
            </a:r>
            <a:r>
              <a:rPr lang="fr-FR" sz="2000" dirty="0"/>
              <a:t> </a:t>
            </a:r>
            <a:r>
              <a:rPr lang="en-US" sz="2000" dirty="0"/>
              <a:t>estimated</a:t>
            </a:r>
            <a:r>
              <a:rPr lang="fr-FR" sz="2000" dirty="0"/>
              <a:t> with BayesA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predictive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progeny size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03FBD1-E027-4E21-A7ED-D4BC007DD1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4524874" y="3382880"/>
            <a:ext cx="4320000" cy="170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3F1CA8-D65B-B845-5444-C37EE86F8172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13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1348DB-26C6-48E1-9FFD-528733DFBDE9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094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https://pdf2jpg.net/files/f136d3bb226b303bfc60a0ef17be099739474182/Comparing_scenarios_yield-page-004.jpg">
            <a:extLst>
              <a:ext uri="{FF2B5EF4-FFF2-40B4-BE49-F238E27FC236}">
                <a16:creationId xmlns:a16="http://schemas.microsoft.com/office/drawing/2014/main" id="{04348723-AF4F-4E94-AE72-2E06C56908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8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56174" y="1145970"/>
            <a:ext cx="4596271" cy="4461302"/>
          </a:xfrm>
        </p:spPr>
        <p:txBody>
          <a:bodyPr/>
          <a:lstStyle/>
          <a:p>
            <a:r>
              <a:rPr lang="en-US" sz="2000" dirty="0"/>
              <a:t>0=number of progenies per cross as in experimental data</a:t>
            </a:r>
          </a:p>
          <a:p>
            <a:r>
              <a:rPr lang="fr-FR" sz="2000" dirty="0"/>
              <a:t>Marker </a:t>
            </a:r>
            <a:r>
              <a:rPr lang="en-US" sz="2000" dirty="0"/>
              <a:t>effects</a:t>
            </a:r>
            <a:r>
              <a:rPr lang="fr-FR" sz="2000" dirty="0"/>
              <a:t> </a:t>
            </a:r>
            <a:r>
              <a:rPr lang="en-US" sz="2000" dirty="0"/>
              <a:t>estimated</a:t>
            </a:r>
            <a:r>
              <a:rPr lang="fr-FR" sz="2000" dirty="0"/>
              <a:t> with BayesA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predictive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progeny size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6F1EA6-D601-4487-B92B-1E5E9BE05FE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35207" y="5765644"/>
            <a:ext cx="1584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0258BBA-A738-4C63-8E0F-6EEF06BFB1D0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1677395" y="2453640"/>
            <a:ext cx="828000" cy="18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8B202C7-17B1-4544-B1AD-08C2793E6C0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V="1">
            <a:off x="3021055" y="2827020"/>
            <a:ext cx="792000" cy="468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CDDF05F-F33B-48E0-9BEF-96700D7258C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 flipV="1">
            <a:off x="4296006" y="3855394"/>
            <a:ext cx="756000" cy="75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D556C18-D974-47EC-B437-717EDA06E2E8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5540735" y="3886200"/>
            <a:ext cx="828000" cy="900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C1962F0-F46E-090C-17CA-F1C3ADB42890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13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2D59F3-555C-4F67-857B-623DE06074FA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846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EC699ED-3847-4272-9E31-606C63630A0E}"/>
              </a:ext>
            </a:extLst>
          </p:cNvPr>
          <p:cNvGrpSpPr/>
          <p:nvPr/>
        </p:nvGrpSpPr>
        <p:grpSpPr>
          <a:xfrm>
            <a:off x="2151449" y="950380"/>
            <a:ext cx="7770675" cy="5242803"/>
            <a:chOff x="-33136" y="1070727"/>
            <a:chExt cx="7770675" cy="5242803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14AB7FC-86A9-4AF9-B87D-56F9CC6B1EE3}"/>
                </a:ext>
              </a:extLst>
            </p:cNvPr>
            <p:cNvGrpSpPr/>
            <p:nvPr/>
          </p:nvGrpSpPr>
          <p:grpSpPr>
            <a:xfrm>
              <a:off x="-33136" y="1070727"/>
              <a:ext cx="6991802" cy="5242803"/>
              <a:chOff x="-91859" y="1165447"/>
              <a:chExt cx="6991802" cy="5242803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7AB12BD-384C-4A6D-B051-08E8EC26E0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3" t="6985" r="58473" b="3256"/>
              <a:stretch/>
            </p:blipFill>
            <p:spPr>
              <a:xfrm>
                <a:off x="411061" y="1715554"/>
                <a:ext cx="3011648" cy="4311943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DCD86BEC-8C42-4B24-95DC-FC515CE94A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74" t="6985" r="8482" b="3256"/>
              <a:stretch/>
            </p:blipFill>
            <p:spPr>
              <a:xfrm>
                <a:off x="3807203" y="1715553"/>
                <a:ext cx="3011648" cy="4311943"/>
              </a:xfrm>
              <a:prstGeom prst="rect">
                <a:avLst/>
              </a:prstGeom>
            </p:spPr>
          </p:pic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36E78A2A-5F21-46CA-B435-D940A5AF6B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6949" y="6147122"/>
                <a:ext cx="2519871" cy="261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400" dirty="0"/>
                  <a:t>Number of progenies per cross</a:t>
                </a:r>
              </a:p>
            </p:txBody>
          </p:sp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5A3071C9-A849-4350-BB90-42AA3FF5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3091" y="6147122"/>
                <a:ext cx="2519871" cy="261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400" dirty="0"/>
                  <a:t>Number of progenies per cross</a:t>
                </a:r>
              </a:p>
            </p:txBody>
          </p:sp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CE9FB509-53FF-48EC-BEB9-9AA473782D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031" y="1165447"/>
                <a:ext cx="6467912" cy="55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GB" sz="1600" b="1" dirty="0"/>
                  <a:t>Impact of the number of progenies per cross on </a:t>
                </a: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GB" sz="1600" b="1" dirty="0"/>
                  <a:t>the predictive ability for GY (left) and GPC (right)</a:t>
                </a:r>
              </a:p>
            </p:txBody>
          </p:sp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FAFBDDFF-49B7-4200-A09A-6912FFFFAEB1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-1389868" y="3630885"/>
                <a:ext cx="3077294" cy="481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400" dirty="0"/>
                  <a:t>Correlation between simulated phenotypes (h² = 0.7) and predictions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C34BDCD-DC42-4B92-BBEA-D3831AE3AC03}"/>
                </a:ext>
              </a:extLst>
            </p:cNvPr>
            <p:cNvGrpSpPr/>
            <p:nvPr/>
          </p:nvGrpSpPr>
          <p:grpSpPr>
            <a:xfrm>
              <a:off x="7039758" y="1620833"/>
              <a:ext cx="697781" cy="1427393"/>
              <a:chOff x="6928537" y="1681364"/>
              <a:chExt cx="697781" cy="1427393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FD97F02F-5584-46DE-9C95-24E43EC84F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79" t="43002" r="4691" b="37439"/>
              <a:stretch/>
            </p:blipFill>
            <p:spPr>
              <a:xfrm>
                <a:off x="6928537" y="1681364"/>
                <a:ext cx="334932" cy="140664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Espace réservé du contenu 2">
                    <a:extLst>
                      <a:ext uri="{FF2B5EF4-FFF2-40B4-BE49-F238E27FC236}">
                        <a16:creationId xmlns:a16="http://schemas.microsoft.com/office/drawing/2014/main" id="{D168EBB4-1E30-47FF-A170-202494EE108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122991" y="1681364"/>
                    <a:ext cx="503327" cy="14273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spcBef>
                        <a:spcPts val="0"/>
                      </a:spcBef>
                      <a:spcAft>
                        <a:spcPts val="500"/>
                      </a:spcAft>
                      <a:buFont typeface="Arial" panose="020B0604020202020204" pitchFamily="34" charset="0"/>
                      <a:buNone/>
                    </a:pPr>
                    <a:r>
                      <a:rPr lang="en-GB" sz="1400" b="1" dirty="0">
                        <a:solidFill>
                          <a:srgbClr val="F8766D"/>
                        </a:solidFill>
                      </a:rPr>
                      <a:t>r</a:t>
                    </a:r>
                    <a:r>
                      <a:rPr lang="en-GB" sz="1400" b="1" baseline="-25000" dirty="0">
                        <a:solidFill>
                          <a:srgbClr val="F8766D"/>
                        </a:solidFill>
                      </a:rPr>
                      <a:t>G</a:t>
                    </a:r>
                  </a:p>
                  <a:p>
                    <a:pPr marL="0" indent="0" algn="ctr">
                      <a:spcBef>
                        <a:spcPts val="0"/>
                      </a:spcBef>
                      <a:spcAft>
                        <a:spcPts val="500"/>
                      </a:spcAft>
                      <a:buFont typeface="Arial" panose="020B0604020202020204" pitchFamily="34" charset="0"/>
                      <a:buNone/>
                    </a:pPr>
                    <a:r>
                      <a:rPr lang="en-GB" sz="1400" b="1" dirty="0">
                        <a:solidFill>
                          <a:srgbClr val="A3A500"/>
                        </a:solidFill>
                      </a:rPr>
                      <a:t>PM</a:t>
                    </a:r>
                  </a:p>
                  <a:p>
                    <a:pPr marL="0" indent="0" algn="ctr">
                      <a:spcBef>
                        <a:spcPts val="0"/>
                      </a:spcBef>
                      <a:spcAft>
                        <a:spcPts val="500"/>
                      </a:spcAft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1" i="1" smtClean="0">
                              <a:solidFill>
                                <a:srgbClr val="00BF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𝞼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00BF7D"/>
                      </a:solidFill>
                    </a:endParaRPr>
                  </a:p>
                  <a:p>
                    <a:pPr marL="0" indent="0" algn="ctr">
                      <a:spcBef>
                        <a:spcPts val="0"/>
                      </a:spcBef>
                      <a:spcAft>
                        <a:spcPts val="500"/>
                      </a:spcAft>
                      <a:buFont typeface="Arial" panose="020B0604020202020204" pitchFamily="34" charset="0"/>
                      <a:buNone/>
                    </a:pPr>
                    <a:r>
                      <a:rPr lang="en-GB" sz="1400" b="1" dirty="0">
                        <a:solidFill>
                          <a:srgbClr val="00B0F6"/>
                        </a:solidFill>
                      </a:rPr>
                      <a:t>UC</a:t>
                    </a:r>
                  </a:p>
                  <a:p>
                    <a:pPr marL="0" indent="0" algn="ctr">
                      <a:spcBef>
                        <a:spcPts val="0"/>
                      </a:spcBef>
                      <a:spcAft>
                        <a:spcPts val="500"/>
                      </a:spcAft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sz="1400" b="1" i="1" smtClean="0">
                                  <a:solidFill>
                                    <a:srgbClr val="E76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 smtClean="0">
                                  <a:solidFill>
                                    <a:srgbClr val="E76B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𝞼</m:t>
                              </m:r>
                            </m:e>
                            <m:sup>
                              <m:r>
                                <a:rPr lang="fr-FR" sz="1400" b="1" i="1" smtClean="0">
                                  <a:solidFill>
                                    <a:srgbClr val="E76BF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GB" sz="1400" b="1" dirty="0">
                      <a:solidFill>
                        <a:srgbClr val="E76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Espace réservé du contenu 2">
                    <a:extLst>
                      <a:ext uri="{FF2B5EF4-FFF2-40B4-BE49-F238E27FC236}">
                        <a16:creationId xmlns:a16="http://schemas.microsoft.com/office/drawing/2014/main" id="{EDE287EA-C3D9-4DEB-81D4-C704D7D4B5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991" y="1681364"/>
                    <a:ext cx="503327" cy="142739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13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Titre 3">
            <a:extLst>
              <a:ext uri="{FF2B5EF4-FFF2-40B4-BE49-F238E27FC236}">
                <a16:creationId xmlns:a16="http://schemas.microsoft.com/office/drawing/2014/main" id="{C2DB8FC8-039D-42CC-AD35-1C6453CE97E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 fontScale="90000"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correlation predictive </a:t>
            </a: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ability and </a:t>
            </a:r>
            <a:r>
              <a:rPr lang="en-US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progeny size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57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ttps://pdf2jpg.net/files/f136d3bb226b303bfc60a0ef17be099739474182/Comparing_scenarios_yield-page-002.jpg">
            <a:extLst>
              <a:ext uri="{FF2B5EF4-FFF2-40B4-BE49-F238E27FC236}">
                <a16:creationId xmlns:a16="http://schemas.microsoft.com/office/drawing/2014/main" id="{E0C56A20-2CD6-47CE-9F58-55D6DA69B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Number of progenies per cross as in experimental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71596" y="110719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F6B554-3F8D-77C8-15EB-88327C1D23F4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14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0072E4-2FA2-405F-B110-656BC3946E49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602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ttps://pdf2jpg.net/files/f136d3bb226b303bfc60a0ef17be099739474182/Comparing_scenarios_yield-page-002.jpg">
            <a:extLst>
              <a:ext uri="{FF2B5EF4-FFF2-40B4-BE49-F238E27FC236}">
                <a16:creationId xmlns:a16="http://schemas.microsoft.com/office/drawing/2014/main" id="{E0C56A20-2CD6-47CE-9F58-55D6DA69B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3313578" cy="4461302"/>
          </a:xfrm>
        </p:spPr>
        <p:txBody>
          <a:bodyPr/>
          <a:lstStyle/>
          <a:p>
            <a:r>
              <a:rPr lang="en-US" dirty="0"/>
              <a:t>Number of progenies per cross as in experimental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BE47C2-1962-40AD-871A-AEF6CD8580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64049" y="909000"/>
            <a:ext cx="3669308" cy="262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AB388-DBBF-4824-8964-2242DD4373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4747" y="3446780"/>
            <a:ext cx="64533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42E1A3-C88B-4B6B-9C10-A24A6F2675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40040" y="2290663"/>
            <a:ext cx="1027057" cy="6154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52A43F-309C-4CB9-A5FF-4B98486101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13256" y="2692586"/>
            <a:ext cx="1264959" cy="449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5B5FBA-DF5F-4EE4-9C5A-F53335451A4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553824" y="3428999"/>
            <a:ext cx="6795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1AFC72-6E9C-C26D-C445-E4C115CFDC42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14 </a:t>
            </a:r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A5CDE9F8-A5F1-4FAC-A079-ABA0CB15FEE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764D1B-59E0-40CD-9287-1A31131D37C1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274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ttps://pdf2jpg.net/files/f136d3bb226b303bfc60a0ef17be099739474182/Comparing_scenarios_yield-page-002.jpg">
            <a:extLst>
              <a:ext uri="{FF2B5EF4-FFF2-40B4-BE49-F238E27FC236}">
                <a16:creationId xmlns:a16="http://schemas.microsoft.com/office/drawing/2014/main" id="{E0C56A20-2CD6-47CE-9F58-55D6DA69B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3191810" cy="4461302"/>
          </a:xfrm>
        </p:spPr>
        <p:txBody>
          <a:bodyPr/>
          <a:lstStyle/>
          <a:p>
            <a:r>
              <a:rPr lang="en-US" dirty="0"/>
              <a:t>Number of progenies per cross as in experimental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BE47C2-1962-40AD-871A-AEF6CD8580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64049" y="909000"/>
            <a:ext cx="3669308" cy="262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AB388-DBBF-4824-8964-2242DD4373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4747" y="3446780"/>
            <a:ext cx="64533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42E1A3-C88B-4B6B-9C10-A24A6F2675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40040" y="2290663"/>
            <a:ext cx="1027057" cy="6154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52A43F-309C-4CB9-A5FF-4B98486101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13256" y="2692586"/>
            <a:ext cx="1264959" cy="449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B53EADA-EADE-4C34-8B54-EDFFFFDB115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611287">
            <a:off x="1675466" y="2036012"/>
            <a:ext cx="1524443" cy="4484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5B5FBA-DF5F-4EE4-9C5A-F53335451A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53824" y="3428999"/>
            <a:ext cx="6795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39B84D-9B49-9373-0FF2-8465DC23A69B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14 </a:t>
            </a:r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DDF8EA81-2AE0-42FE-B332-5D011F1129A4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371596" y="110719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979C49-5CE5-4820-883F-CB74A72D0652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654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ttps://pdf2jpg.net/files/f136d3bb226b303bfc60a0ef17be099739474182/Comparing_scenarios_yield-page-002.jpg">
            <a:extLst>
              <a:ext uri="{FF2B5EF4-FFF2-40B4-BE49-F238E27FC236}">
                <a16:creationId xmlns:a16="http://schemas.microsoft.com/office/drawing/2014/main" id="{E0C56A20-2CD6-47CE-9F58-55D6DA69B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/>
              <a:t>Number of progenies per cross as in experimental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AB388-DBBF-4824-8964-2242DD43734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4747" y="3446780"/>
            <a:ext cx="64533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8FBBF8-9B16-4ACD-9FAE-76D8F59C84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00456" y="1793140"/>
            <a:ext cx="216000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A45D8C-EC3D-400B-9C27-7C181F4A6A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64072" y="1860643"/>
            <a:ext cx="864000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865A84-B67F-B515-343A-4351927FE5DD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14 </a:t>
            </a:r>
          </a:p>
        </p:txBody>
      </p:sp>
      <p:sp>
        <p:nvSpPr>
          <p:cNvPr id="12" name="Titre 3">
            <a:extLst>
              <a:ext uri="{FF2B5EF4-FFF2-40B4-BE49-F238E27FC236}">
                <a16:creationId xmlns:a16="http://schemas.microsoft.com/office/drawing/2014/main" id="{284B63EC-BE68-417F-8195-7104D659F94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1F2AA5-9636-4339-9D45-6B251D017F94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88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E9F5C17-6CC5-450A-B60E-2E1B4FE26A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4461302"/>
          </a:xfrm>
        </p:spPr>
        <p:txBody>
          <a:bodyPr/>
          <a:lstStyle/>
          <a:p>
            <a:r>
              <a:rPr lang="en-US" sz="2000" dirty="0"/>
              <a:t>2 datasets * 2 geographical areas: 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INRAE-AO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: 	F8-F9 winter bread wheat lines developed by INRAE-AO (2000-2022)		 			157-169 (North) and 26-42 (South) lines evaluated each year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GEVES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:	VATE winter bread wheat data from the evaluation of varieties for national registration (2000-2022)			44-46 (North) and 26-27 (South) lines evaluated each year</a:t>
            </a:r>
          </a:p>
          <a:p>
            <a:pPr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Crop management methods =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high yield objectives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(optimized pesticide, fungicide and nitrogen amount)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Meth: Training Population (TP)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15047B-ECA6-A85B-2299-BEDAB00A5F6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04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ttps://pdf2jpg.net/files/f136d3bb226b303bfc60a0ef17be099739474182/Comparing_scenarios_yield-page-002.jpg">
            <a:extLst>
              <a:ext uri="{FF2B5EF4-FFF2-40B4-BE49-F238E27FC236}">
                <a16:creationId xmlns:a16="http://schemas.microsoft.com/office/drawing/2014/main" id="{E0C56A20-2CD6-47CE-9F58-55D6DA69B7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/>
              <a:t>Number of progenies per cross as in experimental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FA091B-F141-4AF8-ADA8-A60B7252BA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06440" y="4299424"/>
            <a:ext cx="1188000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5126B6-521A-FE02-32DA-DDF839599E5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14 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DD3C6498-2F77-4C8A-A1A8-57EA9B9CA19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A9FA32-8C30-41FC-B3E1-CA15E13A987E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691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https://pdf2jpg.net/files/f136d3bb226b303bfc60a0ef17be099739474182/Comparing_scenarios_yield-page-003.jpg">
            <a:extLst>
              <a:ext uri="{FF2B5EF4-FFF2-40B4-BE49-F238E27FC236}">
                <a16:creationId xmlns:a16="http://schemas.microsoft.com/office/drawing/2014/main" id="{D5F6C67F-28E2-4CF1-BFDF-AAB826238C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1928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Number of progenies per cross = 2,000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7CB0CE-EC28-FF50-6C6F-8F7B4B968AA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15 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EEF92CCE-4185-487F-A904-7CAE3D0A246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03C9D3-0A47-4729-BA36-D93FBD1056F2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136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https://pdf2jpg.net/files/f136d3bb226b303bfc60a0ef17be099739474182/Comparing_scenarios_yield-page-003.jpg">
            <a:extLst>
              <a:ext uri="{FF2B5EF4-FFF2-40B4-BE49-F238E27FC236}">
                <a16:creationId xmlns:a16="http://schemas.microsoft.com/office/drawing/2014/main" id="{D5F6C67F-28E2-4CF1-BFDF-AAB826238C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1928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/>
              <a:t>Number of progenies per cross = 2,000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BE47C2-1962-40AD-871A-AEF6CD8580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64049" y="909000"/>
            <a:ext cx="3669308" cy="262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AB388-DBBF-4824-8964-2242DD4373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4747" y="3446780"/>
            <a:ext cx="64533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42E1A3-C88B-4B6B-9C10-A24A6F2675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40040" y="2290663"/>
            <a:ext cx="1027057" cy="6154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52A43F-309C-4CB9-A5FF-4B984861011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13256" y="2692586"/>
            <a:ext cx="1264959" cy="449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B53EADA-EADE-4C34-8B54-EDFFFFDB115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98489" y="1373730"/>
            <a:ext cx="1524443" cy="1828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5B5FBA-DF5F-4EE4-9C5A-F53335451A4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53824" y="3428999"/>
            <a:ext cx="6795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39D973-4F1D-0F69-2325-B056478C569D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15 </a:t>
            </a:r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CBFA2F23-A660-4770-99EE-C33E27BD97A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A4471F-C092-48F4-97F0-B24CBFA32B03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794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https://pdf2jpg.net/files/f136d3bb226b303bfc60a0ef17be099739474182/Comparing_scenarios_yield-page-003.jpg">
            <a:extLst>
              <a:ext uri="{FF2B5EF4-FFF2-40B4-BE49-F238E27FC236}">
                <a16:creationId xmlns:a16="http://schemas.microsoft.com/office/drawing/2014/main" id="{D5F6C67F-28E2-4CF1-BFDF-AAB826238C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1928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/>
              <a:t>Number of progenies per cross = 2,000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3AB388-DBBF-4824-8964-2242DD43734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4747" y="3446780"/>
            <a:ext cx="6453333" cy="2520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8FBBF8-9B16-4ACD-9FAE-76D8F59C84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00456" y="1793140"/>
            <a:ext cx="216000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A45D8C-EC3D-400B-9C27-7C181F4A6A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82069" y="1588369"/>
            <a:ext cx="864000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5311DC9-5A53-27A0-0B65-0FF235442210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15 </a:t>
            </a:r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9DD19B0F-7B8B-494A-BE00-566B330EB8D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6D0784-F485-41B6-939D-267F2C1F8B2D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856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https://pdf2jpg.net/files/f136d3bb226b303bfc60a0ef17be099739474182/Comparing_scenarios_yield-page-003.jpg">
            <a:extLst>
              <a:ext uri="{FF2B5EF4-FFF2-40B4-BE49-F238E27FC236}">
                <a16:creationId xmlns:a16="http://schemas.microsoft.com/office/drawing/2014/main" id="{D5F6C67F-28E2-4CF1-BFDF-AAB826238C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3" y="909000"/>
            <a:ext cx="7201928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439081" y="1145970"/>
            <a:ext cx="2363435" cy="4461302"/>
          </a:xfrm>
        </p:spPr>
        <p:txBody>
          <a:bodyPr/>
          <a:lstStyle/>
          <a:p>
            <a:r>
              <a:rPr lang="en-US" dirty="0"/>
              <a:t>Number of progenies per cross = 2,000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FA091B-F141-4AF8-ADA8-A60B7252BA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21226" y="3909732"/>
            <a:ext cx="1188000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E82C4B-B420-967F-E01E-ED9E56FBCD84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15 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78F69B2C-F12C-45CB-ADD3-5372D52D59D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71596" y="110719"/>
            <a:ext cx="11448808" cy="88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marker effect precision</a:t>
            </a:r>
            <a:endParaRPr lang="en-US" sz="36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DF5C83-5277-4276-B162-35EC0F36B2AF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445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4461302"/>
          </a:xfrm>
        </p:spPr>
        <p:txBody>
          <a:bodyPr/>
          <a:lstStyle/>
          <a:p>
            <a:r>
              <a:rPr lang="en-US" sz="2000" dirty="0"/>
              <a:t>Parameters impacting the prediction abilities of PM, SD and UC (simulations):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Genetic architecture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= factor with the strongest impact</a:t>
            </a:r>
          </a:p>
          <a:p>
            <a:pPr lvl="1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Very strong impact of the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number of progenies per cross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SD difficult to predict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even in "true" scenarios ~ infinite TP size (with small number of progenies per cross)</a:t>
            </a:r>
          </a:p>
          <a:p>
            <a:pPr lvl="1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Very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little impact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of marker effect estimation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model</a:t>
            </a:r>
          </a:p>
          <a:p>
            <a:pPr lvl="1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Little/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no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impact of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selected crosses</a:t>
            </a:r>
          </a:p>
          <a:p>
            <a:pPr lvl="1"/>
            <a:endParaRPr lang="en-US" dirty="0"/>
          </a:p>
          <a:p>
            <a:pPr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Application on real experimental data: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PM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UC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were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correctly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 for the 4 traits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correctly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for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plant height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heading date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badly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for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yield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grain protein content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(GxE?)</a:t>
            </a:r>
          </a:p>
          <a:p>
            <a:pPr lvl="1"/>
            <a:endParaRPr lang="en-US" dirty="0"/>
          </a:p>
          <a:p>
            <a:pPr algn="just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Recommendations for crossbreeding plans: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selecting on UC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generating a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very large number of progenies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for a very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small number of crosses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would make it possible to obtain the most promising offspring?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Take-home message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743055-327C-613E-A956-81DEFC318D1F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66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446130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Parameters impacting the prediction abilities of PM, SD and UC (simulations):</a:t>
            </a:r>
          </a:p>
          <a:p>
            <a:pPr lvl="1"/>
            <a:r>
              <a:rPr lang="en-US" sz="2000" b="1" dirty="0"/>
              <a:t>Genetic architecture </a:t>
            </a:r>
            <a:r>
              <a:rPr lang="en-US" sz="2000" dirty="0"/>
              <a:t>= factor with the strongest impact</a:t>
            </a:r>
          </a:p>
          <a:p>
            <a:pPr lvl="1"/>
            <a:r>
              <a:rPr lang="en-US" sz="2000" dirty="0"/>
              <a:t>Very strong impact of the </a:t>
            </a:r>
            <a:r>
              <a:rPr lang="en-US" sz="2000" b="1" dirty="0"/>
              <a:t>number of progenies per cross</a:t>
            </a:r>
          </a:p>
          <a:p>
            <a:pPr lvl="1"/>
            <a:r>
              <a:rPr lang="en-US" sz="2000" b="1" dirty="0"/>
              <a:t>SD difficult to predict </a:t>
            </a:r>
            <a:r>
              <a:rPr lang="en-US" sz="2000" dirty="0"/>
              <a:t>even in "true" scenarios ~ infinite TP size (with small number of progenies per cross)</a:t>
            </a:r>
          </a:p>
          <a:p>
            <a:pPr lvl="1"/>
            <a:r>
              <a:rPr lang="en-US" sz="2000" dirty="0"/>
              <a:t>Very </a:t>
            </a:r>
            <a:r>
              <a:rPr lang="en-US" sz="2000" b="1" dirty="0"/>
              <a:t>little impact </a:t>
            </a:r>
            <a:r>
              <a:rPr lang="en-US" sz="2000" dirty="0"/>
              <a:t>of marker effect estimation </a:t>
            </a:r>
            <a:r>
              <a:rPr lang="en-US" sz="2000" b="1" dirty="0"/>
              <a:t>model, except Vg3 when the number of QTL &gt;300, especially when heritability is low</a:t>
            </a:r>
          </a:p>
          <a:p>
            <a:pPr lvl="1"/>
            <a:r>
              <a:rPr lang="en-US" sz="2000" dirty="0"/>
              <a:t>Little/</a:t>
            </a:r>
            <a:r>
              <a:rPr lang="en-US" sz="2000" b="1" dirty="0"/>
              <a:t>no</a:t>
            </a:r>
            <a:r>
              <a:rPr lang="en-US" sz="2000" dirty="0"/>
              <a:t> impact of </a:t>
            </a:r>
            <a:r>
              <a:rPr lang="en-US" sz="2000" b="1" dirty="0"/>
              <a:t>selected crosses: try with higher germplasm diversity (genetic </a:t>
            </a:r>
            <a:r>
              <a:rPr lang="en-US" sz="2000" b="1" dirty="0" err="1"/>
              <a:t>ressources</a:t>
            </a:r>
            <a:r>
              <a:rPr lang="en-US" sz="2000" b="1" dirty="0"/>
              <a:t>)</a:t>
            </a:r>
          </a:p>
          <a:p>
            <a:pPr lvl="1"/>
            <a:endParaRPr lang="en-US" dirty="0"/>
          </a:p>
          <a:p>
            <a:pPr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Application on real experimental data: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PM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UC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were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correctly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 for the 4 traits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correctly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for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plant height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heading date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badly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for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yield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grain protein content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(GxE?)</a:t>
            </a:r>
          </a:p>
          <a:p>
            <a:pPr lvl="1"/>
            <a:endParaRPr lang="en-US" dirty="0"/>
          </a:p>
          <a:p>
            <a:pPr algn="just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Recommendations for crossbreeding plans: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selecting on UC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generating a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very large number of progenies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for a very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small number of crosses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would make it possible to obtain the most promising offspring?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Take-home message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E58E6F-065F-354F-79D1-583A5AFB8366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76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446130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Parameters impacting the prediction abilities of PM, SD and UC (simulations):</a:t>
            </a:r>
          </a:p>
          <a:p>
            <a:pPr lvl="1"/>
            <a:r>
              <a:rPr lang="en-US" sz="2200" b="1" dirty="0"/>
              <a:t>Genetic architecture </a:t>
            </a:r>
            <a:r>
              <a:rPr lang="en-US" sz="2200" dirty="0"/>
              <a:t>= factor with the strongest impact</a:t>
            </a:r>
          </a:p>
          <a:p>
            <a:pPr lvl="1"/>
            <a:r>
              <a:rPr lang="en-US" sz="2200" dirty="0"/>
              <a:t>Very strong impact of the </a:t>
            </a:r>
            <a:r>
              <a:rPr lang="en-US" sz="2200" b="1" dirty="0"/>
              <a:t>number of progenies per cross</a:t>
            </a:r>
          </a:p>
          <a:p>
            <a:pPr lvl="1"/>
            <a:r>
              <a:rPr lang="en-US" sz="2200" b="1" dirty="0"/>
              <a:t>SD difficult to predict </a:t>
            </a:r>
            <a:r>
              <a:rPr lang="en-US" sz="2200" dirty="0"/>
              <a:t>even in "true" scenarios ~ infinite TP size (with small number of progenies per cross)</a:t>
            </a:r>
          </a:p>
          <a:p>
            <a:pPr lvl="1"/>
            <a:r>
              <a:rPr lang="en-US" sz="2200" dirty="0"/>
              <a:t>Very </a:t>
            </a:r>
            <a:r>
              <a:rPr lang="en-US" sz="2200" b="1" dirty="0"/>
              <a:t>little impact </a:t>
            </a:r>
            <a:r>
              <a:rPr lang="en-US" sz="2200" dirty="0"/>
              <a:t>of marker effect estimation </a:t>
            </a:r>
            <a:r>
              <a:rPr lang="en-US" sz="2200" b="1" dirty="0"/>
              <a:t>model</a:t>
            </a:r>
          </a:p>
          <a:p>
            <a:pPr lvl="1"/>
            <a:r>
              <a:rPr lang="en-US" sz="2200" dirty="0"/>
              <a:t>Taking into account the </a:t>
            </a:r>
            <a:r>
              <a:rPr lang="en-US" sz="2200" b="1" dirty="0"/>
              <a:t>error in marker effect estimates </a:t>
            </a:r>
            <a:r>
              <a:rPr lang="en-US" sz="2200" dirty="0"/>
              <a:t>improved SD predictions for quantitative traits with low heritability</a:t>
            </a:r>
          </a:p>
          <a:p>
            <a:pPr lvl="1"/>
            <a:r>
              <a:rPr lang="en-US" sz="2200" dirty="0"/>
              <a:t>Little/</a:t>
            </a:r>
            <a:r>
              <a:rPr lang="en-US" sz="2200" b="1" dirty="0"/>
              <a:t>no</a:t>
            </a:r>
            <a:r>
              <a:rPr lang="en-US" sz="2200" dirty="0"/>
              <a:t> impact of </a:t>
            </a:r>
            <a:r>
              <a:rPr lang="en-US" sz="2200" b="1" dirty="0"/>
              <a:t>selected crosses</a:t>
            </a:r>
          </a:p>
          <a:p>
            <a:pPr lvl="1"/>
            <a:endParaRPr lang="en-US" sz="2200" dirty="0"/>
          </a:p>
          <a:p>
            <a:r>
              <a:rPr lang="en-US" sz="2200" dirty="0"/>
              <a:t>Application on real experimental data: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PM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UC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were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correctly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 for the 4 traits</a:t>
            </a:r>
          </a:p>
          <a:p>
            <a:pPr lvl="1">
              <a:buSzPts val="100"/>
            </a:pP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correctly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for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plant height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heading date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badly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predicted for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yield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grain protein content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(GxE?)</a:t>
            </a:r>
          </a:p>
          <a:p>
            <a:pPr lvl="1"/>
            <a:endParaRPr lang="en-US" dirty="0"/>
          </a:p>
          <a:p>
            <a:pPr algn="just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Recommendations for crossbreeding plans: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selecting on UC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generating a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very large number of progenies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for a very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small number of crosses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would make it possible to obtain the most promising offspring?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Take-home message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ADBDAA-18FB-FCC4-97D5-260983F198E9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21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446130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Parameters impacting the prediction abilities of PM, SD and UC (simulations):</a:t>
            </a:r>
          </a:p>
          <a:p>
            <a:pPr lvl="1"/>
            <a:r>
              <a:rPr lang="en-US" sz="2000" b="1" dirty="0"/>
              <a:t>Genetic architecture </a:t>
            </a:r>
            <a:r>
              <a:rPr lang="en-US" sz="2000" dirty="0"/>
              <a:t>= factor with the strongest impact</a:t>
            </a:r>
          </a:p>
          <a:p>
            <a:pPr lvl="1"/>
            <a:r>
              <a:rPr lang="en-US" sz="2000" dirty="0"/>
              <a:t>Very strong impact of the </a:t>
            </a:r>
            <a:r>
              <a:rPr lang="en-US" sz="2000" b="1" dirty="0"/>
              <a:t>number of progenies per cross</a:t>
            </a:r>
          </a:p>
          <a:p>
            <a:pPr lvl="1"/>
            <a:r>
              <a:rPr lang="en-US" sz="2000" b="1" dirty="0"/>
              <a:t>SD difficult to predict </a:t>
            </a:r>
            <a:r>
              <a:rPr lang="en-US" sz="2000" dirty="0"/>
              <a:t>even in "true" scenarios ~ infinite TP size (with small number of progenies per cross)</a:t>
            </a:r>
          </a:p>
          <a:p>
            <a:pPr lvl="1"/>
            <a:r>
              <a:rPr lang="en-US" sz="2000" dirty="0"/>
              <a:t>Very </a:t>
            </a:r>
            <a:r>
              <a:rPr lang="en-US" sz="2000" b="1" dirty="0"/>
              <a:t>little impact </a:t>
            </a:r>
            <a:r>
              <a:rPr lang="en-US" sz="2000" dirty="0"/>
              <a:t>of marker effect estimation </a:t>
            </a:r>
            <a:r>
              <a:rPr lang="en-US" sz="2000" b="1" dirty="0"/>
              <a:t>model</a:t>
            </a:r>
          </a:p>
          <a:p>
            <a:pPr lvl="1"/>
            <a:r>
              <a:rPr lang="en-US" sz="2000" dirty="0"/>
              <a:t>Taking into account the </a:t>
            </a:r>
            <a:r>
              <a:rPr lang="en-US" sz="2000" b="1" dirty="0"/>
              <a:t>error in marker effect estimates </a:t>
            </a:r>
            <a:r>
              <a:rPr lang="en-US" sz="2000" dirty="0"/>
              <a:t>improved SD predictions for quantitative traits with low heritability</a:t>
            </a:r>
          </a:p>
          <a:p>
            <a:pPr lvl="1"/>
            <a:r>
              <a:rPr lang="en-US" sz="2000" dirty="0"/>
              <a:t>Little/</a:t>
            </a:r>
            <a:r>
              <a:rPr lang="en-US" sz="2000" b="1" dirty="0"/>
              <a:t>no</a:t>
            </a:r>
            <a:r>
              <a:rPr lang="en-US" sz="2000" dirty="0"/>
              <a:t> impact of </a:t>
            </a:r>
            <a:r>
              <a:rPr lang="en-US" sz="2000" b="1" dirty="0"/>
              <a:t>selected crosses</a:t>
            </a:r>
          </a:p>
          <a:p>
            <a:pPr lvl="1"/>
            <a:endParaRPr lang="en-US" sz="2000" dirty="0"/>
          </a:p>
          <a:p>
            <a:r>
              <a:rPr lang="en-US" sz="2000" dirty="0"/>
              <a:t>Application on real experimental data:</a:t>
            </a:r>
          </a:p>
          <a:p>
            <a:pPr lvl="1"/>
            <a:r>
              <a:rPr lang="en-US" sz="2000" b="1" dirty="0"/>
              <a:t>PM</a:t>
            </a:r>
            <a:r>
              <a:rPr lang="en-US" sz="2000" dirty="0"/>
              <a:t> and </a:t>
            </a:r>
            <a:r>
              <a:rPr lang="en-US" sz="2000" b="1" dirty="0"/>
              <a:t>UC</a:t>
            </a:r>
            <a:r>
              <a:rPr lang="en-US" sz="2000" dirty="0"/>
              <a:t> were </a:t>
            </a:r>
            <a:r>
              <a:rPr lang="en-US" sz="2000" b="1" dirty="0"/>
              <a:t>correctly</a:t>
            </a:r>
            <a:r>
              <a:rPr lang="en-US" sz="2000" dirty="0"/>
              <a:t> predicted  for the 4 traits</a:t>
            </a:r>
          </a:p>
          <a:p>
            <a:pPr lvl="1"/>
            <a:r>
              <a:rPr lang="en-US" sz="2000" b="1" dirty="0"/>
              <a:t>SD</a:t>
            </a:r>
            <a:r>
              <a:rPr lang="en-US" sz="2000" dirty="0"/>
              <a:t> </a:t>
            </a:r>
            <a:r>
              <a:rPr lang="en-US" sz="2000" b="1" dirty="0"/>
              <a:t>correctly</a:t>
            </a:r>
            <a:r>
              <a:rPr lang="en-US" sz="2000" dirty="0"/>
              <a:t> predicted for </a:t>
            </a:r>
            <a:r>
              <a:rPr lang="en-US" sz="2000" b="1" dirty="0"/>
              <a:t>plant height </a:t>
            </a:r>
            <a:r>
              <a:rPr lang="en-US" sz="2000" dirty="0"/>
              <a:t>and </a:t>
            </a:r>
            <a:r>
              <a:rPr lang="en-US" sz="2000" b="1" dirty="0"/>
              <a:t>heading date </a:t>
            </a:r>
            <a:r>
              <a:rPr lang="en-US" sz="2000" dirty="0"/>
              <a:t>and </a:t>
            </a:r>
            <a:r>
              <a:rPr lang="en-US" sz="2000" b="1" dirty="0"/>
              <a:t>badly</a:t>
            </a:r>
            <a:r>
              <a:rPr lang="en-US" sz="2000" dirty="0"/>
              <a:t> predicted for </a:t>
            </a:r>
            <a:r>
              <a:rPr lang="en-US" sz="2000" b="1" dirty="0"/>
              <a:t>yield</a:t>
            </a:r>
            <a:r>
              <a:rPr lang="en-US" sz="2000" dirty="0"/>
              <a:t> and </a:t>
            </a:r>
            <a:r>
              <a:rPr lang="en-US" sz="2000" b="1" dirty="0"/>
              <a:t>grain protein content </a:t>
            </a:r>
            <a:r>
              <a:rPr lang="en-US" sz="2000" dirty="0"/>
              <a:t>(GxE?)</a:t>
            </a:r>
          </a:p>
          <a:p>
            <a:pPr lvl="1"/>
            <a:endParaRPr lang="en-US" sz="2000" dirty="0"/>
          </a:p>
          <a:p>
            <a:pPr algn="just"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Recommendations for crossbreeding plans: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selecting on UC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generating a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very large number of progenies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for a very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small number of crosses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would make it possible to obtain the most promising offspring?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Take-home message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591170-E671-6A59-CAEC-97BECB49EDF0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31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891C932B-9078-494F-889D-69ACCAFFFD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08490" y="931225"/>
            <a:ext cx="9680172" cy="4461302"/>
          </a:xfrm>
        </p:spPr>
        <p:txBody>
          <a:bodyPr>
            <a:noAutofit/>
          </a:bodyPr>
          <a:lstStyle/>
          <a:p>
            <a:r>
              <a:rPr lang="en-US" sz="2000" dirty="0"/>
              <a:t>Parameters impacting the prediction abilities of PM, SD </a:t>
            </a:r>
            <a:r>
              <a:rPr lang="en-US" sz="2000"/>
              <a:t>and UC (simulations):</a:t>
            </a:r>
            <a:endParaRPr lang="en-US" sz="2000" dirty="0"/>
          </a:p>
          <a:p>
            <a:pPr lvl="1"/>
            <a:r>
              <a:rPr lang="en-US" sz="2000" b="1" dirty="0"/>
              <a:t>Genetic architecture </a:t>
            </a:r>
            <a:r>
              <a:rPr lang="en-US" sz="2000" dirty="0"/>
              <a:t>= factor with the strongest impact</a:t>
            </a:r>
          </a:p>
          <a:p>
            <a:pPr lvl="1"/>
            <a:r>
              <a:rPr lang="en-US" sz="2000" dirty="0"/>
              <a:t>Very strong impact of the </a:t>
            </a:r>
            <a:r>
              <a:rPr lang="en-US" sz="2000" b="1" dirty="0"/>
              <a:t>number of progenies per cross</a:t>
            </a:r>
          </a:p>
          <a:p>
            <a:pPr lvl="1"/>
            <a:r>
              <a:rPr lang="en-US" sz="2000" b="1" dirty="0"/>
              <a:t>SD difficult to predict </a:t>
            </a:r>
            <a:r>
              <a:rPr lang="en-US" sz="2000" dirty="0"/>
              <a:t>even in "true" scenarios ~ infinite TP size (with small number of progenies per cross)</a:t>
            </a:r>
          </a:p>
          <a:p>
            <a:pPr lvl="1"/>
            <a:r>
              <a:rPr lang="en-US" sz="2000" dirty="0"/>
              <a:t>Very </a:t>
            </a:r>
            <a:r>
              <a:rPr lang="en-US" sz="2000" b="1" dirty="0"/>
              <a:t>little impact </a:t>
            </a:r>
            <a:r>
              <a:rPr lang="en-US" sz="2000" dirty="0"/>
              <a:t>of marker effect estimation </a:t>
            </a:r>
            <a:r>
              <a:rPr lang="en-US" sz="2000" b="1" dirty="0"/>
              <a:t>model</a:t>
            </a:r>
          </a:p>
          <a:p>
            <a:pPr lvl="1"/>
            <a:r>
              <a:rPr lang="en-US" sz="2000" dirty="0"/>
              <a:t>Taking into account the </a:t>
            </a:r>
            <a:r>
              <a:rPr lang="en-US" sz="2000" b="1" dirty="0"/>
              <a:t>error in marker effect estimates </a:t>
            </a:r>
            <a:r>
              <a:rPr lang="en-US" sz="2000" dirty="0"/>
              <a:t>improved SD predictions for quantitative traits with low heritability</a:t>
            </a:r>
          </a:p>
          <a:p>
            <a:pPr lvl="1"/>
            <a:r>
              <a:rPr lang="en-US" sz="2000" dirty="0"/>
              <a:t>Little/</a:t>
            </a:r>
            <a:r>
              <a:rPr lang="en-US" sz="2000" b="1" dirty="0"/>
              <a:t>no</a:t>
            </a:r>
            <a:r>
              <a:rPr lang="en-US" sz="2000" dirty="0"/>
              <a:t> impact of </a:t>
            </a:r>
            <a:r>
              <a:rPr lang="en-US" sz="2000" b="1" dirty="0"/>
              <a:t>selected crosses</a:t>
            </a:r>
          </a:p>
          <a:p>
            <a:pPr lvl="1"/>
            <a:endParaRPr lang="en-US" sz="2000" dirty="0"/>
          </a:p>
          <a:p>
            <a:r>
              <a:rPr lang="en-US" sz="2000" dirty="0"/>
              <a:t>Application on real experimental data:</a:t>
            </a:r>
          </a:p>
          <a:p>
            <a:pPr lvl="1"/>
            <a:r>
              <a:rPr lang="en-US" sz="2000" b="1" dirty="0"/>
              <a:t>PM</a:t>
            </a:r>
            <a:r>
              <a:rPr lang="en-US" sz="2000" dirty="0"/>
              <a:t> and </a:t>
            </a:r>
            <a:r>
              <a:rPr lang="en-US" sz="2000" b="1" dirty="0"/>
              <a:t>UC</a:t>
            </a:r>
            <a:r>
              <a:rPr lang="en-US" sz="2000" dirty="0"/>
              <a:t> were </a:t>
            </a:r>
            <a:r>
              <a:rPr lang="en-US" sz="2000" b="1" dirty="0"/>
              <a:t>correctly</a:t>
            </a:r>
            <a:r>
              <a:rPr lang="en-US" sz="2000" dirty="0"/>
              <a:t> predicted  for the 4 traits</a:t>
            </a:r>
          </a:p>
          <a:p>
            <a:pPr lvl="1"/>
            <a:r>
              <a:rPr lang="en-US" sz="2000" b="1" dirty="0"/>
              <a:t>SD</a:t>
            </a:r>
            <a:r>
              <a:rPr lang="en-US" sz="2000" dirty="0"/>
              <a:t> </a:t>
            </a:r>
            <a:r>
              <a:rPr lang="en-US" sz="2000" b="1" dirty="0"/>
              <a:t>correctly</a:t>
            </a:r>
            <a:r>
              <a:rPr lang="en-US" sz="2000" dirty="0"/>
              <a:t> predicted for </a:t>
            </a:r>
            <a:r>
              <a:rPr lang="en-US" sz="2000" b="1" dirty="0"/>
              <a:t>plant height </a:t>
            </a:r>
            <a:r>
              <a:rPr lang="en-US" sz="2000" dirty="0"/>
              <a:t>and </a:t>
            </a:r>
            <a:r>
              <a:rPr lang="en-US" sz="2000" b="1" dirty="0"/>
              <a:t>heading date </a:t>
            </a:r>
            <a:r>
              <a:rPr lang="en-US" sz="2000" dirty="0"/>
              <a:t>and </a:t>
            </a:r>
            <a:r>
              <a:rPr lang="en-US" sz="2000" b="1" dirty="0"/>
              <a:t>badly</a:t>
            </a:r>
            <a:r>
              <a:rPr lang="en-US" sz="2000" dirty="0"/>
              <a:t> predicted for </a:t>
            </a:r>
            <a:r>
              <a:rPr lang="en-US" sz="2000" b="1" dirty="0"/>
              <a:t>yield</a:t>
            </a:r>
            <a:r>
              <a:rPr lang="en-US" sz="2000" dirty="0"/>
              <a:t> and </a:t>
            </a:r>
            <a:r>
              <a:rPr lang="en-US" sz="2000" b="1" dirty="0"/>
              <a:t>grain protein content </a:t>
            </a:r>
            <a:r>
              <a:rPr lang="en-US" sz="2000" dirty="0"/>
              <a:t>(GxE?)</a:t>
            </a:r>
          </a:p>
          <a:p>
            <a:pPr lvl="1"/>
            <a:endParaRPr lang="en-US" sz="2000" dirty="0"/>
          </a:p>
          <a:p>
            <a:pPr algn="just"/>
            <a:r>
              <a:rPr lang="en-US" sz="2000" dirty="0"/>
              <a:t>Recommendations for crossbreeding plans: </a:t>
            </a:r>
            <a:r>
              <a:rPr lang="en-US" sz="2000" b="1" dirty="0"/>
              <a:t>selecting on UC </a:t>
            </a:r>
            <a:r>
              <a:rPr lang="en-US" sz="2000" dirty="0"/>
              <a:t>and generating a </a:t>
            </a:r>
            <a:r>
              <a:rPr lang="en-US" sz="2000" b="1" dirty="0"/>
              <a:t>very large number of progenies </a:t>
            </a:r>
            <a:r>
              <a:rPr lang="en-US" sz="2000" dirty="0"/>
              <a:t>for a very </a:t>
            </a:r>
            <a:r>
              <a:rPr lang="en-US" sz="2000" b="1" dirty="0"/>
              <a:t>small number of crosses </a:t>
            </a:r>
            <a:r>
              <a:rPr lang="en-US" sz="2000" dirty="0"/>
              <a:t>would make it possible to obtain the most promising offspring?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Take-home message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8BE173-1A90-5367-8D56-2A9228F4BBB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6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E9F5C17-6CC5-450A-B60E-2E1B4FE26A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2345" y="1145970"/>
            <a:ext cx="9680172" cy="4461302"/>
          </a:xfrm>
        </p:spPr>
        <p:txBody>
          <a:bodyPr/>
          <a:lstStyle/>
          <a:p>
            <a:r>
              <a:rPr lang="en-US" sz="2000" dirty="0"/>
              <a:t>2 datasets * 2 geographical areas: </a:t>
            </a:r>
          </a:p>
          <a:p>
            <a:pPr lvl="1"/>
            <a:r>
              <a:rPr lang="en-US" sz="2000" b="1" dirty="0"/>
              <a:t>INRAE-AO</a:t>
            </a:r>
            <a:r>
              <a:rPr lang="en-US" sz="2000" dirty="0"/>
              <a:t>: 	F8-F9 winter bread wheat lines developed by INRAE-AO (2000-2022)		 			157-169 (North) and 26-42 (South) lines evaluated each year</a:t>
            </a:r>
          </a:p>
          <a:p>
            <a:pPr lvl="1">
              <a:buSzPts val="100"/>
            </a:pPr>
            <a:r>
              <a:rPr lang="en-US" sz="2000" b="1" dirty="0">
                <a:solidFill>
                  <a:schemeClr val="tx1">
                    <a:alpha val="0"/>
                  </a:schemeClr>
                </a:solidFill>
              </a:rPr>
              <a:t>GEVES</a:t>
            </a: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:	VATE winter bread wheat data from the evaluation of varieties for national registration (2000-2022)			44-46 (North) and 26-27 (South) lines evaluated each year</a:t>
            </a:r>
          </a:p>
          <a:p>
            <a:pPr>
              <a:buSzPts val="100"/>
            </a:pP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Crop management methods = </a:t>
            </a:r>
            <a:r>
              <a:rPr lang="en-US" b="1" dirty="0">
                <a:solidFill>
                  <a:schemeClr val="tx1">
                    <a:alpha val="0"/>
                  </a:schemeClr>
                </a:solidFill>
              </a:rPr>
              <a:t>high yield objectives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(optimized pesticide, fungicide and nitrogen amount)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Training Population (TP)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41736-F7AD-41C9-BAC6-C2992EED73D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71607" y="6444957"/>
            <a:ext cx="3386667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AO = Agri-Obtentions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GEVES = </a:t>
            </a:r>
            <a:r>
              <a:rPr lang="fr-FR" sz="1050" i="1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Groupe d'Etude et de contrôle des Variétés Et des Semences 	</a:t>
            </a:r>
            <a:r>
              <a:rPr lang="fr-FR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Variety and Seed Study and Control Group) </a:t>
            </a:r>
          </a:p>
          <a:p>
            <a:pPr>
              <a:buSzPts val="100"/>
            </a:pP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VATE = </a:t>
            </a:r>
            <a:r>
              <a:rPr lang="fr-FR" sz="1050" i="1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Valeur Agronomique Technologique et Environnementale </a:t>
            </a:r>
            <a:r>
              <a:rPr lang="fr-FR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buSzPts val="100"/>
            </a:pPr>
            <a:r>
              <a:rPr lang="fr-FR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              (</a:t>
            </a:r>
            <a:r>
              <a:rPr lang="en-US" sz="1050" dirty="0">
                <a:solidFill>
                  <a:schemeClr val="tx1">
                    <a:alpha val="0"/>
                  </a:schemeClr>
                </a:solidFill>
                <a:latin typeface="AvenirNext LT Pro Cn" panose="020B0506020202020204" pitchFamily="34" charset="0"/>
                <a:cs typeface="Times New Roman" panose="02020603050405020304" pitchFamily="18" charset="0"/>
              </a:rPr>
              <a:t>Agronomic, technological and environmental value)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A3413C-A656-040C-4CA1-DC268BCAAA4E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663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05CE8B-6600-407B-8CF4-A7583D2A5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0">
              <a:buNone/>
            </a:pPr>
            <a:r>
              <a:rPr lang="fr-FR" sz="2400"/>
              <a:t>Is our predictive ability sufficient for significant genetic gain in a breeding program (elite material) or pre-breeding (more diverse material)? </a:t>
            </a:r>
          </a:p>
          <a:p>
            <a:pPr marL="285750" indent="0">
              <a:buNone/>
            </a:pPr>
            <a:endParaRPr lang="fr-FR" sz="2400"/>
          </a:p>
          <a:p>
            <a:pPr marL="285750" indent="0">
              <a:buNone/>
            </a:pPr>
            <a:endParaRPr lang="fr-FR" sz="2400"/>
          </a:p>
          <a:p>
            <a:pPr marL="285750" indent="0">
              <a:buNone/>
            </a:pPr>
            <a:r>
              <a:rPr lang="fr-FR" sz="2400"/>
              <a:t>Observation: the correlation between yield and protein content is variable (between cross, between material: old cultivars and modern varieties)</a:t>
            </a:r>
          </a:p>
          <a:p>
            <a:pPr marL="285750" indent="0">
              <a:buNone/>
            </a:pPr>
            <a:r>
              <a:rPr lang="fr-FR" sz="2400"/>
              <a:t>Can we better control the correlation between traits using genomic prediction to design mating plans?</a:t>
            </a:r>
            <a:endParaRPr lang="fr-FR" sz="24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0D4C193-25ED-4126-97AD-F81DF42F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62" y="74179"/>
            <a:ext cx="10430774" cy="1325563"/>
          </a:xfrm>
        </p:spPr>
        <p:txBody>
          <a:bodyPr/>
          <a:lstStyle/>
          <a:p>
            <a:r>
              <a:rPr lang="fr-FR">
                <a:solidFill>
                  <a:srgbClr val="00B050"/>
                </a:solidFill>
              </a:rPr>
              <a:t>Perspective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67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BC28C-4F38-4089-9619-B96ED5A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3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Results: genetic constitution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of parents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https://pdf2jpg.net/files/3d4c2cb7dcc3f5442d68b3647bea5155e81d15a5/Parents-page-007.jpg">
            <a:extLst>
              <a:ext uri="{FF2B5EF4-FFF2-40B4-BE49-F238E27FC236}">
                <a16:creationId xmlns:a16="http://schemas.microsoft.com/office/drawing/2014/main" id="{5DEDEC7D-FA5A-401E-8D03-27AF713F94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6344A-7501-4601-910F-0E0FDBD30F9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95601" y="3429000"/>
            <a:ext cx="7200795" cy="262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B386FF-0699-79FB-A325-E30F01C4F99B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16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FA7C67-4BD0-4B7F-9A50-5EE32382562B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838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Results: genetic constitution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of parents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https://pdf2jpg.net/files/3d4c2cb7dcc3f5442d68b3647bea5155e81d15a5/Parents-page-007.jpg">
            <a:extLst>
              <a:ext uri="{FF2B5EF4-FFF2-40B4-BE49-F238E27FC236}">
                <a16:creationId xmlns:a16="http://schemas.microsoft.com/office/drawing/2014/main" id="{5DEDEC7D-FA5A-401E-8D03-27AF713F94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3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BD8969B-388F-8E80-8DA7-CD423B1F26A7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16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05D745-AE9C-46E1-A850-571BD859E78B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6603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57AE1285-71DA-4A01-ABBA-024C4B2F4CD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249257" y="1145970"/>
            <a:ext cx="3437051" cy="4461302"/>
          </a:xfrm>
        </p:spPr>
        <p:txBody>
          <a:bodyPr/>
          <a:lstStyle/>
          <a:p>
            <a:r>
              <a:rPr lang="en-US" dirty="0"/>
              <a:t>Number of progenies per cross as in experimental data</a:t>
            </a:r>
          </a:p>
          <a:p>
            <a:r>
              <a:rPr lang="en-US" dirty="0"/>
              <a:t>Heritability = 0.7</a:t>
            </a:r>
          </a:p>
          <a:p>
            <a:r>
              <a:rPr lang="en-US" dirty="0"/>
              <a:t>Number of QTL = 300</a:t>
            </a:r>
          </a:p>
          <a:p>
            <a:r>
              <a:rPr lang="fr-FR" sz="1800" dirty="0"/>
              <a:t>Marker </a:t>
            </a:r>
            <a:r>
              <a:rPr lang="en-US" sz="1800" dirty="0"/>
              <a:t>effects</a:t>
            </a:r>
            <a:r>
              <a:rPr lang="fr-FR" sz="1800" dirty="0"/>
              <a:t> </a:t>
            </a:r>
            <a:r>
              <a:rPr lang="en-US" sz="1800" dirty="0"/>
              <a:t>estimated</a:t>
            </a:r>
            <a:r>
              <a:rPr lang="fr-FR" sz="1800" dirty="0"/>
              <a:t> with BayesA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149638"/>
            <a:ext cx="12192000" cy="888251"/>
          </a:xfrm>
        </p:spPr>
        <p:txBody>
          <a:bodyPr>
            <a:normAutofit fontScale="90000"/>
          </a:bodyPr>
          <a:lstStyle/>
          <a:p>
            <a:pPr marL="285750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: predictive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ability and genetic constitution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of parents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https://pdf2jpg.net/files/f136d3bb226b303bfc60a0ef17be099739474182/Comparing_scenarios_yield-page-006.jpg">
            <a:extLst>
              <a:ext uri="{FF2B5EF4-FFF2-40B4-BE49-F238E27FC236}">
                <a16:creationId xmlns:a16="http://schemas.microsoft.com/office/drawing/2014/main" id="{ECBCB4C5-A565-431B-9C8D-434B50FD61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4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35611D-56FF-DAFB-5889-1DFCD7280CE3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17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848AB0-1D54-4164-989B-07FA98FA801F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6497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57AE1285-71DA-4A01-ABBA-024C4B2F4CD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249258" y="1145970"/>
            <a:ext cx="3561742" cy="4461302"/>
          </a:xfrm>
        </p:spPr>
        <p:txBody>
          <a:bodyPr/>
          <a:lstStyle/>
          <a:p>
            <a:r>
              <a:rPr lang="en-US" dirty="0"/>
              <a:t>Number of progenies per cross as in experimental data</a:t>
            </a:r>
          </a:p>
          <a:p>
            <a:r>
              <a:rPr lang="en-US" dirty="0"/>
              <a:t>Heritability = 0.7</a:t>
            </a:r>
          </a:p>
          <a:p>
            <a:r>
              <a:rPr lang="en-US" dirty="0"/>
              <a:t>Number of QTL = 300</a:t>
            </a:r>
          </a:p>
          <a:p>
            <a:r>
              <a:rPr lang="fr-FR" sz="1800" dirty="0"/>
              <a:t>Marker </a:t>
            </a:r>
            <a:r>
              <a:rPr lang="en-US" sz="1800" dirty="0"/>
              <a:t>effects</a:t>
            </a:r>
            <a:r>
              <a:rPr lang="fr-FR" sz="1800" dirty="0"/>
              <a:t> </a:t>
            </a:r>
            <a:r>
              <a:rPr lang="en-US" sz="1800" dirty="0"/>
              <a:t>estimated</a:t>
            </a:r>
            <a:r>
              <a:rPr lang="fr-FR" sz="1800" dirty="0"/>
              <a:t> with BayesA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 4" descr="https://pdf2jpg.net/files/f136d3bb226b303bfc60a0ef17be099739474182/Comparing_scenarios_yield-page-006.jpg">
            <a:extLst>
              <a:ext uri="{FF2B5EF4-FFF2-40B4-BE49-F238E27FC236}">
                <a16:creationId xmlns:a16="http://schemas.microsoft.com/office/drawing/2014/main" id="{ECBCB4C5-A565-431B-9C8D-434B50FD61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64" y="909000"/>
            <a:ext cx="7200794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5B6BC6-C59E-418C-891F-0F1C319EDC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06809" y="5753520"/>
            <a:ext cx="442913" cy="151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93B2099-0F40-48C3-8CA0-B7DD88B9342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071821" y="2543915"/>
            <a:ext cx="1034618" cy="806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997A1E0-8168-4E4A-92A9-9EE732A6772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334718" y="3458417"/>
            <a:ext cx="1013760" cy="1846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F6CE322-A97F-4B93-8D42-3222D7A0C14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608653" y="2793531"/>
            <a:ext cx="981863" cy="298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70316C0-EB94-975D-AC73-53BBA7AF85B6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17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4434BD-C299-4F35-86D8-0DA54AD3BBED}"/>
              </a:ext>
            </a:extLst>
          </p:cNvPr>
          <p:cNvSpPr txBox="1"/>
          <p:nvPr/>
        </p:nvSpPr>
        <p:spPr>
          <a:xfrm>
            <a:off x="2306782" y="6096000"/>
            <a:ext cx="396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simulations</a:t>
            </a:r>
          </a:p>
        </p:txBody>
      </p:sp>
      <p:sp>
        <p:nvSpPr>
          <p:cNvPr id="13" name="Titre 3">
            <a:extLst>
              <a:ext uri="{FF2B5EF4-FFF2-40B4-BE49-F238E27FC236}">
                <a16:creationId xmlns:a16="http://schemas.microsoft.com/office/drawing/2014/main" id="{B0315B0D-3E1E-44C0-913C-B8E270D50C7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0" y="149638"/>
            <a:ext cx="12192000" cy="8882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645043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285750"/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Results: predictive ability and genetic constitution of parents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00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E9F5C17-6CC5-450A-B60E-2E1B4FE26A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2947" y="1198349"/>
            <a:ext cx="10999360" cy="4461302"/>
          </a:xfrm>
        </p:spPr>
        <p:txBody>
          <a:bodyPr/>
          <a:lstStyle/>
          <a:p>
            <a:r>
              <a:rPr lang="en-US" sz="2000" dirty="0"/>
              <a:t>2 datasets * 2 geographical areas: </a:t>
            </a:r>
          </a:p>
          <a:p>
            <a:pPr lvl="1"/>
            <a:r>
              <a:rPr lang="en-US" sz="2000" b="1" dirty="0"/>
              <a:t>INRAE-AO</a:t>
            </a:r>
            <a:r>
              <a:rPr lang="en-US" sz="2000" dirty="0"/>
              <a:t>: 	F8-F9 winter bread wheat lines developed by INRAE-AO (2000-2022)		 			157-169 (North) and 26-42 (South) lines evaluated each year</a:t>
            </a:r>
          </a:p>
          <a:p>
            <a:pPr lvl="1"/>
            <a:r>
              <a:rPr lang="en-US" sz="2000" b="1"/>
              <a:t>CTPS</a:t>
            </a:r>
            <a:r>
              <a:rPr lang="en-US" sz="2000"/>
              <a:t>:</a:t>
            </a:r>
            <a:r>
              <a:rPr lang="en-US" sz="2000" dirty="0"/>
              <a:t>	VATE winter bread wheat data from the evaluation of varieties for national registration (2000-2022)			44-46 (North) and 26-27 (South) lines evaluated each year</a:t>
            </a:r>
          </a:p>
          <a:p>
            <a:pPr>
              <a:buSzPts val="100"/>
            </a:pP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Crop management methods = </a:t>
            </a:r>
            <a:r>
              <a:rPr lang="en-US" sz="2000" b="1" dirty="0">
                <a:solidFill>
                  <a:schemeClr val="tx1">
                    <a:alpha val="0"/>
                  </a:schemeClr>
                </a:solidFill>
              </a:rPr>
              <a:t>high yield objectives </a:t>
            </a: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(optimized pesticide, fungicide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nitrogen amount)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Training Population (TP)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41736-F7AD-41C9-BAC6-C2992EED73D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18433" y="5312632"/>
            <a:ext cx="51382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AO =       Agri-Obtentions</a:t>
            </a:r>
          </a:p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GEVES = </a:t>
            </a:r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Groupe d'Etude et de contrôle des Variétés Et des Semences </a:t>
            </a:r>
          </a:p>
          <a:p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Variety and Seed Study and Control Group) </a:t>
            </a:r>
          </a:p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VATE =    </a:t>
            </a:r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Valeur Agronomique Technologique et Environnementale </a:t>
            </a:r>
            <a:r>
              <a:rPr lang="fr-FR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              	(</a:t>
            </a:r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Agronomic, technological and environmental value)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F7E0E5-8FE4-A1CF-36CF-ED491763245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52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E9F5C17-6CC5-450A-B60E-2E1B4FE26A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2947" y="1198349"/>
            <a:ext cx="10999360" cy="4461302"/>
          </a:xfrm>
        </p:spPr>
        <p:txBody>
          <a:bodyPr/>
          <a:lstStyle/>
          <a:p>
            <a:r>
              <a:rPr lang="en-US" sz="2000" dirty="0"/>
              <a:t>2 datasets * 2 geographical areas: </a:t>
            </a:r>
          </a:p>
          <a:p>
            <a:pPr lvl="1"/>
            <a:r>
              <a:rPr lang="en-US" sz="2000" b="1" dirty="0"/>
              <a:t>INRAE-AO</a:t>
            </a:r>
            <a:r>
              <a:rPr lang="en-US" sz="2000" dirty="0"/>
              <a:t>: 	F8-F9 winter bread wheat lines developed by INRAE-AO (2000-2022)		 			157-169 (North) and 26-42 (South) lines evaluated each year</a:t>
            </a:r>
          </a:p>
          <a:p>
            <a:pPr lvl="1"/>
            <a:r>
              <a:rPr lang="en-US" sz="2000" b="1" dirty="0"/>
              <a:t>CTPS</a:t>
            </a:r>
            <a:r>
              <a:rPr lang="en-US" sz="2000" dirty="0"/>
              <a:t>:	VATE winter bread wheat data from the evaluation of varieties for national registration (2000-2022)			44-46 (North) and 26-27 (South) lines evaluated each year</a:t>
            </a:r>
          </a:p>
          <a:p>
            <a:endParaRPr lang="en-US" sz="2000" dirty="0"/>
          </a:p>
          <a:p>
            <a:r>
              <a:rPr lang="en-US" sz="2000" dirty="0"/>
              <a:t>Crop management methods = </a:t>
            </a:r>
            <a:r>
              <a:rPr lang="en-US" sz="2000" b="1" dirty="0"/>
              <a:t>high yield objectives </a:t>
            </a:r>
            <a:r>
              <a:rPr lang="en-US" sz="2000" dirty="0"/>
              <a:t>(optimized pesticide, fungicide and nitrogen amount)</a:t>
            </a:r>
          </a:p>
          <a:p>
            <a:endParaRPr lang="en-US" sz="2000" dirty="0"/>
          </a:p>
          <a:p>
            <a:pPr marL="457189" lvl="1" indent="0">
              <a:buNone/>
            </a:pPr>
            <a:endParaRPr lang="en-US" sz="2000" dirty="0"/>
          </a:p>
          <a:p>
            <a:pPr>
              <a:buSzPts val="100"/>
            </a:pP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Crop management methods = </a:t>
            </a:r>
            <a:r>
              <a:rPr lang="en-US" sz="2000" b="1" dirty="0">
                <a:solidFill>
                  <a:schemeClr val="tx1">
                    <a:alpha val="0"/>
                  </a:schemeClr>
                </a:solidFill>
              </a:rPr>
              <a:t>high yield objectives </a:t>
            </a: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(optimized pesticide, fungicide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nitrogen amount)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Training Population (TP)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F7E0E5-8FE4-A1CF-36CF-ED491763245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36BA17-D328-2896-419F-365A197E5C2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18433" y="5312632"/>
            <a:ext cx="51382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AO =       Agri-Obtentions</a:t>
            </a:r>
          </a:p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GEVES = </a:t>
            </a:r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Groupe d'Etude et de contrôle des Variétés Et des Semences </a:t>
            </a:r>
          </a:p>
          <a:p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Variety and Seed Study and Control Group) </a:t>
            </a:r>
          </a:p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VATE =    </a:t>
            </a:r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Valeur Agronomique Technologique et Environnementale </a:t>
            </a:r>
            <a:r>
              <a:rPr lang="fr-FR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              	(</a:t>
            </a:r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Agronomic, technological and environmental value)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89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E9F5C17-6CC5-450A-B60E-2E1B4FE26AC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2947" y="1198349"/>
            <a:ext cx="10999360" cy="4461302"/>
          </a:xfrm>
        </p:spPr>
        <p:txBody>
          <a:bodyPr/>
          <a:lstStyle/>
          <a:p>
            <a:r>
              <a:rPr lang="en-US" sz="2000" dirty="0"/>
              <a:t>2 datasets * 2 geographical areas: </a:t>
            </a:r>
          </a:p>
          <a:p>
            <a:pPr lvl="1"/>
            <a:r>
              <a:rPr lang="en-US" sz="2000" b="1" dirty="0"/>
              <a:t>INRAE-AO</a:t>
            </a:r>
            <a:r>
              <a:rPr lang="en-US" sz="2000" dirty="0"/>
              <a:t>: 	F8-F9 winter bread wheat lines developed by INRAE-AO (2000-2022)		 			157-169 (North) and 26-42 (South) lines evaluated each year</a:t>
            </a:r>
          </a:p>
          <a:p>
            <a:pPr lvl="1"/>
            <a:r>
              <a:rPr lang="en-US" sz="2000" b="1" dirty="0"/>
              <a:t>CTPS</a:t>
            </a:r>
            <a:r>
              <a:rPr lang="en-US" sz="2000" dirty="0"/>
              <a:t>:	VATE winter bread wheat data from the evaluation of varieties for national registration (2000-2022)			44-46 (North) and 26-27 (South) lines evaluated each year</a:t>
            </a:r>
          </a:p>
          <a:p>
            <a:endParaRPr lang="en-US" sz="2000" dirty="0"/>
          </a:p>
          <a:p>
            <a:r>
              <a:rPr lang="en-US" sz="2000" dirty="0"/>
              <a:t>Crop management methods = </a:t>
            </a:r>
            <a:r>
              <a:rPr lang="en-US" sz="2000" b="1" dirty="0"/>
              <a:t>high yield objectives </a:t>
            </a:r>
            <a:r>
              <a:rPr lang="en-US" sz="2000" dirty="0"/>
              <a:t>(optimized pesticide, fungicide and nitrogen amount)</a:t>
            </a:r>
          </a:p>
          <a:p>
            <a:endParaRPr lang="en-US" sz="2000" dirty="0"/>
          </a:p>
          <a:p>
            <a:pPr marL="457189" lvl="1" indent="0">
              <a:buNone/>
            </a:pPr>
            <a:endParaRPr lang="en-US" sz="2000" dirty="0"/>
          </a:p>
          <a:p>
            <a:pPr>
              <a:buSzPts val="100"/>
            </a:pP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Crop management methods = </a:t>
            </a:r>
            <a:r>
              <a:rPr lang="en-US" sz="2000" b="1" dirty="0">
                <a:solidFill>
                  <a:schemeClr val="tx1">
                    <a:alpha val="0"/>
                  </a:schemeClr>
                </a:solidFill>
              </a:rPr>
              <a:t>high yield objectives </a:t>
            </a:r>
            <a:r>
              <a:rPr lang="en-US" sz="2000" dirty="0">
                <a:solidFill>
                  <a:schemeClr val="tx1">
                    <a:alpha val="0"/>
                  </a:schemeClr>
                </a:solidFill>
              </a:rPr>
              <a:t>(optimized pesticide, fungicide 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and nitrogen amount)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43192" y="149638"/>
            <a:ext cx="11448808" cy="888251"/>
          </a:xfrm>
        </p:spPr>
        <p:txBody>
          <a:bodyPr>
            <a:normAutofit/>
          </a:bodyPr>
          <a:lstStyle/>
          <a:p>
            <a:pPr marL="285750" indent="0">
              <a:buNone/>
            </a:pPr>
            <a:r>
              <a:rPr lang="en-US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 and Meth : Training Population (TP)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F7E0E5-8FE4-A1CF-36CF-ED491763245C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4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1B7C18F-3458-460C-B733-10C78F18AC34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64827552"/>
              </p:ext>
            </p:extLst>
          </p:nvPr>
        </p:nvGraphicFramePr>
        <p:xfrm>
          <a:off x="2041183" y="3943397"/>
          <a:ext cx="3624263" cy="266710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671638">
                  <a:extLst>
                    <a:ext uri="{9D8B030D-6E8A-4147-A177-3AD203B41FA5}">
                      <a16:colId xmlns:a16="http://schemas.microsoft.com/office/drawing/2014/main" val="3384512196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4168451265"/>
                    </a:ext>
                  </a:extLst>
                </a:gridCol>
              </a:tblGrid>
              <a:tr h="92742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venirNext LT Pro Cn" panose="020B0506020202020204" pitchFamily="34" charset="0"/>
                        </a:rPr>
                        <a:t>Trait</a:t>
                      </a:r>
                      <a:endParaRPr lang="fr-FR" sz="1600" b="1" dirty="0">
                        <a:effectLst/>
                        <a:latin typeface="AvenirNext LT Pro Cn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venirNext LT Pro Cn" panose="020B0506020202020204" pitchFamily="34" charset="0"/>
                        </a:rPr>
                        <a:t>Number of lines with</a:t>
                      </a: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venirNext LT Pro Cn" panose="020B0506020202020204" pitchFamily="34" charset="0"/>
                        </a:rPr>
                        <a:t>phenotypes + genotypes</a:t>
                      </a:r>
                    </a:p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venirNext LT Pro Cn" panose="020B0506020202020204" pitchFamily="34" charset="0"/>
                        </a:rPr>
                        <a:t>(23K markers)</a:t>
                      </a:r>
                      <a:endParaRPr lang="fr-FR" sz="1600" b="1" dirty="0">
                        <a:effectLst/>
                        <a:latin typeface="AvenirNext LT Pro Cn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894297"/>
                  </a:ext>
                </a:extLst>
              </a:tr>
              <a:tr h="401355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AvenirNext LT Pro Cn" panose="020B0506020202020204" pitchFamily="34" charset="0"/>
                          <a:ea typeface="+mn-ea"/>
                          <a:cs typeface="+mn-cs"/>
                        </a:rPr>
                        <a:t>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venirNext LT Pro Cn" panose="020B0506020202020204" pitchFamily="34" charset="0"/>
                        </a:rPr>
                        <a:t>2,146</a:t>
                      </a:r>
                      <a:endParaRPr lang="fr-FR" sz="1600" b="1" dirty="0">
                        <a:effectLst/>
                        <a:latin typeface="AvenirNext LT Pro Cn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B7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56713"/>
                  </a:ext>
                </a:extLst>
              </a:tr>
              <a:tr h="401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venirNext LT Pro Cn" panose="020B0506020202020204" pitchFamily="34" charset="0"/>
                          <a:ea typeface="+mn-ea"/>
                          <a:cs typeface="+mn-cs"/>
                        </a:rPr>
                        <a:t>Grain protein content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AvenirNext LT Pro Cn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Next LT Pro Cn" panose="020B0506020202020204" pitchFamily="34" charset="0"/>
                        </a:rPr>
                        <a:t>2,062</a:t>
                      </a:r>
                      <a:endParaRPr lang="fr-FR" sz="1600" dirty="0">
                        <a:effectLst/>
                        <a:latin typeface="AvenirNext LT Pro Cn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008213"/>
                  </a:ext>
                </a:extLst>
              </a:tr>
              <a:tr h="401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venirNext LT Pro Cn" panose="020B0506020202020204" pitchFamily="34" charset="0"/>
                          <a:ea typeface="+mn-ea"/>
                          <a:cs typeface="+mn-cs"/>
                        </a:rPr>
                        <a:t>Plant height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AvenirNext LT Pro Cn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Next LT Pro Cn" panose="020B0506020202020204" pitchFamily="34" charset="0"/>
                        </a:rPr>
                        <a:t>2,126</a:t>
                      </a:r>
                      <a:endParaRPr lang="fr-FR" sz="1600" dirty="0">
                        <a:effectLst/>
                        <a:latin typeface="AvenirNext LT Pro Cn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07491"/>
                  </a:ext>
                </a:extLst>
              </a:tr>
              <a:tr h="401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venirNext LT Pro Cn" panose="020B0506020202020204" pitchFamily="34" charset="0"/>
                          <a:ea typeface="+mn-ea"/>
                          <a:cs typeface="+mn-cs"/>
                        </a:rPr>
                        <a:t>Heading date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AvenirNext LT Pro Cn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venirNext LT Pro Cn" panose="020B0506020202020204" pitchFamily="34" charset="0"/>
                        </a:rPr>
                        <a:t>2,145</a:t>
                      </a:r>
                      <a:endParaRPr lang="fr-FR" sz="1600" dirty="0">
                        <a:effectLst/>
                        <a:latin typeface="AvenirNext LT Pro Cn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87481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EEE39E10-67F5-A474-F08D-3A786D6AAC2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18433" y="5312632"/>
            <a:ext cx="51382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AO =       Agri-Obtentions</a:t>
            </a:r>
          </a:p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GEVES = </a:t>
            </a:r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Groupe d'Etude et de contrôle des Variétés Et des Semences </a:t>
            </a:r>
          </a:p>
          <a:p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Variety and Seed Study and Control Group) </a:t>
            </a:r>
          </a:p>
          <a:p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VATE =    </a:t>
            </a:r>
            <a:r>
              <a:rPr lang="fr-FR" sz="1400" i="1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Valeur Agronomique Technologique et Environnementale </a:t>
            </a:r>
            <a:r>
              <a:rPr lang="fr-FR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              	(</a:t>
            </a:r>
            <a:r>
              <a:rPr lang="en-US" sz="1400" dirty="0">
                <a:latin typeface="AvenirNext LT Pro Cn" panose="020B0506020202020204" pitchFamily="34" charset="0"/>
                <a:cs typeface="Times New Roman" panose="02020603050405020304" pitchFamily="18" charset="0"/>
              </a:rPr>
              <a:t>Agronomic, technological and environmental value)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120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"/>
  <p:tag name="PPSPLIT_DON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1"/>
  <p:tag name="PPSPLIT_DON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  <p:tag name="PPSPLIT_DON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  <p:tag name="PPSPLIT_DON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1"/>
  <p:tag name="PPSPLIT_DONE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  <p:tag name="PPSPLIT_DON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  <p:tag name="PPSPLIT_DON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  <p:tag name="PPSPLIT_DON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  <p:tag name="PPSPLIT_DON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  <p:tag name="PPSPLIT_DON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  <p:tag name="PPSPLIT_DON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  <p:tag name="PPSPLIT_DON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4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5"/>
  <p:tag name="PPSPLIT_DON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5"/>
  <p:tag name="PPSPLIT_DON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5"/>
  <p:tag name="PPSPLIT_DON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  <p:tag name="PPSPLIT_DON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6"/>
  <p:tag name="PPSPLIT_DON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7"/>
  <p:tag name="PPSPLIT_DON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heme/theme1.xml><?xml version="1.0" encoding="utf-8"?>
<a:theme xmlns:a="http://schemas.openxmlformats.org/drawingml/2006/main" name="1_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92C5402649942AC04D74907293DAB" ma:contentTypeVersion="16" ma:contentTypeDescription="Crée un document." ma:contentTypeScope="" ma:versionID="15171cab309e5ecbb0b144f83cedee92">
  <xsd:schema xmlns:xsd="http://www.w3.org/2001/XMLSchema" xmlns:xs="http://www.w3.org/2001/XMLSchema" xmlns:p="http://schemas.microsoft.com/office/2006/metadata/properties" xmlns:ns2="c499480c-1540-4ffc-83c5-a433d9f1ccbc" xmlns:ns3="596623de-d8d1-48fb-b70d-7110ff29fdeb" targetNamespace="http://schemas.microsoft.com/office/2006/metadata/properties" ma:root="true" ma:fieldsID="e927efbf9f08ff5196b76bc46ea0ce3f" ns2:_="" ns3:_="">
    <xsd:import namespace="c499480c-1540-4ffc-83c5-a433d9f1ccbc"/>
    <xsd:import namespace="596623de-d8d1-48fb-b70d-7110ff29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480c-1540-4ffc-83c5-a433d9f1c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51e27fc-69cc-4f98-aa5d-b666aca75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623de-d8d1-48fb-b70d-7110ff29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0814d59-edf0-412a-bb02-13f2c52fb4ae}" ma:internalName="TaxCatchAll" ma:showField="CatchAllData" ma:web="596623de-d8d1-48fb-b70d-7110ff29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6623de-d8d1-48fb-b70d-7110ff29fdeb" xsi:nil="true"/>
    <lcf76f155ced4ddcb4097134ff3c332f xmlns="c499480c-1540-4ffc-83c5-a433d9f1cc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F28850-BE75-42BD-983A-77D6C123F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9480c-1540-4ffc-83c5-a433d9f1ccbc"/>
    <ds:schemaRef ds:uri="596623de-d8d1-48fb-b70d-7110ff29f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CF462-3BDC-40B1-AB88-3D5CF4447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590CD-5290-478F-B5B3-9D9B9FF6FEAB}">
  <ds:schemaRefs>
    <ds:schemaRef ds:uri="http://schemas.microsoft.com/office/2006/metadata/properties"/>
    <ds:schemaRef ds:uri="http://schemas.microsoft.com/office/infopath/2007/PartnerControls"/>
    <ds:schemaRef ds:uri="596623de-d8d1-48fb-b70d-7110ff29fdeb"/>
    <ds:schemaRef ds:uri="c499480c-1540-4ffc-83c5-a433d9f1cc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12108</TotalTime>
  <Words>4577</Words>
  <Application>Microsoft Office PowerPoint</Application>
  <PresentationFormat>Grand écran</PresentationFormat>
  <Paragraphs>1136</Paragraphs>
  <Slides>65</Slides>
  <Notes>55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65</vt:i4>
      </vt:variant>
    </vt:vector>
  </HeadingPairs>
  <TitlesOfParts>
    <vt:vector size="77" baseType="lpstr">
      <vt:lpstr>AvenirNext LT Pro Cn</vt:lpstr>
      <vt:lpstr>Wingdings</vt:lpstr>
      <vt:lpstr>Calibri Light</vt:lpstr>
      <vt:lpstr>Raleway</vt:lpstr>
      <vt:lpstr>Nunito</vt:lpstr>
      <vt:lpstr>Calibri</vt:lpstr>
      <vt:lpstr>Times New Roman</vt:lpstr>
      <vt:lpstr>Arial</vt:lpstr>
      <vt:lpstr>Cambria Math</vt:lpstr>
      <vt:lpstr>1_Thème Office</vt:lpstr>
      <vt:lpstr>1_Conception personnalisée</vt:lpstr>
      <vt:lpstr>Conception personnalisée</vt:lpstr>
      <vt:lpstr>PREDICROPT Validation of cross progeny variance genomic prediction using simulations and experimental data in winter elite bread wheat</vt:lpstr>
      <vt:lpstr>PUBLICATION</vt:lpstr>
      <vt:lpstr>Background</vt:lpstr>
      <vt:lpstr>Objectives</vt:lpstr>
      <vt:lpstr>Mat and Meth: Training Population (TP)</vt:lpstr>
      <vt:lpstr>Mat and Meth : Training Population (TP)</vt:lpstr>
      <vt:lpstr>Mat and Meth : Training Population (TP)</vt:lpstr>
      <vt:lpstr>Mat and Meth : Training Population (TP)</vt:lpstr>
      <vt:lpstr>Mat and Meth : Training Population (TP)</vt:lpstr>
      <vt:lpstr>Mat and Meth : real experimental data (1/2)</vt:lpstr>
      <vt:lpstr>Mat and Meth : real experimental data (1/2)</vt:lpstr>
      <vt:lpstr>Results: Training Population (TP) quality</vt:lpstr>
      <vt:lpstr>Results: Training Population (TP) quality</vt:lpstr>
      <vt:lpstr>Results: Training Population (TP) quality</vt:lpstr>
      <vt:lpstr>Results: correlation genomic vs experimental predictions</vt:lpstr>
      <vt:lpstr>Results: correlation genomic vs experimental predictions</vt:lpstr>
      <vt:lpstr>Results: prediction of correlations</vt:lpstr>
      <vt:lpstr>Choose best elite crosses</vt:lpstr>
      <vt:lpstr>Why correlations between field and genomic predictions are not very high, especially SD?</vt:lpstr>
      <vt:lpstr>Mat and Meth : cross value components predictive ability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Mat and Meth : simulation design</vt:lpstr>
      <vt:lpstr>Results: predictive ability and genetic architecture</vt:lpstr>
      <vt:lpstr>Results: predictive ability and genetic architecture</vt:lpstr>
      <vt:lpstr>Results: predictive ability and genetic architecture</vt:lpstr>
      <vt:lpstr>Results: predictive ability and progeny size</vt:lpstr>
      <vt:lpstr>Results: predictive ability and progeny size</vt:lpstr>
      <vt:lpstr>Results: predictive ability and progeny size</vt:lpstr>
      <vt:lpstr>Results: correlation predictive ability and progeny size</vt:lpstr>
      <vt:lpstr>Results: predictive ability and marker effect precision</vt:lpstr>
      <vt:lpstr>Présentation PowerPoint</vt:lpstr>
      <vt:lpstr>Results: predictive ability and marker effect precision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Take-home message</vt:lpstr>
      <vt:lpstr>Take-home message</vt:lpstr>
      <vt:lpstr>Take-home message</vt:lpstr>
      <vt:lpstr>Take-home message</vt:lpstr>
      <vt:lpstr>Take-home message</vt:lpstr>
      <vt:lpstr>Perspective</vt:lpstr>
      <vt:lpstr>Présentation PowerPoint</vt:lpstr>
      <vt:lpstr>Results: genetic constitution of parents</vt:lpstr>
      <vt:lpstr>Results: genetic constitution of parents</vt:lpstr>
      <vt:lpstr>Results: predictive ability and genetic constitution of parents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Biard</dc:creator>
  <cp:lastModifiedBy>Emeline TEISSIER FREMERY</cp:lastModifiedBy>
  <cp:revision>92</cp:revision>
  <dcterms:created xsi:type="dcterms:W3CDTF">2021-01-18T09:15:26Z</dcterms:created>
  <dcterms:modified xsi:type="dcterms:W3CDTF">2026-03-25T08:57:42Z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0x010100A2292C5402649942AC04D74907293DAB</vt:lpwstr>
  </property>
  <property fmtid="{D5CDD505-2E9C-101B-9397-08002B2CF9AE}" pid="3" name="MediaServiceImageTags">
    <vt:lpwstr/>
  </property>
</Properties>
</file>