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304" r:id="rId5"/>
    <p:sldId id="321" r:id="rId6"/>
    <p:sldId id="323" r:id="rId7"/>
    <p:sldId id="332" r:id="rId8"/>
    <p:sldId id="1135" r:id="rId9"/>
    <p:sldId id="1089" r:id="rId10"/>
    <p:sldId id="331" r:id="rId11"/>
    <p:sldId id="320" r:id="rId12"/>
    <p:sldId id="1087" r:id="rId13"/>
    <p:sldId id="1137" r:id="rId14"/>
    <p:sldId id="1114" r:id="rId15"/>
    <p:sldId id="1140" r:id="rId16"/>
    <p:sldId id="1116" r:id="rId17"/>
    <p:sldId id="1118" r:id="rId18"/>
    <p:sldId id="1120" r:id="rId19"/>
    <p:sldId id="325" r:id="rId20"/>
    <p:sldId id="1101" r:id="rId21"/>
    <p:sldId id="1104" r:id="rId22"/>
    <p:sldId id="1138" r:id="rId23"/>
    <p:sldId id="1105" r:id="rId24"/>
    <p:sldId id="1106" r:id="rId25"/>
    <p:sldId id="1109" r:id="rId26"/>
    <p:sldId id="1110" r:id="rId27"/>
    <p:sldId id="327" r:id="rId28"/>
    <p:sldId id="1131" r:id="rId29"/>
    <p:sldId id="1132" r:id="rId30"/>
    <p:sldId id="1128" r:id="rId31"/>
    <p:sldId id="1129" r:id="rId32"/>
    <p:sldId id="1096" r:id="rId33"/>
    <p:sldId id="1139" r:id="rId34"/>
  </p:sldIdLst>
  <p:sldSz cx="12192000" cy="6858000"/>
  <p:notesSz cx="6858000" cy="9144000"/>
  <p:embeddedFontLst>
    <p:embeddedFont>
      <p:font typeface="ＭＳ Ｐゴシック" panose="020B0600070205080204" pitchFamily="34" charset="-128"/>
      <p:regular r:id="rId37"/>
    </p:embeddedFont>
    <p:embeddedFont>
      <p:font typeface="Nunito" pitchFamily="2" charset="0"/>
      <p:regular r:id="rId38"/>
      <p:bold r:id="rId39"/>
      <p:italic r:id="rId40"/>
      <p:boldItalic r:id="rId4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3A6"/>
    <a:srgbClr val="FF8040"/>
    <a:srgbClr val="008000"/>
    <a:srgbClr val="83C483"/>
    <a:srgbClr val="4040B8"/>
    <a:srgbClr val="CEE4B4"/>
    <a:srgbClr val="83AAC7"/>
    <a:srgbClr val="F4BC78"/>
    <a:srgbClr val="F7CD9B"/>
    <a:srgbClr val="FAE1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4" autoAdjust="0"/>
    <p:restoredTop sz="93969" autoAdjust="0"/>
  </p:normalViewPr>
  <p:slideViewPr>
    <p:cSldViewPr snapToGrid="0">
      <p:cViewPr>
        <p:scale>
          <a:sx n="60" d="100"/>
          <a:sy n="60" d="100"/>
        </p:scale>
        <p:origin x="896" y="11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0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font" Target="fonts/font5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eline TEISSIER FREMERY" userId="e845b7b7-6694-4150-8a2f-e0c930f2233e" providerId="ADAL" clId="{B234804B-9385-4D1C-B29D-8C4035B349C6}"/>
    <pc:docChg chg="modSld">
      <pc:chgData name="Emeline TEISSIER FREMERY" userId="e845b7b7-6694-4150-8a2f-e0c930f2233e" providerId="ADAL" clId="{B234804B-9385-4D1C-B29D-8C4035B349C6}" dt="2026-03-25T09:02:14.539" v="31" actId="1038"/>
      <pc:docMkLst>
        <pc:docMk/>
      </pc:docMkLst>
      <pc:sldChg chg="modSp mod">
        <pc:chgData name="Emeline TEISSIER FREMERY" userId="e845b7b7-6694-4150-8a2f-e0c930f2233e" providerId="ADAL" clId="{B234804B-9385-4D1C-B29D-8C4035B349C6}" dt="2026-03-25T09:02:14.539" v="31" actId="1038"/>
        <pc:sldMkLst>
          <pc:docMk/>
          <pc:sldMk cId="3843542876" sldId="304"/>
        </pc:sldMkLst>
        <pc:spChg chg="mod">
          <ac:chgData name="Emeline TEISSIER FREMERY" userId="e845b7b7-6694-4150-8a2f-e0c930f2233e" providerId="ADAL" clId="{B234804B-9385-4D1C-B29D-8C4035B349C6}" dt="2026-03-25T09:02:14.539" v="31" actId="1038"/>
          <ac:spMkLst>
            <pc:docMk/>
            <pc:sldMk cId="3843542876" sldId="304"/>
            <ac:spMk id="6" creationId="{B55C667C-93AF-45F4-9616-3623955440FF}"/>
          </ac:spMkLst>
        </pc:spChg>
        <pc:spChg chg="mod">
          <ac:chgData name="Emeline TEISSIER FREMERY" userId="e845b7b7-6694-4150-8a2f-e0c930f2233e" providerId="ADAL" clId="{B234804B-9385-4D1C-B29D-8C4035B349C6}" dt="2026-03-25T09:02:14.539" v="31" actId="1038"/>
          <ac:spMkLst>
            <pc:docMk/>
            <pc:sldMk cId="3843542876" sldId="304"/>
            <ac:spMk id="7" creationId="{EA2043CF-BF76-4F7E-832E-B7DF6429E05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1876094-EB41-46B1-BB90-DF7233DC4C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982ECD8-163C-486F-8985-812B964D63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737773-93BB-4599-A303-A0A1CA9300FD}" type="datetimeFigureOut">
              <a:rPr lang="fr-FR" smtClean="0"/>
              <a:t>25/03/2026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8221F8-24DA-4216-9ADC-E3806C0497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6FD25B4-6E72-47A7-A0C7-0BF2CB8827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75E0F7-3AA9-40D9-97B9-47C20D426B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17650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6771D-5040-45B1-8E7F-A2FB4CC0ED7C}" type="datetimeFigureOut">
              <a:rPr lang="fr-FR" smtClean="0"/>
              <a:t>25/03/2026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9F99D-AAFB-464F-8734-E07AE50A36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8279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issu&#10;&#10;Description générée automatiquement">
            <a:extLst>
              <a:ext uri="{FF2B5EF4-FFF2-40B4-BE49-F238E27FC236}">
                <a16:creationId xmlns:a16="http://schemas.microsoft.com/office/drawing/2014/main" id="{67BB2641-1011-46E9-881F-6C11B7144E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9A97D5-1ACA-40DE-A4FB-A6C90355B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3527-E891-4CCF-991A-0349F40C5763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72C0D4-607B-430A-8DF3-DF4629B4A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Nunito" panose="020B0604020202020204" charset="0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A903E7-D4CA-400D-8A83-7C6BE282E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52DB83A-CCC6-4417-BFF8-F6344FD3E3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813276" y="4684854"/>
            <a:ext cx="5594647" cy="1446322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A2B2B39A-7B83-4637-B449-59FA274C64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13276" y="4684854"/>
            <a:ext cx="5594647" cy="1020440"/>
          </a:xfrm>
          <a:prstGeom prst="rect">
            <a:avLst/>
          </a:prstGeom>
        </p:spPr>
        <p:txBody>
          <a:bodyPr anchor="b"/>
          <a:lstStyle>
            <a:lvl1pPr algn="ctr">
              <a:defRPr sz="2800" b="1" spc="-150">
                <a:solidFill>
                  <a:srgbClr val="645043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7" name="Sous-titre 2">
            <a:extLst>
              <a:ext uri="{FF2B5EF4-FFF2-40B4-BE49-F238E27FC236}">
                <a16:creationId xmlns:a16="http://schemas.microsoft.com/office/drawing/2014/main" id="{A778723B-CF79-49B3-882E-A69D62531A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3276" y="5797369"/>
            <a:ext cx="5594647" cy="9907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rgbClr val="64504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6AF1F49-2DF1-4591-B6F4-76E47A595B5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58" y="238708"/>
            <a:ext cx="1705377" cy="166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60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bg>
      <p:bgPr>
        <a:solidFill>
          <a:srgbClr val="D70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5A7E78-CD90-48D3-93BA-F5B9A458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2062163"/>
            <a:ext cx="9829800" cy="2852737"/>
          </a:xfrm>
          <a:prstGeom prst="rect">
            <a:avLst/>
          </a:prstGeom>
        </p:spPr>
        <p:txBody>
          <a:bodyPr anchor="ctr"/>
          <a:lstStyle>
            <a:lvl1pPr marL="1438275" indent="-1352550">
              <a:defRPr sz="6000" b="1" spc="-150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8D8FC3-02A5-4A1E-BF3A-3923006228D5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F0299923-F220-4E52-AF8D-82D37C5CD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131" y="2690340"/>
            <a:ext cx="1477320" cy="14773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06478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CEA8000-913F-41A6-9C58-BFD5F3EF0E26}"/>
              </a:ext>
            </a:extLst>
          </p:cNvPr>
          <p:cNvSpPr/>
          <p:nvPr userDrawn="1"/>
        </p:nvSpPr>
        <p:spPr>
          <a:xfrm>
            <a:off x="842400" y="1042587"/>
            <a:ext cx="10497600" cy="5134376"/>
          </a:xfrm>
          <a:prstGeom prst="rect">
            <a:avLst/>
          </a:prstGeom>
          <a:noFill/>
          <a:ln>
            <a:solidFill>
              <a:srgbClr val="D70A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235E28C6-E75C-4F9A-98F5-2382F83EE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1652" y="365125"/>
            <a:ext cx="10422147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652" y="1825625"/>
            <a:ext cx="10422147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A5C13-0B38-479E-BC96-25FC16813249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3B6A6713-1865-4A8E-9E4A-FC36DA5548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46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9336E4B9-D135-4885-B0F9-87E6BE79F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44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5"/>
            <a:ext cx="4904574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D70A78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4574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06F46-651C-4B3B-9A7C-BF109253FB56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5FB12B0A-E274-47F6-9E38-075DCC9E7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  <p:sp>
        <p:nvSpPr>
          <p:cNvPr id="8" name="Graphique 8">
            <a:extLst>
              <a:ext uri="{FF2B5EF4-FFF2-40B4-BE49-F238E27FC236}">
                <a16:creationId xmlns:a16="http://schemas.microsoft.com/office/drawing/2014/main" id="{77E4C464-9B74-43A8-B379-E14341E5F26F}"/>
              </a:ext>
            </a:extLst>
          </p:cNvPr>
          <p:cNvSpPr/>
          <p:nvPr userDrawn="1"/>
        </p:nvSpPr>
        <p:spPr>
          <a:xfrm>
            <a:off x="5959267" y="365125"/>
            <a:ext cx="5900513" cy="5812361"/>
          </a:xfrm>
          <a:custGeom>
            <a:avLst/>
            <a:gdLst>
              <a:gd name="connsiteX0" fmla="*/ 375107 w 4347367"/>
              <a:gd name="connsiteY0" fmla="*/ 4351740 h 4351861"/>
              <a:gd name="connsiteX1" fmla="*/ 12 w 4347367"/>
              <a:gd name="connsiteY1" fmla="*/ 3976646 h 4351861"/>
              <a:gd name="connsiteX2" fmla="*/ 0 w 4347367"/>
              <a:gd name="connsiteY2" fmla="*/ 0 h 4351861"/>
              <a:gd name="connsiteX3" fmla="*/ 3972273 w 4347367"/>
              <a:gd name="connsiteY3" fmla="*/ 37 h 4351861"/>
              <a:gd name="connsiteX4" fmla="*/ 4347368 w 4347367"/>
              <a:gd name="connsiteY4" fmla="*/ 375131 h 4351861"/>
              <a:gd name="connsiteX5" fmla="*/ 4347294 w 4347367"/>
              <a:gd name="connsiteY5" fmla="*/ 4351862 h 4351861"/>
              <a:gd name="connsiteX6" fmla="*/ 375107 w 4347367"/>
              <a:gd name="connsiteY6" fmla="*/ 4351740 h 435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367" h="4351861">
                <a:moveTo>
                  <a:pt x="375107" y="4351740"/>
                </a:moveTo>
                <a:cubicBezTo>
                  <a:pt x="167952" y="4351740"/>
                  <a:pt x="12" y="4183800"/>
                  <a:pt x="12" y="3976646"/>
                </a:cubicBezTo>
                <a:lnTo>
                  <a:pt x="0" y="0"/>
                </a:lnTo>
                <a:lnTo>
                  <a:pt x="3972273" y="37"/>
                </a:lnTo>
                <a:cubicBezTo>
                  <a:pt x="4179428" y="37"/>
                  <a:pt x="4347368" y="167977"/>
                  <a:pt x="4347368" y="375131"/>
                </a:cubicBezTo>
                <a:lnTo>
                  <a:pt x="4347294" y="4351862"/>
                </a:lnTo>
                <a:lnTo>
                  <a:pt x="375107" y="435174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1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1675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D70A78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89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re de section">
    <p:bg>
      <p:bgPr>
        <a:solidFill>
          <a:srgbClr val="D70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A5DF60-4952-4968-85C1-447D039EF35B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A6A1F0-FCF6-438D-A07D-C1988FD87C1A}"/>
              </a:ext>
            </a:extLst>
          </p:cNvPr>
          <p:cNvSpPr txBox="1"/>
          <p:nvPr userDrawn="1"/>
        </p:nvSpPr>
        <p:spPr>
          <a:xfrm>
            <a:off x="4016879" y="4371417"/>
            <a:ext cx="4158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-150" dirty="0">
                <a:solidFill>
                  <a:schemeClr val="bg1"/>
                </a:solidFill>
                <a:latin typeface="Nunito" pitchFamily="2" charset="0"/>
              </a:rPr>
              <a:t>merci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2E5FC5C-FBA9-40FD-85F9-84B8F23A7E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405" y="3240157"/>
            <a:ext cx="1153190" cy="11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47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bg>
      <p:bgPr>
        <a:solidFill>
          <a:srgbClr val="7C3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5A7E78-CD90-48D3-93BA-F5B9A458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2062163"/>
            <a:ext cx="9829800" cy="2852737"/>
          </a:xfrm>
          <a:prstGeom prst="rect">
            <a:avLst/>
          </a:prstGeom>
        </p:spPr>
        <p:txBody>
          <a:bodyPr anchor="ctr"/>
          <a:lstStyle>
            <a:lvl1pPr marL="1438275" indent="-1352550">
              <a:defRPr sz="6000" b="1" spc="-150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9320C9-1659-45C6-9B5D-7EC0F204AA24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99229919-093F-4306-B43A-C7F2CF1A02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131" y="2690340"/>
            <a:ext cx="1477320" cy="14773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48874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884C281-D1B9-4196-90CA-258DA8877E01}"/>
              </a:ext>
            </a:extLst>
          </p:cNvPr>
          <p:cNvSpPr/>
          <p:nvPr userDrawn="1"/>
        </p:nvSpPr>
        <p:spPr>
          <a:xfrm>
            <a:off x="842400" y="1042587"/>
            <a:ext cx="10497600" cy="5134376"/>
          </a:xfrm>
          <a:prstGeom prst="rect">
            <a:avLst/>
          </a:prstGeom>
          <a:noFill/>
          <a:ln>
            <a:solidFill>
              <a:srgbClr val="7C38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7DA0101C-D82E-47D9-9A25-6AF675EF7E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7CC42-11A7-4E35-A837-B9FE29F4B346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97617E9-0D47-4924-985E-A587736EFE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77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9336E4B9-D135-4885-B0F9-87E6BE79F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74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5"/>
            <a:ext cx="4904574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7C388D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4574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92FE79-C937-4928-B708-0058D09EEF7B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C31DF36A-907D-4A01-A33C-ACD78495DB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  <p:sp>
        <p:nvSpPr>
          <p:cNvPr id="8" name="Graphique 8">
            <a:extLst>
              <a:ext uri="{FF2B5EF4-FFF2-40B4-BE49-F238E27FC236}">
                <a16:creationId xmlns:a16="http://schemas.microsoft.com/office/drawing/2014/main" id="{3206C1F2-8F29-4C79-8B22-A9845AEA6344}"/>
              </a:ext>
            </a:extLst>
          </p:cNvPr>
          <p:cNvSpPr/>
          <p:nvPr userDrawn="1"/>
        </p:nvSpPr>
        <p:spPr>
          <a:xfrm>
            <a:off x="5959267" y="365125"/>
            <a:ext cx="5900513" cy="5812361"/>
          </a:xfrm>
          <a:custGeom>
            <a:avLst/>
            <a:gdLst>
              <a:gd name="connsiteX0" fmla="*/ 375107 w 4347367"/>
              <a:gd name="connsiteY0" fmla="*/ 4351740 h 4351861"/>
              <a:gd name="connsiteX1" fmla="*/ 12 w 4347367"/>
              <a:gd name="connsiteY1" fmla="*/ 3976646 h 4351861"/>
              <a:gd name="connsiteX2" fmla="*/ 0 w 4347367"/>
              <a:gd name="connsiteY2" fmla="*/ 0 h 4351861"/>
              <a:gd name="connsiteX3" fmla="*/ 3972273 w 4347367"/>
              <a:gd name="connsiteY3" fmla="*/ 37 h 4351861"/>
              <a:gd name="connsiteX4" fmla="*/ 4347368 w 4347367"/>
              <a:gd name="connsiteY4" fmla="*/ 375131 h 4351861"/>
              <a:gd name="connsiteX5" fmla="*/ 4347294 w 4347367"/>
              <a:gd name="connsiteY5" fmla="*/ 4351862 h 4351861"/>
              <a:gd name="connsiteX6" fmla="*/ 375107 w 4347367"/>
              <a:gd name="connsiteY6" fmla="*/ 4351740 h 435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367" h="4351861">
                <a:moveTo>
                  <a:pt x="375107" y="4351740"/>
                </a:moveTo>
                <a:cubicBezTo>
                  <a:pt x="167952" y="4351740"/>
                  <a:pt x="12" y="4183800"/>
                  <a:pt x="12" y="3976646"/>
                </a:cubicBezTo>
                <a:lnTo>
                  <a:pt x="0" y="0"/>
                </a:lnTo>
                <a:lnTo>
                  <a:pt x="3972273" y="37"/>
                </a:lnTo>
                <a:cubicBezTo>
                  <a:pt x="4179428" y="37"/>
                  <a:pt x="4347368" y="167977"/>
                  <a:pt x="4347368" y="375131"/>
                </a:cubicBezTo>
                <a:lnTo>
                  <a:pt x="4347294" y="4351862"/>
                </a:lnTo>
                <a:lnTo>
                  <a:pt x="375107" y="435174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1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9902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plante, feuille, pois, légume&#10;&#10;Description générée automatiquement">
            <a:extLst>
              <a:ext uri="{FF2B5EF4-FFF2-40B4-BE49-F238E27FC236}">
                <a16:creationId xmlns:a16="http://schemas.microsoft.com/office/drawing/2014/main" id="{C0DC59E7-A471-442D-A701-6E6B760DE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9A97D5-1ACA-40DE-A4FB-A6C90355B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3527-E891-4CCF-991A-0349F40C5763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72C0D4-607B-430A-8DF3-DF4629B4A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A903E7-D4CA-400D-8A83-7C6BE282E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37E5480-472E-465B-ACFE-5C2F30955F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58" y="238708"/>
            <a:ext cx="1705377" cy="166424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2CD0BCC-AA05-493C-A409-994694C31D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813276" y="4684854"/>
            <a:ext cx="5594647" cy="1446322"/>
          </a:xfrm>
          <a:prstGeom prst="rect">
            <a:avLst/>
          </a:prstGeom>
        </p:spPr>
      </p:pic>
      <p:sp>
        <p:nvSpPr>
          <p:cNvPr id="21" name="Titre 1">
            <a:extLst>
              <a:ext uri="{FF2B5EF4-FFF2-40B4-BE49-F238E27FC236}">
                <a16:creationId xmlns:a16="http://schemas.microsoft.com/office/drawing/2014/main" id="{D0E0124D-5066-4475-92AF-761DAFDF69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13276" y="4684854"/>
            <a:ext cx="5594647" cy="1020440"/>
          </a:xfrm>
          <a:prstGeom prst="rect">
            <a:avLst/>
          </a:prstGeom>
        </p:spPr>
        <p:txBody>
          <a:bodyPr anchor="b"/>
          <a:lstStyle>
            <a:lvl1pPr algn="ctr">
              <a:defRPr sz="2800" b="1" spc="-150">
                <a:solidFill>
                  <a:srgbClr val="645043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2" name="Sous-titre 2">
            <a:extLst>
              <a:ext uri="{FF2B5EF4-FFF2-40B4-BE49-F238E27FC236}">
                <a16:creationId xmlns:a16="http://schemas.microsoft.com/office/drawing/2014/main" id="{2BC34BFD-258B-4CD5-9BAB-F0EBAA046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3276" y="5797369"/>
            <a:ext cx="5594647" cy="9907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rgbClr val="64504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020554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7C388D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92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re de section">
    <p:bg>
      <p:bgPr>
        <a:solidFill>
          <a:srgbClr val="7C38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A5DF60-4952-4968-85C1-447D039EF35B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A6A1F0-FCF6-438D-A07D-C1988FD87C1A}"/>
              </a:ext>
            </a:extLst>
          </p:cNvPr>
          <p:cNvSpPr txBox="1"/>
          <p:nvPr userDrawn="1"/>
        </p:nvSpPr>
        <p:spPr>
          <a:xfrm>
            <a:off x="4016879" y="4371417"/>
            <a:ext cx="4158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-150" dirty="0">
                <a:solidFill>
                  <a:schemeClr val="bg1"/>
                </a:solidFill>
                <a:latin typeface="Nunito" pitchFamily="2" charset="0"/>
              </a:rPr>
              <a:t>merci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65425FE-C697-4214-8641-764FBF989F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405" y="3240157"/>
            <a:ext cx="1153190" cy="11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88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de section">
    <p:bg>
      <p:bgPr>
        <a:solidFill>
          <a:srgbClr val="2448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5A7E78-CD90-48D3-93BA-F5B9A458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2062163"/>
            <a:ext cx="9829800" cy="2852737"/>
          </a:xfrm>
          <a:prstGeom prst="rect">
            <a:avLst/>
          </a:prstGeom>
        </p:spPr>
        <p:txBody>
          <a:bodyPr anchor="ctr"/>
          <a:lstStyle>
            <a:lvl1pPr marL="1438275" indent="-1352550">
              <a:defRPr sz="6000" b="1" spc="-150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02699-FB33-4FEE-AC35-7C1EF433879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EAD02ECD-3700-44B4-BFDC-AA352E7547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131" y="2690340"/>
            <a:ext cx="1477320" cy="14773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451404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35EA403-E507-4303-86E1-38A26DA04741}"/>
              </a:ext>
            </a:extLst>
          </p:cNvPr>
          <p:cNvSpPr/>
          <p:nvPr userDrawn="1"/>
        </p:nvSpPr>
        <p:spPr>
          <a:xfrm>
            <a:off x="842400" y="1042587"/>
            <a:ext cx="10497600" cy="5134376"/>
          </a:xfrm>
          <a:prstGeom prst="rect">
            <a:avLst/>
          </a:prstGeom>
          <a:noFill/>
          <a:ln>
            <a:solidFill>
              <a:srgbClr val="2448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1C0D451B-D9BE-49A9-873F-267EF10B9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86C8B-C038-418D-9F0C-69B4459423D7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64A7ED62-BA4E-4AAA-A4BF-0248639EA6D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107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9336E4B9-D135-4885-B0F9-87E6BE79F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16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5"/>
            <a:ext cx="4904574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244896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4574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85A3A-6F1E-4702-A9E7-96241466EDA8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BC41939-5F25-428A-9C7A-DCBACECA49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  <p:sp>
        <p:nvSpPr>
          <p:cNvPr id="8" name="Graphique 8">
            <a:extLst>
              <a:ext uri="{FF2B5EF4-FFF2-40B4-BE49-F238E27FC236}">
                <a16:creationId xmlns:a16="http://schemas.microsoft.com/office/drawing/2014/main" id="{60AC6468-B534-4386-AD58-3EC9D9642C32}"/>
              </a:ext>
            </a:extLst>
          </p:cNvPr>
          <p:cNvSpPr/>
          <p:nvPr userDrawn="1"/>
        </p:nvSpPr>
        <p:spPr>
          <a:xfrm>
            <a:off x="5959267" y="365125"/>
            <a:ext cx="5900513" cy="5812361"/>
          </a:xfrm>
          <a:custGeom>
            <a:avLst/>
            <a:gdLst>
              <a:gd name="connsiteX0" fmla="*/ 375107 w 4347367"/>
              <a:gd name="connsiteY0" fmla="*/ 4351740 h 4351861"/>
              <a:gd name="connsiteX1" fmla="*/ 12 w 4347367"/>
              <a:gd name="connsiteY1" fmla="*/ 3976646 h 4351861"/>
              <a:gd name="connsiteX2" fmla="*/ 0 w 4347367"/>
              <a:gd name="connsiteY2" fmla="*/ 0 h 4351861"/>
              <a:gd name="connsiteX3" fmla="*/ 3972273 w 4347367"/>
              <a:gd name="connsiteY3" fmla="*/ 37 h 4351861"/>
              <a:gd name="connsiteX4" fmla="*/ 4347368 w 4347367"/>
              <a:gd name="connsiteY4" fmla="*/ 375131 h 4351861"/>
              <a:gd name="connsiteX5" fmla="*/ 4347294 w 4347367"/>
              <a:gd name="connsiteY5" fmla="*/ 4351862 h 4351861"/>
              <a:gd name="connsiteX6" fmla="*/ 375107 w 4347367"/>
              <a:gd name="connsiteY6" fmla="*/ 4351740 h 435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367" h="4351861">
                <a:moveTo>
                  <a:pt x="375107" y="4351740"/>
                </a:moveTo>
                <a:cubicBezTo>
                  <a:pt x="167952" y="4351740"/>
                  <a:pt x="12" y="4183800"/>
                  <a:pt x="12" y="3976646"/>
                </a:cubicBezTo>
                <a:lnTo>
                  <a:pt x="0" y="0"/>
                </a:lnTo>
                <a:lnTo>
                  <a:pt x="3972273" y="37"/>
                </a:lnTo>
                <a:cubicBezTo>
                  <a:pt x="4179428" y="37"/>
                  <a:pt x="4347368" y="167977"/>
                  <a:pt x="4347368" y="375131"/>
                </a:cubicBezTo>
                <a:lnTo>
                  <a:pt x="4347294" y="4351862"/>
                </a:lnTo>
                <a:lnTo>
                  <a:pt x="375107" y="435174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1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918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244896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43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re de section">
    <p:bg>
      <p:bgPr>
        <a:solidFill>
          <a:srgbClr val="2448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A5DF60-4952-4968-85C1-447D039EF35B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A6A1F0-FCF6-438D-A07D-C1988FD87C1A}"/>
              </a:ext>
            </a:extLst>
          </p:cNvPr>
          <p:cNvSpPr txBox="1"/>
          <p:nvPr userDrawn="1"/>
        </p:nvSpPr>
        <p:spPr>
          <a:xfrm>
            <a:off x="4016879" y="4371417"/>
            <a:ext cx="4158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-150" dirty="0">
                <a:solidFill>
                  <a:schemeClr val="bg1"/>
                </a:solidFill>
                <a:latin typeface="Nunito" pitchFamily="2" charset="0"/>
              </a:rPr>
              <a:t>merci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AB83F38-EB4F-4D2B-BE2E-4E162CA90F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405" y="3240157"/>
            <a:ext cx="1153190" cy="11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222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de section">
    <p:bg>
      <p:bgPr>
        <a:solidFill>
          <a:srgbClr val="C330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5A7E78-CD90-48D3-93BA-F5B9A458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2062163"/>
            <a:ext cx="9829800" cy="2852737"/>
          </a:xfrm>
          <a:prstGeom prst="rect">
            <a:avLst/>
          </a:prstGeom>
        </p:spPr>
        <p:txBody>
          <a:bodyPr anchor="ctr"/>
          <a:lstStyle>
            <a:lvl1pPr marL="1438275" indent="-1352550">
              <a:defRPr sz="6000" b="1" spc="-150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95192C5-62D2-4551-B281-FF2765F3C72F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A5E053B0-5144-48E9-83C1-8C041D91B6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131" y="2690340"/>
            <a:ext cx="1477320" cy="14773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950187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C767353-F3E4-4042-A78E-984D7C15AB9D}"/>
              </a:ext>
            </a:extLst>
          </p:cNvPr>
          <p:cNvSpPr/>
          <p:nvPr userDrawn="1"/>
        </p:nvSpPr>
        <p:spPr>
          <a:xfrm>
            <a:off x="842400" y="1042587"/>
            <a:ext cx="10497600" cy="5134376"/>
          </a:xfrm>
          <a:prstGeom prst="rect">
            <a:avLst/>
          </a:prstGeom>
          <a:noFill/>
          <a:ln>
            <a:solidFill>
              <a:srgbClr val="C33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6C3AF00A-7368-48A0-9D60-C94A2CA123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38290-CFDC-43C0-96B4-8D558FBCB759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9A8B1B67-15F3-4958-B81A-8A668E5043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11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rrain, chocolat, fermer&#10;&#10;Description générée automatiquement">
            <a:extLst>
              <a:ext uri="{FF2B5EF4-FFF2-40B4-BE49-F238E27FC236}">
                <a16:creationId xmlns:a16="http://schemas.microsoft.com/office/drawing/2014/main" id="{2E6F5DA5-F52B-4221-807F-B56A101FCB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9A97D5-1ACA-40DE-A4FB-A6C90355B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F3527-E891-4CCF-991A-0349F40C5763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72C0D4-607B-430A-8DF3-DF4629B4A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A903E7-D4CA-400D-8A83-7C6BE282E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37E5480-472E-465B-ACFE-5C2F30955F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58" y="238708"/>
            <a:ext cx="1705377" cy="166424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2CD0BCC-AA05-493C-A409-994694C31D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813276" y="4684854"/>
            <a:ext cx="5594647" cy="1446322"/>
          </a:xfrm>
          <a:prstGeom prst="rect">
            <a:avLst/>
          </a:prstGeom>
        </p:spPr>
      </p:pic>
      <p:sp>
        <p:nvSpPr>
          <p:cNvPr id="21" name="Titre 1">
            <a:extLst>
              <a:ext uri="{FF2B5EF4-FFF2-40B4-BE49-F238E27FC236}">
                <a16:creationId xmlns:a16="http://schemas.microsoft.com/office/drawing/2014/main" id="{D0E0124D-5066-4475-92AF-761DAFDF69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13276" y="4684854"/>
            <a:ext cx="5594647" cy="1020440"/>
          </a:xfrm>
          <a:prstGeom prst="rect">
            <a:avLst/>
          </a:prstGeom>
        </p:spPr>
        <p:txBody>
          <a:bodyPr anchor="b"/>
          <a:lstStyle>
            <a:lvl1pPr algn="ctr">
              <a:defRPr sz="2800" b="1" spc="-150">
                <a:solidFill>
                  <a:srgbClr val="645043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2" name="Sous-titre 2">
            <a:extLst>
              <a:ext uri="{FF2B5EF4-FFF2-40B4-BE49-F238E27FC236}">
                <a16:creationId xmlns:a16="http://schemas.microsoft.com/office/drawing/2014/main" id="{2BC34BFD-258B-4CD5-9BAB-F0EBAA046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3276" y="5797369"/>
            <a:ext cx="5594647" cy="9907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rgbClr val="64504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4342001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9336E4B9-D135-4885-B0F9-87E6BE79F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997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5"/>
            <a:ext cx="4904574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C3301A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4574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D32AF-B5B7-4239-8442-4B7BB88221E1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CCCD22F6-420B-4FC1-9A95-A7D68EF2C3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  <p:sp>
        <p:nvSpPr>
          <p:cNvPr id="8" name="Graphique 8">
            <a:extLst>
              <a:ext uri="{FF2B5EF4-FFF2-40B4-BE49-F238E27FC236}">
                <a16:creationId xmlns:a16="http://schemas.microsoft.com/office/drawing/2014/main" id="{4A5B54B8-42BD-4DBE-AAAC-1F599970353E}"/>
              </a:ext>
            </a:extLst>
          </p:cNvPr>
          <p:cNvSpPr/>
          <p:nvPr userDrawn="1"/>
        </p:nvSpPr>
        <p:spPr>
          <a:xfrm>
            <a:off x="5959267" y="365125"/>
            <a:ext cx="5900513" cy="5812361"/>
          </a:xfrm>
          <a:custGeom>
            <a:avLst/>
            <a:gdLst>
              <a:gd name="connsiteX0" fmla="*/ 375107 w 4347367"/>
              <a:gd name="connsiteY0" fmla="*/ 4351740 h 4351861"/>
              <a:gd name="connsiteX1" fmla="*/ 12 w 4347367"/>
              <a:gd name="connsiteY1" fmla="*/ 3976646 h 4351861"/>
              <a:gd name="connsiteX2" fmla="*/ 0 w 4347367"/>
              <a:gd name="connsiteY2" fmla="*/ 0 h 4351861"/>
              <a:gd name="connsiteX3" fmla="*/ 3972273 w 4347367"/>
              <a:gd name="connsiteY3" fmla="*/ 37 h 4351861"/>
              <a:gd name="connsiteX4" fmla="*/ 4347368 w 4347367"/>
              <a:gd name="connsiteY4" fmla="*/ 375131 h 4351861"/>
              <a:gd name="connsiteX5" fmla="*/ 4347294 w 4347367"/>
              <a:gd name="connsiteY5" fmla="*/ 4351862 h 4351861"/>
              <a:gd name="connsiteX6" fmla="*/ 375107 w 4347367"/>
              <a:gd name="connsiteY6" fmla="*/ 4351740 h 435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367" h="4351861">
                <a:moveTo>
                  <a:pt x="375107" y="4351740"/>
                </a:moveTo>
                <a:cubicBezTo>
                  <a:pt x="167952" y="4351740"/>
                  <a:pt x="12" y="4183800"/>
                  <a:pt x="12" y="3976646"/>
                </a:cubicBezTo>
                <a:lnTo>
                  <a:pt x="0" y="0"/>
                </a:lnTo>
                <a:lnTo>
                  <a:pt x="3972273" y="37"/>
                </a:lnTo>
                <a:cubicBezTo>
                  <a:pt x="4179428" y="37"/>
                  <a:pt x="4347368" y="167977"/>
                  <a:pt x="4347368" y="375131"/>
                </a:cubicBezTo>
                <a:lnTo>
                  <a:pt x="4347294" y="4351862"/>
                </a:lnTo>
                <a:lnTo>
                  <a:pt x="375107" y="435174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1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49071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C3301A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797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re de section">
    <p:bg>
      <p:bgPr>
        <a:solidFill>
          <a:srgbClr val="C330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A5DF60-4952-4968-85C1-447D039EF35B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A6A1F0-FCF6-438D-A07D-C1988FD87C1A}"/>
              </a:ext>
            </a:extLst>
          </p:cNvPr>
          <p:cNvSpPr txBox="1"/>
          <p:nvPr userDrawn="1"/>
        </p:nvSpPr>
        <p:spPr>
          <a:xfrm>
            <a:off x="4016879" y="4371417"/>
            <a:ext cx="4158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-150" dirty="0">
                <a:solidFill>
                  <a:schemeClr val="bg1"/>
                </a:solidFill>
                <a:latin typeface="Nunito" pitchFamily="2" charset="0"/>
              </a:rPr>
              <a:t>merci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3449AFB-E1DA-49A3-A245-05009EEF43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405" y="3240157"/>
            <a:ext cx="1153190" cy="11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073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de section">
    <p:bg>
      <p:bgPr>
        <a:solidFill>
          <a:srgbClr val="EF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5A7E78-CD90-48D3-93BA-F5B9A458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2062163"/>
            <a:ext cx="9829800" cy="2852737"/>
          </a:xfrm>
          <a:prstGeom prst="rect">
            <a:avLst/>
          </a:prstGeom>
        </p:spPr>
        <p:txBody>
          <a:bodyPr anchor="ctr"/>
          <a:lstStyle>
            <a:lvl1pPr marL="1438275" indent="-1352550">
              <a:defRPr sz="6000" b="1" spc="-150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950FC5F-D693-49F7-BFDF-C457B7FE5747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706DB6C9-78B2-424A-9945-67769BEB95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131" y="2690340"/>
            <a:ext cx="1477320" cy="14773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905482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417ECD-0B42-4A38-918E-964227AE646B}"/>
              </a:ext>
            </a:extLst>
          </p:cNvPr>
          <p:cNvSpPr/>
          <p:nvPr userDrawn="1"/>
        </p:nvSpPr>
        <p:spPr>
          <a:xfrm>
            <a:off x="842400" y="1042587"/>
            <a:ext cx="10497600" cy="5134376"/>
          </a:xfrm>
          <a:prstGeom prst="rect">
            <a:avLst/>
          </a:prstGeom>
          <a:noFill/>
          <a:ln>
            <a:solidFill>
              <a:srgbClr val="EF79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4BB2759E-D7DE-4C8E-BAC8-996DBD709F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7711-3538-4CD5-A533-0BF2FC383881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204FFB5F-45EE-49CD-8487-4F394468DC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04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9336E4B9-D135-4885-B0F9-87E6BE79F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463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5"/>
            <a:ext cx="4904574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EF7920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4574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C487F-0A3A-4957-A0F6-C8B19FFFD62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4403978D-6FAD-4EAF-BE39-445CEA97A9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  <p:sp>
        <p:nvSpPr>
          <p:cNvPr id="8" name="Graphique 8">
            <a:extLst>
              <a:ext uri="{FF2B5EF4-FFF2-40B4-BE49-F238E27FC236}">
                <a16:creationId xmlns:a16="http://schemas.microsoft.com/office/drawing/2014/main" id="{0F2408F3-91FD-4229-B9FA-1719D590C16A}"/>
              </a:ext>
            </a:extLst>
          </p:cNvPr>
          <p:cNvSpPr/>
          <p:nvPr userDrawn="1"/>
        </p:nvSpPr>
        <p:spPr>
          <a:xfrm>
            <a:off x="5959267" y="365125"/>
            <a:ext cx="5900513" cy="5812361"/>
          </a:xfrm>
          <a:custGeom>
            <a:avLst/>
            <a:gdLst>
              <a:gd name="connsiteX0" fmla="*/ 375107 w 4347367"/>
              <a:gd name="connsiteY0" fmla="*/ 4351740 h 4351861"/>
              <a:gd name="connsiteX1" fmla="*/ 12 w 4347367"/>
              <a:gd name="connsiteY1" fmla="*/ 3976646 h 4351861"/>
              <a:gd name="connsiteX2" fmla="*/ 0 w 4347367"/>
              <a:gd name="connsiteY2" fmla="*/ 0 h 4351861"/>
              <a:gd name="connsiteX3" fmla="*/ 3972273 w 4347367"/>
              <a:gd name="connsiteY3" fmla="*/ 37 h 4351861"/>
              <a:gd name="connsiteX4" fmla="*/ 4347368 w 4347367"/>
              <a:gd name="connsiteY4" fmla="*/ 375131 h 4351861"/>
              <a:gd name="connsiteX5" fmla="*/ 4347294 w 4347367"/>
              <a:gd name="connsiteY5" fmla="*/ 4351862 h 4351861"/>
              <a:gd name="connsiteX6" fmla="*/ 375107 w 4347367"/>
              <a:gd name="connsiteY6" fmla="*/ 4351740 h 435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367" h="4351861">
                <a:moveTo>
                  <a:pt x="375107" y="4351740"/>
                </a:moveTo>
                <a:cubicBezTo>
                  <a:pt x="167952" y="4351740"/>
                  <a:pt x="12" y="4183800"/>
                  <a:pt x="12" y="3976646"/>
                </a:cubicBezTo>
                <a:lnTo>
                  <a:pt x="0" y="0"/>
                </a:lnTo>
                <a:lnTo>
                  <a:pt x="3972273" y="37"/>
                </a:lnTo>
                <a:cubicBezTo>
                  <a:pt x="4179428" y="37"/>
                  <a:pt x="4347368" y="167977"/>
                  <a:pt x="4347368" y="375131"/>
                </a:cubicBezTo>
                <a:lnTo>
                  <a:pt x="4347294" y="4351862"/>
                </a:lnTo>
                <a:lnTo>
                  <a:pt x="375107" y="435174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1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70713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EF7920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5155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re de section">
    <p:bg>
      <p:bgPr>
        <a:solidFill>
          <a:srgbClr val="EF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A5DF60-4952-4968-85C1-447D039EF35B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A6A1F0-FCF6-438D-A07D-C1988FD87C1A}"/>
              </a:ext>
            </a:extLst>
          </p:cNvPr>
          <p:cNvSpPr txBox="1"/>
          <p:nvPr userDrawn="1"/>
        </p:nvSpPr>
        <p:spPr>
          <a:xfrm>
            <a:off x="4016879" y="4371417"/>
            <a:ext cx="4158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-150" dirty="0">
                <a:solidFill>
                  <a:schemeClr val="bg1"/>
                </a:solidFill>
                <a:latin typeface="Nunito" pitchFamily="2" charset="0"/>
              </a:rPr>
              <a:t>merci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974D56A-E57C-4579-BEFE-98D993AD3C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405" y="3240157"/>
            <a:ext cx="1153190" cy="11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7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bg>
      <p:bgPr>
        <a:solidFill>
          <a:srgbClr val="FAB6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5A7E78-CD90-48D3-93BA-F5B9A458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2062163"/>
            <a:ext cx="9829800" cy="2852737"/>
          </a:xfrm>
          <a:prstGeom prst="rect">
            <a:avLst/>
          </a:prstGeom>
        </p:spPr>
        <p:txBody>
          <a:bodyPr anchor="ctr"/>
          <a:lstStyle>
            <a:lvl1pPr marL="1438275" indent="-1352550">
              <a:tabLst/>
              <a:defRPr sz="6000" b="1" spc="-150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A5DF60-4952-4968-85C1-447D039EF35B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BAACBE01-DE02-4F37-9756-5D0FDF250C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131" y="2690340"/>
            <a:ext cx="1477320" cy="14773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555836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de section">
    <p:bg>
      <p:bgPr>
        <a:solidFill>
          <a:srgbClr val="7595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5A7E78-CD90-48D3-93BA-F5B9A458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2062163"/>
            <a:ext cx="9829800" cy="2852737"/>
          </a:xfrm>
          <a:prstGeom prst="rect">
            <a:avLst/>
          </a:prstGeom>
        </p:spPr>
        <p:txBody>
          <a:bodyPr anchor="ctr"/>
          <a:lstStyle>
            <a:lvl1pPr marL="1438275" indent="-1352550">
              <a:defRPr sz="6000" b="1" spc="-150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6DE131-354A-4276-B3C2-99B3105C0579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527B300F-C6FD-4FE7-AAA1-2E62AE51AB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131" y="2690340"/>
            <a:ext cx="1477320" cy="1477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6" descr="logo-fsov">
            <a:extLst>
              <a:ext uri="{FF2B5EF4-FFF2-40B4-BE49-F238E27FC236}">
                <a16:creationId xmlns:a16="http://schemas.microsoft.com/office/drawing/2014/main" id="{C01F80B2-29B3-46FD-9525-FAF0D8A775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58" y="119857"/>
            <a:ext cx="1109662" cy="51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734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9336E4B9-D135-4885-B0F9-87E6BE79F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216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5"/>
            <a:ext cx="4904574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75952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4574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F7553-2BA4-47FD-9B73-9988C61964D9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DA36D716-0E8D-4F13-B1B0-C1A49D309D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  <p:sp>
        <p:nvSpPr>
          <p:cNvPr id="8" name="Graphique 8">
            <a:extLst>
              <a:ext uri="{FF2B5EF4-FFF2-40B4-BE49-F238E27FC236}">
                <a16:creationId xmlns:a16="http://schemas.microsoft.com/office/drawing/2014/main" id="{5B1B4021-75E7-48AC-8537-F9EE9A877D56}"/>
              </a:ext>
            </a:extLst>
          </p:cNvPr>
          <p:cNvSpPr/>
          <p:nvPr userDrawn="1"/>
        </p:nvSpPr>
        <p:spPr>
          <a:xfrm>
            <a:off x="5959267" y="365125"/>
            <a:ext cx="5900513" cy="5812361"/>
          </a:xfrm>
          <a:custGeom>
            <a:avLst/>
            <a:gdLst>
              <a:gd name="connsiteX0" fmla="*/ 375107 w 4347367"/>
              <a:gd name="connsiteY0" fmla="*/ 4351740 h 4351861"/>
              <a:gd name="connsiteX1" fmla="*/ 12 w 4347367"/>
              <a:gd name="connsiteY1" fmla="*/ 3976646 h 4351861"/>
              <a:gd name="connsiteX2" fmla="*/ 0 w 4347367"/>
              <a:gd name="connsiteY2" fmla="*/ 0 h 4351861"/>
              <a:gd name="connsiteX3" fmla="*/ 3972273 w 4347367"/>
              <a:gd name="connsiteY3" fmla="*/ 37 h 4351861"/>
              <a:gd name="connsiteX4" fmla="*/ 4347368 w 4347367"/>
              <a:gd name="connsiteY4" fmla="*/ 375131 h 4351861"/>
              <a:gd name="connsiteX5" fmla="*/ 4347294 w 4347367"/>
              <a:gd name="connsiteY5" fmla="*/ 4351862 h 4351861"/>
              <a:gd name="connsiteX6" fmla="*/ 375107 w 4347367"/>
              <a:gd name="connsiteY6" fmla="*/ 4351740 h 435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367" h="4351861">
                <a:moveTo>
                  <a:pt x="375107" y="4351740"/>
                </a:moveTo>
                <a:cubicBezTo>
                  <a:pt x="167952" y="4351740"/>
                  <a:pt x="12" y="4183800"/>
                  <a:pt x="12" y="3976646"/>
                </a:cubicBezTo>
                <a:lnTo>
                  <a:pt x="0" y="0"/>
                </a:lnTo>
                <a:lnTo>
                  <a:pt x="3972273" y="37"/>
                </a:lnTo>
                <a:cubicBezTo>
                  <a:pt x="4179428" y="37"/>
                  <a:pt x="4347368" y="167977"/>
                  <a:pt x="4347368" y="375131"/>
                </a:cubicBezTo>
                <a:lnTo>
                  <a:pt x="4347294" y="4351862"/>
                </a:lnTo>
                <a:lnTo>
                  <a:pt x="375107" y="435174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1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81912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75952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084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re de section">
    <p:bg>
      <p:bgPr>
        <a:solidFill>
          <a:srgbClr val="7595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A5DF60-4952-4968-85C1-447D039EF35B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A6A1F0-FCF6-438D-A07D-C1988FD87C1A}"/>
              </a:ext>
            </a:extLst>
          </p:cNvPr>
          <p:cNvSpPr txBox="1"/>
          <p:nvPr userDrawn="1"/>
        </p:nvSpPr>
        <p:spPr>
          <a:xfrm>
            <a:off x="4016879" y="4371417"/>
            <a:ext cx="4158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-150" dirty="0">
                <a:solidFill>
                  <a:schemeClr val="bg1"/>
                </a:solidFill>
                <a:latin typeface="Nunito" pitchFamily="2" charset="0"/>
              </a:rPr>
              <a:t>merci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A4CC643-6889-4312-9FE8-F3A022A5B8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405" y="3240157"/>
            <a:ext cx="1153190" cy="11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999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de section">
    <p:bg>
      <p:bgPr>
        <a:solidFill>
          <a:srgbClr val="0168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5A7E78-CD90-48D3-93BA-F5B9A458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200" y="2062163"/>
            <a:ext cx="9829800" cy="2852737"/>
          </a:xfrm>
          <a:prstGeom prst="rect">
            <a:avLst/>
          </a:prstGeom>
        </p:spPr>
        <p:txBody>
          <a:bodyPr anchor="ctr"/>
          <a:lstStyle>
            <a:lvl1pPr marL="1438275" indent="-1352550">
              <a:defRPr sz="6000" b="1" spc="-150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D572CE-B618-4FDA-9C29-8ED2F9C544B5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96D259BD-7737-46D4-A697-DF91368C9B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131" y="2690340"/>
            <a:ext cx="1477320" cy="14773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379428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CE96BB-A812-45D5-B48B-79ABD7B8BE71}"/>
              </a:ext>
            </a:extLst>
          </p:cNvPr>
          <p:cNvSpPr/>
          <p:nvPr userDrawn="1"/>
        </p:nvSpPr>
        <p:spPr>
          <a:xfrm>
            <a:off x="842400" y="1042587"/>
            <a:ext cx="10497600" cy="5134376"/>
          </a:xfrm>
          <a:prstGeom prst="rect">
            <a:avLst/>
          </a:prstGeom>
          <a:noFill/>
          <a:ln>
            <a:solidFill>
              <a:srgbClr val="0168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65228778-2665-44E2-BF41-37774C04FE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035FF-A805-4D01-8B55-DB5D1C76E5A2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E11CE1F2-672C-4321-9500-4DF9FB711F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856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9336E4B9-D135-4885-B0F9-87E6BE79F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180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5"/>
            <a:ext cx="4904574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1683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4574" cy="4351338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796F9-5F33-4948-AFCD-1715037A5F2E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C40BBAA7-3EC2-48C7-8D80-8C5BCDAD04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  <p:sp>
        <p:nvSpPr>
          <p:cNvPr id="8" name="Graphique 8">
            <a:extLst>
              <a:ext uri="{FF2B5EF4-FFF2-40B4-BE49-F238E27FC236}">
                <a16:creationId xmlns:a16="http://schemas.microsoft.com/office/drawing/2014/main" id="{CAA5FBA6-2D3A-4E07-8B48-F68F2740F25D}"/>
              </a:ext>
            </a:extLst>
          </p:cNvPr>
          <p:cNvSpPr/>
          <p:nvPr userDrawn="1"/>
        </p:nvSpPr>
        <p:spPr>
          <a:xfrm>
            <a:off x="5959267" y="365125"/>
            <a:ext cx="5900513" cy="5812361"/>
          </a:xfrm>
          <a:custGeom>
            <a:avLst/>
            <a:gdLst>
              <a:gd name="connsiteX0" fmla="*/ 375107 w 4347367"/>
              <a:gd name="connsiteY0" fmla="*/ 4351740 h 4351861"/>
              <a:gd name="connsiteX1" fmla="*/ 12 w 4347367"/>
              <a:gd name="connsiteY1" fmla="*/ 3976646 h 4351861"/>
              <a:gd name="connsiteX2" fmla="*/ 0 w 4347367"/>
              <a:gd name="connsiteY2" fmla="*/ 0 h 4351861"/>
              <a:gd name="connsiteX3" fmla="*/ 3972273 w 4347367"/>
              <a:gd name="connsiteY3" fmla="*/ 37 h 4351861"/>
              <a:gd name="connsiteX4" fmla="*/ 4347368 w 4347367"/>
              <a:gd name="connsiteY4" fmla="*/ 375131 h 4351861"/>
              <a:gd name="connsiteX5" fmla="*/ 4347294 w 4347367"/>
              <a:gd name="connsiteY5" fmla="*/ 4351862 h 4351861"/>
              <a:gd name="connsiteX6" fmla="*/ 375107 w 4347367"/>
              <a:gd name="connsiteY6" fmla="*/ 4351740 h 435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367" h="4351861">
                <a:moveTo>
                  <a:pt x="375107" y="4351740"/>
                </a:moveTo>
                <a:cubicBezTo>
                  <a:pt x="167952" y="4351740"/>
                  <a:pt x="12" y="4183800"/>
                  <a:pt x="12" y="3976646"/>
                </a:cubicBezTo>
                <a:lnTo>
                  <a:pt x="0" y="0"/>
                </a:lnTo>
                <a:lnTo>
                  <a:pt x="3972273" y="37"/>
                </a:lnTo>
                <a:cubicBezTo>
                  <a:pt x="4179428" y="37"/>
                  <a:pt x="4347368" y="167977"/>
                  <a:pt x="4347368" y="375131"/>
                </a:cubicBezTo>
                <a:lnTo>
                  <a:pt x="4347294" y="4351862"/>
                </a:lnTo>
                <a:lnTo>
                  <a:pt x="375107" y="435174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1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32479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01683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/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26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9336E4B9-D135-4885-B0F9-87E6BE79F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E728AFE-4991-484D-8F24-1D78E3653305}"/>
              </a:ext>
            </a:extLst>
          </p:cNvPr>
          <p:cNvSpPr/>
          <p:nvPr userDrawn="1"/>
        </p:nvSpPr>
        <p:spPr>
          <a:xfrm>
            <a:off x="842400" y="1042587"/>
            <a:ext cx="10497600" cy="5134376"/>
          </a:xfrm>
          <a:prstGeom prst="rect">
            <a:avLst/>
          </a:prstGeom>
          <a:noFill/>
          <a:ln>
            <a:solidFill>
              <a:srgbClr val="FAB6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 spc="-150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>
                <a:latin typeface="Nunito" pitchFamily="2" charset="0"/>
              </a:defRPr>
            </a:lvl1pPr>
            <a:lvl2pPr>
              <a:defRPr>
                <a:latin typeface="Nunito" pitchFamily="2" charset="0"/>
              </a:defRPr>
            </a:lvl2pPr>
            <a:lvl3pPr>
              <a:defRPr>
                <a:latin typeface="Nunito" pitchFamily="2" charset="0"/>
              </a:defRPr>
            </a:lvl3pPr>
            <a:lvl4pPr>
              <a:defRPr>
                <a:latin typeface="Nunito" pitchFamily="2" charset="0"/>
              </a:defRPr>
            </a:lvl4pPr>
            <a:lvl5pPr>
              <a:defRPr>
                <a:latin typeface="Nunito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591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de section">
    <p:bg>
      <p:bgPr>
        <a:solidFill>
          <a:srgbClr val="0168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A5DF60-4952-4968-85C1-447D039EF35B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A6A1F0-FCF6-438D-A07D-C1988FD87C1A}"/>
              </a:ext>
            </a:extLst>
          </p:cNvPr>
          <p:cNvSpPr txBox="1"/>
          <p:nvPr userDrawn="1"/>
        </p:nvSpPr>
        <p:spPr>
          <a:xfrm>
            <a:off x="4016879" y="4371417"/>
            <a:ext cx="4158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-150" dirty="0">
                <a:solidFill>
                  <a:schemeClr val="bg1"/>
                </a:solidFill>
                <a:latin typeface="Nunito" pitchFamily="2" charset="0"/>
              </a:rPr>
              <a:t>merci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134C87C-7DEB-4FD7-9032-875F2E0BFF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405" y="3240157"/>
            <a:ext cx="1153190" cy="11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648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94B2207-96F2-40BD-B9DD-42E21B14E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4875" y="6356350"/>
            <a:ext cx="623888" cy="365125"/>
          </a:xfrm>
        </p:spPr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EE2EF026-8335-4E4A-B57C-8CDDDB27A1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00800" y="6315075"/>
            <a:ext cx="381000" cy="381000"/>
          </a:xfrm>
          <a:prstGeom prst="rect">
            <a:avLst/>
          </a:prstGeom>
        </p:spPr>
      </p:pic>
      <p:sp>
        <p:nvSpPr>
          <p:cNvPr id="51" name="Connecteur droit 50">
            <a:extLst>
              <a:ext uri="{FF2B5EF4-FFF2-40B4-BE49-F238E27FC236}">
                <a16:creationId xmlns:a16="http://schemas.microsoft.com/office/drawing/2014/main" id="{CECDDD96-4FAD-45BB-97AE-5369C8D49F0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1811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52" name="Connecteur droit 51">
            <a:extLst>
              <a:ext uri="{FF2B5EF4-FFF2-40B4-BE49-F238E27FC236}">
                <a16:creationId xmlns:a16="http://schemas.microsoft.com/office/drawing/2014/main" id="{A7D799D5-B309-47F6-9E53-E9BFFE13F19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2039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0452832-B063-4CAF-BB13-AB362C4753FA}"/>
              </a:ext>
            </a:extLst>
          </p:cNvPr>
          <p:cNvSpPr/>
          <p:nvPr userDrawn="1"/>
        </p:nvSpPr>
        <p:spPr bwMode="auto">
          <a:xfrm>
            <a:off x="11887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4" name="Connecteur droit 53">
            <a:extLst>
              <a:ext uri="{FF2B5EF4-FFF2-40B4-BE49-F238E27FC236}">
                <a16:creationId xmlns:a16="http://schemas.microsoft.com/office/drawing/2014/main" id="{6B634CFB-B239-4D24-9B8F-97760349B66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1963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5" name="Connecteur droit 54">
            <a:extLst>
              <a:ext uri="{FF2B5EF4-FFF2-40B4-BE49-F238E27FC236}">
                <a16:creationId xmlns:a16="http://schemas.microsoft.com/office/drawing/2014/main" id="{F8F7A8BA-81CF-4838-80E5-7F63C255A1A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2161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6" name="Titre 7">
            <a:extLst>
              <a:ext uri="{FF2B5EF4-FFF2-40B4-BE49-F238E27FC236}">
                <a16:creationId xmlns:a16="http://schemas.microsoft.com/office/drawing/2014/main" id="{074DE2D2-E5D7-4191-A746-EB8DC931C7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2778" y="1734663"/>
            <a:ext cx="6578044" cy="1894362"/>
          </a:xfrm>
        </p:spPr>
        <p:txBody>
          <a:bodyPr/>
          <a:lstStyle>
            <a:lvl1pPr algn="ctr">
              <a:defRPr b="1" baseline="0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57" name="Sous-titre 8">
            <a:extLst>
              <a:ext uri="{FF2B5EF4-FFF2-40B4-BE49-F238E27FC236}">
                <a16:creationId xmlns:a16="http://schemas.microsoft.com/office/drawing/2014/main" id="{96FAC14E-DEE6-49DA-AD1D-3E21E39D3F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95700" y="3892165"/>
            <a:ext cx="6172200" cy="1371600"/>
          </a:xfrm>
        </p:spPr>
        <p:txBody>
          <a:bodyPr/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9297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que 7">
            <a:extLst>
              <a:ext uri="{FF2B5EF4-FFF2-40B4-BE49-F238E27FC236}">
                <a16:creationId xmlns:a16="http://schemas.microsoft.com/office/drawing/2014/main" id="{D6723CC9-A7B4-4E86-BEB1-34A3AE0B7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960" y="38917"/>
            <a:ext cx="10768655" cy="69602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121" y="55616"/>
            <a:ext cx="10738500" cy="67932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121" y="1124869"/>
            <a:ext cx="10738500" cy="5224656"/>
          </a:xfrm>
          <a:prstGeom prst="rect">
            <a:avLst/>
          </a:prstGeom>
        </p:spPr>
        <p:txBody>
          <a:bodyPr/>
          <a:lstStyle>
            <a:lvl1pPr>
              <a:defRPr sz="26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3481" y="6474061"/>
            <a:ext cx="2743200" cy="365125"/>
          </a:xfrm>
        </p:spPr>
        <p:txBody>
          <a:bodyPr/>
          <a:lstStyle/>
          <a:p>
            <a:r>
              <a:rPr lang="fr-FR" dirty="0"/>
              <a:t>17/05/2022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46702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0421" y="6446703"/>
            <a:ext cx="2743200" cy="365125"/>
          </a:xfrm>
        </p:spPr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505CD053-811B-4013-BB15-5CAA2BCAAE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450356"/>
            <a:ext cx="381000" cy="381000"/>
          </a:xfrm>
          <a:prstGeom prst="rect">
            <a:avLst/>
          </a:prstGeom>
        </p:spPr>
      </p:pic>
      <p:sp>
        <p:nvSpPr>
          <p:cNvPr id="21" name="Connecteur droit 20">
            <a:extLst>
              <a:ext uri="{FF2B5EF4-FFF2-40B4-BE49-F238E27FC236}">
                <a16:creationId xmlns:a16="http://schemas.microsoft.com/office/drawing/2014/main" id="{220AA2DC-3CDD-4553-AE6C-28C065A54966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1811000" y="0"/>
            <a:ext cx="0" cy="6857999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2" name="Connecteur droit 21">
            <a:extLst>
              <a:ext uri="{FF2B5EF4-FFF2-40B4-BE49-F238E27FC236}">
                <a16:creationId xmlns:a16="http://schemas.microsoft.com/office/drawing/2014/main" id="{786478A1-EA1B-4552-BB4A-FA2E2EA6B5C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2039600" y="0"/>
            <a:ext cx="0" cy="6857999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5C53AB-FD0D-4B95-A0F2-8D7D08CE0C47}"/>
              </a:ext>
            </a:extLst>
          </p:cNvPr>
          <p:cNvSpPr/>
          <p:nvPr userDrawn="1"/>
        </p:nvSpPr>
        <p:spPr bwMode="auto">
          <a:xfrm>
            <a:off x="11887200" y="0"/>
            <a:ext cx="304800" cy="6857999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Connecteur droit 23">
            <a:extLst>
              <a:ext uri="{FF2B5EF4-FFF2-40B4-BE49-F238E27FC236}">
                <a16:creationId xmlns:a16="http://schemas.microsoft.com/office/drawing/2014/main" id="{5D2031B3-8201-4D3A-8302-7D1F0CDD2DC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1963400" y="0"/>
            <a:ext cx="0" cy="6857999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5" name="Connecteur droit 24">
            <a:extLst>
              <a:ext uri="{FF2B5EF4-FFF2-40B4-BE49-F238E27FC236}">
                <a16:creationId xmlns:a16="http://schemas.microsoft.com/office/drawing/2014/main" id="{3AF2A714-18E7-4AEF-ABE2-5BAFFBCFDC0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2161838" y="0"/>
            <a:ext cx="0" cy="6857999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065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75449"/>
                </a:solidFill>
              </a:defRPr>
            </a:lvl1pPr>
          </a:lstStyle>
          <a:p>
            <a:fld id="{92A5DF60-4952-4968-85C1-447D039EF35B}" type="datetime1">
              <a:rPr lang="fr-FR" smtClean="0"/>
              <a:pPr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75449"/>
                </a:solidFill>
              </a:defRPr>
            </a:lvl1pPr>
          </a:lstStyle>
          <a:p>
            <a:endParaRPr lang="fr-FR">
              <a:solidFill>
                <a:srgbClr val="675449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75449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BAACBE01-DE02-4F37-9756-5D0FDF250C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7339" y="2908931"/>
            <a:ext cx="1477320" cy="147732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9A6A1F0-FCF6-438D-A07D-C1988FD87C1A}"/>
              </a:ext>
            </a:extLst>
          </p:cNvPr>
          <p:cNvSpPr txBox="1"/>
          <p:nvPr userDrawn="1"/>
        </p:nvSpPr>
        <p:spPr>
          <a:xfrm>
            <a:off x="4016879" y="4371417"/>
            <a:ext cx="4158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-150" dirty="0">
                <a:solidFill>
                  <a:schemeClr val="accent2"/>
                </a:solidFill>
                <a:latin typeface="Nunito" pitchFamily="2" charset="0"/>
              </a:rPr>
              <a:t>merci</a:t>
            </a:r>
          </a:p>
        </p:txBody>
      </p:sp>
      <p:sp>
        <p:nvSpPr>
          <p:cNvPr id="10" name="Connecteur droit 9">
            <a:extLst>
              <a:ext uri="{FF2B5EF4-FFF2-40B4-BE49-F238E27FC236}">
                <a16:creationId xmlns:a16="http://schemas.microsoft.com/office/drawing/2014/main" id="{56083C20-6A7A-43ED-9A5A-C426E9F6FD36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1811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1" name="Connecteur droit 10">
            <a:extLst>
              <a:ext uri="{FF2B5EF4-FFF2-40B4-BE49-F238E27FC236}">
                <a16:creationId xmlns:a16="http://schemas.microsoft.com/office/drawing/2014/main" id="{622ADEFE-C796-44CF-B805-BF3736D37B3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2039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6A1D28-4F70-4933-98FC-05EFCAE58D49}"/>
              </a:ext>
            </a:extLst>
          </p:cNvPr>
          <p:cNvSpPr/>
          <p:nvPr userDrawn="1"/>
        </p:nvSpPr>
        <p:spPr bwMode="auto">
          <a:xfrm>
            <a:off x="11887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Connecteur droit 12">
            <a:extLst>
              <a:ext uri="{FF2B5EF4-FFF2-40B4-BE49-F238E27FC236}">
                <a16:creationId xmlns:a16="http://schemas.microsoft.com/office/drawing/2014/main" id="{58996ADF-0C85-49E8-BFE5-BE58F3220BC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1963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Connecteur droit 13">
            <a:extLst>
              <a:ext uri="{FF2B5EF4-FFF2-40B4-BE49-F238E27FC236}">
                <a16:creationId xmlns:a16="http://schemas.microsoft.com/office/drawing/2014/main" id="{3FBB597D-4C0E-46E6-92DB-6E75A77F5F3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2161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57CD69B2-6A9E-4D9D-8630-35606D514C26}"/>
              </a:ext>
            </a:extLst>
          </p:cNvPr>
          <p:cNvGrpSpPr/>
          <p:nvPr userDrawn="1"/>
        </p:nvGrpSpPr>
        <p:grpSpPr>
          <a:xfrm>
            <a:off x="10239750" y="129744"/>
            <a:ext cx="1373474" cy="1356972"/>
            <a:chOff x="11303540" y="438101"/>
            <a:chExt cx="641350" cy="641350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D0563124-A3A7-42DB-8F9C-A6BF1EB59634}"/>
                </a:ext>
              </a:extLst>
            </p:cNvPr>
            <p:cNvSpPr/>
            <p:nvPr userDrawn="1"/>
          </p:nvSpPr>
          <p:spPr bwMode="auto">
            <a:xfrm>
              <a:off x="11303540" y="438101"/>
              <a:ext cx="641350" cy="641350"/>
            </a:xfrm>
            <a:prstGeom prst="ellipse">
              <a:avLst/>
            </a:prstGeom>
            <a:ln w="28575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18" name="Picture 6" descr="logo-fsov">
              <a:extLst>
                <a:ext uri="{FF2B5EF4-FFF2-40B4-BE49-F238E27FC236}">
                  <a16:creationId xmlns:a16="http://schemas.microsoft.com/office/drawing/2014/main" id="{AE7A4BB2-EE56-4CF9-A4E4-32C231C4B6E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124434">
              <a:off x="11341960" y="600746"/>
              <a:ext cx="588406" cy="275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E93D851-F65F-4AE7-9EE7-2A6626A47B31}"/>
              </a:ext>
            </a:extLst>
          </p:cNvPr>
          <p:cNvGrpSpPr/>
          <p:nvPr userDrawn="1"/>
        </p:nvGrpSpPr>
        <p:grpSpPr>
          <a:xfrm>
            <a:off x="11150371" y="1503697"/>
            <a:ext cx="684366" cy="672826"/>
            <a:chOff x="11663902" y="1157239"/>
            <a:chExt cx="274638" cy="274637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473A5189-ECE3-4C93-9625-7B8E24338774}"/>
                </a:ext>
              </a:extLst>
            </p:cNvPr>
            <p:cNvSpPr/>
            <p:nvPr userDrawn="1"/>
          </p:nvSpPr>
          <p:spPr bwMode="auto">
            <a:xfrm>
              <a:off x="11663902" y="1157239"/>
              <a:ext cx="274638" cy="274637"/>
            </a:xfrm>
            <a:prstGeom prst="ellipse">
              <a:avLst/>
            </a:prstGeom>
            <a:ln w="127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21" name="Picture 6" descr="logo-fsov">
              <a:extLst>
                <a:ext uri="{FF2B5EF4-FFF2-40B4-BE49-F238E27FC236}">
                  <a16:creationId xmlns:a16="http://schemas.microsoft.com/office/drawing/2014/main" id="{DC6873A3-DB9F-4466-9872-C9F8C7797D8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9854853">
              <a:off x="11673137" y="1233523"/>
              <a:ext cx="260932" cy="122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7D1D7838-7EE5-4561-B6CE-23CB6B33ED9F}"/>
              </a:ext>
            </a:extLst>
          </p:cNvPr>
          <p:cNvGrpSpPr/>
          <p:nvPr userDrawn="1"/>
        </p:nvGrpSpPr>
        <p:grpSpPr>
          <a:xfrm>
            <a:off x="11735461" y="1110435"/>
            <a:ext cx="342900" cy="376281"/>
            <a:chOff x="11849100" y="1400397"/>
            <a:chExt cx="136525" cy="138112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A3B8257F-FE65-402B-A5A8-79DED7109C99}"/>
                </a:ext>
              </a:extLst>
            </p:cNvPr>
            <p:cNvSpPr/>
            <p:nvPr userDrawn="1"/>
          </p:nvSpPr>
          <p:spPr bwMode="auto">
            <a:xfrm>
              <a:off x="11849100" y="1400397"/>
              <a:ext cx="136525" cy="138112"/>
            </a:xfrm>
            <a:prstGeom prst="ellipse">
              <a:avLst/>
            </a:prstGeom>
            <a:ln w="12700" cap="rnd" cmpd="sng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pic>
          <p:nvPicPr>
            <p:cNvPr id="22" name="Picture 6" descr="logo-fsov">
              <a:extLst>
                <a:ext uri="{FF2B5EF4-FFF2-40B4-BE49-F238E27FC236}">
                  <a16:creationId xmlns:a16="http://schemas.microsoft.com/office/drawing/2014/main" id="{95A3F021-DB60-40CA-B841-B4B77C0146D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58131" y="1436894"/>
              <a:ext cx="115286" cy="59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Graphique 23">
            <a:extLst>
              <a:ext uri="{FF2B5EF4-FFF2-40B4-BE49-F238E27FC236}">
                <a16:creationId xmlns:a16="http://schemas.microsoft.com/office/drawing/2014/main" id="{813D9E86-008D-41D6-A2AA-2EF883C7EA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15094" y="2775303"/>
            <a:ext cx="1561810" cy="156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24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que 16">
            <a:extLst>
              <a:ext uri="{FF2B5EF4-FFF2-40B4-BE49-F238E27FC236}">
                <a16:creationId xmlns:a16="http://schemas.microsoft.com/office/drawing/2014/main" id="{9336E4B9-D135-4885-B0F9-87E6BE79F0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390390"/>
            <a:ext cx="10515600" cy="130029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365125"/>
            <a:ext cx="10439400" cy="1325563"/>
          </a:xfrm>
          <a:prstGeom prst="rect">
            <a:avLst/>
          </a:prstGeom>
        </p:spPr>
        <p:txBody>
          <a:bodyPr/>
          <a:lstStyle>
            <a:lvl1pPr>
              <a:defRPr sz="4000" spc="-150">
                <a:solidFill>
                  <a:schemeClr val="bg1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4394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>
                <a:latin typeface="Nunito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37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65125"/>
            <a:ext cx="4904574" cy="1325563"/>
          </a:xfrm>
          <a:prstGeom prst="rect">
            <a:avLst/>
          </a:prstGeom>
        </p:spPr>
        <p:txBody>
          <a:bodyPr/>
          <a:lstStyle>
            <a:lvl1pPr>
              <a:defRPr sz="4000" spc="-150">
                <a:solidFill>
                  <a:srgbClr val="FAB615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04574" cy="4351338"/>
          </a:xfrm>
          <a:prstGeom prst="rect">
            <a:avLst/>
          </a:prstGeom>
        </p:spPr>
        <p:txBody>
          <a:bodyPr/>
          <a:lstStyle>
            <a:lvl1pPr>
              <a:defRPr sz="2600">
                <a:latin typeface="Nunito" pitchFamily="2" charset="0"/>
              </a:defRPr>
            </a:lvl1pPr>
            <a:lvl2pPr>
              <a:defRPr>
                <a:latin typeface="Nunito" pitchFamily="2" charset="0"/>
              </a:defRPr>
            </a:lvl2pPr>
            <a:lvl3pPr>
              <a:defRPr>
                <a:latin typeface="Nunito" pitchFamily="2" charset="0"/>
              </a:defRPr>
            </a:lvl3pPr>
            <a:lvl4pPr>
              <a:defRPr>
                <a:latin typeface="Nunito" pitchFamily="2" charset="0"/>
              </a:defRPr>
            </a:lvl4pPr>
            <a:lvl5pPr>
              <a:defRPr>
                <a:latin typeface="Nunito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9F57A-77E7-460A-819F-58565E9586A3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F086F2D0-449E-4600-B203-E3D3C0A0E9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  <p:sp>
        <p:nvSpPr>
          <p:cNvPr id="8" name="Graphique 8">
            <a:extLst>
              <a:ext uri="{FF2B5EF4-FFF2-40B4-BE49-F238E27FC236}">
                <a16:creationId xmlns:a16="http://schemas.microsoft.com/office/drawing/2014/main" id="{FB129E05-F115-4F27-898D-69ED02D53C61}"/>
              </a:ext>
            </a:extLst>
          </p:cNvPr>
          <p:cNvSpPr/>
          <p:nvPr userDrawn="1"/>
        </p:nvSpPr>
        <p:spPr>
          <a:xfrm>
            <a:off x="5959267" y="365125"/>
            <a:ext cx="5900513" cy="5812361"/>
          </a:xfrm>
          <a:custGeom>
            <a:avLst/>
            <a:gdLst>
              <a:gd name="connsiteX0" fmla="*/ 375107 w 4347367"/>
              <a:gd name="connsiteY0" fmla="*/ 4351740 h 4351861"/>
              <a:gd name="connsiteX1" fmla="*/ 12 w 4347367"/>
              <a:gd name="connsiteY1" fmla="*/ 3976646 h 4351861"/>
              <a:gd name="connsiteX2" fmla="*/ 0 w 4347367"/>
              <a:gd name="connsiteY2" fmla="*/ 0 h 4351861"/>
              <a:gd name="connsiteX3" fmla="*/ 3972273 w 4347367"/>
              <a:gd name="connsiteY3" fmla="*/ 37 h 4351861"/>
              <a:gd name="connsiteX4" fmla="*/ 4347368 w 4347367"/>
              <a:gd name="connsiteY4" fmla="*/ 375131 h 4351861"/>
              <a:gd name="connsiteX5" fmla="*/ 4347294 w 4347367"/>
              <a:gd name="connsiteY5" fmla="*/ 4351862 h 4351861"/>
              <a:gd name="connsiteX6" fmla="*/ 375107 w 4347367"/>
              <a:gd name="connsiteY6" fmla="*/ 4351740 h 435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7367" h="4351861">
                <a:moveTo>
                  <a:pt x="375107" y="4351740"/>
                </a:moveTo>
                <a:cubicBezTo>
                  <a:pt x="167952" y="4351740"/>
                  <a:pt x="12" y="4183800"/>
                  <a:pt x="12" y="3976646"/>
                </a:cubicBezTo>
                <a:lnTo>
                  <a:pt x="0" y="0"/>
                </a:lnTo>
                <a:lnTo>
                  <a:pt x="3972273" y="37"/>
                </a:lnTo>
                <a:cubicBezTo>
                  <a:pt x="4179428" y="37"/>
                  <a:pt x="4347368" y="167977"/>
                  <a:pt x="4347368" y="375131"/>
                </a:cubicBezTo>
                <a:lnTo>
                  <a:pt x="4347294" y="4351862"/>
                </a:lnTo>
                <a:lnTo>
                  <a:pt x="375107" y="435174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17" cap="flat">
            <a:noFill/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0886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4779A-5AE0-44F9-A96A-5F59CC26B4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 spc="-150">
                <a:solidFill>
                  <a:srgbClr val="FAB615"/>
                </a:solidFill>
                <a:latin typeface="Nunito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ECEE12-DC28-4511-8900-9D64844F7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2600">
                <a:latin typeface="Nunito" pitchFamily="2" charset="0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A741E1-AEAD-43F4-A7D6-E8894598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ED22-90CE-43D0-A6E5-46DDB337FB1C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AA025E-AA98-4E27-9030-BB905ECCA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AD06A3-5A0D-4A9E-A9E2-57CCCD56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853BC36C-E70A-4ED4-8832-6B7FD7FE00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6347804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9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re de section">
    <p:bg>
      <p:bgPr>
        <a:solidFill>
          <a:srgbClr val="FAB6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6EA92CD-6A46-4B1D-BCE8-46EEC0F99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405" y="3240157"/>
            <a:ext cx="1153190" cy="1146094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EE93DF-0E8E-40C9-912E-332326BB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A5DF60-4952-4968-85C1-447D039EF35B}" type="datetime1">
              <a:rPr lang="fr-FR" smtClean="0"/>
              <a:t>25/03/2026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810CD7-56B0-474A-A019-FAFC3B4E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5831AE-B510-4934-937A-812290AD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A6A1F0-FCF6-438D-A07D-C1988FD87C1A}"/>
              </a:ext>
            </a:extLst>
          </p:cNvPr>
          <p:cNvSpPr txBox="1"/>
          <p:nvPr userDrawn="1"/>
        </p:nvSpPr>
        <p:spPr>
          <a:xfrm>
            <a:off x="4016879" y="4371417"/>
            <a:ext cx="4158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b="1" spc="-150" dirty="0">
                <a:solidFill>
                  <a:schemeClr val="bg1"/>
                </a:solidFill>
                <a:latin typeface="Nunito" pitchFamily="2" charset="0"/>
              </a:rPr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1755153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160F208-0701-49C8-A179-E6CDA4F4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026" y="365125"/>
            <a:ext cx="104307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16C8928-098C-4A1B-BAFD-57E998504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3026" y="1825625"/>
            <a:ext cx="104307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C74C22-78CE-4B57-A9A3-76C6817217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645043"/>
                </a:solidFill>
                <a:latin typeface="Nunito" pitchFamily="2" charset="0"/>
              </a:defRPr>
            </a:lvl1pPr>
          </a:lstStyle>
          <a:p>
            <a:fld id="{19C6D445-D440-4878-BB6B-50F1F102D09E}" type="datetime1">
              <a:rPr lang="fr-FR" smtClean="0"/>
              <a:pPr/>
              <a:t>25/03/2026</a:t>
            </a:fld>
            <a:endParaRPr lang="fr-FR" dirty="0">
              <a:latin typeface="Nunito" pitchFamily="2" charset="0"/>
            </a:endParaRP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025FB8-30B3-4204-BBF7-24836A98E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645043"/>
                </a:solidFill>
                <a:latin typeface="Nunito" panose="020B0604020202020204" charset="0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09B0D4-2634-4F15-9EF5-E41D2E1F5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645043"/>
                </a:solidFill>
                <a:latin typeface="Nunito" pitchFamily="2" charset="0"/>
              </a:defRPr>
            </a:lvl1pPr>
          </a:lstStyle>
          <a:p>
            <a:fld id="{BD8347EA-771E-4B9C-AFFD-EC95E4E4BBA1}" type="slidenum">
              <a:rPr lang="fr-FR" smtClean="0"/>
              <a:pPr/>
              <a:t>‹N°›</a:t>
            </a:fld>
            <a:endParaRPr lang="fr-FR" dirty="0">
              <a:latin typeface="Nuni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21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1" r:id="rId2"/>
    <p:sldLayoutId id="2147483685" r:id="rId3"/>
    <p:sldLayoutId id="2147483651" r:id="rId4"/>
    <p:sldLayoutId id="2147483650" r:id="rId5"/>
    <p:sldLayoutId id="2147483686" r:id="rId6"/>
    <p:sldLayoutId id="2147483678" r:id="rId7"/>
    <p:sldLayoutId id="2147483687" r:id="rId8"/>
    <p:sldLayoutId id="2147483709" r:id="rId9"/>
    <p:sldLayoutId id="2147483656" r:id="rId10"/>
    <p:sldLayoutId id="2147483665" r:id="rId11"/>
    <p:sldLayoutId id="2147483688" r:id="rId12"/>
    <p:sldLayoutId id="2147483677" r:id="rId13"/>
    <p:sldLayoutId id="2147483695" r:id="rId14"/>
    <p:sldLayoutId id="2147483708" r:id="rId15"/>
    <p:sldLayoutId id="2147483657" r:id="rId16"/>
    <p:sldLayoutId id="2147483666" r:id="rId17"/>
    <p:sldLayoutId id="2147483689" r:id="rId18"/>
    <p:sldLayoutId id="2147483676" r:id="rId19"/>
    <p:sldLayoutId id="2147483696" r:id="rId20"/>
    <p:sldLayoutId id="2147483707" r:id="rId21"/>
    <p:sldLayoutId id="2147483658" r:id="rId22"/>
    <p:sldLayoutId id="2147483667" r:id="rId23"/>
    <p:sldLayoutId id="2147483690" r:id="rId24"/>
    <p:sldLayoutId id="2147483675" r:id="rId25"/>
    <p:sldLayoutId id="2147483697" r:id="rId26"/>
    <p:sldLayoutId id="2147483706" r:id="rId27"/>
    <p:sldLayoutId id="2147483659" r:id="rId28"/>
    <p:sldLayoutId id="2147483668" r:id="rId29"/>
    <p:sldLayoutId id="2147483691" r:id="rId30"/>
    <p:sldLayoutId id="2147483674" r:id="rId31"/>
    <p:sldLayoutId id="2147483698" r:id="rId32"/>
    <p:sldLayoutId id="2147483705" r:id="rId33"/>
    <p:sldLayoutId id="2147483660" r:id="rId34"/>
    <p:sldLayoutId id="2147483669" r:id="rId35"/>
    <p:sldLayoutId id="2147483693" r:id="rId36"/>
    <p:sldLayoutId id="2147483673" r:id="rId37"/>
    <p:sldLayoutId id="2147483699" r:id="rId38"/>
    <p:sldLayoutId id="2147483704" r:id="rId39"/>
    <p:sldLayoutId id="2147483661" r:id="rId40"/>
    <p:sldLayoutId id="2147483692" r:id="rId41"/>
    <p:sldLayoutId id="2147483672" r:id="rId42"/>
    <p:sldLayoutId id="2147483700" r:id="rId43"/>
    <p:sldLayoutId id="2147483703" r:id="rId44"/>
    <p:sldLayoutId id="2147483662" r:id="rId45"/>
    <p:sldLayoutId id="2147483671" r:id="rId46"/>
    <p:sldLayoutId id="2147483694" r:id="rId47"/>
    <p:sldLayoutId id="2147483664" r:id="rId48"/>
    <p:sldLayoutId id="2147483701" r:id="rId49"/>
    <p:sldLayoutId id="2147483702" r:id="rId50"/>
    <p:sldLayoutId id="2147483655" r:id="rId51"/>
    <p:sldLayoutId id="2147483670" r:id="rId52"/>
    <p:sldLayoutId id="2147483710" r:id="rId5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150">
          <a:solidFill>
            <a:srgbClr val="645043"/>
          </a:solidFill>
          <a:latin typeface="Nunito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rgbClr val="645043"/>
          </a:solidFill>
          <a:latin typeface="Nunito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rgbClr val="645043"/>
          </a:solidFill>
          <a:latin typeface="Nunito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45043"/>
          </a:solidFill>
          <a:latin typeface="Nunito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45043"/>
          </a:solidFill>
          <a:latin typeface="Nunito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45043"/>
          </a:solidFill>
          <a:latin typeface="Nunit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8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69.emf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9.emf"/><Relationship Id="rId5" Type="http://schemas.openxmlformats.org/officeDocument/2006/relationships/image" Target="../media/image52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55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5.png"/><Relationship Id="rId4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55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50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6.emf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9.emf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5B7DD8-4C07-4328-939E-AAC4B72DEC6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485900" y="6347804"/>
            <a:ext cx="2743200" cy="365125"/>
          </a:xfrm>
        </p:spPr>
        <p:txBody>
          <a:bodyPr/>
          <a:lstStyle/>
          <a:p>
            <a:r>
              <a:rPr lang="fr-FR" dirty="0"/>
              <a:t>24/03/2026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6A6E021-408E-4C9D-B2E0-CA1BC67A5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1</a:t>
            </a:fld>
            <a:endParaRPr lang="fr-FR"/>
          </a:p>
        </p:txBody>
      </p:sp>
      <p:sp>
        <p:nvSpPr>
          <p:cNvPr id="6" name="Titre 7">
            <a:extLst>
              <a:ext uri="{FF2B5EF4-FFF2-40B4-BE49-F238E27FC236}">
                <a16:creationId xmlns:a16="http://schemas.microsoft.com/office/drawing/2014/main" id="{B55C667C-93AF-45F4-9616-3623955440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20107" y="1734663"/>
            <a:ext cx="6578044" cy="1894362"/>
          </a:xfrm>
        </p:spPr>
        <p:txBody>
          <a:bodyPr/>
          <a:lstStyle>
            <a:lvl1pPr algn="ctr">
              <a:defRPr b="1" baseline="0">
                <a:solidFill>
                  <a:schemeClr val="accent1"/>
                </a:solidFill>
              </a:defRPr>
            </a:lvl1pPr>
          </a:lstStyle>
          <a:p>
            <a:r>
              <a:rPr lang="fr-FR" dirty="0">
                <a:solidFill>
                  <a:srgbClr val="D1DAB0"/>
                </a:solidFill>
                <a:latin typeface="+mn-lt"/>
              </a:rPr>
              <a:t>DURABLÉ </a:t>
            </a:r>
            <a:br>
              <a:rPr lang="fr-FR" dirty="0">
                <a:solidFill>
                  <a:srgbClr val="D1DAB0"/>
                </a:solidFill>
                <a:latin typeface="+mn-lt"/>
              </a:rPr>
            </a:br>
            <a:r>
              <a:rPr lang="fr-FR" dirty="0">
                <a:solidFill>
                  <a:srgbClr val="D1DAB0"/>
                </a:solidFill>
                <a:latin typeface="+mn-lt"/>
              </a:rPr>
              <a:t>Spécificité des résistances du blé dur aux maladies foliaires du blé</a:t>
            </a:r>
          </a:p>
        </p:txBody>
      </p:sp>
      <p:sp>
        <p:nvSpPr>
          <p:cNvPr id="7" name="Sous-titre 8">
            <a:extLst>
              <a:ext uri="{FF2B5EF4-FFF2-40B4-BE49-F238E27FC236}">
                <a16:creationId xmlns:a16="http://schemas.microsoft.com/office/drawing/2014/main" id="{EA2043CF-BF76-4F7E-832E-B7DF6429E0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97718" y="3866999"/>
            <a:ext cx="7022822" cy="1371600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dirty="0">
                <a:latin typeface="+mn-lt"/>
              </a:rPr>
              <a:t>Thierry C MARCEL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+mn-lt"/>
              </a:rPr>
              <a:t>Laura PAIRE, </a:t>
            </a:r>
            <a:r>
              <a:rPr lang="en-US" dirty="0" err="1">
                <a:latin typeface="+mn-lt"/>
              </a:rPr>
              <a:t>Faharidine</a:t>
            </a:r>
            <a:r>
              <a:rPr lang="en-US" dirty="0">
                <a:latin typeface="+mn-lt"/>
              </a:rPr>
              <a:t> MOHAMADI, </a:t>
            </a:r>
            <a:r>
              <a:rPr lang="en-US" dirty="0" err="1">
                <a:latin typeface="+mn-lt"/>
              </a:rPr>
              <a:t>Roula</a:t>
            </a:r>
            <a:r>
              <a:rPr lang="en-US" dirty="0">
                <a:latin typeface="+mn-lt"/>
              </a:rPr>
              <a:t> SHAMSI, </a:t>
            </a:r>
            <a:r>
              <a:rPr lang="en-US" dirty="0" err="1">
                <a:latin typeface="+mn-lt"/>
              </a:rPr>
              <a:t>Rafika</a:t>
            </a:r>
            <a:r>
              <a:rPr lang="en-US" dirty="0">
                <a:latin typeface="+mn-lt"/>
              </a:rPr>
              <a:t> BENBERNOU, </a:t>
            </a:r>
            <a:r>
              <a:rPr lang="en-US" dirty="0" err="1">
                <a:latin typeface="+mn-lt"/>
              </a:rPr>
              <a:t>Ulysse</a:t>
            </a:r>
            <a:r>
              <a:rPr lang="en-US" dirty="0">
                <a:latin typeface="+mn-lt"/>
              </a:rPr>
              <a:t> GUILLOTEAU, </a:t>
            </a:r>
            <a:r>
              <a:rPr lang="en-US" dirty="0" err="1">
                <a:latin typeface="+mn-lt"/>
              </a:rPr>
              <a:t>Corentin</a:t>
            </a:r>
            <a:r>
              <a:rPr lang="en-US" dirty="0">
                <a:latin typeface="+mn-lt"/>
              </a:rPr>
              <a:t> PICARD, Karim AMMAR, Delphine AUDIGEOS, </a:t>
            </a:r>
            <a:r>
              <a:rPr lang="en-US" dirty="0" err="1">
                <a:latin typeface="+mn-lt"/>
              </a:rPr>
              <a:t>Cyrille</a:t>
            </a:r>
            <a:r>
              <a:rPr lang="en-US" dirty="0">
                <a:latin typeface="+mn-lt"/>
              </a:rPr>
              <a:t> SAINTENAC, GIE </a:t>
            </a:r>
            <a:r>
              <a:rPr lang="en-US" dirty="0" err="1">
                <a:latin typeface="+mn-lt"/>
              </a:rPr>
              <a:t>Blé</a:t>
            </a:r>
            <a:r>
              <a:rPr lang="en-US" dirty="0">
                <a:latin typeface="+mn-lt"/>
              </a:rPr>
              <a:t> Dur</a:t>
            </a:r>
          </a:p>
        </p:txBody>
      </p:sp>
      <p:pic>
        <p:nvPicPr>
          <p:cNvPr id="9" name="Picture 6" descr="logo-fsov">
            <a:extLst>
              <a:ext uri="{FF2B5EF4-FFF2-40B4-BE49-F238E27FC236}">
                <a16:creationId xmlns:a16="http://schemas.microsoft.com/office/drawing/2014/main" id="{70A69B26-A5B0-46D0-8B87-9E13DE210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842" y="248324"/>
            <a:ext cx="1459421" cy="67714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2" descr="INRAE, l'Institut national de recherche pour l'agriculture, l'alimentation  et l'environnement | Ministère de l'Agriculture et de l'Alimentation">
            <a:extLst>
              <a:ext uri="{FF2B5EF4-FFF2-40B4-BE49-F238E27FC236}">
                <a16:creationId xmlns:a16="http://schemas.microsoft.com/office/drawing/2014/main" id="{5BDE20F5-0408-3A77-6342-D7FD2246C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651" y="1453047"/>
            <a:ext cx="1459422" cy="58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161795E-83EB-9657-1B81-32621909F1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262" y="2163143"/>
            <a:ext cx="1737493" cy="59465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DFE539A-C2C2-C5A5-2AB8-81B22F2368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82" y="2050053"/>
            <a:ext cx="842380" cy="840085"/>
          </a:xfrm>
          <a:prstGeom prst="rect">
            <a:avLst/>
          </a:prstGeom>
        </p:spPr>
      </p:pic>
      <p:pic>
        <p:nvPicPr>
          <p:cNvPr id="18" name="Image 17" descr="Une image contenant Police, texte, logo, Graphique&#10;&#10;Le contenu généré par l’IA peut être incorrect.">
            <a:extLst>
              <a:ext uri="{FF2B5EF4-FFF2-40B4-BE49-F238E27FC236}">
                <a16:creationId xmlns:a16="http://schemas.microsoft.com/office/drawing/2014/main" id="{BAEE61DC-474B-BBFA-5C97-698BD80EC58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21" y="4444472"/>
            <a:ext cx="2350558" cy="979399"/>
          </a:xfrm>
          <a:prstGeom prst="rect">
            <a:avLst/>
          </a:prstGeom>
        </p:spPr>
      </p:pic>
      <p:pic>
        <p:nvPicPr>
          <p:cNvPr id="19" name="Image 18" descr="Une image contenant texte, Police, typographie, conception&#10;&#10;Le contenu généré par l’IA peut être incorrect.">
            <a:extLst>
              <a:ext uri="{FF2B5EF4-FFF2-40B4-BE49-F238E27FC236}">
                <a16:creationId xmlns:a16="http://schemas.microsoft.com/office/drawing/2014/main" id="{3E99987D-1648-D2DC-AE44-2C47C9639E4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02" y="5590245"/>
            <a:ext cx="2350558" cy="577330"/>
          </a:xfrm>
          <a:prstGeom prst="rect">
            <a:avLst/>
          </a:prstGeom>
        </p:spPr>
      </p:pic>
      <p:pic>
        <p:nvPicPr>
          <p:cNvPr id="2" name="Image 1" descr="Une image contenant logo, Graphique, Police, graphisme&#10;&#10;Le contenu généré par l’IA peut être incorrect.">
            <a:extLst>
              <a:ext uri="{FF2B5EF4-FFF2-40B4-BE49-F238E27FC236}">
                <a16:creationId xmlns:a16="http://schemas.microsoft.com/office/drawing/2014/main" id="{C31875BB-DB9F-D382-BF2F-26F034894B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106" y="3125612"/>
            <a:ext cx="1163588" cy="11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42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Identification des résistances dans le blé dur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B98060C-B9BF-E51B-2203-B366EC60C782}"/>
              </a:ext>
            </a:extLst>
          </p:cNvPr>
          <p:cNvSpPr/>
          <p:nvPr/>
        </p:nvSpPr>
        <p:spPr>
          <a:xfrm>
            <a:off x="601409" y="1064448"/>
            <a:ext cx="108274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Cartographie de QTL dans deux populations recombinantes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EFD960A8-2B49-821B-4AA3-1A52AB06AE23}"/>
              </a:ext>
            </a:extLst>
          </p:cNvPr>
          <p:cNvGrpSpPr/>
          <p:nvPr/>
        </p:nvGrpSpPr>
        <p:grpSpPr>
          <a:xfrm>
            <a:off x="4220987" y="1776800"/>
            <a:ext cx="691215" cy="1208121"/>
            <a:chOff x="6840354" y="5044842"/>
            <a:chExt cx="691215" cy="1208121"/>
          </a:xfrm>
        </p:grpSpPr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4B79E950-46E9-FE29-4763-27B6CF477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1644" y="5289384"/>
              <a:ext cx="528637" cy="963579"/>
            </a:xfrm>
            <a:prstGeom prst="rect">
              <a:avLst/>
            </a:prstGeom>
          </p:spPr>
        </p:pic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6D9A0C55-85FD-43DE-5458-011F54E9EC04}"/>
                </a:ext>
              </a:extLst>
            </p:cNvPr>
            <p:cNvSpPr txBox="1"/>
            <p:nvPr/>
          </p:nvSpPr>
          <p:spPr>
            <a:xfrm>
              <a:off x="6840354" y="5044842"/>
              <a:ext cx="69121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TaBW35K</a:t>
              </a:r>
            </a:p>
          </p:txBody>
        </p:sp>
      </p:grpSp>
      <p:sp>
        <p:nvSpPr>
          <p:cNvPr id="52" name="ZoneTexte 51">
            <a:extLst>
              <a:ext uri="{FF2B5EF4-FFF2-40B4-BE49-F238E27FC236}">
                <a16:creationId xmlns:a16="http://schemas.microsoft.com/office/drawing/2014/main" id="{27E77C1E-FC47-910F-5C16-6CBA3E6EC796}"/>
              </a:ext>
            </a:extLst>
          </p:cNvPr>
          <p:cNvSpPr txBox="1"/>
          <p:nvPr/>
        </p:nvSpPr>
        <p:spPr>
          <a:xfrm>
            <a:off x="354087" y="3069438"/>
            <a:ext cx="4097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Carte génétique: </a:t>
            </a:r>
            <a:r>
              <a:rPr lang="fr-FR" sz="1600" i="1" dirty="0" err="1"/>
              <a:t>MultiPoint</a:t>
            </a:r>
            <a:endParaRPr lang="fr-FR" sz="1600" i="1" dirty="0"/>
          </a:p>
          <a:p>
            <a:r>
              <a:rPr lang="fr-FR" sz="1600" i="1" dirty="0"/>
              <a:t>Cartographie de QTL: R/</a:t>
            </a:r>
            <a:r>
              <a:rPr lang="fr-FR" sz="1600" i="1" dirty="0" err="1"/>
              <a:t>qtl</a:t>
            </a:r>
            <a:endParaRPr lang="fr-FR" sz="1600" i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0DE0FA3-1C77-7106-A782-71E40C26F825}"/>
              </a:ext>
            </a:extLst>
          </p:cNvPr>
          <p:cNvSpPr txBox="1"/>
          <p:nvPr/>
        </p:nvSpPr>
        <p:spPr>
          <a:xfrm>
            <a:off x="5432961" y="1596304"/>
            <a:ext cx="5911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CEEDUR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X WID</a:t>
            </a:r>
          </a:p>
        </p:txBody>
      </p:sp>
      <p:graphicFrame>
        <p:nvGraphicFramePr>
          <p:cNvPr id="109" name="Tableau 108">
            <a:extLst>
              <a:ext uri="{FF2B5EF4-FFF2-40B4-BE49-F238E27FC236}">
                <a16:creationId xmlns:a16="http://schemas.microsoft.com/office/drawing/2014/main" id="{424C0982-4862-FA2C-C78E-1D853A812823}"/>
              </a:ext>
            </a:extLst>
          </p:cNvPr>
          <p:cNvGraphicFramePr>
            <a:graphicFrameLocks noGrp="1"/>
          </p:cNvGraphicFramePr>
          <p:nvPr/>
        </p:nvGraphicFramePr>
        <p:xfrm>
          <a:off x="354086" y="1782486"/>
          <a:ext cx="3827421" cy="1259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60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32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Population</a:t>
                      </a:r>
                    </a:p>
                  </a:txBody>
                  <a:tcPr anchor="ctr">
                    <a:solidFill>
                      <a:srgbClr val="D6EA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RILs</a:t>
                      </a:r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D6EA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Mapped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 markers</a:t>
                      </a:r>
                    </a:p>
                  </a:txBody>
                  <a:tcPr anchor="ctr">
                    <a:solidFill>
                      <a:srgbClr val="D6EA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 err="1">
                          <a:solidFill>
                            <a:schemeClr val="tx1"/>
                          </a:solidFill>
                        </a:rPr>
                        <a:t>Ceedur</a:t>
                      </a:r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 x WID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295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3 960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 err="1">
                          <a:solidFill>
                            <a:schemeClr val="tx1"/>
                          </a:solidFill>
                        </a:rPr>
                        <a:t>Trinakria</a:t>
                      </a:r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 x</a:t>
                      </a:r>
                      <a:r>
                        <a:rPr lang="fr-FR" sz="1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400" b="1" strike="noStrike" dirty="0">
                          <a:solidFill>
                            <a:schemeClr val="tx1"/>
                          </a:solidFill>
                        </a:rPr>
                        <a:t>S9R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203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1 065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7DEFDA09-ABD3-E595-C10B-1860945FE56A}"/>
              </a:ext>
            </a:extLst>
          </p:cNvPr>
          <p:cNvSpPr txBox="1"/>
          <p:nvPr/>
        </p:nvSpPr>
        <p:spPr>
          <a:xfrm>
            <a:off x="5219130" y="2005049"/>
            <a:ext cx="6125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Comparaison entre positions génétiques (</a:t>
            </a:r>
            <a:r>
              <a:rPr lang="fr-FR" dirty="0" err="1"/>
              <a:t>cM</a:t>
            </a:r>
            <a:r>
              <a:rPr lang="fr-FR" dirty="0"/>
              <a:t>) et physiques (pb) des marqueurs:</a:t>
            </a:r>
          </a:p>
          <a:p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5B66411-3F74-124B-23B5-2D4FD4DCE8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130" y="2699620"/>
            <a:ext cx="6125488" cy="3909967"/>
          </a:xfrm>
          <a:prstGeom prst="rect">
            <a:avLst/>
          </a:prstGeom>
        </p:spPr>
      </p:pic>
      <p:sp>
        <p:nvSpPr>
          <p:cNvPr id="110" name="Espace réservé du numéro de diapositive 4">
            <a:extLst>
              <a:ext uri="{FF2B5EF4-FFF2-40B4-BE49-F238E27FC236}">
                <a16:creationId xmlns:a16="http://schemas.microsoft.com/office/drawing/2014/main" id="{7D9947E1-AE48-6970-637D-C7030D9AD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0421" y="6446703"/>
            <a:ext cx="2743200" cy="365125"/>
          </a:xfrm>
        </p:spPr>
        <p:txBody>
          <a:bodyPr/>
          <a:lstStyle/>
          <a:p>
            <a:fld id="{BD8347EA-771E-4B9C-AFFD-EC95E4E4BBA1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48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Identification des résistances dans le blé dur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B98060C-B9BF-E51B-2203-B366EC60C782}"/>
              </a:ext>
            </a:extLst>
          </p:cNvPr>
          <p:cNvSpPr/>
          <p:nvPr/>
        </p:nvSpPr>
        <p:spPr>
          <a:xfrm>
            <a:off x="601409" y="1064448"/>
            <a:ext cx="108274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Cartographie de QTL dans deux populations recombinantes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EFD960A8-2B49-821B-4AA3-1A52AB06AE23}"/>
              </a:ext>
            </a:extLst>
          </p:cNvPr>
          <p:cNvGrpSpPr/>
          <p:nvPr/>
        </p:nvGrpSpPr>
        <p:grpSpPr>
          <a:xfrm>
            <a:off x="4220987" y="1776800"/>
            <a:ext cx="691215" cy="1208121"/>
            <a:chOff x="6840354" y="5044842"/>
            <a:chExt cx="691215" cy="1208121"/>
          </a:xfrm>
        </p:grpSpPr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4B79E950-46E9-FE29-4763-27B6CF477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1644" y="5289384"/>
              <a:ext cx="528637" cy="963579"/>
            </a:xfrm>
            <a:prstGeom prst="rect">
              <a:avLst/>
            </a:prstGeom>
          </p:spPr>
        </p:pic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6D9A0C55-85FD-43DE-5458-011F54E9EC04}"/>
                </a:ext>
              </a:extLst>
            </p:cNvPr>
            <p:cNvSpPr txBox="1"/>
            <p:nvPr/>
          </p:nvSpPr>
          <p:spPr>
            <a:xfrm>
              <a:off x="6840354" y="5044842"/>
              <a:ext cx="69121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TaBW35K</a:t>
              </a:r>
            </a:p>
          </p:txBody>
        </p:sp>
      </p:grpSp>
      <p:sp>
        <p:nvSpPr>
          <p:cNvPr id="52" name="ZoneTexte 51">
            <a:extLst>
              <a:ext uri="{FF2B5EF4-FFF2-40B4-BE49-F238E27FC236}">
                <a16:creationId xmlns:a16="http://schemas.microsoft.com/office/drawing/2014/main" id="{27E77C1E-FC47-910F-5C16-6CBA3E6EC796}"/>
              </a:ext>
            </a:extLst>
          </p:cNvPr>
          <p:cNvSpPr txBox="1"/>
          <p:nvPr/>
        </p:nvSpPr>
        <p:spPr>
          <a:xfrm>
            <a:off x="354087" y="3069438"/>
            <a:ext cx="4097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Carte génétique: </a:t>
            </a:r>
            <a:r>
              <a:rPr lang="fr-FR" sz="1600" i="1" dirty="0" err="1"/>
              <a:t>MultiPoint</a:t>
            </a:r>
            <a:endParaRPr lang="fr-FR" sz="1600" i="1" dirty="0"/>
          </a:p>
          <a:p>
            <a:r>
              <a:rPr lang="fr-FR" sz="1600" i="1" dirty="0"/>
              <a:t>Cartographie de QTL: R/</a:t>
            </a:r>
            <a:r>
              <a:rPr lang="fr-FR" sz="1600" i="1" dirty="0" err="1"/>
              <a:t>qtl</a:t>
            </a:r>
            <a:endParaRPr lang="fr-FR" sz="1600" i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0DE0FA3-1C77-7106-A782-71E40C26F825}"/>
              </a:ext>
            </a:extLst>
          </p:cNvPr>
          <p:cNvSpPr txBox="1"/>
          <p:nvPr/>
        </p:nvSpPr>
        <p:spPr>
          <a:xfrm>
            <a:off x="5432961" y="1596304"/>
            <a:ext cx="59116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TRINAKRIA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X S9R</a:t>
            </a:r>
          </a:p>
        </p:txBody>
      </p:sp>
      <p:graphicFrame>
        <p:nvGraphicFramePr>
          <p:cNvPr id="109" name="Tableau 108">
            <a:extLst>
              <a:ext uri="{FF2B5EF4-FFF2-40B4-BE49-F238E27FC236}">
                <a16:creationId xmlns:a16="http://schemas.microsoft.com/office/drawing/2014/main" id="{424C0982-4862-FA2C-C78E-1D853A8128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466836"/>
              </p:ext>
            </p:extLst>
          </p:nvPr>
        </p:nvGraphicFramePr>
        <p:xfrm>
          <a:off x="354086" y="1782486"/>
          <a:ext cx="3827421" cy="1259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60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32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Population</a:t>
                      </a:r>
                    </a:p>
                  </a:txBody>
                  <a:tcPr anchor="ctr">
                    <a:solidFill>
                      <a:srgbClr val="D6EA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RILs</a:t>
                      </a:r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D6EA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Mapped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 markers</a:t>
                      </a:r>
                    </a:p>
                  </a:txBody>
                  <a:tcPr anchor="ctr">
                    <a:solidFill>
                      <a:srgbClr val="D6EA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 err="1">
                          <a:solidFill>
                            <a:schemeClr val="tx1"/>
                          </a:solidFill>
                        </a:rPr>
                        <a:t>Ceedur</a:t>
                      </a:r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 x WID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295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3 960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 err="1">
                          <a:solidFill>
                            <a:schemeClr val="tx1"/>
                          </a:solidFill>
                        </a:rPr>
                        <a:t>Trinakria</a:t>
                      </a:r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 x</a:t>
                      </a:r>
                      <a:r>
                        <a:rPr lang="fr-FR" sz="1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400" b="1" strike="noStrike" dirty="0">
                          <a:solidFill>
                            <a:schemeClr val="tx1"/>
                          </a:solidFill>
                        </a:rPr>
                        <a:t>S9R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203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1 065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7DEFDA09-ABD3-E595-C10B-1860945FE56A}"/>
              </a:ext>
            </a:extLst>
          </p:cNvPr>
          <p:cNvSpPr txBox="1"/>
          <p:nvPr/>
        </p:nvSpPr>
        <p:spPr>
          <a:xfrm>
            <a:off x="5219130" y="2005049"/>
            <a:ext cx="6125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Comparaison entre positions génétiques (</a:t>
            </a:r>
            <a:r>
              <a:rPr lang="fr-FR" dirty="0" err="1"/>
              <a:t>cM</a:t>
            </a:r>
            <a:r>
              <a:rPr lang="fr-FR" dirty="0"/>
              <a:t>) et physiques (pb) des marqueurs:</a:t>
            </a:r>
          </a:p>
          <a:p>
            <a:endParaRPr lang="fr-FR" dirty="0"/>
          </a:p>
        </p:txBody>
      </p:sp>
      <p:pic>
        <p:nvPicPr>
          <p:cNvPr id="5" name="Image 4" descr="Une image contenant diagramme, ligne, capture d’écran, Tracé&#10;&#10;Description générée automatiquement">
            <a:extLst>
              <a:ext uri="{FF2B5EF4-FFF2-40B4-BE49-F238E27FC236}">
                <a16:creationId xmlns:a16="http://schemas.microsoft.com/office/drawing/2014/main" id="{72D4823F-4189-E4AB-02CF-3EF255431C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130" y="2719045"/>
            <a:ext cx="6125488" cy="3904298"/>
          </a:xfrm>
          <a:prstGeom prst="rect">
            <a:avLst/>
          </a:prstGeom>
        </p:spPr>
      </p:pic>
      <p:sp>
        <p:nvSpPr>
          <p:cNvPr id="110" name="Espace réservé du numéro de diapositive 4">
            <a:extLst>
              <a:ext uri="{FF2B5EF4-FFF2-40B4-BE49-F238E27FC236}">
                <a16:creationId xmlns:a16="http://schemas.microsoft.com/office/drawing/2014/main" id="{7D9947E1-AE48-6970-637D-C7030D9AD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0421" y="6446703"/>
            <a:ext cx="2743200" cy="365125"/>
          </a:xfrm>
        </p:spPr>
        <p:txBody>
          <a:bodyPr/>
          <a:lstStyle/>
          <a:p>
            <a:fld id="{BD8347EA-771E-4B9C-AFFD-EC95E4E4BBA1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613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Espace réservé du numéro de diapositive 4">
            <a:extLst>
              <a:ext uri="{FF2B5EF4-FFF2-40B4-BE49-F238E27FC236}">
                <a16:creationId xmlns:a16="http://schemas.microsoft.com/office/drawing/2014/main" id="{7D9947E1-AE48-6970-637D-C7030D9AD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0421" y="6446703"/>
            <a:ext cx="2743200" cy="365125"/>
          </a:xfrm>
        </p:spPr>
        <p:txBody>
          <a:bodyPr/>
          <a:lstStyle/>
          <a:p>
            <a:fld id="{BD8347EA-771E-4B9C-AFFD-EC95E4E4BBA1}" type="slidenum">
              <a:rPr lang="fr-FR" smtClean="0"/>
              <a:t>12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Identification des résistances dans le blé dur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B98060C-B9BF-E51B-2203-B366EC60C782}"/>
              </a:ext>
            </a:extLst>
          </p:cNvPr>
          <p:cNvSpPr/>
          <p:nvPr/>
        </p:nvSpPr>
        <p:spPr>
          <a:xfrm>
            <a:off x="601409" y="1064448"/>
            <a:ext cx="108274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Cartographie de QTL dans deux populations recombinantes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EFD960A8-2B49-821B-4AA3-1A52AB06AE23}"/>
              </a:ext>
            </a:extLst>
          </p:cNvPr>
          <p:cNvGrpSpPr/>
          <p:nvPr/>
        </p:nvGrpSpPr>
        <p:grpSpPr>
          <a:xfrm>
            <a:off x="4220987" y="1776800"/>
            <a:ext cx="691215" cy="1208121"/>
            <a:chOff x="6840354" y="5044842"/>
            <a:chExt cx="691215" cy="1208121"/>
          </a:xfrm>
        </p:grpSpPr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4B79E950-46E9-FE29-4763-27B6CF477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1644" y="5289384"/>
              <a:ext cx="528637" cy="963579"/>
            </a:xfrm>
            <a:prstGeom prst="rect">
              <a:avLst/>
            </a:prstGeom>
          </p:spPr>
        </p:pic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6D9A0C55-85FD-43DE-5458-011F54E9EC04}"/>
                </a:ext>
              </a:extLst>
            </p:cNvPr>
            <p:cNvSpPr txBox="1"/>
            <p:nvPr/>
          </p:nvSpPr>
          <p:spPr>
            <a:xfrm>
              <a:off x="6840354" y="5044842"/>
              <a:ext cx="69121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TaBW35K</a:t>
              </a:r>
            </a:p>
          </p:txBody>
        </p:sp>
      </p:grpSp>
      <p:pic>
        <p:nvPicPr>
          <p:cNvPr id="47" name="Image 46">
            <a:extLst>
              <a:ext uri="{FF2B5EF4-FFF2-40B4-BE49-F238E27FC236}">
                <a16:creationId xmlns:a16="http://schemas.microsoft.com/office/drawing/2014/main" id="{03198EFB-E21F-31B6-3007-CAE7374282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6378" y="3788942"/>
            <a:ext cx="2410618" cy="963579"/>
          </a:xfrm>
          <a:prstGeom prst="rect">
            <a:avLst/>
          </a:prstGeom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C6AE81FF-9AFA-2CD3-7DE0-5027026FFF1C}"/>
              </a:ext>
            </a:extLst>
          </p:cNvPr>
          <p:cNvSpPr txBox="1"/>
          <p:nvPr/>
        </p:nvSpPr>
        <p:spPr>
          <a:xfrm>
            <a:off x="356011" y="3887206"/>
            <a:ext cx="2036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/>
              <a:t>Septoria</a:t>
            </a:r>
            <a:r>
              <a:rPr lang="fr-FR" sz="1600" b="1" dirty="0"/>
              <a:t> </a:t>
            </a:r>
            <a:r>
              <a:rPr lang="fr-FR" sz="1600" b="1" dirty="0" err="1"/>
              <a:t>tritici</a:t>
            </a:r>
            <a:r>
              <a:rPr lang="fr-FR" sz="1600" b="1" dirty="0"/>
              <a:t> </a:t>
            </a:r>
            <a:r>
              <a:rPr lang="fr-FR" sz="1600" b="1" dirty="0" err="1"/>
              <a:t>blotch</a:t>
            </a:r>
            <a:endParaRPr lang="fr-FR" sz="1600" b="1" dirty="0"/>
          </a:p>
          <a:p>
            <a:pPr algn="ctr"/>
            <a:r>
              <a:rPr lang="fr-FR" sz="1600" dirty="0"/>
              <a:t>Conditions contrôlées</a:t>
            </a:r>
          </a:p>
          <a:p>
            <a:pPr algn="ctr"/>
            <a:r>
              <a:rPr lang="fr-FR" sz="1600" dirty="0"/>
              <a:t>[INRA13-0279]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27E77C1E-FC47-910F-5C16-6CBA3E6EC796}"/>
              </a:ext>
            </a:extLst>
          </p:cNvPr>
          <p:cNvSpPr txBox="1"/>
          <p:nvPr/>
        </p:nvSpPr>
        <p:spPr>
          <a:xfrm>
            <a:off x="354087" y="3069438"/>
            <a:ext cx="4097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Carte génétique: </a:t>
            </a:r>
            <a:r>
              <a:rPr lang="fr-FR" sz="1600" i="1" dirty="0" err="1"/>
              <a:t>MultiPoint</a:t>
            </a:r>
            <a:endParaRPr lang="fr-FR" sz="1600" i="1" dirty="0"/>
          </a:p>
          <a:p>
            <a:r>
              <a:rPr lang="fr-FR" sz="1600" i="1" dirty="0"/>
              <a:t>Cartographie de QTL: R/</a:t>
            </a:r>
            <a:r>
              <a:rPr lang="fr-FR" sz="1600" i="1" dirty="0" err="1"/>
              <a:t>qtl</a:t>
            </a:r>
            <a:endParaRPr lang="fr-FR" sz="1600" i="1" dirty="0"/>
          </a:p>
        </p:txBody>
      </p: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D0629881-2297-F532-28EC-B6E28EC36EA3}"/>
              </a:ext>
            </a:extLst>
          </p:cNvPr>
          <p:cNvGrpSpPr/>
          <p:nvPr/>
        </p:nvGrpSpPr>
        <p:grpSpPr>
          <a:xfrm>
            <a:off x="4940920" y="4005861"/>
            <a:ext cx="6403699" cy="2827951"/>
            <a:chOff x="4940920" y="4005861"/>
            <a:chExt cx="6403699" cy="2827951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9210524B-0CB6-1D0F-C196-84BF8F66E6D7}"/>
                </a:ext>
              </a:extLst>
            </p:cNvPr>
            <p:cNvSpPr txBox="1"/>
            <p:nvPr/>
          </p:nvSpPr>
          <p:spPr>
            <a:xfrm>
              <a:off x="5432962" y="4005861"/>
              <a:ext cx="591165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CEEDUR</a:t>
              </a:r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 X WID</a:t>
              </a: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42BFEE7-4A0B-3292-DCDB-34B44A4BF1DC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21630" y="4344415"/>
              <a:ext cx="2700000" cy="1584000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09EF058-B548-AB35-F32A-6981255D8170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88790" y="4347899"/>
              <a:ext cx="2700000" cy="1584000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0FD6D993-882F-44E7-E742-3B1732505ED8}"/>
                </a:ext>
              </a:extLst>
            </p:cNvPr>
            <p:cNvSpPr txBox="1"/>
            <p:nvPr/>
          </p:nvSpPr>
          <p:spPr>
            <a:xfrm>
              <a:off x="7879646" y="4319024"/>
              <a:ext cx="4247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/>
                <a:t>3A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F30F482-C529-5B9B-59F8-EF65FD46C917}"/>
                </a:ext>
              </a:extLst>
            </p:cNvPr>
            <p:cNvSpPr txBox="1"/>
            <p:nvPr/>
          </p:nvSpPr>
          <p:spPr>
            <a:xfrm>
              <a:off x="10579646" y="4352180"/>
              <a:ext cx="4247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/>
                <a:t>6A</a:t>
              </a:r>
            </a:p>
          </p:txBody>
        </p:sp>
        <p:grpSp>
          <p:nvGrpSpPr>
            <p:cNvPr id="105" name="Groupe 104">
              <a:extLst>
                <a:ext uri="{FF2B5EF4-FFF2-40B4-BE49-F238E27FC236}">
                  <a16:creationId xmlns:a16="http://schemas.microsoft.com/office/drawing/2014/main" id="{041B6CC8-9E5A-A85D-2B80-5316251D9D5A}"/>
                </a:ext>
              </a:extLst>
            </p:cNvPr>
            <p:cNvGrpSpPr/>
            <p:nvPr/>
          </p:nvGrpSpPr>
          <p:grpSpPr>
            <a:xfrm>
              <a:off x="4940920" y="5810992"/>
              <a:ext cx="1864245" cy="1022820"/>
              <a:chOff x="5025144" y="5810992"/>
              <a:chExt cx="1864245" cy="1022820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F16413F-2894-7EB4-7896-E07CF78E9DC8}"/>
                  </a:ext>
                </a:extLst>
              </p:cNvPr>
              <p:cNvSpPr/>
              <p:nvPr/>
            </p:nvSpPr>
            <p:spPr>
              <a:xfrm>
                <a:off x="5587295" y="6307282"/>
                <a:ext cx="1302091" cy="5265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9" name="Connecteur droit 18">
                <a:extLst>
                  <a:ext uri="{FF2B5EF4-FFF2-40B4-BE49-F238E27FC236}">
                    <a16:creationId xmlns:a16="http://schemas.microsoft.com/office/drawing/2014/main" id="{2498CC78-9FA1-4B38-3913-8B8075E19B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00943" y="6232331"/>
                <a:ext cx="1288446" cy="0"/>
              </a:xfrm>
              <a:prstGeom prst="lin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4D984F9C-7674-834E-0B94-29913DB35A1A}"/>
                  </a:ext>
                </a:extLst>
              </p:cNvPr>
              <p:cNvSpPr txBox="1"/>
              <p:nvPr/>
            </p:nvSpPr>
            <p:spPr>
              <a:xfrm>
                <a:off x="5025144" y="6093831"/>
                <a:ext cx="57579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/>
                  <a:t>Chr3A</a:t>
                </a:r>
              </a:p>
            </p:txBody>
          </p: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A758D375-1E3C-6E18-12FD-57A0B93F18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87295" y="5971250"/>
                <a:ext cx="769245" cy="220137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>
                <a:extLst>
                  <a:ext uri="{FF2B5EF4-FFF2-40B4-BE49-F238E27FC236}">
                    <a16:creationId xmlns:a16="http://schemas.microsoft.com/office/drawing/2014/main" id="{03A750BC-4878-CF03-0EAE-85F8B630BC1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342991" y="5971251"/>
                <a:ext cx="546398" cy="214731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EAD05347-619F-056C-7889-827C896F30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56540" y="5810992"/>
                <a:ext cx="0" cy="163772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B7D001D8-490A-6DE7-602A-B9C7ACACAA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98614" y="6093831"/>
                <a:ext cx="0" cy="391311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A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312DDFCC-8348-E7D6-B151-A8B4EB49ECDE}"/>
                  </a:ext>
                </a:extLst>
              </p:cNvPr>
              <p:cNvSpPr txBox="1"/>
              <p:nvPr/>
            </p:nvSpPr>
            <p:spPr>
              <a:xfrm>
                <a:off x="5696851" y="6445780"/>
                <a:ext cx="57664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b="1" i="1" dirty="0">
                    <a:solidFill>
                      <a:srgbClr val="0000A0"/>
                    </a:solidFill>
                  </a:rPr>
                  <a:t>Stb6</a:t>
                </a: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B1350FED-4305-C462-5263-C0340DF8742F}"/>
                  </a:ext>
                </a:extLst>
              </p:cNvPr>
              <p:cNvSpPr txBox="1"/>
              <p:nvPr/>
            </p:nvSpPr>
            <p:spPr>
              <a:xfrm>
                <a:off x="5600944" y="6232331"/>
                <a:ext cx="128844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b="1" dirty="0"/>
                  <a:t>26 Mb</a:t>
                </a:r>
              </a:p>
            </p:txBody>
          </p:sp>
        </p:grpSp>
        <p:grpSp>
          <p:nvGrpSpPr>
            <p:cNvPr id="104" name="Groupe 103">
              <a:extLst>
                <a:ext uri="{FF2B5EF4-FFF2-40B4-BE49-F238E27FC236}">
                  <a16:creationId xmlns:a16="http://schemas.microsoft.com/office/drawing/2014/main" id="{01A5A951-6A0D-11B8-9D1D-F9BB60BA9A7A}"/>
                </a:ext>
              </a:extLst>
            </p:cNvPr>
            <p:cNvGrpSpPr/>
            <p:nvPr/>
          </p:nvGrpSpPr>
          <p:grpSpPr>
            <a:xfrm>
              <a:off x="8329661" y="5793552"/>
              <a:ext cx="1864246" cy="967834"/>
              <a:chOff x="8413885" y="5793552"/>
              <a:chExt cx="1864246" cy="967834"/>
            </a:xfrm>
          </p:grpSpPr>
          <p:cxnSp>
            <p:nvCxnSpPr>
              <p:cNvPr id="42" name="Connecteur droit 41">
                <a:extLst>
                  <a:ext uri="{FF2B5EF4-FFF2-40B4-BE49-F238E27FC236}">
                    <a16:creationId xmlns:a16="http://schemas.microsoft.com/office/drawing/2014/main" id="{09C17BAA-10FD-8729-24CC-6037418647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89684" y="6208143"/>
                <a:ext cx="128844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B4016092-5E23-DC88-3DB5-EC0FBFFAC7A2}"/>
                  </a:ext>
                </a:extLst>
              </p:cNvPr>
              <p:cNvSpPr txBox="1"/>
              <p:nvPr/>
            </p:nvSpPr>
            <p:spPr>
              <a:xfrm>
                <a:off x="8413885" y="6069643"/>
                <a:ext cx="57579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/>
                  <a:t>Chr6A</a:t>
                </a:r>
              </a:p>
            </p:txBody>
          </p:sp>
          <p:cxnSp>
            <p:nvCxnSpPr>
              <p:cNvPr id="51" name="Connecteur droit 50">
                <a:extLst>
                  <a:ext uri="{FF2B5EF4-FFF2-40B4-BE49-F238E27FC236}">
                    <a16:creationId xmlns:a16="http://schemas.microsoft.com/office/drawing/2014/main" id="{EFDB606A-80D7-5916-B39C-81133FA785D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76036" y="5959344"/>
                <a:ext cx="393320" cy="207855"/>
              </a:xfrm>
              <a:prstGeom prst="line">
                <a:avLst/>
              </a:prstGeom>
              <a:ln w="19050">
                <a:solidFill>
                  <a:srgbClr val="000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necteur droit 52">
                <a:extLst>
                  <a:ext uri="{FF2B5EF4-FFF2-40B4-BE49-F238E27FC236}">
                    <a16:creationId xmlns:a16="http://schemas.microsoft.com/office/drawing/2014/main" id="{B33E73FA-BD43-0C53-8B44-07A05E3986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369356" y="5957324"/>
                <a:ext cx="908774" cy="209875"/>
              </a:xfrm>
              <a:prstGeom prst="line">
                <a:avLst/>
              </a:prstGeom>
              <a:ln w="19050">
                <a:solidFill>
                  <a:srgbClr val="000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53">
                <a:extLst>
                  <a:ext uri="{FF2B5EF4-FFF2-40B4-BE49-F238E27FC236}">
                    <a16:creationId xmlns:a16="http://schemas.microsoft.com/office/drawing/2014/main" id="{62C02B70-73A0-9184-DE08-8D5F53847D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87355" y="5793552"/>
                <a:ext cx="0" cy="163772"/>
              </a:xfrm>
              <a:prstGeom prst="line">
                <a:avLst/>
              </a:prstGeom>
              <a:ln w="19050">
                <a:solidFill>
                  <a:srgbClr val="000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cteur droit 54">
                <a:extLst>
                  <a:ext uri="{FF2B5EF4-FFF2-40B4-BE49-F238E27FC236}">
                    <a16:creationId xmlns:a16="http://schemas.microsoft.com/office/drawing/2014/main" id="{F4F1BB56-1272-3708-1407-4AA637094B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87355" y="6069643"/>
                <a:ext cx="0" cy="415499"/>
              </a:xfrm>
              <a:prstGeom prst="line">
                <a:avLst/>
              </a:prstGeom>
              <a:ln w="19050">
                <a:solidFill>
                  <a:srgbClr val="0000A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ZoneTexte 55">
                <a:extLst>
                  <a:ext uri="{FF2B5EF4-FFF2-40B4-BE49-F238E27FC236}">
                    <a16:creationId xmlns:a16="http://schemas.microsoft.com/office/drawing/2014/main" id="{70D15D7A-2A7E-44C0-C08E-0DF6FC594863}"/>
                  </a:ext>
                </a:extLst>
              </p:cNvPr>
              <p:cNvSpPr txBox="1"/>
              <p:nvPr/>
            </p:nvSpPr>
            <p:spPr>
              <a:xfrm>
                <a:off x="9099032" y="6484387"/>
                <a:ext cx="57664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b="1" i="1" dirty="0">
                    <a:solidFill>
                      <a:srgbClr val="0000A0"/>
                    </a:solidFill>
                  </a:rPr>
                  <a:t>Stb15</a:t>
                </a:r>
              </a:p>
            </p:txBody>
          </p:sp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73D0FC7E-21EB-D32A-6261-3327F4ED7876}"/>
                  </a:ext>
                </a:extLst>
              </p:cNvPr>
              <p:cNvSpPr txBox="1"/>
              <p:nvPr/>
            </p:nvSpPr>
            <p:spPr>
              <a:xfrm>
                <a:off x="8989685" y="6208143"/>
                <a:ext cx="128844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b="1" dirty="0"/>
                  <a:t>44 Mb</a:t>
                </a:r>
              </a:p>
            </p:txBody>
          </p:sp>
        </p:grpSp>
      </p:grpSp>
      <p:grpSp>
        <p:nvGrpSpPr>
          <p:cNvPr id="119" name="Groupe 118">
            <a:extLst>
              <a:ext uri="{FF2B5EF4-FFF2-40B4-BE49-F238E27FC236}">
                <a16:creationId xmlns:a16="http://schemas.microsoft.com/office/drawing/2014/main" id="{1A873566-0A01-DD98-C805-E98290D7FF72}"/>
              </a:ext>
            </a:extLst>
          </p:cNvPr>
          <p:cNvGrpSpPr/>
          <p:nvPr/>
        </p:nvGrpSpPr>
        <p:grpSpPr>
          <a:xfrm>
            <a:off x="5338591" y="1596304"/>
            <a:ext cx="6006027" cy="2712754"/>
            <a:chOff x="5338591" y="1596304"/>
            <a:chExt cx="6006027" cy="2712754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60DE0FA3-1C77-7106-A782-71E40C26F825}"/>
                </a:ext>
              </a:extLst>
            </p:cNvPr>
            <p:cNvSpPr txBox="1"/>
            <p:nvPr/>
          </p:nvSpPr>
          <p:spPr>
            <a:xfrm>
              <a:off x="5432961" y="1596304"/>
              <a:ext cx="591165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TRINAKRIA</a:t>
              </a:r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 X S9R</a:t>
              </a: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CB8D864-037C-97D4-E3FA-15259197955B}"/>
                </a:ext>
              </a:extLst>
            </p:cNvPr>
            <p:cNvPicPr>
              <a:picLocks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77009" y="1922218"/>
              <a:ext cx="2700000" cy="1584000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636D5ED-74C1-CF86-4BC7-9C1D0B0EC041}"/>
                </a:ext>
              </a:extLst>
            </p:cNvPr>
            <p:cNvPicPr>
              <a:picLocks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88790" y="1922218"/>
              <a:ext cx="2700000" cy="1584000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814288B-6780-B90F-E6E9-F1030E7F0954}"/>
                </a:ext>
              </a:extLst>
            </p:cNvPr>
            <p:cNvSpPr txBox="1"/>
            <p:nvPr/>
          </p:nvSpPr>
          <p:spPr>
            <a:xfrm>
              <a:off x="7748052" y="1906747"/>
              <a:ext cx="4247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/>
                <a:t>3A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C2FE894-2F26-5603-E7A6-93B2C3C491AC}"/>
                </a:ext>
              </a:extLst>
            </p:cNvPr>
            <p:cNvSpPr txBox="1"/>
            <p:nvPr/>
          </p:nvSpPr>
          <p:spPr>
            <a:xfrm>
              <a:off x="10640010" y="1922218"/>
              <a:ext cx="4247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/>
                <a:t>6B</a:t>
              </a:r>
            </a:p>
          </p:txBody>
        </p:sp>
        <p:grpSp>
          <p:nvGrpSpPr>
            <p:cNvPr id="107" name="Groupe 106">
              <a:extLst>
                <a:ext uri="{FF2B5EF4-FFF2-40B4-BE49-F238E27FC236}">
                  <a16:creationId xmlns:a16="http://schemas.microsoft.com/office/drawing/2014/main" id="{1D5E858F-3D01-7BC6-12BB-EB54C2753BAA}"/>
                </a:ext>
              </a:extLst>
            </p:cNvPr>
            <p:cNvGrpSpPr/>
            <p:nvPr/>
          </p:nvGrpSpPr>
          <p:grpSpPr>
            <a:xfrm>
              <a:off x="5338591" y="3366621"/>
              <a:ext cx="1864246" cy="942437"/>
              <a:chOff x="5422815" y="3366621"/>
              <a:chExt cx="1864246" cy="942437"/>
            </a:xfrm>
          </p:grpSpPr>
          <p:cxnSp>
            <p:nvCxnSpPr>
              <p:cNvPr id="78" name="Connecteur droit 77">
                <a:extLst>
                  <a:ext uri="{FF2B5EF4-FFF2-40B4-BE49-F238E27FC236}">
                    <a16:creationId xmlns:a16="http://schemas.microsoft.com/office/drawing/2014/main" id="{0D2840A7-7C8E-8E4C-B56B-E8183CF2CA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98614" y="3781610"/>
                <a:ext cx="1288446" cy="0"/>
              </a:xfrm>
              <a:prstGeom prst="lin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ZoneTexte 78">
                <a:extLst>
                  <a:ext uri="{FF2B5EF4-FFF2-40B4-BE49-F238E27FC236}">
                    <a16:creationId xmlns:a16="http://schemas.microsoft.com/office/drawing/2014/main" id="{FFD28DF9-0323-9828-C90E-F2502AF96540}"/>
                  </a:ext>
                </a:extLst>
              </p:cNvPr>
              <p:cNvSpPr txBox="1"/>
              <p:nvPr/>
            </p:nvSpPr>
            <p:spPr>
              <a:xfrm>
                <a:off x="5422815" y="3643110"/>
                <a:ext cx="57579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/>
                  <a:t>Chr3A</a:t>
                </a:r>
              </a:p>
            </p:txBody>
          </p:sp>
          <p:cxnSp>
            <p:nvCxnSpPr>
              <p:cNvPr id="80" name="Connecteur droit 79">
                <a:extLst>
                  <a:ext uri="{FF2B5EF4-FFF2-40B4-BE49-F238E27FC236}">
                    <a16:creationId xmlns:a16="http://schemas.microsoft.com/office/drawing/2014/main" id="{4C522835-33B1-FA19-CAE8-5394807052A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84966" y="3538294"/>
                <a:ext cx="546995" cy="202372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cteur droit 80">
                <a:extLst>
                  <a:ext uri="{FF2B5EF4-FFF2-40B4-BE49-F238E27FC236}">
                    <a16:creationId xmlns:a16="http://schemas.microsoft.com/office/drawing/2014/main" id="{A578998E-CF27-DBF1-2977-7B9976AF9D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531961" y="3538294"/>
                <a:ext cx="755099" cy="196967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necteur droit 81">
                <a:extLst>
                  <a:ext uri="{FF2B5EF4-FFF2-40B4-BE49-F238E27FC236}">
                    <a16:creationId xmlns:a16="http://schemas.microsoft.com/office/drawing/2014/main" id="{46508096-6F20-CB88-B26B-B4DDCF76AA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31961" y="3366621"/>
                <a:ext cx="0" cy="163772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necteur droit 82">
                <a:extLst>
                  <a:ext uri="{FF2B5EF4-FFF2-40B4-BE49-F238E27FC236}">
                    <a16:creationId xmlns:a16="http://schemas.microsoft.com/office/drawing/2014/main" id="{70FAD0E5-12CF-E5F5-860D-437DF0D2A2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96285" y="3674860"/>
                <a:ext cx="0" cy="42469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0000A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ZoneTexte 83">
                <a:extLst>
                  <a:ext uri="{FF2B5EF4-FFF2-40B4-BE49-F238E27FC236}">
                    <a16:creationId xmlns:a16="http://schemas.microsoft.com/office/drawing/2014/main" id="{0FE6532E-F3D8-A889-95CA-72E5FE9603BF}"/>
                  </a:ext>
                </a:extLst>
              </p:cNvPr>
              <p:cNvSpPr txBox="1"/>
              <p:nvPr/>
            </p:nvSpPr>
            <p:spPr>
              <a:xfrm>
                <a:off x="6107019" y="4032059"/>
                <a:ext cx="57664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b="1" i="1" dirty="0">
                    <a:solidFill>
                      <a:srgbClr val="0000A0"/>
                    </a:solidFill>
                  </a:rPr>
                  <a:t>Stb6</a:t>
                </a:r>
              </a:p>
            </p:txBody>
          </p:sp>
          <p:sp>
            <p:nvSpPr>
              <p:cNvPr id="85" name="ZoneTexte 84">
                <a:extLst>
                  <a:ext uri="{FF2B5EF4-FFF2-40B4-BE49-F238E27FC236}">
                    <a16:creationId xmlns:a16="http://schemas.microsoft.com/office/drawing/2014/main" id="{CCFED74D-56BE-7E1D-D1E3-DDA653CA5F9F}"/>
                  </a:ext>
                </a:extLst>
              </p:cNvPr>
              <p:cNvSpPr txBox="1"/>
              <p:nvPr/>
            </p:nvSpPr>
            <p:spPr>
              <a:xfrm>
                <a:off x="5998615" y="3781610"/>
                <a:ext cx="128844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b="1" dirty="0"/>
                  <a:t>30 Mb</a:t>
                </a:r>
              </a:p>
            </p:txBody>
          </p:sp>
        </p:grpSp>
        <p:grpSp>
          <p:nvGrpSpPr>
            <p:cNvPr id="106" name="Groupe 105">
              <a:extLst>
                <a:ext uri="{FF2B5EF4-FFF2-40B4-BE49-F238E27FC236}">
                  <a16:creationId xmlns:a16="http://schemas.microsoft.com/office/drawing/2014/main" id="{AE3A76A9-4A6E-24FC-EC65-A815D51D5B9B}"/>
                </a:ext>
              </a:extLst>
            </p:cNvPr>
            <p:cNvGrpSpPr/>
            <p:nvPr/>
          </p:nvGrpSpPr>
          <p:grpSpPr>
            <a:xfrm>
              <a:off x="8288374" y="3373262"/>
              <a:ext cx="1864246" cy="691591"/>
              <a:chOff x="8372598" y="3373262"/>
              <a:chExt cx="1864246" cy="691591"/>
            </a:xfrm>
          </p:grpSpPr>
          <p:cxnSp>
            <p:nvCxnSpPr>
              <p:cNvPr id="92" name="Connecteur droit 91">
                <a:extLst>
                  <a:ext uri="{FF2B5EF4-FFF2-40B4-BE49-F238E27FC236}">
                    <a16:creationId xmlns:a16="http://schemas.microsoft.com/office/drawing/2014/main" id="{D59ECFA4-4779-D566-7140-2780238509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48397" y="3787853"/>
                <a:ext cx="128844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ZoneTexte 92">
                <a:extLst>
                  <a:ext uri="{FF2B5EF4-FFF2-40B4-BE49-F238E27FC236}">
                    <a16:creationId xmlns:a16="http://schemas.microsoft.com/office/drawing/2014/main" id="{1E70781E-22A2-09C8-0FE1-ED7BBEB13E1E}"/>
                  </a:ext>
                </a:extLst>
              </p:cNvPr>
              <p:cNvSpPr txBox="1"/>
              <p:nvPr/>
            </p:nvSpPr>
            <p:spPr>
              <a:xfrm>
                <a:off x="8372598" y="3649353"/>
                <a:ext cx="5693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/>
                  <a:t>Chr6B</a:t>
                </a:r>
              </a:p>
            </p:txBody>
          </p:sp>
          <p:cxnSp>
            <p:nvCxnSpPr>
              <p:cNvPr id="94" name="Connecteur droit 93">
                <a:extLst>
                  <a:ext uri="{FF2B5EF4-FFF2-40B4-BE49-F238E27FC236}">
                    <a16:creationId xmlns:a16="http://schemas.microsoft.com/office/drawing/2014/main" id="{9BC8BFC9-4FC8-169B-D0DF-4E80BA3BC07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34749" y="3530393"/>
                <a:ext cx="54935" cy="216516"/>
              </a:xfrm>
              <a:prstGeom prst="line">
                <a:avLst/>
              </a:prstGeom>
              <a:ln w="19050">
                <a:solidFill>
                  <a:srgbClr val="000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Connecteur droit 94">
                <a:extLst>
                  <a:ext uri="{FF2B5EF4-FFF2-40B4-BE49-F238E27FC236}">
                    <a16:creationId xmlns:a16="http://schemas.microsoft.com/office/drawing/2014/main" id="{DEE7B44A-CB82-3D93-9F48-BFDB422A20D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997237" y="3523360"/>
                <a:ext cx="1239606" cy="223549"/>
              </a:xfrm>
              <a:prstGeom prst="line">
                <a:avLst/>
              </a:prstGeom>
              <a:ln w="19050">
                <a:solidFill>
                  <a:srgbClr val="000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necteur droit 95">
                <a:extLst>
                  <a:ext uri="{FF2B5EF4-FFF2-40B4-BE49-F238E27FC236}">
                    <a16:creationId xmlns:a16="http://schemas.microsoft.com/office/drawing/2014/main" id="{655A6A11-8EA4-FF1F-C2DC-3C8CB4417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93460" y="3373262"/>
                <a:ext cx="0" cy="163772"/>
              </a:xfrm>
              <a:prstGeom prst="line">
                <a:avLst/>
              </a:prstGeom>
              <a:ln w="19050">
                <a:solidFill>
                  <a:srgbClr val="000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ZoneTexte 98">
                <a:extLst>
                  <a:ext uri="{FF2B5EF4-FFF2-40B4-BE49-F238E27FC236}">
                    <a16:creationId xmlns:a16="http://schemas.microsoft.com/office/drawing/2014/main" id="{7C169243-EFB4-D779-117E-24DB6CBBE235}"/>
                  </a:ext>
                </a:extLst>
              </p:cNvPr>
              <p:cNvSpPr txBox="1"/>
              <p:nvPr/>
            </p:nvSpPr>
            <p:spPr>
              <a:xfrm>
                <a:off x="8948398" y="3787854"/>
                <a:ext cx="128844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b="1" dirty="0"/>
                  <a:t>16 Mb</a:t>
                </a:r>
              </a:p>
            </p:txBody>
          </p:sp>
        </p:grpSp>
      </p:grpSp>
      <p:graphicFrame>
        <p:nvGraphicFramePr>
          <p:cNvPr id="109" name="Tableau 108">
            <a:extLst>
              <a:ext uri="{FF2B5EF4-FFF2-40B4-BE49-F238E27FC236}">
                <a16:creationId xmlns:a16="http://schemas.microsoft.com/office/drawing/2014/main" id="{424C0982-4862-FA2C-C78E-1D853A812823}"/>
              </a:ext>
            </a:extLst>
          </p:cNvPr>
          <p:cNvGraphicFramePr>
            <a:graphicFrameLocks noGrp="1"/>
          </p:cNvGraphicFramePr>
          <p:nvPr/>
        </p:nvGraphicFramePr>
        <p:xfrm>
          <a:off x="354086" y="1782486"/>
          <a:ext cx="3827421" cy="1259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60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32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Population</a:t>
                      </a:r>
                    </a:p>
                  </a:txBody>
                  <a:tcPr anchor="ctr">
                    <a:solidFill>
                      <a:srgbClr val="D6EA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RILs</a:t>
                      </a:r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D6EA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Mapped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 markers</a:t>
                      </a:r>
                    </a:p>
                  </a:txBody>
                  <a:tcPr anchor="ctr">
                    <a:solidFill>
                      <a:srgbClr val="D6EA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 err="1">
                          <a:solidFill>
                            <a:schemeClr val="tx1"/>
                          </a:solidFill>
                        </a:rPr>
                        <a:t>Ceedur</a:t>
                      </a:r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 x WID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295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3 960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 err="1">
                          <a:solidFill>
                            <a:schemeClr val="tx1"/>
                          </a:solidFill>
                        </a:rPr>
                        <a:t>Trinakria</a:t>
                      </a:r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 x</a:t>
                      </a:r>
                      <a:r>
                        <a:rPr lang="fr-FR" sz="1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400" b="1" strike="noStrike" dirty="0">
                          <a:solidFill>
                            <a:schemeClr val="tx1"/>
                          </a:solidFill>
                        </a:rPr>
                        <a:t>S9R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203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1 065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225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Espace réservé du numéro de diapositive 4">
            <a:extLst>
              <a:ext uri="{FF2B5EF4-FFF2-40B4-BE49-F238E27FC236}">
                <a16:creationId xmlns:a16="http://schemas.microsoft.com/office/drawing/2014/main" id="{7D9947E1-AE48-6970-637D-C7030D9AD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0421" y="6446703"/>
            <a:ext cx="2743200" cy="365125"/>
          </a:xfrm>
        </p:spPr>
        <p:txBody>
          <a:bodyPr/>
          <a:lstStyle/>
          <a:p>
            <a:fld id="{BD8347EA-771E-4B9C-AFFD-EC95E4E4BBA1}" type="slidenum">
              <a:rPr lang="fr-FR" smtClean="0"/>
              <a:t>13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Identification des résistances dans le blé dur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B98060C-B9BF-E51B-2203-B366EC60C782}"/>
              </a:ext>
            </a:extLst>
          </p:cNvPr>
          <p:cNvSpPr/>
          <p:nvPr/>
        </p:nvSpPr>
        <p:spPr>
          <a:xfrm>
            <a:off x="601409" y="1064448"/>
            <a:ext cx="108274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Cartographie de QTL dans deux populations recombinantes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EFD960A8-2B49-821B-4AA3-1A52AB06AE23}"/>
              </a:ext>
            </a:extLst>
          </p:cNvPr>
          <p:cNvGrpSpPr/>
          <p:nvPr/>
        </p:nvGrpSpPr>
        <p:grpSpPr>
          <a:xfrm>
            <a:off x="4220987" y="1776800"/>
            <a:ext cx="691215" cy="1208121"/>
            <a:chOff x="6840354" y="5044842"/>
            <a:chExt cx="691215" cy="1208121"/>
          </a:xfrm>
        </p:grpSpPr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4B79E950-46E9-FE29-4763-27B6CF477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1644" y="5289384"/>
              <a:ext cx="528637" cy="963579"/>
            </a:xfrm>
            <a:prstGeom prst="rect">
              <a:avLst/>
            </a:prstGeom>
          </p:spPr>
        </p:pic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6D9A0C55-85FD-43DE-5458-011F54E9EC04}"/>
                </a:ext>
              </a:extLst>
            </p:cNvPr>
            <p:cNvSpPr txBox="1"/>
            <p:nvPr/>
          </p:nvSpPr>
          <p:spPr>
            <a:xfrm>
              <a:off x="6840354" y="5044842"/>
              <a:ext cx="69121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TaBW35K</a:t>
              </a:r>
            </a:p>
          </p:txBody>
        </p:sp>
      </p:grpSp>
      <p:pic>
        <p:nvPicPr>
          <p:cNvPr id="47" name="Image 46">
            <a:extLst>
              <a:ext uri="{FF2B5EF4-FFF2-40B4-BE49-F238E27FC236}">
                <a16:creationId xmlns:a16="http://schemas.microsoft.com/office/drawing/2014/main" id="{03198EFB-E21F-31B6-3007-CAE7374282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6378" y="3788942"/>
            <a:ext cx="2410618" cy="963579"/>
          </a:xfrm>
          <a:prstGeom prst="rect">
            <a:avLst/>
          </a:prstGeom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C6AE81FF-9AFA-2CD3-7DE0-5027026FFF1C}"/>
              </a:ext>
            </a:extLst>
          </p:cNvPr>
          <p:cNvSpPr txBox="1"/>
          <p:nvPr/>
        </p:nvSpPr>
        <p:spPr>
          <a:xfrm>
            <a:off x="356011" y="3887206"/>
            <a:ext cx="2036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/>
              <a:t>Septoria</a:t>
            </a:r>
            <a:r>
              <a:rPr lang="fr-FR" sz="1600" b="1" dirty="0"/>
              <a:t> </a:t>
            </a:r>
            <a:r>
              <a:rPr lang="fr-FR" sz="1600" b="1" dirty="0" err="1"/>
              <a:t>tritici</a:t>
            </a:r>
            <a:r>
              <a:rPr lang="fr-FR" sz="1600" b="1" dirty="0"/>
              <a:t> </a:t>
            </a:r>
            <a:r>
              <a:rPr lang="fr-FR" sz="1600" b="1" dirty="0" err="1"/>
              <a:t>blotch</a:t>
            </a:r>
            <a:endParaRPr lang="fr-FR" sz="1600" b="1" dirty="0"/>
          </a:p>
          <a:p>
            <a:pPr algn="ctr"/>
            <a:r>
              <a:rPr lang="fr-FR" sz="1600" dirty="0"/>
              <a:t>Conditions contrôlées</a:t>
            </a:r>
          </a:p>
          <a:p>
            <a:pPr algn="ctr"/>
            <a:r>
              <a:rPr lang="fr-FR" sz="1600" dirty="0"/>
              <a:t>[INRA13-0279]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27E77C1E-FC47-910F-5C16-6CBA3E6EC796}"/>
              </a:ext>
            </a:extLst>
          </p:cNvPr>
          <p:cNvSpPr txBox="1"/>
          <p:nvPr/>
        </p:nvSpPr>
        <p:spPr>
          <a:xfrm>
            <a:off x="354087" y="3069438"/>
            <a:ext cx="4097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Carte génétique: </a:t>
            </a:r>
            <a:r>
              <a:rPr lang="fr-FR" sz="1600" i="1" dirty="0" err="1"/>
              <a:t>MultiPoint</a:t>
            </a:r>
            <a:endParaRPr lang="fr-FR" sz="1600" i="1" dirty="0"/>
          </a:p>
          <a:p>
            <a:r>
              <a:rPr lang="fr-FR" sz="1600" i="1" dirty="0"/>
              <a:t>Cartographie de QTL: R/</a:t>
            </a:r>
            <a:r>
              <a:rPr lang="fr-FR" sz="1600" i="1" dirty="0" err="1"/>
              <a:t>qtl</a:t>
            </a:r>
            <a:endParaRPr lang="fr-FR" sz="1600" i="1" dirty="0"/>
          </a:p>
        </p:txBody>
      </p:sp>
      <p:graphicFrame>
        <p:nvGraphicFramePr>
          <p:cNvPr id="109" name="Tableau 108">
            <a:extLst>
              <a:ext uri="{FF2B5EF4-FFF2-40B4-BE49-F238E27FC236}">
                <a16:creationId xmlns:a16="http://schemas.microsoft.com/office/drawing/2014/main" id="{424C0982-4862-FA2C-C78E-1D853A812823}"/>
              </a:ext>
            </a:extLst>
          </p:cNvPr>
          <p:cNvGraphicFramePr>
            <a:graphicFrameLocks noGrp="1"/>
          </p:cNvGraphicFramePr>
          <p:nvPr/>
        </p:nvGraphicFramePr>
        <p:xfrm>
          <a:off x="354086" y="1782486"/>
          <a:ext cx="3827421" cy="1259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60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32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Population</a:t>
                      </a:r>
                    </a:p>
                  </a:txBody>
                  <a:tcPr anchor="ctr">
                    <a:solidFill>
                      <a:srgbClr val="D6EA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RILs</a:t>
                      </a:r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D6EA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Mapped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 markers</a:t>
                      </a:r>
                    </a:p>
                  </a:txBody>
                  <a:tcPr anchor="ctr">
                    <a:solidFill>
                      <a:srgbClr val="D6EA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 err="1">
                          <a:solidFill>
                            <a:schemeClr val="tx1"/>
                          </a:solidFill>
                        </a:rPr>
                        <a:t>Ceedur</a:t>
                      </a:r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 x WID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295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3 960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 err="1">
                          <a:solidFill>
                            <a:schemeClr val="tx1"/>
                          </a:solidFill>
                        </a:rPr>
                        <a:t>Trinakria</a:t>
                      </a:r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 x</a:t>
                      </a:r>
                      <a:r>
                        <a:rPr lang="fr-FR" sz="1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400" b="1" strike="noStrike" dirty="0">
                          <a:solidFill>
                            <a:schemeClr val="tx1"/>
                          </a:solidFill>
                        </a:rPr>
                        <a:t>S9R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203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1 065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9" name="Groupe 38">
            <a:extLst>
              <a:ext uri="{FF2B5EF4-FFF2-40B4-BE49-F238E27FC236}">
                <a16:creationId xmlns:a16="http://schemas.microsoft.com/office/drawing/2014/main" id="{D56A9CE0-3F0E-0858-6C50-9E34B07CC210}"/>
              </a:ext>
            </a:extLst>
          </p:cNvPr>
          <p:cNvGrpSpPr/>
          <p:nvPr/>
        </p:nvGrpSpPr>
        <p:grpSpPr>
          <a:xfrm>
            <a:off x="4981828" y="1776800"/>
            <a:ext cx="5199402" cy="3774950"/>
            <a:chOff x="4981828" y="1776800"/>
            <a:chExt cx="5199402" cy="3774950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B73EFFD5-D2A6-9C8B-C1B8-1C61BC756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45933"/>
            <a:stretch/>
          </p:blipFill>
          <p:spPr>
            <a:xfrm>
              <a:off x="5500287" y="1776800"/>
              <a:ext cx="4680943" cy="3752827"/>
            </a:xfrm>
            <a:prstGeom prst="rect">
              <a:avLst/>
            </a:prstGeom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9E9F1AE5-5A6B-F8D9-83BE-47E37C82A264}"/>
                </a:ext>
              </a:extLst>
            </p:cNvPr>
            <p:cNvSpPr txBox="1"/>
            <p:nvPr/>
          </p:nvSpPr>
          <p:spPr>
            <a:xfrm>
              <a:off x="4981828" y="2095503"/>
              <a:ext cx="5766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i="1" dirty="0">
                  <a:solidFill>
                    <a:srgbClr val="0000A0"/>
                  </a:solidFill>
                </a:rPr>
                <a:t>Stb6</a:t>
              </a:r>
            </a:p>
          </p:txBody>
        </p: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9B0D9D65-0CAE-6882-D8A3-0E08DA756327}"/>
                </a:ext>
              </a:extLst>
            </p:cNvPr>
            <p:cNvCxnSpPr/>
            <p:nvPr/>
          </p:nvCxnSpPr>
          <p:spPr>
            <a:xfrm>
              <a:off x="5418999" y="2235758"/>
              <a:ext cx="167885" cy="0"/>
            </a:xfrm>
            <a:prstGeom prst="line">
              <a:avLst/>
            </a:prstGeom>
            <a:ln w="19050">
              <a:solidFill>
                <a:srgbClr val="000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F7FE7BD8-9710-298D-FC9E-3DAED12642A0}"/>
                </a:ext>
              </a:extLst>
            </p:cNvPr>
            <p:cNvSpPr txBox="1"/>
            <p:nvPr/>
          </p:nvSpPr>
          <p:spPr>
            <a:xfrm>
              <a:off x="7375012" y="2159276"/>
              <a:ext cx="5766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i="1" dirty="0">
                  <a:solidFill>
                    <a:srgbClr val="0000A0"/>
                  </a:solidFill>
                </a:rPr>
                <a:t>Stb15</a:t>
              </a:r>
            </a:p>
          </p:txBody>
        </p: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29554177-F12C-D3A2-4415-D55526B89440}"/>
                </a:ext>
              </a:extLst>
            </p:cNvPr>
            <p:cNvCxnSpPr/>
            <p:nvPr/>
          </p:nvCxnSpPr>
          <p:spPr>
            <a:xfrm>
              <a:off x="7852375" y="2299531"/>
              <a:ext cx="167885" cy="0"/>
            </a:xfrm>
            <a:prstGeom prst="line">
              <a:avLst/>
            </a:prstGeom>
            <a:ln w="19050">
              <a:solidFill>
                <a:srgbClr val="000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CC82740-B982-A50D-96FD-6B835813A8BA}"/>
                </a:ext>
              </a:extLst>
            </p:cNvPr>
            <p:cNvSpPr/>
            <p:nvPr/>
          </p:nvSpPr>
          <p:spPr>
            <a:xfrm>
              <a:off x="6136943" y="1956179"/>
              <a:ext cx="563387" cy="8188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E742B9E-6541-F3FA-7DC7-04E02FC41FC9}"/>
                </a:ext>
              </a:extLst>
            </p:cNvPr>
            <p:cNvSpPr/>
            <p:nvPr/>
          </p:nvSpPr>
          <p:spPr>
            <a:xfrm>
              <a:off x="7209482" y="2026843"/>
              <a:ext cx="238454" cy="6352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D9E153A-75CD-8C91-8F12-D6476EC8BF92}"/>
                </a:ext>
              </a:extLst>
            </p:cNvPr>
            <p:cNvSpPr/>
            <p:nvPr/>
          </p:nvSpPr>
          <p:spPr>
            <a:xfrm>
              <a:off x="8061095" y="4489538"/>
              <a:ext cx="243348" cy="6502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8B98667-B345-46A0-9E81-2343FF52DC12}"/>
                </a:ext>
              </a:extLst>
            </p:cNvPr>
            <p:cNvSpPr/>
            <p:nvPr/>
          </p:nvSpPr>
          <p:spPr>
            <a:xfrm>
              <a:off x="8906176" y="4752521"/>
              <a:ext cx="243348" cy="6502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F3EA11B-7AB9-5C1C-2C48-94DD5368C8B8}"/>
                </a:ext>
              </a:extLst>
            </p:cNvPr>
            <p:cNvSpPr/>
            <p:nvPr/>
          </p:nvSpPr>
          <p:spPr>
            <a:xfrm>
              <a:off x="9769527" y="4901475"/>
              <a:ext cx="243348" cy="6502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86885B89-76E3-D7DE-B8EF-8749C7CC4649}"/>
              </a:ext>
            </a:extLst>
          </p:cNvPr>
          <p:cNvGrpSpPr/>
          <p:nvPr/>
        </p:nvGrpSpPr>
        <p:grpSpPr>
          <a:xfrm>
            <a:off x="10181230" y="2824338"/>
            <a:ext cx="1698138" cy="700179"/>
            <a:chOff x="10181230" y="2824338"/>
            <a:chExt cx="1698138" cy="700179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6F60D09F-800E-0B97-F1AE-1418DDDDDC75}"/>
                </a:ext>
              </a:extLst>
            </p:cNvPr>
            <p:cNvSpPr/>
            <p:nvPr/>
          </p:nvSpPr>
          <p:spPr>
            <a:xfrm>
              <a:off x="10187035" y="2922632"/>
              <a:ext cx="219023" cy="118273"/>
            </a:xfrm>
            <a:prstGeom prst="rect">
              <a:avLst/>
            </a:prstGeom>
            <a:solidFill>
              <a:srgbClr val="0000A0"/>
            </a:solidFill>
            <a:ln w="6350">
              <a:solidFill>
                <a:srgbClr val="000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D482C74-1CA9-EABF-DB11-58A529EAF7B5}"/>
                </a:ext>
              </a:extLst>
            </p:cNvPr>
            <p:cNvSpPr/>
            <p:nvPr/>
          </p:nvSpPr>
          <p:spPr>
            <a:xfrm>
              <a:off x="10181230" y="3406244"/>
              <a:ext cx="219023" cy="11827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D9959C47-6773-8257-9CE4-125FD3AD5778}"/>
                </a:ext>
              </a:extLst>
            </p:cNvPr>
            <p:cNvSpPr txBox="1"/>
            <p:nvPr/>
          </p:nvSpPr>
          <p:spPr>
            <a:xfrm>
              <a:off x="10406058" y="2824338"/>
              <a:ext cx="10766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Septoriose</a:t>
              </a:r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21B176B8-20AB-21F4-BFAA-AC903A7FB584}"/>
                </a:ext>
              </a:extLst>
            </p:cNvPr>
            <p:cNvSpPr txBox="1"/>
            <p:nvPr/>
          </p:nvSpPr>
          <p:spPr>
            <a:xfrm>
              <a:off x="10417026" y="3304421"/>
              <a:ext cx="1462342" cy="213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Plantules</a:t>
              </a:r>
            </a:p>
          </p:txBody>
        </p:sp>
      </p:grpSp>
      <p:sp>
        <p:nvSpPr>
          <p:cNvPr id="75" name="ZoneTexte 74">
            <a:extLst>
              <a:ext uri="{FF2B5EF4-FFF2-40B4-BE49-F238E27FC236}">
                <a16:creationId xmlns:a16="http://schemas.microsoft.com/office/drawing/2014/main" id="{022C565F-32FD-612B-D4B6-914E6CD618FD}"/>
              </a:ext>
            </a:extLst>
          </p:cNvPr>
          <p:cNvSpPr txBox="1"/>
          <p:nvPr/>
        </p:nvSpPr>
        <p:spPr>
          <a:xfrm>
            <a:off x="4981828" y="5678645"/>
            <a:ext cx="650091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dirty="0"/>
              <a:t>3 QTL de résistance à la Septoriose détectés au stade plantule dont deux </a:t>
            </a:r>
            <a:r>
              <a:rPr lang="fr-FR" dirty="0" err="1"/>
              <a:t>colocalisent</a:t>
            </a:r>
            <a:r>
              <a:rPr lang="fr-FR" dirty="0"/>
              <a:t> avec les gènes de résistance </a:t>
            </a:r>
            <a:r>
              <a:rPr lang="fr-FR" i="1" dirty="0"/>
              <a:t>Stb6</a:t>
            </a:r>
            <a:r>
              <a:rPr lang="fr-FR" dirty="0"/>
              <a:t> et </a:t>
            </a:r>
            <a:r>
              <a:rPr lang="fr-FR" i="1" dirty="0"/>
              <a:t>Stb15</a:t>
            </a:r>
          </a:p>
        </p:txBody>
      </p:sp>
    </p:spTree>
    <p:extLst>
      <p:ext uri="{BB962C8B-B14F-4D97-AF65-F5344CB8AC3E}">
        <p14:creationId xmlns:p14="http://schemas.microsoft.com/office/powerpoint/2010/main" val="213091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Espace réservé du numéro de diapositive 4">
            <a:extLst>
              <a:ext uri="{FF2B5EF4-FFF2-40B4-BE49-F238E27FC236}">
                <a16:creationId xmlns:a16="http://schemas.microsoft.com/office/drawing/2014/main" id="{7D9947E1-AE48-6970-637D-C7030D9AD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0421" y="6446703"/>
            <a:ext cx="2743200" cy="365125"/>
          </a:xfrm>
        </p:spPr>
        <p:txBody>
          <a:bodyPr/>
          <a:lstStyle/>
          <a:p>
            <a:fld id="{BD8347EA-771E-4B9C-AFFD-EC95E4E4BBA1}" type="slidenum">
              <a:rPr lang="fr-FR" smtClean="0"/>
              <a:t>14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Identification des résistances dans le blé dur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B98060C-B9BF-E51B-2203-B366EC60C782}"/>
              </a:ext>
            </a:extLst>
          </p:cNvPr>
          <p:cNvSpPr/>
          <p:nvPr/>
        </p:nvSpPr>
        <p:spPr>
          <a:xfrm>
            <a:off x="601409" y="1064448"/>
            <a:ext cx="108274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Cartographie de QTL dans deux populations recombinantes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EFD960A8-2B49-821B-4AA3-1A52AB06AE23}"/>
              </a:ext>
            </a:extLst>
          </p:cNvPr>
          <p:cNvGrpSpPr/>
          <p:nvPr/>
        </p:nvGrpSpPr>
        <p:grpSpPr>
          <a:xfrm>
            <a:off x="4220987" y="1776800"/>
            <a:ext cx="691215" cy="1208121"/>
            <a:chOff x="6840354" y="5044842"/>
            <a:chExt cx="691215" cy="1208121"/>
          </a:xfrm>
        </p:grpSpPr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4B79E950-46E9-FE29-4763-27B6CF477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1644" y="5289384"/>
              <a:ext cx="528637" cy="963579"/>
            </a:xfrm>
            <a:prstGeom prst="rect">
              <a:avLst/>
            </a:prstGeom>
          </p:spPr>
        </p:pic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6D9A0C55-85FD-43DE-5458-011F54E9EC04}"/>
                </a:ext>
              </a:extLst>
            </p:cNvPr>
            <p:cNvSpPr txBox="1"/>
            <p:nvPr/>
          </p:nvSpPr>
          <p:spPr>
            <a:xfrm>
              <a:off x="6840354" y="5044842"/>
              <a:ext cx="69121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TaBW35K</a:t>
              </a:r>
            </a:p>
          </p:txBody>
        </p:sp>
      </p:grpSp>
      <p:pic>
        <p:nvPicPr>
          <p:cNvPr id="47" name="Image 46">
            <a:extLst>
              <a:ext uri="{FF2B5EF4-FFF2-40B4-BE49-F238E27FC236}">
                <a16:creationId xmlns:a16="http://schemas.microsoft.com/office/drawing/2014/main" id="{03198EFB-E21F-31B6-3007-CAE7374282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6378" y="3788942"/>
            <a:ext cx="2410618" cy="963579"/>
          </a:xfrm>
          <a:prstGeom prst="rect">
            <a:avLst/>
          </a:prstGeom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C6AE81FF-9AFA-2CD3-7DE0-5027026FFF1C}"/>
              </a:ext>
            </a:extLst>
          </p:cNvPr>
          <p:cNvSpPr txBox="1"/>
          <p:nvPr/>
        </p:nvSpPr>
        <p:spPr>
          <a:xfrm>
            <a:off x="356011" y="3887206"/>
            <a:ext cx="2036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/>
              <a:t>Septoria</a:t>
            </a:r>
            <a:r>
              <a:rPr lang="fr-FR" sz="1600" b="1" dirty="0"/>
              <a:t> </a:t>
            </a:r>
            <a:r>
              <a:rPr lang="fr-FR" sz="1600" b="1" dirty="0" err="1"/>
              <a:t>tritici</a:t>
            </a:r>
            <a:r>
              <a:rPr lang="fr-FR" sz="1600" b="1" dirty="0"/>
              <a:t> </a:t>
            </a:r>
            <a:r>
              <a:rPr lang="fr-FR" sz="1600" b="1" dirty="0" err="1"/>
              <a:t>blotch</a:t>
            </a:r>
            <a:endParaRPr lang="fr-FR" sz="1600" b="1" dirty="0"/>
          </a:p>
          <a:p>
            <a:pPr algn="ctr"/>
            <a:r>
              <a:rPr lang="fr-FR" sz="1600" dirty="0"/>
              <a:t>Conditions contrôlées</a:t>
            </a:r>
          </a:p>
          <a:p>
            <a:pPr algn="ctr"/>
            <a:r>
              <a:rPr lang="fr-FR" sz="1600" dirty="0"/>
              <a:t>[INRA13-0279]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27E77C1E-FC47-910F-5C16-6CBA3E6EC796}"/>
              </a:ext>
            </a:extLst>
          </p:cNvPr>
          <p:cNvSpPr txBox="1"/>
          <p:nvPr/>
        </p:nvSpPr>
        <p:spPr>
          <a:xfrm>
            <a:off x="354087" y="3069438"/>
            <a:ext cx="4097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Carte génétique: </a:t>
            </a:r>
            <a:r>
              <a:rPr lang="fr-FR" sz="1600" i="1" dirty="0" err="1"/>
              <a:t>MultiPoint</a:t>
            </a:r>
            <a:endParaRPr lang="fr-FR" sz="1600" i="1" dirty="0"/>
          </a:p>
          <a:p>
            <a:r>
              <a:rPr lang="fr-FR" sz="1600" i="1" dirty="0"/>
              <a:t>Cartographie de QTL: R/</a:t>
            </a:r>
            <a:r>
              <a:rPr lang="fr-FR" sz="1600" i="1" dirty="0" err="1"/>
              <a:t>qtl</a:t>
            </a:r>
            <a:endParaRPr lang="fr-FR" sz="1600" i="1" dirty="0"/>
          </a:p>
        </p:txBody>
      </p:sp>
      <p:graphicFrame>
        <p:nvGraphicFramePr>
          <p:cNvPr id="109" name="Tableau 108">
            <a:extLst>
              <a:ext uri="{FF2B5EF4-FFF2-40B4-BE49-F238E27FC236}">
                <a16:creationId xmlns:a16="http://schemas.microsoft.com/office/drawing/2014/main" id="{424C0982-4862-FA2C-C78E-1D853A812823}"/>
              </a:ext>
            </a:extLst>
          </p:cNvPr>
          <p:cNvGraphicFramePr>
            <a:graphicFrameLocks noGrp="1"/>
          </p:cNvGraphicFramePr>
          <p:nvPr/>
        </p:nvGraphicFramePr>
        <p:xfrm>
          <a:off x="354086" y="1782486"/>
          <a:ext cx="3827421" cy="1259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60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32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Population</a:t>
                      </a:r>
                    </a:p>
                  </a:txBody>
                  <a:tcPr anchor="ctr">
                    <a:solidFill>
                      <a:srgbClr val="D6EA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RILs</a:t>
                      </a:r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D6EA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Mapped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 markers</a:t>
                      </a:r>
                    </a:p>
                  </a:txBody>
                  <a:tcPr anchor="ctr">
                    <a:solidFill>
                      <a:srgbClr val="D6EA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 err="1">
                          <a:solidFill>
                            <a:schemeClr val="tx1"/>
                          </a:solidFill>
                        </a:rPr>
                        <a:t>Ceedur</a:t>
                      </a:r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 x WID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295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3 960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 err="1">
                          <a:solidFill>
                            <a:schemeClr val="tx1"/>
                          </a:solidFill>
                        </a:rPr>
                        <a:t>Trinakria</a:t>
                      </a:r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 x</a:t>
                      </a:r>
                      <a:r>
                        <a:rPr lang="fr-FR" sz="1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400" b="1" strike="noStrike" dirty="0">
                          <a:solidFill>
                            <a:schemeClr val="tx1"/>
                          </a:solidFill>
                        </a:rPr>
                        <a:t>S9R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203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1 065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1" name="Image 110">
            <a:extLst>
              <a:ext uri="{FF2B5EF4-FFF2-40B4-BE49-F238E27FC236}">
                <a16:creationId xmlns:a16="http://schemas.microsoft.com/office/drawing/2014/main" id="{268E9040-4A0D-C4B5-8E19-B7A4B8B0A9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8210" y="4734337"/>
            <a:ext cx="2441919" cy="987005"/>
          </a:xfrm>
          <a:prstGeom prst="rect">
            <a:avLst/>
          </a:prstGeom>
        </p:spPr>
      </p:pic>
      <p:sp>
        <p:nvSpPr>
          <p:cNvPr id="113" name="ZoneTexte 112">
            <a:extLst>
              <a:ext uri="{FF2B5EF4-FFF2-40B4-BE49-F238E27FC236}">
                <a16:creationId xmlns:a16="http://schemas.microsoft.com/office/drawing/2014/main" id="{D2F939E1-6E14-4BFC-AE49-5BDA69E7A16E}"/>
              </a:ext>
            </a:extLst>
          </p:cNvPr>
          <p:cNvSpPr txBox="1"/>
          <p:nvPr/>
        </p:nvSpPr>
        <p:spPr>
          <a:xfrm>
            <a:off x="389695" y="4816137"/>
            <a:ext cx="2036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/>
              <a:t>Septoria</a:t>
            </a:r>
            <a:r>
              <a:rPr lang="fr-FR" sz="1600" b="1" dirty="0"/>
              <a:t> </a:t>
            </a:r>
            <a:r>
              <a:rPr lang="fr-FR" sz="1600" b="1" dirty="0" err="1"/>
              <a:t>tritici</a:t>
            </a:r>
            <a:r>
              <a:rPr lang="fr-FR" sz="1600" b="1" dirty="0"/>
              <a:t> </a:t>
            </a:r>
            <a:r>
              <a:rPr lang="fr-FR" sz="1600" b="1" dirty="0" err="1"/>
              <a:t>blotch</a:t>
            </a:r>
            <a:endParaRPr lang="fr-FR" sz="1600" b="1" dirty="0"/>
          </a:p>
          <a:p>
            <a:pPr algn="ctr"/>
            <a:r>
              <a:rPr lang="fr-FR" sz="1600" dirty="0"/>
              <a:t>Evaluation au champ</a:t>
            </a:r>
          </a:p>
          <a:p>
            <a:pPr algn="ctr"/>
            <a:r>
              <a:rPr lang="fr-FR" sz="1600" dirty="0"/>
              <a:t>[INRA13-0279]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2AD936A-0BD8-2C7B-2752-E5B4BD9CAF8C}"/>
              </a:ext>
            </a:extLst>
          </p:cNvPr>
          <p:cNvGrpSpPr/>
          <p:nvPr/>
        </p:nvGrpSpPr>
        <p:grpSpPr>
          <a:xfrm>
            <a:off x="4981828" y="1776800"/>
            <a:ext cx="5199402" cy="3774950"/>
            <a:chOff x="4981828" y="1776800"/>
            <a:chExt cx="5199402" cy="3774950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B73EFFD5-D2A6-9C8B-C1B8-1C61BC756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45933"/>
            <a:stretch/>
          </p:blipFill>
          <p:spPr>
            <a:xfrm>
              <a:off x="5500287" y="1776800"/>
              <a:ext cx="4680943" cy="3752827"/>
            </a:xfrm>
            <a:prstGeom prst="rect">
              <a:avLst/>
            </a:prstGeom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9E9F1AE5-5A6B-F8D9-83BE-47E37C82A264}"/>
                </a:ext>
              </a:extLst>
            </p:cNvPr>
            <p:cNvSpPr txBox="1"/>
            <p:nvPr/>
          </p:nvSpPr>
          <p:spPr>
            <a:xfrm>
              <a:off x="4981828" y="2095503"/>
              <a:ext cx="5766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i="1" dirty="0">
                  <a:solidFill>
                    <a:srgbClr val="0000A0"/>
                  </a:solidFill>
                </a:rPr>
                <a:t>Stb6</a:t>
              </a:r>
            </a:p>
          </p:txBody>
        </p: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9B0D9D65-0CAE-6882-D8A3-0E08DA756327}"/>
                </a:ext>
              </a:extLst>
            </p:cNvPr>
            <p:cNvCxnSpPr/>
            <p:nvPr/>
          </p:nvCxnSpPr>
          <p:spPr>
            <a:xfrm>
              <a:off x="5418999" y="2235758"/>
              <a:ext cx="167885" cy="0"/>
            </a:xfrm>
            <a:prstGeom prst="line">
              <a:avLst/>
            </a:prstGeom>
            <a:ln w="19050">
              <a:solidFill>
                <a:srgbClr val="000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F7FE7BD8-9710-298D-FC9E-3DAED12642A0}"/>
                </a:ext>
              </a:extLst>
            </p:cNvPr>
            <p:cNvSpPr txBox="1"/>
            <p:nvPr/>
          </p:nvSpPr>
          <p:spPr>
            <a:xfrm>
              <a:off x="7375012" y="2159276"/>
              <a:ext cx="5766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i="1" dirty="0">
                  <a:solidFill>
                    <a:srgbClr val="0000A0"/>
                  </a:solidFill>
                </a:rPr>
                <a:t>Stb15</a:t>
              </a:r>
            </a:p>
          </p:txBody>
        </p: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29554177-F12C-D3A2-4415-D55526B89440}"/>
                </a:ext>
              </a:extLst>
            </p:cNvPr>
            <p:cNvCxnSpPr/>
            <p:nvPr/>
          </p:nvCxnSpPr>
          <p:spPr>
            <a:xfrm>
              <a:off x="7852375" y="2299531"/>
              <a:ext cx="167885" cy="0"/>
            </a:xfrm>
            <a:prstGeom prst="line">
              <a:avLst/>
            </a:prstGeom>
            <a:ln w="19050">
              <a:solidFill>
                <a:srgbClr val="000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7F0484A-F217-57D4-225B-109838B7B341}"/>
                </a:ext>
              </a:extLst>
            </p:cNvPr>
            <p:cNvSpPr/>
            <p:nvPr/>
          </p:nvSpPr>
          <p:spPr>
            <a:xfrm>
              <a:off x="8061095" y="4489538"/>
              <a:ext cx="243348" cy="6502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E78B43F-F1E9-7D58-B1E2-90706FDF2A05}"/>
                </a:ext>
              </a:extLst>
            </p:cNvPr>
            <p:cNvSpPr/>
            <p:nvPr/>
          </p:nvSpPr>
          <p:spPr>
            <a:xfrm>
              <a:off x="8906176" y="4752521"/>
              <a:ext cx="243348" cy="6502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EE891B0-7516-3C3B-BBA3-7604A82A73A8}"/>
                </a:ext>
              </a:extLst>
            </p:cNvPr>
            <p:cNvSpPr/>
            <p:nvPr/>
          </p:nvSpPr>
          <p:spPr>
            <a:xfrm>
              <a:off x="9769527" y="4901475"/>
              <a:ext cx="243348" cy="6502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FC8EB70-49CC-32CA-CF40-760B2FA46EEC}"/>
              </a:ext>
            </a:extLst>
          </p:cNvPr>
          <p:cNvGrpSpPr/>
          <p:nvPr/>
        </p:nvGrpSpPr>
        <p:grpSpPr>
          <a:xfrm>
            <a:off x="10181230" y="2824338"/>
            <a:ext cx="1709107" cy="964604"/>
            <a:chOff x="10181230" y="2824338"/>
            <a:chExt cx="1709107" cy="96460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E2436C-1B65-7434-642C-06C34BC22C3C}"/>
                </a:ext>
              </a:extLst>
            </p:cNvPr>
            <p:cNvSpPr/>
            <p:nvPr/>
          </p:nvSpPr>
          <p:spPr>
            <a:xfrm>
              <a:off x="10187035" y="2922632"/>
              <a:ext cx="219023" cy="118273"/>
            </a:xfrm>
            <a:prstGeom prst="rect">
              <a:avLst/>
            </a:prstGeom>
            <a:solidFill>
              <a:srgbClr val="0000A0"/>
            </a:solidFill>
            <a:ln w="6350">
              <a:solidFill>
                <a:srgbClr val="000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F220AD4-0EAD-7B03-3591-299623478D39}"/>
                </a:ext>
              </a:extLst>
            </p:cNvPr>
            <p:cNvSpPr/>
            <p:nvPr/>
          </p:nvSpPr>
          <p:spPr>
            <a:xfrm>
              <a:off x="10181230" y="3406244"/>
              <a:ext cx="219023" cy="11827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525D774-4C78-1F4B-F2E4-1825694D9303}"/>
                </a:ext>
              </a:extLst>
            </p:cNvPr>
            <p:cNvSpPr/>
            <p:nvPr/>
          </p:nvSpPr>
          <p:spPr>
            <a:xfrm>
              <a:off x="10181230" y="3603984"/>
              <a:ext cx="219023" cy="118273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494BE8F3-43B3-B37C-7854-FD507FDBD2F1}"/>
                </a:ext>
              </a:extLst>
            </p:cNvPr>
            <p:cNvSpPr txBox="1"/>
            <p:nvPr/>
          </p:nvSpPr>
          <p:spPr>
            <a:xfrm>
              <a:off x="10406058" y="2824338"/>
              <a:ext cx="10766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Septoriose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DAF2ECF-1739-7296-49C5-D6DE8E858B01}"/>
                </a:ext>
              </a:extLst>
            </p:cNvPr>
            <p:cNvSpPr txBox="1"/>
            <p:nvPr/>
          </p:nvSpPr>
          <p:spPr>
            <a:xfrm>
              <a:off x="10417026" y="3304421"/>
              <a:ext cx="1462342" cy="213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Plantules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A00FC222-E6AA-E4B9-08CD-AF22C692544C}"/>
                </a:ext>
              </a:extLst>
            </p:cNvPr>
            <p:cNvSpPr txBox="1"/>
            <p:nvPr/>
          </p:nvSpPr>
          <p:spPr>
            <a:xfrm>
              <a:off x="10427997" y="3512535"/>
              <a:ext cx="1462340" cy="27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Plantes adultes</a:t>
              </a: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44A54496-98C8-A347-9360-92F9927508E5}"/>
              </a:ext>
            </a:extLst>
          </p:cNvPr>
          <p:cNvSpPr txBox="1"/>
          <p:nvPr/>
        </p:nvSpPr>
        <p:spPr>
          <a:xfrm>
            <a:off x="4981828" y="5678645"/>
            <a:ext cx="650091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dirty="0"/>
              <a:t>3 QTL de résistance à la Septoriose détectés au champ dont le QTL </a:t>
            </a:r>
            <a:r>
              <a:rPr lang="fr-FR" dirty="0" err="1"/>
              <a:t>colocalisant</a:t>
            </a:r>
            <a:r>
              <a:rPr lang="fr-FR" dirty="0"/>
              <a:t> avec </a:t>
            </a:r>
            <a:r>
              <a:rPr lang="fr-FR" i="1" dirty="0"/>
              <a:t>Stb6</a:t>
            </a:r>
            <a:r>
              <a:rPr lang="fr-FR" dirty="0"/>
              <a:t> 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88210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Espace réservé du numéro de diapositive 4">
            <a:extLst>
              <a:ext uri="{FF2B5EF4-FFF2-40B4-BE49-F238E27FC236}">
                <a16:creationId xmlns:a16="http://schemas.microsoft.com/office/drawing/2014/main" id="{7D9947E1-AE48-6970-637D-C7030D9AD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0421" y="6446703"/>
            <a:ext cx="2743200" cy="365125"/>
          </a:xfrm>
        </p:spPr>
        <p:txBody>
          <a:bodyPr/>
          <a:lstStyle/>
          <a:p>
            <a:fld id="{BD8347EA-771E-4B9C-AFFD-EC95E4E4BBA1}" type="slidenum">
              <a:rPr lang="fr-FR" smtClean="0"/>
              <a:t>15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Identification des résistances dans le blé dur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B98060C-B9BF-E51B-2203-B366EC60C782}"/>
              </a:ext>
            </a:extLst>
          </p:cNvPr>
          <p:cNvSpPr/>
          <p:nvPr/>
        </p:nvSpPr>
        <p:spPr>
          <a:xfrm>
            <a:off x="601409" y="1064448"/>
            <a:ext cx="108274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Cartographie de QTL dans deux populations recombinantes</a:t>
            </a: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EFD960A8-2B49-821B-4AA3-1A52AB06AE23}"/>
              </a:ext>
            </a:extLst>
          </p:cNvPr>
          <p:cNvGrpSpPr/>
          <p:nvPr/>
        </p:nvGrpSpPr>
        <p:grpSpPr>
          <a:xfrm>
            <a:off x="4220987" y="1776800"/>
            <a:ext cx="691215" cy="1208121"/>
            <a:chOff x="6840354" y="5044842"/>
            <a:chExt cx="691215" cy="1208121"/>
          </a:xfrm>
        </p:grpSpPr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4B79E950-46E9-FE29-4763-27B6CF477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1644" y="5289384"/>
              <a:ext cx="528637" cy="963579"/>
            </a:xfrm>
            <a:prstGeom prst="rect">
              <a:avLst/>
            </a:prstGeom>
          </p:spPr>
        </p:pic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6D9A0C55-85FD-43DE-5458-011F54E9EC04}"/>
                </a:ext>
              </a:extLst>
            </p:cNvPr>
            <p:cNvSpPr txBox="1"/>
            <p:nvPr/>
          </p:nvSpPr>
          <p:spPr>
            <a:xfrm>
              <a:off x="6840354" y="5044842"/>
              <a:ext cx="69121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TaBW35K</a:t>
              </a:r>
            </a:p>
          </p:txBody>
        </p:sp>
      </p:grpSp>
      <p:pic>
        <p:nvPicPr>
          <p:cNvPr id="47" name="Image 46">
            <a:extLst>
              <a:ext uri="{FF2B5EF4-FFF2-40B4-BE49-F238E27FC236}">
                <a16:creationId xmlns:a16="http://schemas.microsoft.com/office/drawing/2014/main" id="{03198EFB-E21F-31B6-3007-CAE7374282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6378" y="3788942"/>
            <a:ext cx="2410618" cy="963579"/>
          </a:xfrm>
          <a:prstGeom prst="rect">
            <a:avLst/>
          </a:prstGeom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C6AE81FF-9AFA-2CD3-7DE0-5027026FFF1C}"/>
              </a:ext>
            </a:extLst>
          </p:cNvPr>
          <p:cNvSpPr txBox="1"/>
          <p:nvPr/>
        </p:nvSpPr>
        <p:spPr>
          <a:xfrm>
            <a:off x="356011" y="3887206"/>
            <a:ext cx="2036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/>
              <a:t>Septoria</a:t>
            </a:r>
            <a:r>
              <a:rPr lang="fr-FR" sz="1600" b="1" dirty="0"/>
              <a:t> </a:t>
            </a:r>
            <a:r>
              <a:rPr lang="fr-FR" sz="1600" b="1" dirty="0" err="1"/>
              <a:t>tritici</a:t>
            </a:r>
            <a:r>
              <a:rPr lang="fr-FR" sz="1600" b="1" dirty="0"/>
              <a:t> </a:t>
            </a:r>
            <a:r>
              <a:rPr lang="fr-FR" sz="1600" b="1" dirty="0" err="1"/>
              <a:t>blotch</a:t>
            </a:r>
            <a:endParaRPr lang="fr-FR" sz="1600" b="1" dirty="0"/>
          </a:p>
          <a:p>
            <a:pPr algn="ctr"/>
            <a:r>
              <a:rPr lang="fr-FR" sz="1600" dirty="0"/>
              <a:t>Conditions contrôlées</a:t>
            </a:r>
          </a:p>
          <a:p>
            <a:pPr algn="ctr"/>
            <a:r>
              <a:rPr lang="fr-FR" sz="1600" dirty="0"/>
              <a:t>[INRA13-0279]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27E77C1E-FC47-910F-5C16-6CBA3E6EC796}"/>
              </a:ext>
            </a:extLst>
          </p:cNvPr>
          <p:cNvSpPr txBox="1"/>
          <p:nvPr/>
        </p:nvSpPr>
        <p:spPr>
          <a:xfrm>
            <a:off x="354087" y="3069438"/>
            <a:ext cx="4097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Carte génétique: </a:t>
            </a:r>
            <a:r>
              <a:rPr lang="fr-FR" sz="1600" i="1" dirty="0" err="1"/>
              <a:t>MultiPoint</a:t>
            </a:r>
            <a:endParaRPr lang="fr-FR" sz="1600" i="1" dirty="0"/>
          </a:p>
          <a:p>
            <a:r>
              <a:rPr lang="fr-FR" sz="1600" i="1" dirty="0"/>
              <a:t>Cartographie de QTL: R/</a:t>
            </a:r>
            <a:r>
              <a:rPr lang="fr-FR" sz="1600" i="1" dirty="0" err="1"/>
              <a:t>qtl</a:t>
            </a:r>
            <a:endParaRPr lang="fr-FR" sz="1600" i="1" dirty="0"/>
          </a:p>
        </p:txBody>
      </p:sp>
      <p:graphicFrame>
        <p:nvGraphicFramePr>
          <p:cNvPr id="109" name="Tableau 108">
            <a:extLst>
              <a:ext uri="{FF2B5EF4-FFF2-40B4-BE49-F238E27FC236}">
                <a16:creationId xmlns:a16="http://schemas.microsoft.com/office/drawing/2014/main" id="{424C0982-4862-FA2C-C78E-1D853A812823}"/>
              </a:ext>
            </a:extLst>
          </p:cNvPr>
          <p:cNvGraphicFramePr>
            <a:graphicFrameLocks noGrp="1"/>
          </p:cNvGraphicFramePr>
          <p:nvPr/>
        </p:nvGraphicFramePr>
        <p:xfrm>
          <a:off x="354086" y="1782486"/>
          <a:ext cx="3827421" cy="1259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60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32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Population</a:t>
                      </a:r>
                    </a:p>
                  </a:txBody>
                  <a:tcPr anchor="ctr">
                    <a:solidFill>
                      <a:srgbClr val="D6EA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RILs</a:t>
                      </a:r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D6EA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Mapped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 markers</a:t>
                      </a:r>
                    </a:p>
                  </a:txBody>
                  <a:tcPr anchor="ctr">
                    <a:solidFill>
                      <a:srgbClr val="D6EA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 err="1">
                          <a:solidFill>
                            <a:schemeClr val="tx1"/>
                          </a:solidFill>
                        </a:rPr>
                        <a:t>Ceedur</a:t>
                      </a:r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 x WID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295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3 960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 err="1">
                          <a:solidFill>
                            <a:schemeClr val="tx1"/>
                          </a:solidFill>
                        </a:rPr>
                        <a:t>Trinakria</a:t>
                      </a:r>
                      <a:r>
                        <a:rPr lang="fr-FR" sz="1400" b="1" dirty="0">
                          <a:solidFill>
                            <a:schemeClr val="tx1"/>
                          </a:solidFill>
                        </a:rPr>
                        <a:t> x</a:t>
                      </a:r>
                      <a:r>
                        <a:rPr lang="fr-FR" sz="1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fr-FR" sz="1400" b="1" strike="noStrike" dirty="0">
                          <a:solidFill>
                            <a:schemeClr val="tx1"/>
                          </a:solidFill>
                        </a:rPr>
                        <a:t>S9R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203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1 065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1" name="Image 110">
            <a:extLst>
              <a:ext uri="{FF2B5EF4-FFF2-40B4-BE49-F238E27FC236}">
                <a16:creationId xmlns:a16="http://schemas.microsoft.com/office/drawing/2014/main" id="{268E9040-4A0D-C4B5-8E19-B7A4B8B0A9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8210" y="4734337"/>
            <a:ext cx="2441919" cy="987005"/>
          </a:xfrm>
          <a:prstGeom prst="rect">
            <a:avLst/>
          </a:prstGeom>
        </p:spPr>
      </p:pic>
      <p:sp>
        <p:nvSpPr>
          <p:cNvPr id="113" name="ZoneTexte 112">
            <a:extLst>
              <a:ext uri="{FF2B5EF4-FFF2-40B4-BE49-F238E27FC236}">
                <a16:creationId xmlns:a16="http://schemas.microsoft.com/office/drawing/2014/main" id="{D2F939E1-6E14-4BFC-AE49-5BDA69E7A16E}"/>
              </a:ext>
            </a:extLst>
          </p:cNvPr>
          <p:cNvSpPr txBox="1"/>
          <p:nvPr/>
        </p:nvSpPr>
        <p:spPr>
          <a:xfrm>
            <a:off x="389695" y="4816137"/>
            <a:ext cx="2036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/>
              <a:t>Septoria</a:t>
            </a:r>
            <a:r>
              <a:rPr lang="fr-FR" sz="1600" b="1" dirty="0"/>
              <a:t> </a:t>
            </a:r>
            <a:r>
              <a:rPr lang="fr-FR" sz="1600" b="1" dirty="0" err="1"/>
              <a:t>tritici</a:t>
            </a:r>
            <a:r>
              <a:rPr lang="fr-FR" sz="1600" b="1" dirty="0"/>
              <a:t> </a:t>
            </a:r>
            <a:r>
              <a:rPr lang="fr-FR" sz="1600" b="1" dirty="0" err="1"/>
              <a:t>blotch</a:t>
            </a:r>
            <a:endParaRPr lang="fr-FR" sz="1600" b="1" dirty="0"/>
          </a:p>
          <a:p>
            <a:pPr algn="ctr"/>
            <a:r>
              <a:rPr lang="fr-FR" sz="1600" dirty="0"/>
              <a:t>Evaluation au champ</a:t>
            </a:r>
          </a:p>
          <a:p>
            <a:pPr algn="ctr"/>
            <a:r>
              <a:rPr lang="fr-FR" sz="1600" dirty="0"/>
              <a:t>[INRA13-0279]</a:t>
            </a:r>
          </a:p>
        </p:txBody>
      </p:sp>
      <p:pic>
        <p:nvPicPr>
          <p:cNvPr id="117" name="Image 116">
            <a:extLst>
              <a:ext uri="{FF2B5EF4-FFF2-40B4-BE49-F238E27FC236}">
                <a16:creationId xmlns:a16="http://schemas.microsoft.com/office/drawing/2014/main" id="{78D2B422-C883-F2F0-45E7-E44D32DF9B2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7572" y="5754211"/>
            <a:ext cx="2303554" cy="881193"/>
          </a:xfrm>
          <a:prstGeom prst="rect">
            <a:avLst/>
          </a:prstGeom>
        </p:spPr>
      </p:pic>
      <p:sp>
        <p:nvSpPr>
          <p:cNvPr id="118" name="ZoneTexte 117">
            <a:extLst>
              <a:ext uri="{FF2B5EF4-FFF2-40B4-BE49-F238E27FC236}">
                <a16:creationId xmlns:a16="http://schemas.microsoft.com/office/drawing/2014/main" id="{B74559FF-BE91-502A-59C5-CE967664E1B2}"/>
              </a:ext>
            </a:extLst>
          </p:cNvPr>
          <p:cNvSpPr txBox="1"/>
          <p:nvPr/>
        </p:nvSpPr>
        <p:spPr>
          <a:xfrm>
            <a:off x="356010" y="5798268"/>
            <a:ext cx="2036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Rouille Brune</a:t>
            </a:r>
          </a:p>
          <a:p>
            <a:pPr algn="ctr"/>
            <a:r>
              <a:rPr lang="fr-FR" sz="1600" dirty="0"/>
              <a:t>Evaluation au champ</a:t>
            </a:r>
          </a:p>
          <a:p>
            <a:pPr algn="ctr"/>
            <a:r>
              <a:rPr lang="fr-FR" sz="1600" dirty="0"/>
              <a:t>[BD12M119]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1FA89AE-7CDF-D549-22EB-026204938844}"/>
              </a:ext>
            </a:extLst>
          </p:cNvPr>
          <p:cNvGrpSpPr/>
          <p:nvPr/>
        </p:nvGrpSpPr>
        <p:grpSpPr>
          <a:xfrm>
            <a:off x="4981828" y="1776800"/>
            <a:ext cx="5199402" cy="3752827"/>
            <a:chOff x="4981828" y="1776800"/>
            <a:chExt cx="5199402" cy="3752827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B73EFFD5-D2A6-9C8B-C1B8-1C61BC756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45933"/>
            <a:stretch/>
          </p:blipFill>
          <p:spPr>
            <a:xfrm>
              <a:off x="5500287" y="1776800"/>
              <a:ext cx="4680943" cy="3752827"/>
            </a:xfrm>
            <a:prstGeom prst="rect">
              <a:avLst/>
            </a:prstGeom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9E9F1AE5-5A6B-F8D9-83BE-47E37C82A264}"/>
                </a:ext>
              </a:extLst>
            </p:cNvPr>
            <p:cNvSpPr txBox="1"/>
            <p:nvPr/>
          </p:nvSpPr>
          <p:spPr>
            <a:xfrm>
              <a:off x="4981828" y="2095503"/>
              <a:ext cx="5766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i="1" dirty="0">
                  <a:solidFill>
                    <a:srgbClr val="0000A0"/>
                  </a:solidFill>
                </a:rPr>
                <a:t>Stb6</a:t>
              </a:r>
            </a:p>
          </p:txBody>
        </p: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9B0D9D65-0CAE-6882-D8A3-0E08DA756327}"/>
                </a:ext>
              </a:extLst>
            </p:cNvPr>
            <p:cNvCxnSpPr/>
            <p:nvPr/>
          </p:nvCxnSpPr>
          <p:spPr>
            <a:xfrm>
              <a:off x="5418999" y="2235758"/>
              <a:ext cx="167885" cy="0"/>
            </a:xfrm>
            <a:prstGeom prst="line">
              <a:avLst/>
            </a:prstGeom>
            <a:ln w="19050">
              <a:solidFill>
                <a:srgbClr val="000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F7FE7BD8-9710-298D-FC9E-3DAED12642A0}"/>
                </a:ext>
              </a:extLst>
            </p:cNvPr>
            <p:cNvSpPr txBox="1"/>
            <p:nvPr/>
          </p:nvSpPr>
          <p:spPr>
            <a:xfrm>
              <a:off x="7375012" y="2159276"/>
              <a:ext cx="5766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i="1" dirty="0">
                  <a:solidFill>
                    <a:srgbClr val="0000A0"/>
                  </a:solidFill>
                </a:rPr>
                <a:t>Stb15</a:t>
              </a:r>
            </a:p>
          </p:txBody>
        </p: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29554177-F12C-D3A2-4415-D55526B89440}"/>
                </a:ext>
              </a:extLst>
            </p:cNvPr>
            <p:cNvCxnSpPr/>
            <p:nvPr/>
          </p:nvCxnSpPr>
          <p:spPr>
            <a:xfrm>
              <a:off x="7852375" y="2299531"/>
              <a:ext cx="167885" cy="0"/>
            </a:xfrm>
            <a:prstGeom prst="line">
              <a:avLst/>
            </a:prstGeom>
            <a:ln w="19050">
              <a:solidFill>
                <a:srgbClr val="000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A67E3A98-0B25-55F1-CF16-B10941802D71}"/>
              </a:ext>
            </a:extLst>
          </p:cNvPr>
          <p:cNvGrpSpPr/>
          <p:nvPr/>
        </p:nvGrpSpPr>
        <p:grpSpPr>
          <a:xfrm>
            <a:off x="10181230" y="2824338"/>
            <a:ext cx="1709107" cy="964604"/>
            <a:chOff x="6824693" y="1859379"/>
            <a:chExt cx="1709107" cy="964604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C877F6D-4849-6D3B-B21E-83C068642A40}"/>
                </a:ext>
              </a:extLst>
            </p:cNvPr>
            <p:cNvSpPr/>
            <p:nvPr/>
          </p:nvSpPr>
          <p:spPr>
            <a:xfrm>
              <a:off x="6830498" y="2139251"/>
              <a:ext cx="219023" cy="118273"/>
            </a:xfrm>
            <a:prstGeom prst="rect">
              <a:avLst/>
            </a:prstGeom>
            <a:solidFill>
              <a:srgbClr val="008000"/>
            </a:solidFill>
            <a:ln w="6350"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2A55ECE-990A-83EE-ADE0-1C35240C83F8}"/>
                </a:ext>
              </a:extLst>
            </p:cNvPr>
            <p:cNvSpPr/>
            <p:nvPr/>
          </p:nvSpPr>
          <p:spPr>
            <a:xfrm>
              <a:off x="6830498" y="1957673"/>
              <a:ext cx="219023" cy="118273"/>
            </a:xfrm>
            <a:prstGeom prst="rect">
              <a:avLst/>
            </a:prstGeom>
            <a:solidFill>
              <a:srgbClr val="0000A0"/>
            </a:solidFill>
            <a:ln w="6350">
              <a:solidFill>
                <a:srgbClr val="000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88CC96A-AF1E-E5DF-43E0-33B26E374546}"/>
                </a:ext>
              </a:extLst>
            </p:cNvPr>
            <p:cNvSpPr/>
            <p:nvPr/>
          </p:nvSpPr>
          <p:spPr>
            <a:xfrm>
              <a:off x="6824693" y="2441285"/>
              <a:ext cx="219023" cy="11827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88AD4E03-0EC7-2469-048D-54708157F891}"/>
                </a:ext>
              </a:extLst>
            </p:cNvPr>
            <p:cNvSpPr/>
            <p:nvPr/>
          </p:nvSpPr>
          <p:spPr>
            <a:xfrm>
              <a:off x="6824693" y="2639025"/>
              <a:ext cx="219023" cy="118273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2EAF2F16-D9D1-15F2-9B66-4D2865C3A0CB}"/>
                </a:ext>
              </a:extLst>
            </p:cNvPr>
            <p:cNvSpPr txBox="1"/>
            <p:nvPr/>
          </p:nvSpPr>
          <p:spPr>
            <a:xfrm>
              <a:off x="7049520" y="2057119"/>
              <a:ext cx="12316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Rouille brune</a:t>
              </a: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4B66DF75-3E51-6F11-EF98-953595FC5F75}"/>
                </a:ext>
              </a:extLst>
            </p:cNvPr>
            <p:cNvSpPr txBox="1"/>
            <p:nvPr/>
          </p:nvSpPr>
          <p:spPr>
            <a:xfrm>
              <a:off x="7049521" y="1859379"/>
              <a:ext cx="10766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Septoriose</a:t>
              </a:r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6E24380B-D4D2-002E-919E-9E936F394CE6}"/>
                </a:ext>
              </a:extLst>
            </p:cNvPr>
            <p:cNvSpPr txBox="1"/>
            <p:nvPr/>
          </p:nvSpPr>
          <p:spPr>
            <a:xfrm>
              <a:off x="7060489" y="2339462"/>
              <a:ext cx="1462342" cy="213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Plantules</a:t>
              </a:r>
            </a:p>
          </p:txBody>
        </p:sp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AFDE8E67-0932-27FA-CBC0-3D001E34E62C}"/>
                </a:ext>
              </a:extLst>
            </p:cNvPr>
            <p:cNvSpPr txBox="1"/>
            <p:nvPr/>
          </p:nvSpPr>
          <p:spPr>
            <a:xfrm>
              <a:off x="7071460" y="2547576"/>
              <a:ext cx="1462340" cy="27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Plantes adultes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BAD86BD3-800B-E82C-94BF-604E3DB3C0D4}"/>
              </a:ext>
            </a:extLst>
          </p:cNvPr>
          <p:cNvSpPr txBox="1"/>
          <p:nvPr/>
        </p:nvSpPr>
        <p:spPr>
          <a:xfrm>
            <a:off x="4981828" y="5678645"/>
            <a:ext cx="650091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FR" dirty="0"/>
              <a:t>3 QTL de résistance à la Rouille Brune détectés au champ dont deux proviennent de </a:t>
            </a:r>
            <a:r>
              <a:rPr lang="fr-FR" dirty="0" err="1"/>
              <a:t>Trinakria</a:t>
            </a:r>
            <a:r>
              <a:rPr lang="fr-FR" dirty="0"/>
              <a:t> et un gène majeur de WID22256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08799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Identification des résistances dans le blé dur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16</a:t>
            </a:fld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CD4D2B0-6E22-5C0D-49E4-9AB4EC1EDB77}"/>
              </a:ext>
            </a:extLst>
          </p:cNvPr>
          <p:cNvGrpSpPr/>
          <p:nvPr/>
        </p:nvGrpSpPr>
        <p:grpSpPr>
          <a:xfrm>
            <a:off x="922601" y="6050674"/>
            <a:ext cx="3941794" cy="687626"/>
            <a:chOff x="1059081" y="6050674"/>
            <a:chExt cx="3941794" cy="68762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934F7D-110A-9DC9-6175-CFA9D2ACA6D1}"/>
                </a:ext>
              </a:extLst>
            </p:cNvPr>
            <p:cNvSpPr/>
            <p:nvPr/>
          </p:nvSpPr>
          <p:spPr>
            <a:xfrm>
              <a:off x="1059081" y="6137186"/>
              <a:ext cx="219023" cy="118273"/>
            </a:xfrm>
            <a:prstGeom prst="rect">
              <a:avLst/>
            </a:prstGeom>
            <a:solidFill>
              <a:srgbClr val="008000"/>
            </a:solidFill>
            <a:ln w="6350"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0C6CC0D-F585-4C9E-AF27-9E8302FA2FF6}"/>
                </a:ext>
              </a:extLst>
            </p:cNvPr>
            <p:cNvSpPr/>
            <p:nvPr/>
          </p:nvSpPr>
          <p:spPr>
            <a:xfrm>
              <a:off x="1059081" y="6326178"/>
              <a:ext cx="219023" cy="118273"/>
            </a:xfrm>
            <a:prstGeom prst="rect">
              <a:avLst/>
            </a:prstGeom>
            <a:solidFill>
              <a:srgbClr val="FF8040"/>
            </a:solidFill>
            <a:ln w="6350">
              <a:solidFill>
                <a:srgbClr val="FF804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C696DB8-3DD2-FA0B-32C9-1DD02677F9CC}"/>
                </a:ext>
              </a:extLst>
            </p:cNvPr>
            <p:cNvSpPr/>
            <p:nvPr/>
          </p:nvSpPr>
          <p:spPr>
            <a:xfrm>
              <a:off x="1059081" y="6515169"/>
              <a:ext cx="219023" cy="118273"/>
            </a:xfrm>
            <a:prstGeom prst="rect">
              <a:avLst/>
            </a:prstGeom>
            <a:solidFill>
              <a:srgbClr val="0000A0"/>
            </a:solidFill>
            <a:ln w="6350">
              <a:solidFill>
                <a:srgbClr val="000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A17DBCC-9DAF-A829-8844-3F0420FFE53F}"/>
                </a:ext>
              </a:extLst>
            </p:cNvPr>
            <p:cNvSpPr/>
            <p:nvPr/>
          </p:nvSpPr>
          <p:spPr>
            <a:xfrm>
              <a:off x="2509742" y="6137186"/>
              <a:ext cx="219023" cy="11827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C411BF8-7992-7967-AEF2-AE7FA6501C9E}"/>
                </a:ext>
              </a:extLst>
            </p:cNvPr>
            <p:cNvSpPr/>
            <p:nvPr/>
          </p:nvSpPr>
          <p:spPr>
            <a:xfrm>
              <a:off x="2509742" y="6326178"/>
              <a:ext cx="219023" cy="118273"/>
            </a:xfrm>
            <a:prstGeom prst="rect">
              <a:avLst/>
            </a:prstGeom>
            <a:pattFill prst="wdDnDiag">
              <a:fgClr>
                <a:schemeClr val="tx1"/>
              </a:fgClr>
              <a:bgClr>
                <a:schemeClr val="bg1"/>
              </a:bgClr>
            </a:patt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815E477-8FBE-CE8C-2B31-D59643E91704}"/>
                </a:ext>
              </a:extLst>
            </p:cNvPr>
            <p:cNvSpPr/>
            <p:nvPr/>
          </p:nvSpPr>
          <p:spPr>
            <a:xfrm>
              <a:off x="2509742" y="6515169"/>
              <a:ext cx="219023" cy="118273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8EEDEABF-106F-748A-34C8-941AE88D0EE2}"/>
                </a:ext>
              </a:extLst>
            </p:cNvPr>
            <p:cNvSpPr txBox="1"/>
            <p:nvPr/>
          </p:nvSpPr>
          <p:spPr>
            <a:xfrm>
              <a:off x="1278103" y="6055054"/>
              <a:ext cx="12316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Rouille brune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3D618A96-1020-6CBF-1094-EF2E1DBDFEBD}"/>
                </a:ext>
              </a:extLst>
            </p:cNvPr>
            <p:cNvSpPr txBox="1"/>
            <p:nvPr/>
          </p:nvSpPr>
          <p:spPr>
            <a:xfrm>
              <a:off x="1278103" y="6237476"/>
              <a:ext cx="11922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Rouille jaune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348B5340-7281-4767-9AAA-6FA02712A7E7}"/>
                </a:ext>
              </a:extLst>
            </p:cNvPr>
            <p:cNvSpPr txBox="1"/>
            <p:nvPr/>
          </p:nvSpPr>
          <p:spPr>
            <a:xfrm>
              <a:off x="1278104" y="6430523"/>
              <a:ext cx="10766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Septoriose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6779C02-B4B5-3464-9005-71F1E85676B3}"/>
                </a:ext>
              </a:extLst>
            </p:cNvPr>
            <p:cNvSpPr txBox="1"/>
            <p:nvPr/>
          </p:nvSpPr>
          <p:spPr>
            <a:xfrm>
              <a:off x="2768189" y="6050674"/>
              <a:ext cx="1462342" cy="213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Plantules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B7BE0F5D-0382-CDF1-00A8-EC024B791FB0}"/>
                </a:ext>
              </a:extLst>
            </p:cNvPr>
            <p:cNvSpPr txBox="1"/>
            <p:nvPr/>
          </p:nvSpPr>
          <p:spPr>
            <a:xfrm>
              <a:off x="2768188" y="6233094"/>
              <a:ext cx="2232687" cy="27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Plantules et plantes adultes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252F5F42-7778-EB9B-66D6-D57A0782E3D7}"/>
                </a:ext>
              </a:extLst>
            </p:cNvPr>
            <p:cNvSpPr txBox="1"/>
            <p:nvPr/>
          </p:nvSpPr>
          <p:spPr>
            <a:xfrm>
              <a:off x="2768188" y="6426143"/>
              <a:ext cx="1462340" cy="27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Plantes adultes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04E94DF-2030-1F1F-F99F-E13CDEBCD3C5}"/>
              </a:ext>
            </a:extLst>
          </p:cNvPr>
          <p:cNvSpPr/>
          <p:nvPr/>
        </p:nvSpPr>
        <p:spPr>
          <a:xfrm>
            <a:off x="601409" y="1064448"/>
            <a:ext cx="10812211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/>
              <a:t>Carte génétique intégrée des QTL de résistance</a:t>
            </a:r>
            <a:endParaRPr lang="en-US" sz="2400" b="1" dirty="0"/>
          </a:p>
          <a:p>
            <a:r>
              <a:rPr lang="fr-FR" dirty="0"/>
              <a:t>&gt; L’ensemble des QTL de résistance aux Rouilles et à la Septoriose détectés dans les 7 populations de blé dur – variétés françaises, </a:t>
            </a:r>
            <a:r>
              <a:rPr lang="fr-FR" dirty="0" err="1"/>
              <a:t>Trinakria</a:t>
            </a:r>
            <a:r>
              <a:rPr lang="fr-FR" dirty="0"/>
              <a:t> et </a:t>
            </a:r>
            <a:r>
              <a:rPr lang="fr-FR" dirty="0" err="1"/>
              <a:t>Ceedur</a:t>
            </a:r>
            <a:r>
              <a:rPr lang="fr-FR" dirty="0"/>
              <a:t> – ont été projetés sur la carte physique de </a:t>
            </a:r>
            <a:r>
              <a:rPr lang="fr-FR" dirty="0" err="1"/>
              <a:t>Chinese</a:t>
            </a:r>
            <a:r>
              <a:rPr lang="fr-FR" dirty="0"/>
              <a:t> Spring, RefSeq_2.1:</a:t>
            </a:r>
            <a:endParaRPr lang="fr-FR" sz="2000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639055A-4B74-0CE2-A66F-32C4A9C724E7}"/>
              </a:ext>
            </a:extLst>
          </p:cNvPr>
          <p:cNvSpPr txBox="1"/>
          <p:nvPr/>
        </p:nvSpPr>
        <p:spPr>
          <a:xfrm>
            <a:off x="9144000" y="2354409"/>
            <a:ext cx="2269620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b="1" dirty="0"/>
              <a:t>BILAN</a:t>
            </a:r>
          </a:p>
          <a:p>
            <a:pPr algn="ctr">
              <a:spcAft>
                <a:spcPts val="600"/>
              </a:spcAft>
            </a:pPr>
            <a:r>
              <a:rPr lang="fr-FR" dirty="0"/>
              <a:t>&gt; 11 QTL de résistance  à la Rouille Brune</a:t>
            </a:r>
          </a:p>
          <a:p>
            <a:pPr algn="ctr">
              <a:spcAft>
                <a:spcPts val="600"/>
              </a:spcAft>
            </a:pPr>
            <a:r>
              <a:rPr lang="fr-FR" dirty="0"/>
              <a:t>&gt; 2 QTL de résistance à la Rouille Jaune</a:t>
            </a:r>
          </a:p>
          <a:p>
            <a:pPr algn="ctr">
              <a:spcAft>
                <a:spcPts val="600"/>
              </a:spcAft>
            </a:pPr>
            <a:r>
              <a:rPr lang="fr-FR" dirty="0"/>
              <a:t>&gt; 15 QTL de résistance à la Septoriose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341C28B-5382-47B6-E5AE-246C5B78EB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70"/>
          <a:stretch/>
        </p:blipFill>
        <p:spPr>
          <a:xfrm>
            <a:off x="832305" y="2354409"/>
            <a:ext cx="8175215" cy="3671101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48C1486C-F3CF-C5B9-8A19-58ACF61C2065}"/>
              </a:ext>
            </a:extLst>
          </p:cNvPr>
          <p:cNvSpPr txBox="1"/>
          <p:nvPr/>
        </p:nvSpPr>
        <p:spPr>
          <a:xfrm>
            <a:off x="5893451" y="3395507"/>
            <a:ext cx="576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i="1" dirty="0">
                <a:solidFill>
                  <a:srgbClr val="0000A0"/>
                </a:solidFill>
              </a:rPr>
              <a:t>Stb15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246F9D4-359F-A1F2-DB67-67289655707F}"/>
              </a:ext>
            </a:extLst>
          </p:cNvPr>
          <p:cNvSpPr txBox="1"/>
          <p:nvPr/>
        </p:nvSpPr>
        <p:spPr>
          <a:xfrm>
            <a:off x="8386230" y="6145726"/>
            <a:ext cx="647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i="1" dirty="0">
                <a:solidFill>
                  <a:srgbClr val="008000"/>
                </a:solidFill>
              </a:rPr>
              <a:t>Lr14a</a:t>
            </a:r>
          </a:p>
        </p:txBody>
      </p:sp>
      <p:sp>
        <p:nvSpPr>
          <p:cNvPr id="33" name="Flèche : bas 32">
            <a:extLst>
              <a:ext uri="{FF2B5EF4-FFF2-40B4-BE49-F238E27FC236}">
                <a16:creationId xmlns:a16="http://schemas.microsoft.com/office/drawing/2014/main" id="{596709F3-4A64-2AFA-6B76-F849A2A79F76}"/>
              </a:ext>
            </a:extLst>
          </p:cNvPr>
          <p:cNvSpPr/>
          <p:nvPr/>
        </p:nvSpPr>
        <p:spPr>
          <a:xfrm>
            <a:off x="9982163" y="4732033"/>
            <a:ext cx="593293" cy="563297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3A537"/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E1FA87C-BF66-B9AB-6ACE-B6398860D54B}"/>
              </a:ext>
            </a:extLst>
          </p:cNvPr>
          <p:cNvSpPr txBox="1"/>
          <p:nvPr/>
        </p:nvSpPr>
        <p:spPr>
          <a:xfrm>
            <a:off x="8859094" y="5412037"/>
            <a:ext cx="295911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b="1" dirty="0"/>
              <a:t>Marqueurs moléculaires diagnostics </a:t>
            </a:r>
          </a:p>
          <a:p>
            <a:pPr algn="ctr">
              <a:spcAft>
                <a:spcPts val="600"/>
              </a:spcAft>
            </a:pPr>
            <a:r>
              <a:rPr lang="fr-FR" b="1" dirty="0"/>
              <a:t>Cartographie génétique de précision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E971516-9DFE-76E3-2E7C-6145A33A1DA7}"/>
              </a:ext>
            </a:extLst>
          </p:cNvPr>
          <p:cNvSpPr/>
          <p:nvPr/>
        </p:nvSpPr>
        <p:spPr>
          <a:xfrm>
            <a:off x="8560526" y="5295330"/>
            <a:ext cx="298568" cy="830634"/>
          </a:xfrm>
          <a:prstGeom prst="rect">
            <a:avLst/>
          </a:prstGeom>
          <a:noFill/>
          <a:ln w="28575">
            <a:solidFill>
              <a:srgbClr val="008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7B25A2C-AB8C-4ABD-73CB-D1781DCE67AB}"/>
              </a:ext>
            </a:extLst>
          </p:cNvPr>
          <p:cNvSpPr/>
          <p:nvPr/>
        </p:nvSpPr>
        <p:spPr>
          <a:xfrm>
            <a:off x="5972843" y="2547765"/>
            <a:ext cx="298568" cy="830634"/>
          </a:xfrm>
          <a:prstGeom prst="rect">
            <a:avLst/>
          </a:prstGeom>
          <a:noFill/>
          <a:ln w="28575">
            <a:solidFill>
              <a:srgbClr val="4040B8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5EC152E-FD5B-48C2-4EE9-376FF24BC2FF}"/>
              </a:ext>
            </a:extLst>
          </p:cNvPr>
          <p:cNvSpPr/>
          <p:nvPr/>
        </p:nvSpPr>
        <p:spPr>
          <a:xfrm>
            <a:off x="1050899" y="3485488"/>
            <a:ext cx="298568" cy="830634"/>
          </a:xfrm>
          <a:prstGeom prst="rect">
            <a:avLst/>
          </a:prstGeom>
          <a:noFill/>
          <a:ln w="28575">
            <a:solidFill>
              <a:srgbClr val="FF804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395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31" grpId="0"/>
      <p:bldP spid="33" grpId="0" animBg="1"/>
      <p:bldP spid="35" grpId="0" animBg="1"/>
      <p:bldP spid="36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0F831EF-E662-E08C-CFAE-5518A91C9544}"/>
              </a:ext>
            </a:extLst>
          </p:cNvPr>
          <p:cNvSpPr txBox="1"/>
          <p:nvPr/>
        </p:nvSpPr>
        <p:spPr>
          <a:xfrm>
            <a:off x="506324" y="2934335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BC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2D5C0D2-9D89-1921-F7FC-F7446E61DEF2}"/>
              </a:ext>
            </a:extLst>
          </p:cNvPr>
          <p:cNvSpPr txBox="1"/>
          <p:nvPr/>
        </p:nvSpPr>
        <p:spPr>
          <a:xfrm>
            <a:off x="506324" y="2181589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Parents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Identification des résistances dans le blé dur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17</a:t>
            </a:fld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2699452-1602-4A1B-7058-2FCA63B48154}"/>
              </a:ext>
            </a:extLst>
          </p:cNvPr>
          <p:cNvSpPr txBox="1"/>
          <p:nvPr/>
        </p:nvSpPr>
        <p:spPr>
          <a:xfrm>
            <a:off x="2223438" y="2284403"/>
            <a:ext cx="6679407" cy="45448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fr-FR" dirty="0"/>
              <a:t>&gt; Sélection d’une lignée recombinante par QTL</a:t>
            </a:r>
          </a:p>
          <a:p>
            <a:pPr marL="285750" indent="-285750">
              <a:spcAft>
                <a:spcPts val="200"/>
              </a:spcAft>
              <a:buFontTx/>
              <a:buChar char="-"/>
            </a:pPr>
            <a:endParaRPr lang="fr-FR" dirty="0"/>
          </a:p>
          <a:p>
            <a:pPr>
              <a:spcAft>
                <a:spcPts val="200"/>
              </a:spcAft>
            </a:pPr>
            <a:r>
              <a:rPr lang="fr-FR" dirty="0"/>
              <a:t>&gt; Croisement avec un parent récurrent sensible</a:t>
            </a:r>
          </a:p>
          <a:p>
            <a:pPr>
              <a:spcAft>
                <a:spcPts val="200"/>
              </a:spcAft>
            </a:pPr>
            <a:r>
              <a:rPr lang="fr-FR" dirty="0"/>
              <a:t>&gt; Développement de marqueurs </a:t>
            </a:r>
            <a:r>
              <a:rPr lang="fr-FR" dirty="0">
                <a:latin typeface="Calibri" panose="020F0502020204030204" pitchFamily="34" charset="0"/>
              </a:rPr>
              <a:t>PACE® </a:t>
            </a:r>
          </a:p>
          <a:p>
            <a:pPr marL="285750" indent="-285750">
              <a:spcAft>
                <a:spcPts val="200"/>
              </a:spcAft>
              <a:buFontTx/>
              <a:buChar char="-"/>
            </a:pPr>
            <a:endParaRPr lang="fr-FR" dirty="0">
              <a:latin typeface="Calibri" panose="020F0502020204030204" pitchFamily="34" charset="0"/>
            </a:endParaRPr>
          </a:p>
          <a:p>
            <a:pPr>
              <a:spcAft>
                <a:spcPts val="200"/>
              </a:spcAft>
            </a:pPr>
            <a:r>
              <a:rPr lang="fr-FR" dirty="0"/>
              <a:t>&gt; Criblage </a:t>
            </a:r>
            <a:r>
              <a:rPr lang="fr-FR" dirty="0">
                <a:latin typeface="Calibri" panose="020F0502020204030204" pitchFamily="34" charset="0"/>
              </a:rPr>
              <a:t>PACE® </a:t>
            </a:r>
            <a:r>
              <a:rPr lang="fr-FR" dirty="0"/>
              <a:t>pour identification de recombinants</a:t>
            </a:r>
          </a:p>
          <a:p>
            <a:pPr marL="285750" indent="-285750">
              <a:spcAft>
                <a:spcPts val="200"/>
              </a:spcAft>
              <a:buFontTx/>
              <a:buChar char="-"/>
            </a:pPr>
            <a:endParaRPr lang="fr-FR" dirty="0"/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fr-FR" dirty="0"/>
              <a:t>&gt; Criblage </a:t>
            </a:r>
            <a:r>
              <a:rPr lang="fr-FR" dirty="0">
                <a:latin typeface="Calibri" panose="020F0502020204030204" pitchFamily="34" charset="0"/>
              </a:rPr>
              <a:t>PACE® </a:t>
            </a:r>
            <a:r>
              <a:rPr lang="fr-FR" dirty="0"/>
              <a:t>pour identification de recombinants homozygotes</a:t>
            </a:r>
          </a:p>
          <a:p>
            <a:pPr marL="285750" indent="-285750">
              <a:spcAft>
                <a:spcPts val="200"/>
              </a:spcAft>
              <a:buFontTx/>
              <a:buChar char="-"/>
            </a:pPr>
            <a:endParaRPr lang="fr-FR" dirty="0"/>
          </a:p>
          <a:p>
            <a:pPr>
              <a:spcBef>
                <a:spcPts val="1200"/>
              </a:spcBef>
              <a:spcAft>
                <a:spcPts val="200"/>
              </a:spcAft>
            </a:pPr>
            <a:r>
              <a:rPr lang="fr-FR" dirty="0"/>
              <a:t>&gt; Multiplication des recombinants homozygotes</a:t>
            </a:r>
          </a:p>
          <a:p>
            <a:pPr marL="285750" indent="-285750">
              <a:spcAft>
                <a:spcPts val="200"/>
              </a:spcAft>
              <a:buFontTx/>
              <a:buChar char="-"/>
            </a:pPr>
            <a:endParaRPr lang="fr-FR" dirty="0"/>
          </a:p>
          <a:p>
            <a:pPr>
              <a:spcBef>
                <a:spcPts val="600"/>
              </a:spcBef>
              <a:spcAft>
                <a:spcPts val="200"/>
              </a:spcAft>
            </a:pPr>
            <a:r>
              <a:rPr lang="fr-FR" dirty="0"/>
              <a:t>&gt; Evaluations phénotypiques des recombinants homozygotes</a:t>
            </a:r>
          </a:p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&gt; Génotypage des recombinants homozygotes sur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Axiom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 TaBW35K</a:t>
            </a:r>
          </a:p>
          <a:p>
            <a:endParaRPr lang="fr-FR" sz="1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C9043E5-AD0C-4BA1-9613-4562E183E177}"/>
              </a:ext>
            </a:extLst>
          </p:cNvPr>
          <p:cNvSpPr txBox="1"/>
          <p:nvPr/>
        </p:nvSpPr>
        <p:spPr>
          <a:xfrm>
            <a:off x="506324" y="3700936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BC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  <a:r>
              <a:rPr lang="fr-FR" sz="2400" dirty="0">
                <a:solidFill>
                  <a:srgbClr val="63A537"/>
                </a:solidFill>
              </a:rPr>
              <a:t>S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EFE2D8-8888-2258-C2E5-36EF49C20B5E}"/>
              </a:ext>
            </a:extLst>
          </p:cNvPr>
          <p:cNvSpPr txBox="1"/>
          <p:nvPr/>
        </p:nvSpPr>
        <p:spPr>
          <a:xfrm>
            <a:off x="506323" y="4522957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BC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  <a:r>
              <a:rPr lang="fr-FR" sz="2400" dirty="0">
                <a:solidFill>
                  <a:srgbClr val="63A537"/>
                </a:solidFill>
              </a:rPr>
              <a:t>S</a:t>
            </a:r>
            <a:r>
              <a:rPr lang="fr-FR" sz="2400" baseline="-25000" dirty="0">
                <a:solidFill>
                  <a:srgbClr val="63A537"/>
                </a:solidFill>
              </a:rPr>
              <a:t>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CCC51B8-63AC-F342-35F6-97DDB966D800}"/>
              </a:ext>
            </a:extLst>
          </p:cNvPr>
          <p:cNvSpPr txBox="1"/>
          <p:nvPr/>
        </p:nvSpPr>
        <p:spPr>
          <a:xfrm>
            <a:off x="506322" y="5358832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BC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  <a:r>
              <a:rPr lang="fr-FR" sz="2400" dirty="0">
                <a:solidFill>
                  <a:srgbClr val="63A537"/>
                </a:solidFill>
              </a:rPr>
              <a:t>S</a:t>
            </a:r>
            <a:r>
              <a:rPr lang="fr-FR" sz="2400" baseline="-25000" dirty="0">
                <a:solidFill>
                  <a:srgbClr val="63A537"/>
                </a:solidFill>
              </a:rPr>
              <a:t>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FBEACEF-A7DF-712F-19F3-3B76A8C35745}"/>
              </a:ext>
            </a:extLst>
          </p:cNvPr>
          <p:cNvSpPr txBox="1"/>
          <p:nvPr/>
        </p:nvSpPr>
        <p:spPr>
          <a:xfrm>
            <a:off x="506322" y="6194700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BC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  <a:r>
              <a:rPr lang="fr-FR" sz="2400" dirty="0">
                <a:solidFill>
                  <a:srgbClr val="63A537"/>
                </a:solidFill>
              </a:rPr>
              <a:t>S</a:t>
            </a:r>
            <a:r>
              <a:rPr lang="fr-FR" sz="2400" baseline="-25000" dirty="0">
                <a:solidFill>
                  <a:srgbClr val="63A537"/>
                </a:solidFill>
              </a:rPr>
              <a:t>4</a:t>
            </a:r>
          </a:p>
        </p:txBody>
      </p:sp>
      <p:sp>
        <p:nvSpPr>
          <p:cNvPr id="11" name="Flèche : bas 10">
            <a:extLst>
              <a:ext uri="{FF2B5EF4-FFF2-40B4-BE49-F238E27FC236}">
                <a16:creationId xmlns:a16="http://schemas.microsoft.com/office/drawing/2014/main" id="{3B361D6A-CC3A-A18A-17D7-476C36DB605A}"/>
              </a:ext>
            </a:extLst>
          </p:cNvPr>
          <p:cNvSpPr/>
          <p:nvPr/>
        </p:nvSpPr>
        <p:spPr>
          <a:xfrm>
            <a:off x="1154286" y="2624141"/>
            <a:ext cx="148041" cy="343036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3A537"/>
              </a:solidFill>
            </a:endParaRPr>
          </a:p>
        </p:txBody>
      </p:sp>
      <p:sp>
        <p:nvSpPr>
          <p:cNvPr id="14" name="Flèche : bas 13">
            <a:extLst>
              <a:ext uri="{FF2B5EF4-FFF2-40B4-BE49-F238E27FC236}">
                <a16:creationId xmlns:a16="http://schemas.microsoft.com/office/drawing/2014/main" id="{E286885C-7B3B-ED04-0419-19B68FA6E4DC}"/>
              </a:ext>
            </a:extLst>
          </p:cNvPr>
          <p:cNvSpPr/>
          <p:nvPr/>
        </p:nvSpPr>
        <p:spPr>
          <a:xfrm>
            <a:off x="1154285" y="3376950"/>
            <a:ext cx="148041" cy="343036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3A537"/>
              </a:solidFill>
            </a:endParaRPr>
          </a:p>
        </p:txBody>
      </p:sp>
      <p:sp>
        <p:nvSpPr>
          <p:cNvPr id="15" name="Flèche : bas 14">
            <a:extLst>
              <a:ext uri="{FF2B5EF4-FFF2-40B4-BE49-F238E27FC236}">
                <a16:creationId xmlns:a16="http://schemas.microsoft.com/office/drawing/2014/main" id="{E214D9C0-F470-31A8-48EA-E2DB6286F40C}"/>
              </a:ext>
            </a:extLst>
          </p:cNvPr>
          <p:cNvSpPr/>
          <p:nvPr/>
        </p:nvSpPr>
        <p:spPr>
          <a:xfrm>
            <a:off x="1154285" y="4212889"/>
            <a:ext cx="148041" cy="343036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3A537"/>
              </a:solidFill>
            </a:endParaRPr>
          </a:p>
        </p:txBody>
      </p:sp>
      <p:sp>
        <p:nvSpPr>
          <p:cNvPr id="16" name="Flèche : bas 15">
            <a:extLst>
              <a:ext uri="{FF2B5EF4-FFF2-40B4-BE49-F238E27FC236}">
                <a16:creationId xmlns:a16="http://schemas.microsoft.com/office/drawing/2014/main" id="{5D0CD5B3-0D59-4063-2AA5-DE5CBE2E89AD}"/>
              </a:ext>
            </a:extLst>
          </p:cNvPr>
          <p:cNvSpPr/>
          <p:nvPr/>
        </p:nvSpPr>
        <p:spPr>
          <a:xfrm>
            <a:off x="1154285" y="5048765"/>
            <a:ext cx="148041" cy="343036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3A537"/>
              </a:solidFill>
            </a:endParaRPr>
          </a:p>
        </p:txBody>
      </p:sp>
      <p:sp>
        <p:nvSpPr>
          <p:cNvPr id="17" name="Flèche : bas 16">
            <a:extLst>
              <a:ext uri="{FF2B5EF4-FFF2-40B4-BE49-F238E27FC236}">
                <a16:creationId xmlns:a16="http://schemas.microsoft.com/office/drawing/2014/main" id="{9E978B74-8E0E-869C-C3B3-0951ED8E0A6C}"/>
              </a:ext>
            </a:extLst>
          </p:cNvPr>
          <p:cNvSpPr/>
          <p:nvPr/>
        </p:nvSpPr>
        <p:spPr>
          <a:xfrm>
            <a:off x="1154285" y="5834352"/>
            <a:ext cx="148041" cy="343036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3A537"/>
              </a:solidFill>
            </a:endParaRPr>
          </a:p>
        </p:txBody>
      </p:sp>
      <p:sp>
        <p:nvSpPr>
          <p:cNvPr id="19" name="Flèche : bas 18">
            <a:extLst>
              <a:ext uri="{FF2B5EF4-FFF2-40B4-BE49-F238E27FC236}">
                <a16:creationId xmlns:a16="http://schemas.microsoft.com/office/drawing/2014/main" id="{0E570615-4CAC-83C2-354E-C23C1694E061}"/>
              </a:ext>
            </a:extLst>
          </p:cNvPr>
          <p:cNvSpPr/>
          <p:nvPr/>
        </p:nvSpPr>
        <p:spPr>
          <a:xfrm rot="16200000">
            <a:off x="8997930" y="6254013"/>
            <a:ext cx="148041" cy="343036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3A537"/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76821CF-309B-9AEC-7181-761095290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3480" y="3700936"/>
            <a:ext cx="2217244" cy="308803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2BE8306-A52F-E150-7BE6-B812C38146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1250"/>
          <a:stretch/>
        </p:blipFill>
        <p:spPr>
          <a:xfrm>
            <a:off x="10289010" y="1230291"/>
            <a:ext cx="1124611" cy="259991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358A433-D9A9-BE61-5423-DEABCA9DC8D6}"/>
              </a:ext>
            </a:extLst>
          </p:cNvPr>
          <p:cNvSpPr/>
          <p:nvPr/>
        </p:nvSpPr>
        <p:spPr>
          <a:xfrm>
            <a:off x="601410" y="1064448"/>
            <a:ext cx="9346154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/>
              <a:t>Cartographie de précision de trois QTL de résistance</a:t>
            </a:r>
          </a:p>
          <a:p>
            <a:r>
              <a:rPr lang="fr-FR" dirty="0"/>
              <a:t>&gt; La cartographie de précision repose sur l’identification d’un grand nombre de plantes </a:t>
            </a:r>
            <a:r>
              <a:rPr lang="fr-FR" dirty="0" err="1"/>
              <a:t>recombi-nantes</a:t>
            </a:r>
            <a:r>
              <a:rPr lang="fr-FR" dirty="0"/>
              <a:t> dans l’intervalle des QTL sélectionnés, puis à leur évaluation phénotypique et génotypique: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90251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7" grpId="0"/>
      <p:bldP spid="8" grpId="0"/>
      <p:bldP spid="9" grpId="0"/>
      <p:bldP spid="10" grpId="0"/>
      <p:bldP spid="11" grpId="0" animBg="1"/>
      <p:bldP spid="14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0F831EF-E662-E08C-CFAE-5518A91C9544}"/>
              </a:ext>
            </a:extLst>
          </p:cNvPr>
          <p:cNvSpPr txBox="1"/>
          <p:nvPr/>
        </p:nvSpPr>
        <p:spPr>
          <a:xfrm>
            <a:off x="506324" y="2934335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BC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5300E044-F119-429A-C9C2-2EB880F654CE}"/>
              </a:ext>
            </a:extLst>
          </p:cNvPr>
          <p:cNvSpPr/>
          <p:nvPr/>
        </p:nvSpPr>
        <p:spPr>
          <a:xfrm>
            <a:off x="506321" y="3676518"/>
            <a:ext cx="1440013" cy="529552"/>
          </a:xfrm>
          <a:prstGeom prst="roundRect">
            <a:avLst/>
          </a:prstGeom>
          <a:noFill/>
          <a:ln w="53975">
            <a:solidFill>
              <a:schemeClr val="accent2">
                <a:lumMod val="75000"/>
              </a:schemeClr>
            </a:solidFill>
            <a:prstDash val="dash"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2D5C0D2-9D89-1921-F7FC-F7446E61DEF2}"/>
              </a:ext>
            </a:extLst>
          </p:cNvPr>
          <p:cNvSpPr txBox="1"/>
          <p:nvPr/>
        </p:nvSpPr>
        <p:spPr>
          <a:xfrm>
            <a:off x="506324" y="2181589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Parents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Identification des résistances dans le blé dur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18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C9043E5-AD0C-4BA1-9613-4562E183E177}"/>
              </a:ext>
            </a:extLst>
          </p:cNvPr>
          <p:cNvSpPr txBox="1"/>
          <p:nvPr/>
        </p:nvSpPr>
        <p:spPr>
          <a:xfrm>
            <a:off x="506324" y="3700936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BC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  <a:r>
              <a:rPr lang="fr-FR" sz="2400" dirty="0">
                <a:solidFill>
                  <a:srgbClr val="63A537"/>
                </a:solidFill>
              </a:rPr>
              <a:t>S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EFE2D8-8888-2258-C2E5-36EF49C20B5E}"/>
              </a:ext>
            </a:extLst>
          </p:cNvPr>
          <p:cNvSpPr txBox="1"/>
          <p:nvPr/>
        </p:nvSpPr>
        <p:spPr>
          <a:xfrm>
            <a:off x="506323" y="4522957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BC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  <a:r>
              <a:rPr lang="fr-FR" sz="2400" dirty="0">
                <a:solidFill>
                  <a:srgbClr val="63A537"/>
                </a:solidFill>
              </a:rPr>
              <a:t>S</a:t>
            </a:r>
            <a:r>
              <a:rPr lang="fr-FR" sz="2400" baseline="-25000" dirty="0">
                <a:solidFill>
                  <a:srgbClr val="63A537"/>
                </a:solidFill>
              </a:rPr>
              <a:t>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CCC51B8-63AC-F342-35F6-97DDB966D800}"/>
              </a:ext>
            </a:extLst>
          </p:cNvPr>
          <p:cNvSpPr txBox="1"/>
          <p:nvPr/>
        </p:nvSpPr>
        <p:spPr>
          <a:xfrm>
            <a:off x="506322" y="5358832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BC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  <a:r>
              <a:rPr lang="fr-FR" sz="2400" dirty="0">
                <a:solidFill>
                  <a:srgbClr val="63A537"/>
                </a:solidFill>
              </a:rPr>
              <a:t>S</a:t>
            </a:r>
            <a:r>
              <a:rPr lang="fr-FR" sz="2400" baseline="-25000" dirty="0">
                <a:solidFill>
                  <a:srgbClr val="63A537"/>
                </a:solidFill>
              </a:rPr>
              <a:t>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FBEACEF-A7DF-712F-19F3-3B76A8C35745}"/>
              </a:ext>
            </a:extLst>
          </p:cNvPr>
          <p:cNvSpPr txBox="1"/>
          <p:nvPr/>
        </p:nvSpPr>
        <p:spPr>
          <a:xfrm>
            <a:off x="506322" y="6194700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BC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  <a:r>
              <a:rPr lang="fr-FR" sz="2400" dirty="0">
                <a:solidFill>
                  <a:srgbClr val="63A537"/>
                </a:solidFill>
              </a:rPr>
              <a:t>S</a:t>
            </a:r>
            <a:r>
              <a:rPr lang="fr-FR" sz="2400" baseline="-25000" dirty="0">
                <a:solidFill>
                  <a:srgbClr val="63A537"/>
                </a:solidFill>
              </a:rPr>
              <a:t>4</a:t>
            </a:r>
          </a:p>
        </p:txBody>
      </p:sp>
      <p:sp>
        <p:nvSpPr>
          <p:cNvPr id="11" name="Flèche : bas 10">
            <a:extLst>
              <a:ext uri="{FF2B5EF4-FFF2-40B4-BE49-F238E27FC236}">
                <a16:creationId xmlns:a16="http://schemas.microsoft.com/office/drawing/2014/main" id="{3B361D6A-CC3A-A18A-17D7-476C36DB605A}"/>
              </a:ext>
            </a:extLst>
          </p:cNvPr>
          <p:cNvSpPr/>
          <p:nvPr/>
        </p:nvSpPr>
        <p:spPr>
          <a:xfrm>
            <a:off x="1154286" y="2624141"/>
            <a:ext cx="148041" cy="343036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3A537"/>
              </a:solidFill>
            </a:endParaRPr>
          </a:p>
        </p:txBody>
      </p:sp>
      <p:sp>
        <p:nvSpPr>
          <p:cNvPr id="14" name="Flèche : bas 13">
            <a:extLst>
              <a:ext uri="{FF2B5EF4-FFF2-40B4-BE49-F238E27FC236}">
                <a16:creationId xmlns:a16="http://schemas.microsoft.com/office/drawing/2014/main" id="{E286885C-7B3B-ED04-0419-19B68FA6E4DC}"/>
              </a:ext>
            </a:extLst>
          </p:cNvPr>
          <p:cNvSpPr/>
          <p:nvPr/>
        </p:nvSpPr>
        <p:spPr>
          <a:xfrm>
            <a:off x="1154285" y="3376950"/>
            <a:ext cx="148041" cy="343036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3A537"/>
              </a:solidFill>
            </a:endParaRPr>
          </a:p>
        </p:txBody>
      </p:sp>
      <p:sp>
        <p:nvSpPr>
          <p:cNvPr id="15" name="Flèche : bas 14">
            <a:extLst>
              <a:ext uri="{FF2B5EF4-FFF2-40B4-BE49-F238E27FC236}">
                <a16:creationId xmlns:a16="http://schemas.microsoft.com/office/drawing/2014/main" id="{E214D9C0-F470-31A8-48EA-E2DB6286F40C}"/>
              </a:ext>
            </a:extLst>
          </p:cNvPr>
          <p:cNvSpPr/>
          <p:nvPr/>
        </p:nvSpPr>
        <p:spPr>
          <a:xfrm>
            <a:off x="1154285" y="4212889"/>
            <a:ext cx="148041" cy="343036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3A537"/>
              </a:solidFill>
            </a:endParaRPr>
          </a:p>
        </p:txBody>
      </p:sp>
      <p:sp>
        <p:nvSpPr>
          <p:cNvPr id="16" name="Flèche : bas 15">
            <a:extLst>
              <a:ext uri="{FF2B5EF4-FFF2-40B4-BE49-F238E27FC236}">
                <a16:creationId xmlns:a16="http://schemas.microsoft.com/office/drawing/2014/main" id="{5D0CD5B3-0D59-4063-2AA5-DE5CBE2E89AD}"/>
              </a:ext>
            </a:extLst>
          </p:cNvPr>
          <p:cNvSpPr/>
          <p:nvPr/>
        </p:nvSpPr>
        <p:spPr>
          <a:xfrm>
            <a:off x="1154285" y="5048765"/>
            <a:ext cx="148041" cy="343036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3A537"/>
              </a:solidFill>
            </a:endParaRPr>
          </a:p>
        </p:txBody>
      </p:sp>
      <p:sp>
        <p:nvSpPr>
          <p:cNvPr id="17" name="Flèche : bas 16">
            <a:extLst>
              <a:ext uri="{FF2B5EF4-FFF2-40B4-BE49-F238E27FC236}">
                <a16:creationId xmlns:a16="http://schemas.microsoft.com/office/drawing/2014/main" id="{9E978B74-8E0E-869C-C3B3-0951ED8E0A6C}"/>
              </a:ext>
            </a:extLst>
          </p:cNvPr>
          <p:cNvSpPr/>
          <p:nvPr/>
        </p:nvSpPr>
        <p:spPr>
          <a:xfrm>
            <a:off x="1154285" y="5834352"/>
            <a:ext cx="148041" cy="343036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3A537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2BE8306-A52F-E150-7BE6-B812C38146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1250"/>
          <a:stretch/>
        </p:blipFill>
        <p:spPr>
          <a:xfrm>
            <a:off x="10289010" y="1230291"/>
            <a:ext cx="1124611" cy="259991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9332630-DBA5-D3FD-3CE1-064D9C25B086}"/>
              </a:ext>
            </a:extLst>
          </p:cNvPr>
          <p:cNvSpPr/>
          <p:nvPr/>
        </p:nvSpPr>
        <p:spPr>
          <a:xfrm>
            <a:off x="601410" y="1064448"/>
            <a:ext cx="93461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/>
              <a:t>Cartographie de précision de trois QTL de résistance</a:t>
            </a: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AD1B13A5-ADA3-BBF2-A25F-5BB0BCC14830}"/>
              </a:ext>
            </a:extLst>
          </p:cNvPr>
          <p:cNvGrpSpPr/>
          <p:nvPr/>
        </p:nvGrpSpPr>
        <p:grpSpPr>
          <a:xfrm>
            <a:off x="2404340" y="1811962"/>
            <a:ext cx="7519824" cy="1935871"/>
            <a:chOff x="2357760" y="2319038"/>
            <a:chExt cx="7519824" cy="1935871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00FF162B-1E92-CA62-7568-DCD810675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57760" y="2319820"/>
              <a:ext cx="2023831" cy="1620000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6F298A3D-D02E-93DF-924A-38BEFCD060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84203" y="2319038"/>
              <a:ext cx="1632890" cy="1620000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A6C3031D-B3B3-3C39-7A10-80CDEA6B1E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53753" y="2319038"/>
              <a:ext cx="2023831" cy="1623874"/>
            </a:xfrm>
            <a:prstGeom prst="rect">
              <a:avLst/>
            </a:prstGeom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02D4FBCD-D8DB-2FE4-123F-151222B36949}"/>
                </a:ext>
              </a:extLst>
            </p:cNvPr>
            <p:cNvSpPr txBox="1"/>
            <p:nvPr/>
          </p:nvSpPr>
          <p:spPr>
            <a:xfrm>
              <a:off x="2357760" y="3939038"/>
              <a:ext cx="14210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Semis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2E9F024D-C6E8-A097-D02F-994D2146CA5D}"/>
                </a:ext>
              </a:extLst>
            </p:cNvPr>
            <p:cNvSpPr txBox="1"/>
            <p:nvPr/>
          </p:nvSpPr>
          <p:spPr>
            <a:xfrm>
              <a:off x="6184203" y="3947132"/>
              <a:ext cx="14210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Sélection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68D3F7A6-DC3C-A791-0E5F-570230762E76}"/>
                </a:ext>
              </a:extLst>
            </p:cNvPr>
            <p:cNvSpPr txBox="1"/>
            <p:nvPr/>
          </p:nvSpPr>
          <p:spPr>
            <a:xfrm>
              <a:off x="7853753" y="3939037"/>
              <a:ext cx="14210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Multiplication</a:t>
              </a:r>
            </a:p>
          </p:txBody>
        </p:sp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2678074C-E189-481C-F460-0A885F372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1624" y="2319038"/>
              <a:ext cx="1765919" cy="1620000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BC19010A-F2EF-6FF7-7294-C3DA540D93D1}"/>
                </a:ext>
              </a:extLst>
            </p:cNvPr>
            <p:cNvSpPr txBox="1"/>
            <p:nvPr/>
          </p:nvSpPr>
          <p:spPr>
            <a:xfrm>
              <a:off x="4351724" y="3939037"/>
              <a:ext cx="14210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Génotypage</a:t>
              </a: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F617CF0-EF8E-93A0-83F0-AF1AD8E93085}"/>
              </a:ext>
            </a:extLst>
          </p:cNvPr>
          <p:cNvGrpSpPr/>
          <p:nvPr/>
        </p:nvGrpSpPr>
        <p:grpSpPr>
          <a:xfrm>
            <a:off x="1984072" y="3719986"/>
            <a:ext cx="8774542" cy="3023187"/>
            <a:chOff x="1984072" y="3719986"/>
            <a:chExt cx="8774542" cy="302318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D9187B98-8106-F1D8-61C9-8B7262F44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529" t="9787"/>
            <a:stretch/>
          </p:blipFill>
          <p:spPr>
            <a:xfrm>
              <a:off x="3166281" y="4051280"/>
              <a:ext cx="7592333" cy="2691893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570494F4-0D3F-B73D-E971-8C1751EFE388}"/>
                </a:ext>
              </a:extLst>
            </p:cNvPr>
            <p:cNvSpPr txBox="1"/>
            <p:nvPr/>
          </p:nvSpPr>
          <p:spPr>
            <a:xfrm>
              <a:off x="1984073" y="5220283"/>
              <a:ext cx="2216233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/>
                <a:t>Les marqueurs ont été développés avec la chimie PACE® (3Cr Bioscience)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7B6DB1BC-E816-3CA4-EC64-C62CA76B8957}"/>
                </a:ext>
              </a:extLst>
            </p:cNvPr>
            <p:cNvSpPr txBox="1"/>
            <p:nvPr/>
          </p:nvSpPr>
          <p:spPr>
            <a:xfrm>
              <a:off x="1984072" y="6089450"/>
              <a:ext cx="22162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/>
                <a:t>Marqueur le plus associé</a:t>
              </a:r>
            </a:p>
            <a:p>
              <a:pPr algn="ctr"/>
              <a:r>
                <a:rPr lang="fr-FR" sz="1400" dirty="0">
                  <a:solidFill>
                    <a:srgbClr val="83C483"/>
                  </a:solidFill>
                </a:rPr>
                <a:t>Marqueur PACE®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EF48F37E-E901-C4C0-98AA-AC501E907B1F}"/>
                </a:ext>
              </a:extLst>
            </p:cNvPr>
            <p:cNvSpPr txBox="1"/>
            <p:nvPr/>
          </p:nvSpPr>
          <p:spPr>
            <a:xfrm>
              <a:off x="8579475" y="3719986"/>
              <a:ext cx="147775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i="1" dirty="0">
                  <a:solidFill>
                    <a:srgbClr val="1313A6"/>
                  </a:solidFill>
                </a:rPr>
                <a:t>qZT-PAS-6A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16F49F8A-B0E7-3474-CD28-3666D30FCD67}"/>
                </a:ext>
              </a:extLst>
            </p:cNvPr>
            <p:cNvSpPr txBox="1"/>
            <p:nvPr/>
          </p:nvSpPr>
          <p:spPr>
            <a:xfrm>
              <a:off x="4133714" y="3736192"/>
              <a:ext cx="147775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i="1" dirty="0">
                  <a:solidFill>
                    <a:srgbClr val="FF8040"/>
                  </a:solidFill>
                </a:rPr>
                <a:t>qPS-NOB-1B-1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BB3BB8D-4762-0B0D-72B9-7AA0D88520E8}"/>
                </a:ext>
              </a:extLst>
            </p:cNvPr>
            <p:cNvSpPr txBox="1"/>
            <p:nvPr/>
          </p:nvSpPr>
          <p:spPr>
            <a:xfrm>
              <a:off x="6374421" y="3736193"/>
              <a:ext cx="147775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i="1" dirty="0">
                  <a:solidFill>
                    <a:srgbClr val="008000"/>
                  </a:solidFill>
                </a:rPr>
                <a:t>qPT-PAS-7B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948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0F831EF-E662-E08C-CFAE-5518A91C9544}"/>
              </a:ext>
            </a:extLst>
          </p:cNvPr>
          <p:cNvSpPr txBox="1"/>
          <p:nvPr/>
        </p:nvSpPr>
        <p:spPr>
          <a:xfrm>
            <a:off x="506324" y="2934335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BC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5300E044-F119-429A-C9C2-2EB880F654CE}"/>
              </a:ext>
            </a:extLst>
          </p:cNvPr>
          <p:cNvSpPr/>
          <p:nvPr/>
        </p:nvSpPr>
        <p:spPr>
          <a:xfrm>
            <a:off x="506321" y="3676518"/>
            <a:ext cx="1440013" cy="529552"/>
          </a:xfrm>
          <a:prstGeom prst="roundRect">
            <a:avLst/>
          </a:prstGeom>
          <a:noFill/>
          <a:ln w="53975">
            <a:solidFill>
              <a:schemeClr val="accent2">
                <a:lumMod val="75000"/>
              </a:schemeClr>
            </a:solidFill>
            <a:prstDash val="dash"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2D5C0D2-9D89-1921-F7FC-F7446E61DEF2}"/>
              </a:ext>
            </a:extLst>
          </p:cNvPr>
          <p:cNvSpPr txBox="1"/>
          <p:nvPr/>
        </p:nvSpPr>
        <p:spPr>
          <a:xfrm>
            <a:off x="506324" y="2181589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Parents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Identification des résistances dans le blé dur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19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C9043E5-AD0C-4BA1-9613-4562E183E177}"/>
              </a:ext>
            </a:extLst>
          </p:cNvPr>
          <p:cNvSpPr txBox="1"/>
          <p:nvPr/>
        </p:nvSpPr>
        <p:spPr>
          <a:xfrm>
            <a:off x="506324" y="3700936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BC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  <a:r>
              <a:rPr lang="fr-FR" sz="2400" dirty="0">
                <a:solidFill>
                  <a:srgbClr val="63A537"/>
                </a:solidFill>
              </a:rPr>
              <a:t>S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EFE2D8-8888-2258-C2E5-36EF49C20B5E}"/>
              </a:ext>
            </a:extLst>
          </p:cNvPr>
          <p:cNvSpPr txBox="1"/>
          <p:nvPr/>
        </p:nvSpPr>
        <p:spPr>
          <a:xfrm>
            <a:off x="506323" y="4522957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BC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  <a:r>
              <a:rPr lang="fr-FR" sz="2400" dirty="0">
                <a:solidFill>
                  <a:srgbClr val="63A537"/>
                </a:solidFill>
              </a:rPr>
              <a:t>S</a:t>
            </a:r>
            <a:r>
              <a:rPr lang="fr-FR" sz="2400" baseline="-25000" dirty="0">
                <a:solidFill>
                  <a:srgbClr val="63A537"/>
                </a:solidFill>
              </a:rPr>
              <a:t>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CCC51B8-63AC-F342-35F6-97DDB966D800}"/>
              </a:ext>
            </a:extLst>
          </p:cNvPr>
          <p:cNvSpPr txBox="1"/>
          <p:nvPr/>
        </p:nvSpPr>
        <p:spPr>
          <a:xfrm>
            <a:off x="506322" y="5358832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BC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  <a:r>
              <a:rPr lang="fr-FR" sz="2400" dirty="0">
                <a:solidFill>
                  <a:srgbClr val="63A537"/>
                </a:solidFill>
              </a:rPr>
              <a:t>S</a:t>
            </a:r>
            <a:r>
              <a:rPr lang="fr-FR" sz="2400" baseline="-25000" dirty="0">
                <a:solidFill>
                  <a:srgbClr val="63A537"/>
                </a:solidFill>
              </a:rPr>
              <a:t>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FBEACEF-A7DF-712F-19F3-3B76A8C35745}"/>
              </a:ext>
            </a:extLst>
          </p:cNvPr>
          <p:cNvSpPr txBox="1"/>
          <p:nvPr/>
        </p:nvSpPr>
        <p:spPr>
          <a:xfrm>
            <a:off x="506322" y="6194700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BC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  <a:r>
              <a:rPr lang="fr-FR" sz="2400" dirty="0">
                <a:solidFill>
                  <a:srgbClr val="63A537"/>
                </a:solidFill>
              </a:rPr>
              <a:t>S</a:t>
            </a:r>
            <a:r>
              <a:rPr lang="fr-FR" sz="2400" baseline="-25000" dirty="0">
                <a:solidFill>
                  <a:srgbClr val="63A537"/>
                </a:solidFill>
              </a:rPr>
              <a:t>4</a:t>
            </a:r>
          </a:p>
        </p:txBody>
      </p:sp>
      <p:sp>
        <p:nvSpPr>
          <p:cNvPr id="11" name="Flèche : bas 10">
            <a:extLst>
              <a:ext uri="{FF2B5EF4-FFF2-40B4-BE49-F238E27FC236}">
                <a16:creationId xmlns:a16="http://schemas.microsoft.com/office/drawing/2014/main" id="{3B361D6A-CC3A-A18A-17D7-476C36DB605A}"/>
              </a:ext>
            </a:extLst>
          </p:cNvPr>
          <p:cNvSpPr/>
          <p:nvPr/>
        </p:nvSpPr>
        <p:spPr>
          <a:xfrm>
            <a:off x="1154286" y="2624141"/>
            <a:ext cx="148041" cy="343036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3A537"/>
              </a:solidFill>
            </a:endParaRPr>
          </a:p>
        </p:txBody>
      </p:sp>
      <p:sp>
        <p:nvSpPr>
          <p:cNvPr id="14" name="Flèche : bas 13">
            <a:extLst>
              <a:ext uri="{FF2B5EF4-FFF2-40B4-BE49-F238E27FC236}">
                <a16:creationId xmlns:a16="http://schemas.microsoft.com/office/drawing/2014/main" id="{E286885C-7B3B-ED04-0419-19B68FA6E4DC}"/>
              </a:ext>
            </a:extLst>
          </p:cNvPr>
          <p:cNvSpPr/>
          <p:nvPr/>
        </p:nvSpPr>
        <p:spPr>
          <a:xfrm>
            <a:off x="1154285" y="3376950"/>
            <a:ext cx="148041" cy="343036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3A537"/>
              </a:solidFill>
            </a:endParaRPr>
          </a:p>
        </p:txBody>
      </p:sp>
      <p:sp>
        <p:nvSpPr>
          <p:cNvPr id="15" name="Flèche : bas 14">
            <a:extLst>
              <a:ext uri="{FF2B5EF4-FFF2-40B4-BE49-F238E27FC236}">
                <a16:creationId xmlns:a16="http://schemas.microsoft.com/office/drawing/2014/main" id="{E214D9C0-F470-31A8-48EA-E2DB6286F40C}"/>
              </a:ext>
            </a:extLst>
          </p:cNvPr>
          <p:cNvSpPr/>
          <p:nvPr/>
        </p:nvSpPr>
        <p:spPr>
          <a:xfrm>
            <a:off x="1154285" y="4212889"/>
            <a:ext cx="148041" cy="343036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3A537"/>
              </a:solidFill>
            </a:endParaRPr>
          </a:p>
        </p:txBody>
      </p:sp>
      <p:sp>
        <p:nvSpPr>
          <p:cNvPr id="16" name="Flèche : bas 15">
            <a:extLst>
              <a:ext uri="{FF2B5EF4-FFF2-40B4-BE49-F238E27FC236}">
                <a16:creationId xmlns:a16="http://schemas.microsoft.com/office/drawing/2014/main" id="{5D0CD5B3-0D59-4063-2AA5-DE5CBE2E89AD}"/>
              </a:ext>
            </a:extLst>
          </p:cNvPr>
          <p:cNvSpPr/>
          <p:nvPr/>
        </p:nvSpPr>
        <p:spPr>
          <a:xfrm>
            <a:off x="1154285" y="5048765"/>
            <a:ext cx="148041" cy="343036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3A537"/>
              </a:solidFill>
            </a:endParaRPr>
          </a:p>
        </p:txBody>
      </p:sp>
      <p:sp>
        <p:nvSpPr>
          <p:cNvPr id="17" name="Flèche : bas 16">
            <a:extLst>
              <a:ext uri="{FF2B5EF4-FFF2-40B4-BE49-F238E27FC236}">
                <a16:creationId xmlns:a16="http://schemas.microsoft.com/office/drawing/2014/main" id="{9E978B74-8E0E-869C-C3B3-0951ED8E0A6C}"/>
              </a:ext>
            </a:extLst>
          </p:cNvPr>
          <p:cNvSpPr/>
          <p:nvPr/>
        </p:nvSpPr>
        <p:spPr>
          <a:xfrm>
            <a:off x="1154285" y="5834352"/>
            <a:ext cx="148041" cy="343036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3A537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2BE8306-A52F-E150-7BE6-B812C38146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1250"/>
          <a:stretch/>
        </p:blipFill>
        <p:spPr>
          <a:xfrm>
            <a:off x="10289010" y="1230291"/>
            <a:ext cx="1124611" cy="259991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9332630-DBA5-D3FD-3CE1-064D9C25B086}"/>
              </a:ext>
            </a:extLst>
          </p:cNvPr>
          <p:cNvSpPr/>
          <p:nvPr/>
        </p:nvSpPr>
        <p:spPr>
          <a:xfrm>
            <a:off x="601410" y="1064448"/>
            <a:ext cx="93461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/>
              <a:t>Cartographie de précision de trois QTL de résistance</a:t>
            </a: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AD1B13A5-ADA3-BBF2-A25F-5BB0BCC14830}"/>
              </a:ext>
            </a:extLst>
          </p:cNvPr>
          <p:cNvGrpSpPr/>
          <p:nvPr/>
        </p:nvGrpSpPr>
        <p:grpSpPr>
          <a:xfrm>
            <a:off x="2404340" y="1811962"/>
            <a:ext cx="7519824" cy="1935871"/>
            <a:chOff x="2357760" y="2319038"/>
            <a:chExt cx="7519824" cy="1935871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00FF162B-1E92-CA62-7568-DCD810675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57760" y="2319820"/>
              <a:ext cx="2023831" cy="1620000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6F298A3D-D02E-93DF-924A-38BEFCD060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84203" y="2319038"/>
              <a:ext cx="1632890" cy="1620000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A6C3031D-B3B3-3C39-7A10-80CDEA6B1E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53753" y="2319038"/>
              <a:ext cx="2023831" cy="1623874"/>
            </a:xfrm>
            <a:prstGeom prst="rect">
              <a:avLst/>
            </a:prstGeom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02D4FBCD-D8DB-2FE4-123F-151222B36949}"/>
                </a:ext>
              </a:extLst>
            </p:cNvPr>
            <p:cNvSpPr txBox="1"/>
            <p:nvPr/>
          </p:nvSpPr>
          <p:spPr>
            <a:xfrm>
              <a:off x="2357760" y="3939038"/>
              <a:ext cx="14210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Semis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2E9F024D-C6E8-A097-D02F-994D2146CA5D}"/>
                </a:ext>
              </a:extLst>
            </p:cNvPr>
            <p:cNvSpPr txBox="1"/>
            <p:nvPr/>
          </p:nvSpPr>
          <p:spPr>
            <a:xfrm>
              <a:off x="6184203" y="3947132"/>
              <a:ext cx="14210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Sélection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68D3F7A6-DC3C-A791-0E5F-570230762E76}"/>
                </a:ext>
              </a:extLst>
            </p:cNvPr>
            <p:cNvSpPr txBox="1"/>
            <p:nvPr/>
          </p:nvSpPr>
          <p:spPr>
            <a:xfrm>
              <a:off x="7853753" y="3939037"/>
              <a:ext cx="14210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Multiplication</a:t>
              </a:r>
            </a:p>
          </p:txBody>
        </p:sp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2678074C-E189-481C-F460-0A885F372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1624" y="2319038"/>
              <a:ext cx="1765919" cy="1620000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BC19010A-F2EF-6FF7-7294-C3DA540D93D1}"/>
                </a:ext>
              </a:extLst>
            </p:cNvPr>
            <p:cNvSpPr txBox="1"/>
            <p:nvPr/>
          </p:nvSpPr>
          <p:spPr>
            <a:xfrm>
              <a:off x="4351724" y="3939037"/>
              <a:ext cx="14210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Génotypage</a:t>
              </a:r>
            </a:p>
          </p:txBody>
        </p:sp>
      </p:grpSp>
      <p:graphicFrame>
        <p:nvGraphicFramePr>
          <p:cNvPr id="38" name="Tableau 37">
            <a:extLst>
              <a:ext uri="{FF2B5EF4-FFF2-40B4-BE49-F238E27FC236}">
                <a16:creationId xmlns:a16="http://schemas.microsoft.com/office/drawing/2014/main" id="{117214FE-F402-1299-81E1-C3F1019AF956}"/>
              </a:ext>
            </a:extLst>
          </p:cNvPr>
          <p:cNvGraphicFramePr>
            <a:graphicFrameLocks noGrp="1"/>
          </p:cNvGraphicFramePr>
          <p:nvPr/>
        </p:nvGraphicFramePr>
        <p:xfrm>
          <a:off x="2376811" y="3931768"/>
          <a:ext cx="7589803" cy="2667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6081">
                  <a:extLst>
                    <a:ext uri="{9D8B030D-6E8A-4147-A177-3AD203B41FA5}">
                      <a16:colId xmlns:a16="http://schemas.microsoft.com/office/drawing/2014/main" val="4140326083"/>
                    </a:ext>
                  </a:extLst>
                </a:gridCol>
                <a:gridCol w="1284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8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6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6763">
                  <a:extLst>
                    <a:ext uri="{9D8B030D-6E8A-4147-A177-3AD203B41FA5}">
                      <a16:colId xmlns:a16="http://schemas.microsoft.com/office/drawing/2014/main" val="2128201195"/>
                    </a:ext>
                  </a:extLst>
                </a:gridCol>
                <a:gridCol w="1166763">
                  <a:extLst>
                    <a:ext uri="{9D8B030D-6E8A-4147-A177-3AD203B41FA5}">
                      <a16:colId xmlns:a16="http://schemas.microsoft.com/office/drawing/2014/main" val="3279334678"/>
                    </a:ext>
                  </a:extLst>
                </a:gridCol>
              </a:tblGrid>
              <a:tr h="594668"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Criblage BC</a:t>
                      </a:r>
                      <a:r>
                        <a:rPr lang="fr-FR" sz="140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fr-FR" sz="1400" baseline="-25000" dirty="0">
                          <a:solidFill>
                            <a:schemeClr val="tx1"/>
                          </a:solidFill>
                        </a:rPr>
                        <a:t>1 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Criblage BC</a:t>
                      </a:r>
                      <a:r>
                        <a:rPr lang="fr-FR" sz="140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fr-FR" sz="14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2022-2023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889">
                <a:tc>
                  <a:txBody>
                    <a:bodyPr/>
                    <a:lstStyle/>
                    <a:p>
                      <a:r>
                        <a:rPr lang="fr-FR" sz="1400" b="1" i="1" dirty="0"/>
                        <a:t>Population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i="1" dirty="0"/>
                        <a:t>QTL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1" dirty="0"/>
                        <a:t>Plant NR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1" dirty="0" err="1"/>
                        <a:t>Recomb</a:t>
                      </a:r>
                      <a:r>
                        <a:rPr lang="fr-FR" sz="1400" b="1" i="1" dirty="0"/>
                        <a:t>.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1" dirty="0"/>
                        <a:t>Plant NR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1" dirty="0" err="1"/>
                        <a:t>Recomb</a:t>
                      </a:r>
                      <a:r>
                        <a:rPr lang="fr-FR" sz="1400" b="1" i="1" dirty="0"/>
                        <a:t>. 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7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NF-204 X </a:t>
                      </a:r>
                      <a:r>
                        <a:rPr lang="fr-FR" sz="14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Fabulis</a:t>
                      </a:r>
                      <a:endParaRPr lang="fr-FR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1400" b="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qPS-NOB-1B-1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2000</a:t>
                      </a: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1470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3A537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54</a:t>
                      </a:r>
                      <a:endParaRPr lang="fr-FR" sz="1400" b="0" i="0" u="none" strike="noStrike" kern="1200" baseline="0" dirty="0">
                        <a:solidFill>
                          <a:srgbClr val="63A53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7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PM-904 X Miradoux</a:t>
                      </a: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1400" b="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qPT-PAS-7B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677</a:t>
                      </a: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966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3A537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65</a:t>
                      </a:r>
                      <a:endParaRPr lang="fr-FR" sz="1400" b="0" i="0" u="none" strike="noStrike" kern="1200" baseline="0" dirty="0">
                        <a:solidFill>
                          <a:srgbClr val="63A53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87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PM-808 x Miradoux</a:t>
                      </a: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1400" b="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qZT-PAS-6A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1200</a:t>
                      </a: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1321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i="0" u="none" strike="noStrike" kern="1200" baseline="0" dirty="0">
                          <a:solidFill>
                            <a:srgbClr val="63A537"/>
                          </a:solidFill>
                          <a:latin typeface="+mn-lt"/>
                          <a:ea typeface="+mn-ea"/>
                          <a:cs typeface="+mn-cs"/>
                        </a:rPr>
                        <a:t>93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774">
                <a:tc>
                  <a:txBody>
                    <a:bodyPr/>
                    <a:lstStyle/>
                    <a:p>
                      <a:pPr algn="l"/>
                      <a:endParaRPr lang="fr-FR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fr-FR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5077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400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3757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63A537"/>
                          </a:solidFill>
                        </a:rPr>
                        <a:t>212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F0AC53B7-17B8-B388-886B-0C16C7FD2508}"/>
              </a:ext>
            </a:extLst>
          </p:cNvPr>
          <p:cNvSpPr/>
          <p:nvPr/>
        </p:nvSpPr>
        <p:spPr>
          <a:xfrm>
            <a:off x="7637501" y="3857919"/>
            <a:ext cx="2370678" cy="2826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1000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Contexte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0421" y="6461693"/>
            <a:ext cx="2743200" cy="365125"/>
          </a:xfrm>
        </p:spPr>
        <p:txBody>
          <a:bodyPr/>
          <a:lstStyle/>
          <a:p>
            <a:fld id="{BD8347EA-771E-4B9C-AFFD-EC95E4E4BBA1}" type="slidenum">
              <a:rPr lang="fr-FR" smtClean="0"/>
              <a:t>2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86C42FE-6AE5-DC79-8967-205DE757BC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978" y="1879316"/>
            <a:ext cx="6958690" cy="42904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DD9F8-7F5A-3689-B477-22AAC15B930F}"/>
              </a:ext>
            </a:extLst>
          </p:cNvPr>
          <p:cNvSpPr/>
          <p:nvPr/>
        </p:nvSpPr>
        <p:spPr>
          <a:xfrm>
            <a:off x="4990715" y="6071497"/>
            <a:ext cx="26459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err="1">
                <a:latin typeface="AdvTT689d5d16.B"/>
              </a:rPr>
              <a:t>Martínez</a:t>
            </a:r>
            <a:r>
              <a:rPr lang="fr-FR" sz="1600" dirty="0">
                <a:latin typeface="AdvTT689d5d16.B"/>
              </a:rPr>
              <a:t>-Moreno </a:t>
            </a:r>
            <a:r>
              <a:rPr lang="fr-FR" sz="1600" i="1" dirty="0">
                <a:latin typeface="AdvTT689d5d16.B"/>
              </a:rPr>
              <a:t>et al.</a:t>
            </a:r>
            <a:r>
              <a:rPr lang="fr-FR" sz="1600" dirty="0">
                <a:latin typeface="AdvTT689d5d16.B"/>
              </a:rPr>
              <a:t>, 2020</a:t>
            </a:r>
            <a:endParaRPr lang="fr-FR" sz="1600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3F9CC79D-1BE5-F6D2-403B-7ED3A97E9DED}"/>
              </a:ext>
            </a:extLst>
          </p:cNvPr>
          <p:cNvGrpSpPr/>
          <p:nvPr/>
        </p:nvGrpSpPr>
        <p:grpSpPr>
          <a:xfrm>
            <a:off x="8145346" y="4279370"/>
            <a:ext cx="3460133" cy="2421566"/>
            <a:chOff x="8139799" y="4215983"/>
            <a:chExt cx="3460133" cy="242156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89667FD-059E-36B9-39F1-A4E33B5124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80874" y="4215983"/>
              <a:ext cx="3419058" cy="190386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437732F-5D6C-9B64-53C7-FC5CC3B75A39}"/>
                </a:ext>
              </a:extLst>
            </p:cNvPr>
            <p:cNvSpPr/>
            <p:nvPr/>
          </p:nvSpPr>
          <p:spPr>
            <a:xfrm>
              <a:off x="8139799" y="6175884"/>
              <a:ext cx="339310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200" dirty="0"/>
                <a:t>Perspectives Agricoles, 01 mars 2022 - Numéro 497</a:t>
              </a:r>
            </a:p>
            <a:p>
              <a:r>
                <a:rPr lang="fr-FR" sz="1200" dirty="0"/>
                <a:t>Source: Agreste – ASP, traitement </a:t>
              </a:r>
              <a:r>
                <a:rPr lang="fr-FR" sz="1200" dirty="0" err="1"/>
                <a:t>Arvalis</a:t>
              </a:r>
              <a:r>
                <a:rPr lang="fr-FR" sz="1200" dirty="0"/>
                <a:t> 2019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DAF5069F-2252-87F0-BD35-2AC1C15D09F5}"/>
              </a:ext>
            </a:extLst>
          </p:cNvPr>
          <p:cNvSpPr/>
          <p:nvPr/>
        </p:nvSpPr>
        <p:spPr>
          <a:xfrm>
            <a:off x="601410" y="1064448"/>
            <a:ext cx="10989180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/>
              <a:t>Le blé dur (</a:t>
            </a:r>
            <a:r>
              <a:rPr lang="fr-FR" sz="2400" b="1" i="1" dirty="0" err="1"/>
              <a:t>Triticum</a:t>
            </a:r>
            <a:r>
              <a:rPr lang="fr-FR" sz="2400" b="1" i="1" dirty="0"/>
              <a:t> </a:t>
            </a:r>
            <a:r>
              <a:rPr lang="fr-FR" sz="2400" b="1" i="1" dirty="0" err="1"/>
              <a:t>turgidum</a:t>
            </a:r>
            <a:r>
              <a:rPr lang="fr-FR" sz="2400" b="1" i="1" dirty="0"/>
              <a:t> </a:t>
            </a:r>
            <a:r>
              <a:rPr lang="fr-FR" sz="2400" b="1" dirty="0"/>
              <a:t>L. </a:t>
            </a:r>
            <a:r>
              <a:rPr lang="fr-FR" sz="2400" b="1" dirty="0" err="1"/>
              <a:t>subsp</a:t>
            </a:r>
            <a:r>
              <a:rPr lang="fr-FR" sz="2400" b="1" dirty="0"/>
              <a:t>. </a:t>
            </a:r>
            <a:r>
              <a:rPr lang="fr-FR" sz="2400" b="1" i="1" dirty="0" err="1"/>
              <a:t>durum</a:t>
            </a:r>
            <a:r>
              <a:rPr lang="fr-FR" sz="2400" b="1" dirty="0"/>
              <a:t>)</a:t>
            </a:r>
          </a:p>
          <a:p>
            <a:r>
              <a:rPr lang="fr-FR" dirty="0"/>
              <a:t>&gt; </a:t>
            </a:r>
            <a:r>
              <a:rPr lang="fr-FR" dirty="0">
                <a:latin typeface="AdvTimes_new"/>
              </a:rPr>
              <a:t>Le blé dur fait partie de l'histoire et de la tradition du pourtour méditerranéen</a:t>
            </a:r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B5E90E-FB8B-9E8A-966B-0EFEBBE7420B}"/>
              </a:ext>
            </a:extLst>
          </p:cNvPr>
          <p:cNvSpPr/>
          <p:nvPr/>
        </p:nvSpPr>
        <p:spPr>
          <a:xfrm>
            <a:off x="7976954" y="3818754"/>
            <a:ext cx="37969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/>
              <a:t>Surfaces cultivées en blé dur en France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59FB401-4AA5-40AF-D9E7-C2D6D42241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0256" y="884885"/>
            <a:ext cx="3145481" cy="291939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81A090F-EE5B-9460-1C77-917DD69A6161}"/>
              </a:ext>
            </a:extLst>
          </p:cNvPr>
          <p:cNvSpPr txBox="1"/>
          <p:nvPr/>
        </p:nvSpPr>
        <p:spPr>
          <a:xfrm>
            <a:off x="9551942" y="1397827"/>
            <a:ext cx="43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8BC95C7-515A-8C65-E627-1E6F9CC73AC2}"/>
              </a:ext>
            </a:extLst>
          </p:cNvPr>
          <p:cNvSpPr txBox="1"/>
          <p:nvPr/>
        </p:nvSpPr>
        <p:spPr>
          <a:xfrm>
            <a:off x="9479055" y="2910275"/>
            <a:ext cx="58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SW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C270D58-F910-A87A-E389-0FDF1190BB4E}"/>
              </a:ext>
            </a:extLst>
          </p:cNvPr>
          <p:cNvSpPr txBox="1"/>
          <p:nvPr/>
        </p:nvSpPr>
        <p:spPr>
          <a:xfrm>
            <a:off x="10386829" y="2632845"/>
            <a:ext cx="58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SE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934909B-4DCF-6E4B-4B9F-E541380FBB40}"/>
              </a:ext>
            </a:extLst>
          </p:cNvPr>
          <p:cNvSpPr txBox="1"/>
          <p:nvPr/>
        </p:nvSpPr>
        <p:spPr>
          <a:xfrm>
            <a:off x="8925636" y="1920881"/>
            <a:ext cx="46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</a:t>
            </a:r>
          </a:p>
        </p:txBody>
      </p:sp>
    </p:spTree>
    <p:extLst>
      <p:ext uri="{BB962C8B-B14F-4D97-AF65-F5344CB8AC3E}">
        <p14:creationId xmlns:p14="http://schemas.microsoft.com/office/powerpoint/2010/main" val="2592441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0F831EF-E662-E08C-CFAE-5518A91C9544}"/>
              </a:ext>
            </a:extLst>
          </p:cNvPr>
          <p:cNvSpPr txBox="1"/>
          <p:nvPr/>
        </p:nvSpPr>
        <p:spPr>
          <a:xfrm>
            <a:off x="506324" y="2934335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BC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28342013-6A7A-85D4-C98C-697599F96AE3}"/>
              </a:ext>
            </a:extLst>
          </p:cNvPr>
          <p:cNvSpPr/>
          <p:nvPr/>
        </p:nvSpPr>
        <p:spPr>
          <a:xfrm>
            <a:off x="506321" y="4508653"/>
            <a:ext cx="1440013" cy="529552"/>
          </a:xfrm>
          <a:prstGeom prst="roundRect">
            <a:avLst/>
          </a:prstGeom>
          <a:noFill/>
          <a:ln w="53975">
            <a:solidFill>
              <a:schemeClr val="accent2">
                <a:lumMod val="75000"/>
              </a:schemeClr>
            </a:solidFill>
            <a:prstDash val="dash"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2D5C0D2-9D89-1921-F7FC-F7446E61DEF2}"/>
              </a:ext>
            </a:extLst>
          </p:cNvPr>
          <p:cNvSpPr txBox="1"/>
          <p:nvPr/>
        </p:nvSpPr>
        <p:spPr>
          <a:xfrm>
            <a:off x="506324" y="2181589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Parents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Identification des résistances dans le blé dur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20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C9043E5-AD0C-4BA1-9613-4562E183E177}"/>
              </a:ext>
            </a:extLst>
          </p:cNvPr>
          <p:cNvSpPr txBox="1"/>
          <p:nvPr/>
        </p:nvSpPr>
        <p:spPr>
          <a:xfrm>
            <a:off x="506324" y="3700936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BC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  <a:r>
              <a:rPr lang="fr-FR" sz="2400" dirty="0">
                <a:solidFill>
                  <a:srgbClr val="63A537"/>
                </a:solidFill>
              </a:rPr>
              <a:t>S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EFE2D8-8888-2258-C2E5-36EF49C20B5E}"/>
              </a:ext>
            </a:extLst>
          </p:cNvPr>
          <p:cNvSpPr txBox="1"/>
          <p:nvPr/>
        </p:nvSpPr>
        <p:spPr>
          <a:xfrm>
            <a:off x="506323" y="4522957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BC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  <a:r>
              <a:rPr lang="fr-FR" sz="2400" dirty="0">
                <a:solidFill>
                  <a:srgbClr val="63A537"/>
                </a:solidFill>
              </a:rPr>
              <a:t>S</a:t>
            </a:r>
            <a:r>
              <a:rPr lang="fr-FR" sz="2400" baseline="-25000" dirty="0">
                <a:solidFill>
                  <a:srgbClr val="63A537"/>
                </a:solidFill>
              </a:rPr>
              <a:t>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CCC51B8-63AC-F342-35F6-97DDB966D800}"/>
              </a:ext>
            </a:extLst>
          </p:cNvPr>
          <p:cNvSpPr txBox="1"/>
          <p:nvPr/>
        </p:nvSpPr>
        <p:spPr>
          <a:xfrm>
            <a:off x="506322" y="5358832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BC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  <a:r>
              <a:rPr lang="fr-FR" sz="2400" dirty="0">
                <a:solidFill>
                  <a:srgbClr val="63A537"/>
                </a:solidFill>
              </a:rPr>
              <a:t>S</a:t>
            </a:r>
            <a:r>
              <a:rPr lang="fr-FR" sz="2400" baseline="-25000" dirty="0">
                <a:solidFill>
                  <a:srgbClr val="63A537"/>
                </a:solidFill>
              </a:rPr>
              <a:t>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FBEACEF-A7DF-712F-19F3-3B76A8C35745}"/>
              </a:ext>
            </a:extLst>
          </p:cNvPr>
          <p:cNvSpPr txBox="1"/>
          <p:nvPr/>
        </p:nvSpPr>
        <p:spPr>
          <a:xfrm>
            <a:off x="506322" y="6194700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BC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  <a:r>
              <a:rPr lang="fr-FR" sz="2400" dirty="0">
                <a:solidFill>
                  <a:srgbClr val="63A537"/>
                </a:solidFill>
              </a:rPr>
              <a:t>S</a:t>
            </a:r>
            <a:r>
              <a:rPr lang="fr-FR" sz="2400" baseline="-25000" dirty="0">
                <a:solidFill>
                  <a:srgbClr val="63A537"/>
                </a:solidFill>
              </a:rPr>
              <a:t>4</a:t>
            </a:r>
          </a:p>
        </p:txBody>
      </p:sp>
      <p:sp>
        <p:nvSpPr>
          <p:cNvPr id="11" name="Flèche : bas 10">
            <a:extLst>
              <a:ext uri="{FF2B5EF4-FFF2-40B4-BE49-F238E27FC236}">
                <a16:creationId xmlns:a16="http://schemas.microsoft.com/office/drawing/2014/main" id="{3B361D6A-CC3A-A18A-17D7-476C36DB605A}"/>
              </a:ext>
            </a:extLst>
          </p:cNvPr>
          <p:cNvSpPr/>
          <p:nvPr/>
        </p:nvSpPr>
        <p:spPr>
          <a:xfrm>
            <a:off x="1154286" y="2624141"/>
            <a:ext cx="148041" cy="343036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3A537"/>
              </a:solidFill>
            </a:endParaRPr>
          </a:p>
        </p:txBody>
      </p:sp>
      <p:sp>
        <p:nvSpPr>
          <p:cNvPr id="14" name="Flèche : bas 13">
            <a:extLst>
              <a:ext uri="{FF2B5EF4-FFF2-40B4-BE49-F238E27FC236}">
                <a16:creationId xmlns:a16="http://schemas.microsoft.com/office/drawing/2014/main" id="{E286885C-7B3B-ED04-0419-19B68FA6E4DC}"/>
              </a:ext>
            </a:extLst>
          </p:cNvPr>
          <p:cNvSpPr/>
          <p:nvPr/>
        </p:nvSpPr>
        <p:spPr>
          <a:xfrm>
            <a:off x="1154285" y="3376950"/>
            <a:ext cx="148041" cy="343036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3A537"/>
              </a:solidFill>
            </a:endParaRPr>
          </a:p>
        </p:txBody>
      </p:sp>
      <p:sp>
        <p:nvSpPr>
          <p:cNvPr id="15" name="Flèche : bas 14">
            <a:extLst>
              <a:ext uri="{FF2B5EF4-FFF2-40B4-BE49-F238E27FC236}">
                <a16:creationId xmlns:a16="http://schemas.microsoft.com/office/drawing/2014/main" id="{E214D9C0-F470-31A8-48EA-E2DB6286F40C}"/>
              </a:ext>
            </a:extLst>
          </p:cNvPr>
          <p:cNvSpPr/>
          <p:nvPr/>
        </p:nvSpPr>
        <p:spPr>
          <a:xfrm>
            <a:off x="1154285" y="4212889"/>
            <a:ext cx="148041" cy="343036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3A537"/>
              </a:solidFill>
            </a:endParaRPr>
          </a:p>
        </p:txBody>
      </p:sp>
      <p:sp>
        <p:nvSpPr>
          <p:cNvPr id="16" name="Flèche : bas 15">
            <a:extLst>
              <a:ext uri="{FF2B5EF4-FFF2-40B4-BE49-F238E27FC236}">
                <a16:creationId xmlns:a16="http://schemas.microsoft.com/office/drawing/2014/main" id="{5D0CD5B3-0D59-4063-2AA5-DE5CBE2E89AD}"/>
              </a:ext>
            </a:extLst>
          </p:cNvPr>
          <p:cNvSpPr/>
          <p:nvPr/>
        </p:nvSpPr>
        <p:spPr>
          <a:xfrm>
            <a:off x="1154285" y="5048765"/>
            <a:ext cx="148041" cy="343036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3A537"/>
              </a:solidFill>
            </a:endParaRPr>
          </a:p>
        </p:txBody>
      </p:sp>
      <p:sp>
        <p:nvSpPr>
          <p:cNvPr id="17" name="Flèche : bas 16">
            <a:extLst>
              <a:ext uri="{FF2B5EF4-FFF2-40B4-BE49-F238E27FC236}">
                <a16:creationId xmlns:a16="http://schemas.microsoft.com/office/drawing/2014/main" id="{9E978B74-8E0E-869C-C3B3-0951ED8E0A6C}"/>
              </a:ext>
            </a:extLst>
          </p:cNvPr>
          <p:cNvSpPr/>
          <p:nvPr/>
        </p:nvSpPr>
        <p:spPr>
          <a:xfrm>
            <a:off x="1154285" y="5834352"/>
            <a:ext cx="148041" cy="343036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3A537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2BE8306-A52F-E150-7BE6-B812C38146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1250"/>
          <a:stretch/>
        </p:blipFill>
        <p:spPr>
          <a:xfrm>
            <a:off x="10289010" y="1230291"/>
            <a:ext cx="1124611" cy="259991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9332630-DBA5-D3FD-3CE1-064D9C25B086}"/>
              </a:ext>
            </a:extLst>
          </p:cNvPr>
          <p:cNvSpPr/>
          <p:nvPr/>
        </p:nvSpPr>
        <p:spPr>
          <a:xfrm>
            <a:off x="601410" y="1064448"/>
            <a:ext cx="93461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/>
              <a:t>Cartographie de précision de trois QTL de résistance</a:t>
            </a: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AD1B13A5-ADA3-BBF2-A25F-5BB0BCC14830}"/>
              </a:ext>
            </a:extLst>
          </p:cNvPr>
          <p:cNvGrpSpPr/>
          <p:nvPr/>
        </p:nvGrpSpPr>
        <p:grpSpPr>
          <a:xfrm>
            <a:off x="2404340" y="1811962"/>
            <a:ext cx="7519824" cy="1935871"/>
            <a:chOff x="2357760" y="2319038"/>
            <a:chExt cx="7519824" cy="1935871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00FF162B-1E92-CA62-7568-DCD810675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57760" y="2319820"/>
              <a:ext cx="2023831" cy="1620000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6F298A3D-D02E-93DF-924A-38BEFCD060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84203" y="2319038"/>
              <a:ext cx="1632890" cy="1620000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A6C3031D-B3B3-3C39-7A10-80CDEA6B1E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53753" y="2319038"/>
              <a:ext cx="2023831" cy="1623874"/>
            </a:xfrm>
            <a:prstGeom prst="rect">
              <a:avLst/>
            </a:prstGeom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02D4FBCD-D8DB-2FE4-123F-151222B36949}"/>
                </a:ext>
              </a:extLst>
            </p:cNvPr>
            <p:cNvSpPr txBox="1"/>
            <p:nvPr/>
          </p:nvSpPr>
          <p:spPr>
            <a:xfrm>
              <a:off x="2357760" y="3939038"/>
              <a:ext cx="14210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Semis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2E9F024D-C6E8-A097-D02F-994D2146CA5D}"/>
                </a:ext>
              </a:extLst>
            </p:cNvPr>
            <p:cNvSpPr txBox="1"/>
            <p:nvPr/>
          </p:nvSpPr>
          <p:spPr>
            <a:xfrm>
              <a:off x="6184203" y="3947132"/>
              <a:ext cx="14210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Sélection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68D3F7A6-DC3C-A791-0E5F-570230762E76}"/>
                </a:ext>
              </a:extLst>
            </p:cNvPr>
            <p:cNvSpPr txBox="1"/>
            <p:nvPr/>
          </p:nvSpPr>
          <p:spPr>
            <a:xfrm>
              <a:off x="7853753" y="3939037"/>
              <a:ext cx="14210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Multiplication</a:t>
              </a:r>
            </a:p>
          </p:txBody>
        </p:sp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2678074C-E189-481C-F460-0A885F372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1624" y="2319038"/>
              <a:ext cx="1765919" cy="1620000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BC19010A-F2EF-6FF7-7294-C3DA540D93D1}"/>
                </a:ext>
              </a:extLst>
            </p:cNvPr>
            <p:cNvSpPr txBox="1"/>
            <p:nvPr/>
          </p:nvSpPr>
          <p:spPr>
            <a:xfrm>
              <a:off x="4351724" y="3939037"/>
              <a:ext cx="14210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Génotypage</a:t>
              </a:r>
            </a:p>
          </p:txBody>
        </p:sp>
      </p:grpSp>
      <p:graphicFrame>
        <p:nvGraphicFramePr>
          <p:cNvPr id="38" name="Tableau 37">
            <a:extLst>
              <a:ext uri="{FF2B5EF4-FFF2-40B4-BE49-F238E27FC236}">
                <a16:creationId xmlns:a16="http://schemas.microsoft.com/office/drawing/2014/main" id="{117214FE-F402-1299-81E1-C3F1019AF9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333176"/>
              </p:ext>
            </p:extLst>
          </p:nvPr>
        </p:nvGraphicFramePr>
        <p:xfrm>
          <a:off x="2376811" y="3931768"/>
          <a:ext cx="7589803" cy="2667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6081">
                  <a:extLst>
                    <a:ext uri="{9D8B030D-6E8A-4147-A177-3AD203B41FA5}">
                      <a16:colId xmlns:a16="http://schemas.microsoft.com/office/drawing/2014/main" val="4140326083"/>
                    </a:ext>
                  </a:extLst>
                </a:gridCol>
                <a:gridCol w="1284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8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6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6763">
                  <a:extLst>
                    <a:ext uri="{9D8B030D-6E8A-4147-A177-3AD203B41FA5}">
                      <a16:colId xmlns:a16="http://schemas.microsoft.com/office/drawing/2014/main" val="2128201195"/>
                    </a:ext>
                  </a:extLst>
                </a:gridCol>
                <a:gridCol w="1166763">
                  <a:extLst>
                    <a:ext uri="{9D8B030D-6E8A-4147-A177-3AD203B41FA5}">
                      <a16:colId xmlns:a16="http://schemas.microsoft.com/office/drawing/2014/main" val="3279334678"/>
                    </a:ext>
                  </a:extLst>
                </a:gridCol>
              </a:tblGrid>
              <a:tr h="594668"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Criblage BC</a:t>
                      </a:r>
                      <a:r>
                        <a:rPr lang="fr-FR" sz="140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fr-FR" sz="1400" baseline="-25000" dirty="0">
                          <a:solidFill>
                            <a:schemeClr val="tx1"/>
                          </a:solidFill>
                        </a:rPr>
                        <a:t>1 </a:t>
                      </a:r>
                      <a:endParaRPr lang="fr-FR" sz="1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Criblage BC</a:t>
                      </a:r>
                      <a:r>
                        <a:rPr lang="fr-FR" sz="1400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fr-FR" sz="140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2022-2023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889">
                <a:tc>
                  <a:txBody>
                    <a:bodyPr/>
                    <a:lstStyle/>
                    <a:p>
                      <a:r>
                        <a:rPr lang="fr-FR" sz="1400" b="1" i="1" dirty="0"/>
                        <a:t>Population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i="1" dirty="0"/>
                        <a:t>QTL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1" dirty="0"/>
                        <a:t>Plant NR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1" dirty="0" err="1"/>
                        <a:t>Recomb</a:t>
                      </a:r>
                      <a:r>
                        <a:rPr lang="fr-FR" sz="1400" b="1" i="1" dirty="0"/>
                        <a:t>.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1" dirty="0"/>
                        <a:t>Plant NR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1" dirty="0" err="1"/>
                        <a:t>Recomb</a:t>
                      </a:r>
                      <a:r>
                        <a:rPr lang="fr-FR" sz="1400" b="1" i="1" dirty="0"/>
                        <a:t>. 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7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NF-204 X </a:t>
                      </a:r>
                      <a:r>
                        <a:rPr lang="fr-FR" sz="14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Fabulis</a:t>
                      </a:r>
                      <a:endParaRPr lang="fr-FR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1400" b="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qPS-NOB-1B-1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2000</a:t>
                      </a: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1470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3A537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54</a:t>
                      </a:r>
                      <a:endParaRPr lang="fr-FR" sz="1400" b="0" i="0" u="none" strike="noStrike" kern="1200" baseline="0" dirty="0">
                        <a:solidFill>
                          <a:srgbClr val="63A53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7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PM-904 X Miradoux</a:t>
                      </a: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1400" b="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qPT-PAS-7B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677</a:t>
                      </a: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966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3A537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65</a:t>
                      </a:r>
                      <a:endParaRPr lang="fr-FR" sz="1400" b="0" i="0" u="none" strike="noStrike" kern="1200" baseline="0" dirty="0">
                        <a:solidFill>
                          <a:srgbClr val="63A53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877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PM-808 x Miradoux</a:t>
                      </a: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1400" b="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qZT-PAS-6A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1200</a:t>
                      </a:r>
                    </a:p>
                  </a:txBody>
                  <a:tcPr marL="44450" marR="4445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1321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i="0" u="none" strike="noStrike" kern="1200" baseline="0" dirty="0">
                          <a:solidFill>
                            <a:srgbClr val="63A537"/>
                          </a:solidFill>
                          <a:latin typeface="+mn-lt"/>
                          <a:ea typeface="+mn-ea"/>
                          <a:cs typeface="+mn-cs"/>
                        </a:rPr>
                        <a:t>93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774">
                <a:tc>
                  <a:txBody>
                    <a:bodyPr/>
                    <a:lstStyle/>
                    <a:p>
                      <a:pPr algn="l"/>
                      <a:endParaRPr lang="fr-FR" sz="1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fr-FR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5077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400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/>
                        <a:t>3757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rgbClr val="63A537"/>
                          </a:solidFill>
                        </a:rPr>
                        <a:t>212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6" name="Groupe 5">
            <a:extLst>
              <a:ext uri="{FF2B5EF4-FFF2-40B4-BE49-F238E27FC236}">
                <a16:creationId xmlns:a16="http://schemas.microsoft.com/office/drawing/2014/main" id="{C108A92E-EB90-04C8-4247-4ED500758674}"/>
              </a:ext>
            </a:extLst>
          </p:cNvPr>
          <p:cNvGrpSpPr/>
          <p:nvPr/>
        </p:nvGrpSpPr>
        <p:grpSpPr>
          <a:xfrm>
            <a:off x="10752085" y="4984622"/>
            <a:ext cx="691215" cy="1208121"/>
            <a:chOff x="6840354" y="5044842"/>
            <a:chExt cx="691215" cy="1208121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5EC94639-C9DE-E5F2-4993-3AFA820B9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1644" y="5289384"/>
              <a:ext cx="528637" cy="963579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88A4570A-F77A-E471-0EF9-75DCCB730DFD}"/>
                </a:ext>
              </a:extLst>
            </p:cNvPr>
            <p:cNvSpPr txBox="1"/>
            <p:nvPr/>
          </p:nvSpPr>
          <p:spPr>
            <a:xfrm>
              <a:off x="6840354" y="5044842"/>
              <a:ext cx="69121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TaBW35K</a:t>
              </a:r>
            </a:p>
          </p:txBody>
        </p:sp>
      </p:grpSp>
      <p:sp>
        <p:nvSpPr>
          <p:cNvPr id="22" name="Flèche : bas 21">
            <a:extLst>
              <a:ext uri="{FF2B5EF4-FFF2-40B4-BE49-F238E27FC236}">
                <a16:creationId xmlns:a16="http://schemas.microsoft.com/office/drawing/2014/main" id="{FBA49C37-ED21-690C-9F4D-1A9B49E44C82}"/>
              </a:ext>
            </a:extLst>
          </p:cNvPr>
          <p:cNvSpPr/>
          <p:nvPr/>
        </p:nvSpPr>
        <p:spPr>
          <a:xfrm rot="16200000">
            <a:off x="10062703" y="5296421"/>
            <a:ext cx="593293" cy="563297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3A5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276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0F831EF-E662-E08C-CFAE-5518A91C9544}"/>
              </a:ext>
            </a:extLst>
          </p:cNvPr>
          <p:cNvSpPr txBox="1"/>
          <p:nvPr/>
        </p:nvSpPr>
        <p:spPr>
          <a:xfrm>
            <a:off x="506324" y="2934335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BC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6E769F9A-294A-69A1-C592-38F1142E4206}"/>
              </a:ext>
            </a:extLst>
          </p:cNvPr>
          <p:cNvSpPr/>
          <p:nvPr/>
        </p:nvSpPr>
        <p:spPr>
          <a:xfrm>
            <a:off x="506321" y="6183146"/>
            <a:ext cx="1440013" cy="529552"/>
          </a:xfrm>
          <a:prstGeom prst="roundRect">
            <a:avLst/>
          </a:prstGeom>
          <a:noFill/>
          <a:ln w="53975">
            <a:solidFill>
              <a:schemeClr val="accent2">
                <a:lumMod val="75000"/>
              </a:schemeClr>
            </a:solidFill>
            <a:prstDash val="dash"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2D5C0D2-9D89-1921-F7FC-F7446E61DEF2}"/>
              </a:ext>
            </a:extLst>
          </p:cNvPr>
          <p:cNvSpPr txBox="1"/>
          <p:nvPr/>
        </p:nvSpPr>
        <p:spPr>
          <a:xfrm>
            <a:off x="506324" y="2181589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Parents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Identification des résistances dans le blé dur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21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C9043E5-AD0C-4BA1-9613-4562E183E177}"/>
              </a:ext>
            </a:extLst>
          </p:cNvPr>
          <p:cNvSpPr txBox="1"/>
          <p:nvPr/>
        </p:nvSpPr>
        <p:spPr>
          <a:xfrm>
            <a:off x="506324" y="3700936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BC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  <a:r>
              <a:rPr lang="fr-FR" sz="2400" dirty="0">
                <a:solidFill>
                  <a:srgbClr val="63A537"/>
                </a:solidFill>
              </a:rPr>
              <a:t>S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EFE2D8-8888-2258-C2E5-36EF49C20B5E}"/>
              </a:ext>
            </a:extLst>
          </p:cNvPr>
          <p:cNvSpPr txBox="1"/>
          <p:nvPr/>
        </p:nvSpPr>
        <p:spPr>
          <a:xfrm>
            <a:off x="506323" y="4522957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BC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  <a:r>
              <a:rPr lang="fr-FR" sz="2400" dirty="0">
                <a:solidFill>
                  <a:srgbClr val="63A537"/>
                </a:solidFill>
              </a:rPr>
              <a:t>S</a:t>
            </a:r>
            <a:r>
              <a:rPr lang="fr-FR" sz="2400" baseline="-25000" dirty="0">
                <a:solidFill>
                  <a:srgbClr val="63A537"/>
                </a:solidFill>
              </a:rPr>
              <a:t>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CCC51B8-63AC-F342-35F6-97DDB966D800}"/>
              </a:ext>
            </a:extLst>
          </p:cNvPr>
          <p:cNvSpPr txBox="1"/>
          <p:nvPr/>
        </p:nvSpPr>
        <p:spPr>
          <a:xfrm>
            <a:off x="506322" y="5358832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BC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  <a:r>
              <a:rPr lang="fr-FR" sz="2400" dirty="0">
                <a:solidFill>
                  <a:srgbClr val="63A537"/>
                </a:solidFill>
              </a:rPr>
              <a:t>S</a:t>
            </a:r>
            <a:r>
              <a:rPr lang="fr-FR" sz="2400" baseline="-25000" dirty="0">
                <a:solidFill>
                  <a:srgbClr val="63A537"/>
                </a:solidFill>
              </a:rPr>
              <a:t>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FBEACEF-A7DF-712F-19F3-3B76A8C35745}"/>
              </a:ext>
            </a:extLst>
          </p:cNvPr>
          <p:cNvSpPr txBox="1"/>
          <p:nvPr/>
        </p:nvSpPr>
        <p:spPr>
          <a:xfrm>
            <a:off x="506322" y="6194700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BC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  <a:r>
              <a:rPr lang="fr-FR" sz="2400" dirty="0">
                <a:solidFill>
                  <a:srgbClr val="63A537"/>
                </a:solidFill>
              </a:rPr>
              <a:t>S</a:t>
            </a:r>
            <a:r>
              <a:rPr lang="fr-FR" sz="2400" baseline="-25000" dirty="0">
                <a:solidFill>
                  <a:srgbClr val="63A537"/>
                </a:solidFill>
              </a:rPr>
              <a:t>4</a:t>
            </a:r>
          </a:p>
        </p:txBody>
      </p:sp>
      <p:sp>
        <p:nvSpPr>
          <p:cNvPr id="11" name="Flèche : bas 10">
            <a:extLst>
              <a:ext uri="{FF2B5EF4-FFF2-40B4-BE49-F238E27FC236}">
                <a16:creationId xmlns:a16="http://schemas.microsoft.com/office/drawing/2014/main" id="{3B361D6A-CC3A-A18A-17D7-476C36DB605A}"/>
              </a:ext>
            </a:extLst>
          </p:cNvPr>
          <p:cNvSpPr/>
          <p:nvPr/>
        </p:nvSpPr>
        <p:spPr>
          <a:xfrm>
            <a:off x="1154286" y="2624141"/>
            <a:ext cx="148041" cy="343036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3A537"/>
              </a:solidFill>
            </a:endParaRPr>
          </a:p>
        </p:txBody>
      </p:sp>
      <p:sp>
        <p:nvSpPr>
          <p:cNvPr id="14" name="Flèche : bas 13">
            <a:extLst>
              <a:ext uri="{FF2B5EF4-FFF2-40B4-BE49-F238E27FC236}">
                <a16:creationId xmlns:a16="http://schemas.microsoft.com/office/drawing/2014/main" id="{E286885C-7B3B-ED04-0419-19B68FA6E4DC}"/>
              </a:ext>
            </a:extLst>
          </p:cNvPr>
          <p:cNvSpPr/>
          <p:nvPr/>
        </p:nvSpPr>
        <p:spPr>
          <a:xfrm>
            <a:off x="1154285" y="3376950"/>
            <a:ext cx="148041" cy="343036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3A537"/>
              </a:solidFill>
            </a:endParaRPr>
          </a:p>
        </p:txBody>
      </p:sp>
      <p:sp>
        <p:nvSpPr>
          <p:cNvPr id="15" name="Flèche : bas 14">
            <a:extLst>
              <a:ext uri="{FF2B5EF4-FFF2-40B4-BE49-F238E27FC236}">
                <a16:creationId xmlns:a16="http://schemas.microsoft.com/office/drawing/2014/main" id="{E214D9C0-F470-31A8-48EA-E2DB6286F40C}"/>
              </a:ext>
            </a:extLst>
          </p:cNvPr>
          <p:cNvSpPr/>
          <p:nvPr/>
        </p:nvSpPr>
        <p:spPr>
          <a:xfrm>
            <a:off x="1154285" y="4212889"/>
            <a:ext cx="148041" cy="343036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3A537"/>
              </a:solidFill>
            </a:endParaRPr>
          </a:p>
        </p:txBody>
      </p:sp>
      <p:sp>
        <p:nvSpPr>
          <p:cNvPr id="16" name="Flèche : bas 15">
            <a:extLst>
              <a:ext uri="{FF2B5EF4-FFF2-40B4-BE49-F238E27FC236}">
                <a16:creationId xmlns:a16="http://schemas.microsoft.com/office/drawing/2014/main" id="{5D0CD5B3-0D59-4063-2AA5-DE5CBE2E89AD}"/>
              </a:ext>
            </a:extLst>
          </p:cNvPr>
          <p:cNvSpPr/>
          <p:nvPr/>
        </p:nvSpPr>
        <p:spPr>
          <a:xfrm>
            <a:off x="1154285" y="5048765"/>
            <a:ext cx="148041" cy="343036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3A537"/>
              </a:solidFill>
            </a:endParaRPr>
          </a:p>
        </p:txBody>
      </p:sp>
      <p:sp>
        <p:nvSpPr>
          <p:cNvPr id="17" name="Flèche : bas 16">
            <a:extLst>
              <a:ext uri="{FF2B5EF4-FFF2-40B4-BE49-F238E27FC236}">
                <a16:creationId xmlns:a16="http://schemas.microsoft.com/office/drawing/2014/main" id="{9E978B74-8E0E-869C-C3B3-0951ED8E0A6C}"/>
              </a:ext>
            </a:extLst>
          </p:cNvPr>
          <p:cNvSpPr/>
          <p:nvPr/>
        </p:nvSpPr>
        <p:spPr>
          <a:xfrm>
            <a:off x="1154285" y="5834352"/>
            <a:ext cx="148041" cy="343036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3A537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2BE8306-A52F-E150-7BE6-B812C38146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1250"/>
          <a:stretch/>
        </p:blipFill>
        <p:spPr>
          <a:xfrm>
            <a:off x="10289010" y="1230291"/>
            <a:ext cx="1124611" cy="259991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9332630-DBA5-D3FD-3CE1-064D9C25B086}"/>
              </a:ext>
            </a:extLst>
          </p:cNvPr>
          <p:cNvSpPr/>
          <p:nvPr/>
        </p:nvSpPr>
        <p:spPr>
          <a:xfrm>
            <a:off x="601410" y="1064448"/>
            <a:ext cx="93461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/>
              <a:t>Cartographie de précision de trois QTL de résistance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9C51FD5-38CD-66A1-1EA4-8088D31B4C0E}"/>
              </a:ext>
            </a:extLst>
          </p:cNvPr>
          <p:cNvSpPr txBox="1"/>
          <p:nvPr/>
        </p:nvSpPr>
        <p:spPr>
          <a:xfrm>
            <a:off x="2973650" y="2181589"/>
            <a:ext cx="6973914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i="1" kern="1200" dirty="0">
                <a:latin typeface="+mn-lt"/>
                <a:ea typeface="+mn-ea"/>
                <a:cs typeface="+mn-cs"/>
              </a:rPr>
              <a:t>qPS-NOB-1B-1</a:t>
            </a:r>
          </a:p>
          <a:p>
            <a:r>
              <a:rPr lang="fr-FR" dirty="0"/>
              <a:t>&gt; Evaluation des 65 individus recombinants avec la souche Warrior(-)</a:t>
            </a:r>
            <a:endParaRPr lang="fr-FR" sz="2400" dirty="0"/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22D1A247-4675-9A24-E532-D133B2C1F0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9314" y="3161632"/>
            <a:ext cx="2427824" cy="2243329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BFF6AD80-79F5-8771-2B5D-A7952C9815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3650" y="3161633"/>
            <a:ext cx="2427824" cy="2243329"/>
          </a:xfrm>
          <a:prstGeom prst="rect">
            <a:avLst/>
          </a:prstGeom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2292B65B-F68A-8C1A-1E3B-52005CFA2F93}"/>
              </a:ext>
            </a:extLst>
          </p:cNvPr>
          <p:cNvSpPr txBox="1"/>
          <p:nvPr/>
        </p:nvSpPr>
        <p:spPr>
          <a:xfrm>
            <a:off x="3214478" y="5520785"/>
            <a:ext cx="1946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Lignées résistantes</a:t>
            </a:r>
          </a:p>
          <a:p>
            <a:pPr algn="ctr"/>
            <a:r>
              <a:rPr lang="fr-FR" dirty="0"/>
              <a:t>n = 23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A8A2F877-90F5-978D-7D4A-4F6F7CE88D6B}"/>
              </a:ext>
            </a:extLst>
          </p:cNvPr>
          <p:cNvSpPr txBox="1"/>
          <p:nvPr/>
        </p:nvSpPr>
        <p:spPr>
          <a:xfrm>
            <a:off x="5938591" y="5523373"/>
            <a:ext cx="1789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Lignées sensibles</a:t>
            </a:r>
          </a:p>
          <a:p>
            <a:pPr algn="ctr"/>
            <a:r>
              <a:rPr lang="fr-FR" dirty="0"/>
              <a:t>n = 24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2798B6E-E712-1026-D987-3CD2C5354625}"/>
              </a:ext>
            </a:extLst>
          </p:cNvPr>
          <p:cNvGrpSpPr/>
          <p:nvPr/>
        </p:nvGrpSpPr>
        <p:grpSpPr>
          <a:xfrm>
            <a:off x="10752085" y="4984622"/>
            <a:ext cx="691215" cy="1208121"/>
            <a:chOff x="6840354" y="5044842"/>
            <a:chExt cx="691215" cy="1208121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2F651FBC-0BE4-AADE-DFFF-9482955DB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1644" y="5289384"/>
              <a:ext cx="528637" cy="963579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55A3C43D-AE1A-CD84-19F8-4DF8500ED368}"/>
                </a:ext>
              </a:extLst>
            </p:cNvPr>
            <p:cNvSpPr txBox="1"/>
            <p:nvPr/>
          </p:nvSpPr>
          <p:spPr>
            <a:xfrm>
              <a:off x="6840354" y="5044842"/>
              <a:ext cx="69121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TaBW35K</a:t>
              </a:r>
            </a:p>
          </p:txBody>
        </p:sp>
      </p:grpSp>
      <p:sp>
        <p:nvSpPr>
          <p:cNvPr id="20" name="Flèche : bas 19">
            <a:extLst>
              <a:ext uri="{FF2B5EF4-FFF2-40B4-BE49-F238E27FC236}">
                <a16:creationId xmlns:a16="http://schemas.microsoft.com/office/drawing/2014/main" id="{C0C32D51-F03C-F11D-95C7-394D52802F84}"/>
              </a:ext>
            </a:extLst>
          </p:cNvPr>
          <p:cNvSpPr/>
          <p:nvPr/>
        </p:nvSpPr>
        <p:spPr>
          <a:xfrm rot="16200000">
            <a:off x="10062703" y="5296421"/>
            <a:ext cx="593293" cy="563297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3A5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018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0F831EF-E662-E08C-CFAE-5518A91C9544}"/>
              </a:ext>
            </a:extLst>
          </p:cNvPr>
          <p:cNvSpPr txBox="1"/>
          <p:nvPr/>
        </p:nvSpPr>
        <p:spPr>
          <a:xfrm>
            <a:off x="506324" y="2934335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BC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6E769F9A-294A-69A1-C592-38F1142E4206}"/>
              </a:ext>
            </a:extLst>
          </p:cNvPr>
          <p:cNvSpPr/>
          <p:nvPr/>
        </p:nvSpPr>
        <p:spPr>
          <a:xfrm>
            <a:off x="506321" y="6183146"/>
            <a:ext cx="1440013" cy="529552"/>
          </a:xfrm>
          <a:prstGeom prst="roundRect">
            <a:avLst/>
          </a:prstGeom>
          <a:noFill/>
          <a:ln w="53975">
            <a:solidFill>
              <a:schemeClr val="accent2">
                <a:lumMod val="75000"/>
              </a:schemeClr>
            </a:solidFill>
            <a:prstDash val="dash"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2D5C0D2-9D89-1921-F7FC-F7446E61DEF2}"/>
              </a:ext>
            </a:extLst>
          </p:cNvPr>
          <p:cNvSpPr txBox="1"/>
          <p:nvPr/>
        </p:nvSpPr>
        <p:spPr>
          <a:xfrm>
            <a:off x="506324" y="2181589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Parents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Identification des résistances dans le blé dur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22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C9043E5-AD0C-4BA1-9613-4562E183E177}"/>
              </a:ext>
            </a:extLst>
          </p:cNvPr>
          <p:cNvSpPr txBox="1"/>
          <p:nvPr/>
        </p:nvSpPr>
        <p:spPr>
          <a:xfrm>
            <a:off x="506324" y="3700936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BC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  <a:r>
              <a:rPr lang="fr-FR" sz="2400" dirty="0">
                <a:solidFill>
                  <a:srgbClr val="63A537"/>
                </a:solidFill>
              </a:rPr>
              <a:t>S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EFE2D8-8888-2258-C2E5-36EF49C20B5E}"/>
              </a:ext>
            </a:extLst>
          </p:cNvPr>
          <p:cNvSpPr txBox="1"/>
          <p:nvPr/>
        </p:nvSpPr>
        <p:spPr>
          <a:xfrm>
            <a:off x="506323" y="4522957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BC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  <a:r>
              <a:rPr lang="fr-FR" sz="2400" dirty="0">
                <a:solidFill>
                  <a:srgbClr val="63A537"/>
                </a:solidFill>
              </a:rPr>
              <a:t>S</a:t>
            </a:r>
            <a:r>
              <a:rPr lang="fr-FR" sz="2400" baseline="-25000" dirty="0">
                <a:solidFill>
                  <a:srgbClr val="63A537"/>
                </a:solidFill>
              </a:rPr>
              <a:t>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CCC51B8-63AC-F342-35F6-97DDB966D800}"/>
              </a:ext>
            </a:extLst>
          </p:cNvPr>
          <p:cNvSpPr txBox="1"/>
          <p:nvPr/>
        </p:nvSpPr>
        <p:spPr>
          <a:xfrm>
            <a:off x="506322" y="5358832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BC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  <a:r>
              <a:rPr lang="fr-FR" sz="2400" dirty="0">
                <a:solidFill>
                  <a:srgbClr val="63A537"/>
                </a:solidFill>
              </a:rPr>
              <a:t>S</a:t>
            </a:r>
            <a:r>
              <a:rPr lang="fr-FR" sz="2400" baseline="-25000" dirty="0">
                <a:solidFill>
                  <a:srgbClr val="63A537"/>
                </a:solidFill>
              </a:rPr>
              <a:t>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FBEACEF-A7DF-712F-19F3-3B76A8C35745}"/>
              </a:ext>
            </a:extLst>
          </p:cNvPr>
          <p:cNvSpPr txBox="1"/>
          <p:nvPr/>
        </p:nvSpPr>
        <p:spPr>
          <a:xfrm>
            <a:off x="506322" y="6194700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BC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  <a:r>
              <a:rPr lang="fr-FR" sz="2400" dirty="0">
                <a:solidFill>
                  <a:srgbClr val="63A537"/>
                </a:solidFill>
              </a:rPr>
              <a:t>S</a:t>
            </a:r>
            <a:r>
              <a:rPr lang="fr-FR" sz="2400" baseline="-25000" dirty="0">
                <a:solidFill>
                  <a:srgbClr val="63A537"/>
                </a:solidFill>
              </a:rPr>
              <a:t>4</a:t>
            </a:r>
          </a:p>
        </p:txBody>
      </p:sp>
      <p:sp>
        <p:nvSpPr>
          <p:cNvPr id="11" name="Flèche : bas 10">
            <a:extLst>
              <a:ext uri="{FF2B5EF4-FFF2-40B4-BE49-F238E27FC236}">
                <a16:creationId xmlns:a16="http://schemas.microsoft.com/office/drawing/2014/main" id="{3B361D6A-CC3A-A18A-17D7-476C36DB605A}"/>
              </a:ext>
            </a:extLst>
          </p:cNvPr>
          <p:cNvSpPr/>
          <p:nvPr/>
        </p:nvSpPr>
        <p:spPr>
          <a:xfrm>
            <a:off x="1154286" y="2624141"/>
            <a:ext cx="148041" cy="343036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3A537"/>
              </a:solidFill>
            </a:endParaRPr>
          </a:p>
        </p:txBody>
      </p:sp>
      <p:sp>
        <p:nvSpPr>
          <p:cNvPr id="14" name="Flèche : bas 13">
            <a:extLst>
              <a:ext uri="{FF2B5EF4-FFF2-40B4-BE49-F238E27FC236}">
                <a16:creationId xmlns:a16="http://schemas.microsoft.com/office/drawing/2014/main" id="{E286885C-7B3B-ED04-0419-19B68FA6E4DC}"/>
              </a:ext>
            </a:extLst>
          </p:cNvPr>
          <p:cNvSpPr/>
          <p:nvPr/>
        </p:nvSpPr>
        <p:spPr>
          <a:xfrm>
            <a:off x="1154285" y="3376950"/>
            <a:ext cx="148041" cy="343036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3A537"/>
              </a:solidFill>
            </a:endParaRPr>
          </a:p>
        </p:txBody>
      </p:sp>
      <p:sp>
        <p:nvSpPr>
          <p:cNvPr id="15" name="Flèche : bas 14">
            <a:extLst>
              <a:ext uri="{FF2B5EF4-FFF2-40B4-BE49-F238E27FC236}">
                <a16:creationId xmlns:a16="http://schemas.microsoft.com/office/drawing/2014/main" id="{E214D9C0-F470-31A8-48EA-E2DB6286F40C}"/>
              </a:ext>
            </a:extLst>
          </p:cNvPr>
          <p:cNvSpPr/>
          <p:nvPr/>
        </p:nvSpPr>
        <p:spPr>
          <a:xfrm>
            <a:off x="1154285" y="4212889"/>
            <a:ext cx="148041" cy="343036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3A537"/>
              </a:solidFill>
            </a:endParaRPr>
          </a:p>
        </p:txBody>
      </p:sp>
      <p:sp>
        <p:nvSpPr>
          <p:cNvPr id="16" name="Flèche : bas 15">
            <a:extLst>
              <a:ext uri="{FF2B5EF4-FFF2-40B4-BE49-F238E27FC236}">
                <a16:creationId xmlns:a16="http://schemas.microsoft.com/office/drawing/2014/main" id="{5D0CD5B3-0D59-4063-2AA5-DE5CBE2E89AD}"/>
              </a:ext>
            </a:extLst>
          </p:cNvPr>
          <p:cNvSpPr/>
          <p:nvPr/>
        </p:nvSpPr>
        <p:spPr>
          <a:xfrm>
            <a:off x="1154285" y="5048765"/>
            <a:ext cx="148041" cy="343036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3A537"/>
              </a:solidFill>
            </a:endParaRPr>
          </a:p>
        </p:txBody>
      </p:sp>
      <p:sp>
        <p:nvSpPr>
          <p:cNvPr id="17" name="Flèche : bas 16">
            <a:extLst>
              <a:ext uri="{FF2B5EF4-FFF2-40B4-BE49-F238E27FC236}">
                <a16:creationId xmlns:a16="http://schemas.microsoft.com/office/drawing/2014/main" id="{9E978B74-8E0E-869C-C3B3-0951ED8E0A6C}"/>
              </a:ext>
            </a:extLst>
          </p:cNvPr>
          <p:cNvSpPr/>
          <p:nvPr/>
        </p:nvSpPr>
        <p:spPr>
          <a:xfrm>
            <a:off x="1154285" y="5834352"/>
            <a:ext cx="148041" cy="343036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3A537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2BE8306-A52F-E150-7BE6-B812C38146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1250"/>
          <a:stretch/>
        </p:blipFill>
        <p:spPr>
          <a:xfrm>
            <a:off x="10289010" y="1230291"/>
            <a:ext cx="1124611" cy="259991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9332630-DBA5-D3FD-3CE1-064D9C25B086}"/>
              </a:ext>
            </a:extLst>
          </p:cNvPr>
          <p:cNvSpPr/>
          <p:nvPr/>
        </p:nvSpPr>
        <p:spPr>
          <a:xfrm>
            <a:off x="601410" y="1064448"/>
            <a:ext cx="93461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/>
              <a:t>Cartographie de précision de trois QTL de résistance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9C51FD5-38CD-66A1-1EA4-8088D31B4C0E}"/>
              </a:ext>
            </a:extLst>
          </p:cNvPr>
          <p:cNvSpPr txBox="1"/>
          <p:nvPr/>
        </p:nvSpPr>
        <p:spPr>
          <a:xfrm>
            <a:off x="2973650" y="2181589"/>
            <a:ext cx="6973914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i="1" kern="1200" dirty="0">
                <a:latin typeface="+mn-lt"/>
                <a:ea typeface="+mn-ea"/>
                <a:cs typeface="+mn-cs"/>
              </a:rPr>
              <a:t>qPT-PAS-7B</a:t>
            </a:r>
          </a:p>
          <a:p>
            <a:r>
              <a:rPr lang="fr-FR" dirty="0"/>
              <a:t>&gt; Evaluation des 54 individus recombinants avec la souche BD12M119, virulente sur </a:t>
            </a:r>
            <a:r>
              <a:rPr lang="fr-FR" i="1" dirty="0"/>
              <a:t>Lr14a</a:t>
            </a:r>
            <a:endParaRPr lang="fr-FR" sz="2400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E0E71A0-AEBA-F2DC-CF3F-5E92FB78D98F}"/>
              </a:ext>
            </a:extLst>
          </p:cNvPr>
          <p:cNvSpPr txBox="1"/>
          <p:nvPr/>
        </p:nvSpPr>
        <p:spPr>
          <a:xfrm>
            <a:off x="3215374" y="5739154"/>
            <a:ext cx="1944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Lignées résistantes</a:t>
            </a:r>
          </a:p>
          <a:p>
            <a:pPr algn="ctr"/>
            <a:r>
              <a:rPr lang="fr-FR" dirty="0"/>
              <a:t>n=34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F014112-4717-9A35-B47A-4F315CFB3E27}"/>
              </a:ext>
            </a:extLst>
          </p:cNvPr>
          <p:cNvSpPr txBox="1"/>
          <p:nvPr/>
        </p:nvSpPr>
        <p:spPr>
          <a:xfrm>
            <a:off x="5938591" y="5741742"/>
            <a:ext cx="1789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Lignées sensibles</a:t>
            </a:r>
          </a:p>
          <a:p>
            <a:pPr algn="ctr"/>
            <a:r>
              <a:rPr lang="fr-FR" dirty="0"/>
              <a:t>n=29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E751B874-9B88-0A88-6824-4684915841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3650" y="3379999"/>
            <a:ext cx="2427825" cy="2243329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A718201-8DDC-7F72-B84E-2FD344A40D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9313" y="3380000"/>
            <a:ext cx="2427826" cy="224332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1A7D79C-F8D1-26A8-5783-B0E713E3FA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4976" y="3379999"/>
            <a:ext cx="517227" cy="2243329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2E4595F3-4372-0F5C-CE2C-87A670971B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2203" y="3379999"/>
            <a:ext cx="517227" cy="2243329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0EF39566-1801-3794-C44B-2C3F52B207AD}"/>
              </a:ext>
            </a:extLst>
          </p:cNvPr>
          <p:cNvSpPr txBox="1"/>
          <p:nvPr/>
        </p:nvSpPr>
        <p:spPr>
          <a:xfrm>
            <a:off x="8301943" y="5739154"/>
            <a:ext cx="960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/>
              <a:t>Lr14a</a:t>
            </a:r>
          </a:p>
          <a:p>
            <a:pPr algn="ctr"/>
            <a:r>
              <a:rPr lang="fr-FR" dirty="0"/>
              <a:t>Sensible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99E4D29-DA5C-6CE8-A913-DAC018E31335}"/>
              </a:ext>
            </a:extLst>
          </p:cNvPr>
          <p:cNvGrpSpPr/>
          <p:nvPr/>
        </p:nvGrpSpPr>
        <p:grpSpPr>
          <a:xfrm>
            <a:off x="10752085" y="4984622"/>
            <a:ext cx="691215" cy="1208121"/>
            <a:chOff x="6840354" y="5044842"/>
            <a:chExt cx="691215" cy="1208121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37C3DF7C-141F-A469-1605-750E71A2A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1644" y="5289384"/>
              <a:ext cx="528637" cy="963579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803E93DC-0C8D-0BC6-7520-6B8E165809B3}"/>
                </a:ext>
              </a:extLst>
            </p:cNvPr>
            <p:cNvSpPr txBox="1"/>
            <p:nvPr/>
          </p:nvSpPr>
          <p:spPr>
            <a:xfrm>
              <a:off x="6840354" y="5044842"/>
              <a:ext cx="69121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TaBW35K</a:t>
              </a:r>
            </a:p>
          </p:txBody>
        </p:sp>
      </p:grpSp>
      <p:sp>
        <p:nvSpPr>
          <p:cNvPr id="20" name="Flèche : bas 19">
            <a:extLst>
              <a:ext uri="{FF2B5EF4-FFF2-40B4-BE49-F238E27FC236}">
                <a16:creationId xmlns:a16="http://schemas.microsoft.com/office/drawing/2014/main" id="{370185B7-8A68-51D4-69B8-5E9F4B30789C}"/>
              </a:ext>
            </a:extLst>
          </p:cNvPr>
          <p:cNvSpPr/>
          <p:nvPr/>
        </p:nvSpPr>
        <p:spPr>
          <a:xfrm rot="16200000">
            <a:off x="10062703" y="5296421"/>
            <a:ext cx="593293" cy="563297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3A5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6248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0F831EF-E662-E08C-CFAE-5518A91C9544}"/>
              </a:ext>
            </a:extLst>
          </p:cNvPr>
          <p:cNvSpPr txBox="1"/>
          <p:nvPr/>
        </p:nvSpPr>
        <p:spPr>
          <a:xfrm>
            <a:off x="506324" y="2934335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BC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6E769F9A-294A-69A1-C592-38F1142E4206}"/>
              </a:ext>
            </a:extLst>
          </p:cNvPr>
          <p:cNvSpPr/>
          <p:nvPr/>
        </p:nvSpPr>
        <p:spPr>
          <a:xfrm>
            <a:off x="506321" y="6183146"/>
            <a:ext cx="1440013" cy="529552"/>
          </a:xfrm>
          <a:prstGeom prst="roundRect">
            <a:avLst/>
          </a:prstGeom>
          <a:noFill/>
          <a:ln w="53975">
            <a:solidFill>
              <a:schemeClr val="accent2">
                <a:lumMod val="75000"/>
              </a:schemeClr>
            </a:solidFill>
            <a:prstDash val="dash"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2D5C0D2-9D89-1921-F7FC-F7446E61DEF2}"/>
              </a:ext>
            </a:extLst>
          </p:cNvPr>
          <p:cNvSpPr txBox="1"/>
          <p:nvPr/>
        </p:nvSpPr>
        <p:spPr>
          <a:xfrm>
            <a:off x="506324" y="2181589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Parents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Identification des résistances dans le blé dur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23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C9043E5-AD0C-4BA1-9613-4562E183E177}"/>
              </a:ext>
            </a:extLst>
          </p:cNvPr>
          <p:cNvSpPr txBox="1"/>
          <p:nvPr/>
        </p:nvSpPr>
        <p:spPr>
          <a:xfrm>
            <a:off x="506324" y="3700936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BC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  <a:r>
              <a:rPr lang="fr-FR" sz="2400" dirty="0">
                <a:solidFill>
                  <a:srgbClr val="63A537"/>
                </a:solidFill>
              </a:rPr>
              <a:t>S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EFE2D8-8888-2258-C2E5-36EF49C20B5E}"/>
              </a:ext>
            </a:extLst>
          </p:cNvPr>
          <p:cNvSpPr txBox="1"/>
          <p:nvPr/>
        </p:nvSpPr>
        <p:spPr>
          <a:xfrm>
            <a:off x="506323" y="4522957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BC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  <a:r>
              <a:rPr lang="fr-FR" sz="2400" dirty="0">
                <a:solidFill>
                  <a:srgbClr val="63A537"/>
                </a:solidFill>
              </a:rPr>
              <a:t>S</a:t>
            </a:r>
            <a:r>
              <a:rPr lang="fr-FR" sz="2400" baseline="-25000" dirty="0">
                <a:solidFill>
                  <a:srgbClr val="63A537"/>
                </a:solidFill>
              </a:rPr>
              <a:t>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CCC51B8-63AC-F342-35F6-97DDB966D800}"/>
              </a:ext>
            </a:extLst>
          </p:cNvPr>
          <p:cNvSpPr txBox="1"/>
          <p:nvPr/>
        </p:nvSpPr>
        <p:spPr>
          <a:xfrm>
            <a:off x="506322" y="5358832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BC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  <a:r>
              <a:rPr lang="fr-FR" sz="2400" dirty="0">
                <a:solidFill>
                  <a:srgbClr val="63A537"/>
                </a:solidFill>
              </a:rPr>
              <a:t>S</a:t>
            </a:r>
            <a:r>
              <a:rPr lang="fr-FR" sz="2400" baseline="-25000" dirty="0">
                <a:solidFill>
                  <a:srgbClr val="63A537"/>
                </a:solidFill>
              </a:rPr>
              <a:t>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FBEACEF-A7DF-712F-19F3-3B76A8C35745}"/>
              </a:ext>
            </a:extLst>
          </p:cNvPr>
          <p:cNvSpPr txBox="1"/>
          <p:nvPr/>
        </p:nvSpPr>
        <p:spPr>
          <a:xfrm>
            <a:off x="506322" y="6194700"/>
            <a:ext cx="1477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3A537"/>
                </a:solidFill>
              </a:rPr>
              <a:t>BC</a:t>
            </a:r>
            <a:r>
              <a:rPr lang="fr-FR" sz="2400" baseline="-25000" dirty="0">
                <a:solidFill>
                  <a:srgbClr val="63A537"/>
                </a:solidFill>
              </a:rPr>
              <a:t>1</a:t>
            </a:r>
            <a:r>
              <a:rPr lang="fr-FR" sz="2400" dirty="0">
                <a:solidFill>
                  <a:srgbClr val="63A537"/>
                </a:solidFill>
              </a:rPr>
              <a:t>S</a:t>
            </a:r>
            <a:r>
              <a:rPr lang="fr-FR" sz="2400" baseline="-25000" dirty="0">
                <a:solidFill>
                  <a:srgbClr val="63A537"/>
                </a:solidFill>
              </a:rPr>
              <a:t>4</a:t>
            </a:r>
          </a:p>
        </p:txBody>
      </p:sp>
      <p:sp>
        <p:nvSpPr>
          <p:cNvPr id="11" name="Flèche : bas 10">
            <a:extLst>
              <a:ext uri="{FF2B5EF4-FFF2-40B4-BE49-F238E27FC236}">
                <a16:creationId xmlns:a16="http://schemas.microsoft.com/office/drawing/2014/main" id="{3B361D6A-CC3A-A18A-17D7-476C36DB605A}"/>
              </a:ext>
            </a:extLst>
          </p:cNvPr>
          <p:cNvSpPr/>
          <p:nvPr/>
        </p:nvSpPr>
        <p:spPr>
          <a:xfrm>
            <a:off x="1154286" y="2624141"/>
            <a:ext cx="148041" cy="343036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3A537"/>
              </a:solidFill>
            </a:endParaRPr>
          </a:p>
        </p:txBody>
      </p:sp>
      <p:sp>
        <p:nvSpPr>
          <p:cNvPr id="14" name="Flèche : bas 13">
            <a:extLst>
              <a:ext uri="{FF2B5EF4-FFF2-40B4-BE49-F238E27FC236}">
                <a16:creationId xmlns:a16="http://schemas.microsoft.com/office/drawing/2014/main" id="{E286885C-7B3B-ED04-0419-19B68FA6E4DC}"/>
              </a:ext>
            </a:extLst>
          </p:cNvPr>
          <p:cNvSpPr/>
          <p:nvPr/>
        </p:nvSpPr>
        <p:spPr>
          <a:xfrm>
            <a:off x="1154285" y="3376950"/>
            <a:ext cx="148041" cy="343036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3A537"/>
              </a:solidFill>
            </a:endParaRPr>
          </a:p>
        </p:txBody>
      </p:sp>
      <p:sp>
        <p:nvSpPr>
          <p:cNvPr id="15" name="Flèche : bas 14">
            <a:extLst>
              <a:ext uri="{FF2B5EF4-FFF2-40B4-BE49-F238E27FC236}">
                <a16:creationId xmlns:a16="http://schemas.microsoft.com/office/drawing/2014/main" id="{E214D9C0-F470-31A8-48EA-E2DB6286F40C}"/>
              </a:ext>
            </a:extLst>
          </p:cNvPr>
          <p:cNvSpPr/>
          <p:nvPr/>
        </p:nvSpPr>
        <p:spPr>
          <a:xfrm>
            <a:off x="1154285" y="4212889"/>
            <a:ext cx="148041" cy="343036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3A537"/>
              </a:solidFill>
            </a:endParaRPr>
          </a:p>
        </p:txBody>
      </p:sp>
      <p:sp>
        <p:nvSpPr>
          <p:cNvPr id="16" name="Flèche : bas 15">
            <a:extLst>
              <a:ext uri="{FF2B5EF4-FFF2-40B4-BE49-F238E27FC236}">
                <a16:creationId xmlns:a16="http://schemas.microsoft.com/office/drawing/2014/main" id="{5D0CD5B3-0D59-4063-2AA5-DE5CBE2E89AD}"/>
              </a:ext>
            </a:extLst>
          </p:cNvPr>
          <p:cNvSpPr/>
          <p:nvPr/>
        </p:nvSpPr>
        <p:spPr>
          <a:xfrm>
            <a:off x="1154285" y="5048765"/>
            <a:ext cx="148041" cy="343036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3A537"/>
              </a:solidFill>
            </a:endParaRPr>
          </a:p>
        </p:txBody>
      </p:sp>
      <p:sp>
        <p:nvSpPr>
          <p:cNvPr id="17" name="Flèche : bas 16">
            <a:extLst>
              <a:ext uri="{FF2B5EF4-FFF2-40B4-BE49-F238E27FC236}">
                <a16:creationId xmlns:a16="http://schemas.microsoft.com/office/drawing/2014/main" id="{9E978B74-8E0E-869C-C3B3-0951ED8E0A6C}"/>
              </a:ext>
            </a:extLst>
          </p:cNvPr>
          <p:cNvSpPr/>
          <p:nvPr/>
        </p:nvSpPr>
        <p:spPr>
          <a:xfrm>
            <a:off x="1154285" y="5834352"/>
            <a:ext cx="148041" cy="343036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3A537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2BE8306-A52F-E150-7BE6-B812C38146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1250"/>
          <a:stretch/>
        </p:blipFill>
        <p:spPr>
          <a:xfrm>
            <a:off x="10289010" y="1230291"/>
            <a:ext cx="1124611" cy="259991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9332630-DBA5-D3FD-3CE1-064D9C25B086}"/>
              </a:ext>
            </a:extLst>
          </p:cNvPr>
          <p:cNvSpPr/>
          <p:nvPr/>
        </p:nvSpPr>
        <p:spPr>
          <a:xfrm>
            <a:off x="601410" y="1064448"/>
            <a:ext cx="93461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/>
              <a:t>Cartographie de précision de trois QTL de résistance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9C51FD5-38CD-66A1-1EA4-8088D31B4C0E}"/>
              </a:ext>
            </a:extLst>
          </p:cNvPr>
          <p:cNvSpPr txBox="1"/>
          <p:nvPr/>
        </p:nvSpPr>
        <p:spPr>
          <a:xfrm>
            <a:off x="2973650" y="2181589"/>
            <a:ext cx="6973914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i="1" kern="1200" dirty="0">
                <a:latin typeface="+mn-lt"/>
                <a:ea typeface="+mn-ea"/>
                <a:cs typeface="+mn-cs"/>
              </a:rPr>
              <a:t>qZT-PAS-6A</a:t>
            </a:r>
          </a:p>
          <a:p>
            <a:r>
              <a:rPr lang="fr-FR" dirty="0"/>
              <a:t>&gt; Evaluation des 93 individus recombinants avec la souche IPO-92003, virulente sur </a:t>
            </a:r>
            <a:r>
              <a:rPr lang="fr-FR" i="1" dirty="0"/>
              <a:t>Stb15</a:t>
            </a:r>
            <a:endParaRPr lang="fr-FR" sz="24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E9047CC7-3FA7-5BCC-BF92-88ECFDBC79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6153" y="3340501"/>
            <a:ext cx="7141411" cy="2637039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9B75C165-8A40-4D74-937E-395517BFDCAA}"/>
              </a:ext>
            </a:extLst>
          </p:cNvPr>
          <p:cNvSpPr txBox="1"/>
          <p:nvPr/>
        </p:nvSpPr>
        <p:spPr>
          <a:xfrm>
            <a:off x="2973650" y="5977540"/>
            <a:ext cx="6973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Distribution quantitative des phénotypes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515B9FA-5EBB-2B86-4F76-8628C67016C9}"/>
              </a:ext>
            </a:extLst>
          </p:cNvPr>
          <p:cNvGrpSpPr/>
          <p:nvPr/>
        </p:nvGrpSpPr>
        <p:grpSpPr>
          <a:xfrm>
            <a:off x="10752085" y="4984622"/>
            <a:ext cx="691215" cy="1208121"/>
            <a:chOff x="6840354" y="5044842"/>
            <a:chExt cx="691215" cy="120812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2993EFFE-8E20-5972-B6F3-6C4C0C453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1644" y="5289384"/>
              <a:ext cx="528637" cy="963579"/>
            </a:xfrm>
            <a:prstGeom prst="rect">
              <a:avLst/>
            </a:prstGeom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9131A613-900A-7B29-5FCC-837C88A02D61}"/>
                </a:ext>
              </a:extLst>
            </p:cNvPr>
            <p:cNvSpPr txBox="1"/>
            <p:nvPr/>
          </p:nvSpPr>
          <p:spPr>
            <a:xfrm>
              <a:off x="6840354" y="5044842"/>
              <a:ext cx="69121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TaBW35K</a:t>
              </a:r>
            </a:p>
          </p:txBody>
        </p:sp>
      </p:grpSp>
      <p:sp>
        <p:nvSpPr>
          <p:cNvPr id="24" name="Flèche : bas 23">
            <a:extLst>
              <a:ext uri="{FF2B5EF4-FFF2-40B4-BE49-F238E27FC236}">
                <a16:creationId xmlns:a16="http://schemas.microsoft.com/office/drawing/2014/main" id="{D5042ACE-FE28-AEC4-7C38-EA85A3892016}"/>
              </a:ext>
            </a:extLst>
          </p:cNvPr>
          <p:cNvSpPr/>
          <p:nvPr/>
        </p:nvSpPr>
        <p:spPr>
          <a:xfrm rot="16200000">
            <a:off x="10062703" y="5296421"/>
            <a:ext cx="593293" cy="563297"/>
          </a:xfrm>
          <a:prstGeom prst="downArrow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63A5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551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Méta-analyse des résistances à la septoriose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24</a:t>
            </a:fld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BC78E7-7186-EBC6-F841-D1EFDA010C01}"/>
              </a:ext>
            </a:extLst>
          </p:cNvPr>
          <p:cNvSpPr/>
          <p:nvPr/>
        </p:nvSpPr>
        <p:spPr>
          <a:xfrm>
            <a:off x="601409" y="1064448"/>
            <a:ext cx="1070928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/>
              <a:t>Méta-analyse des résistances à la Septoriose dans le blé tendre</a:t>
            </a:r>
            <a:endParaRPr lang="en-US" sz="2400" b="1" dirty="0"/>
          </a:p>
          <a:p>
            <a:r>
              <a:rPr lang="fr-FR" dirty="0"/>
              <a:t>&gt; Développer une méthodologie pour identifier des régions génomiques robustes et consensuelles associées à la résistance, </a:t>
            </a:r>
            <a:r>
              <a:rPr lang="fr-FR" sz="1800" dirty="0"/>
              <a:t>en intégrant des résultats issus de multiples études et contextes génétiques.</a:t>
            </a:r>
            <a:endParaRPr lang="fr-FR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963A36FD-3F19-7FCE-A0F6-2EB14249AA26}"/>
              </a:ext>
            </a:extLst>
          </p:cNvPr>
          <p:cNvSpPr txBox="1"/>
          <p:nvPr/>
        </p:nvSpPr>
        <p:spPr>
          <a:xfrm>
            <a:off x="675120" y="2279771"/>
            <a:ext cx="106355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fr-FR" b="1" dirty="0"/>
              <a:t>Base de données </a:t>
            </a:r>
            <a:r>
              <a:rPr lang="fr-FR" dirty="0"/>
              <a:t>– Inventaire de tous les QTL associés à la résistance du blé tendre à STB, identifiés par des approches de cartographie de QTL (QMAP) ou d’association génétique à l’échelle du génome (GWAS)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fr-FR" b="1" dirty="0"/>
              <a:t>Méta-analyse</a:t>
            </a:r>
            <a:r>
              <a:rPr lang="fr-FR" dirty="0"/>
              <a:t> – Combiner les QTL identifiés par QMAP et GWAS dans une méta-analyse unique afin d’identifier des régions génomiques consensuelles associées à la résistance à STB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fr-FR" b="1" dirty="0"/>
              <a:t>Gènes candidats </a:t>
            </a:r>
            <a:r>
              <a:rPr lang="fr-FR" dirty="0"/>
              <a:t>– Identifier des gènes candidats associés à une résistance robuste, en mettant l’accent sur les gènes de type récepteur kinase</a:t>
            </a:r>
          </a:p>
        </p:txBody>
      </p:sp>
      <p:graphicFrame>
        <p:nvGraphicFramePr>
          <p:cNvPr id="52" name="Tableau 51">
            <a:extLst>
              <a:ext uri="{FF2B5EF4-FFF2-40B4-BE49-F238E27FC236}">
                <a16:creationId xmlns:a16="http://schemas.microsoft.com/office/drawing/2014/main" id="{6D49DF24-4019-9467-2398-3D1225DD40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47761"/>
              </p:ext>
            </p:extLst>
          </p:nvPr>
        </p:nvGraphicFramePr>
        <p:xfrm>
          <a:off x="1179136" y="4464590"/>
          <a:ext cx="9627537" cy="21690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6613">
                  <a:extLst>
                    <a:ext uri="{9D8B030D-6E8A-4147-A177-3AD203B41FA5}">
                      <a16:colId xmlns:a16="http://schemas.microsoft.com/office/drawing/2014/main" val="4140326083"/>
                    </a:ext>
                  </a:extLst>
                </a:gridCol>
                <a:gridCol w="3562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88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0281">
                <a:tc>
                  <a:txBody>
                    <a:bodyPr/>
                    <a:lstStyle/>
                    <a:p>
                      <a:endParaRPr lang="fr-FR" sz="1400" b="1" i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noProof="0" dirty="0">
                          <a:solidFill>
                            <a:schemeClr val="tx1"/>
                          </a:solidFill>
                        </a:rPr>
                        <a:t>QMAP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noProof="0" dirty="0">
                          <a:solidFill>
                            <a:schemeClr val="tx1"/>
                          </a:solidFill>
                        </a:rPr>
                        <a:t>GWAS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947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Type de population</a:t>
                      </a:r>
                      <a:endParaRPr lang="fr-FR" sz="1400" b="0" i="0" u="none" strike="noStrike" noProof="0" dirty="0"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Descendants (population apparentée)</a:t>
                      </a:r>
                      <a:endParaRPr lang="fr-FR" sz="1400" b="0" i="0" u="none" strike="noStrike" noProof="0" dirty="0"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Individus (non apparentés)</a:t>
                      </a:r>
                      <a:endParaRPr lang="fr-FR" sz="1400" b="0" i="0" u="none" strike="noStrike" noProof="0" dirty="0"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947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Niveau de diversité génétique</a:t>
                      </a:r>
                      <a:endParaRPr lang="fr-FR" sz="1400" b="0" i="0" u="none" strike="noStrike" noProof="0" dirty="0"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Faible à moyen </a:t>
                      </a:r>
                      <a:endParaRPr lang="fr-FR" sz="1400" b="0" i="0" u="none" strike="noStrike" noProof="0" dirty="0"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Fort</a:t>
                      </a:r>
                      <a:endParaRPr lang="fr-FR" sz="1400" b="0" i="0" u="none" strike="noStrike" noProof="0" dirty="0"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947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Nombre d’individus</a:t>
                      </a:r>
                      <a:endParaRPr lang="fr-FR" sz="1400" b="0" i="0" u="none" strike="noStrike" noProof="0" dirty="0"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 à 300</a:t>
                      </a:r>
                      <a:endParaRPr lang="fr-FR" sz="1400" b="0" i="0" u="none" strike="noStrike" noProof="0" dirty="0"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&gt; 200 (le plus possible)</a:t>
                      </a:r>
                      <a:endParaRPr lang="fr-FR" sz="1400" b="0" i="0" u="none" strike="noStrike" noProof="0" dirty="0"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3947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Approche statistique</a:t>
                      </a:r>
                      <a:endParaRPr lang="fr-FR" sz="1400" b="0" i="0" u="none" strike="noStrike" noProof="0" dirty="0"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Cartographie par intervalles</a:t>
                      </a:r>
                      <a:endParaRPr lang="fr-FR" sz="1400" b="0" i="0" u="none" strike="noStrike" noProof="0" dirty="0"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Modèles de régression</a:t>
                      </a:r>
                      <a:endParaRPr lang="fr-FR" sz="1400" b="0" i="0" u="none" strike="noStrike" noProof="0" dirty="0"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1195496"/>
                  </a:ext>
                </a:extLst>
              </a:tr>
              <a:tr h="283947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Carte génétique </a:t>
                      </a:r>
                      <a:endParaRPr lang="fr-FR" sz="1400" b="0" i="0" u="none" strike="noStrike" noProof="0" dirty="0"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Nécessaire</a:t>
                      </a:r>
                      <a:endParaRPr lang="fr-FR" sz="1400" b="0" i="0" u="none" strike="noStrike" noProof="0" dirty="0"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Pas nécessaire</a:t>
                      </a:r>
                      <a:endParaRPr lang="fr-FR" sz="1400" b="0" i="0" u="none" strike="noStrike" noProof="0" dirty="0"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389381"/>
                  </a:ext>
                </a:extLst>
              </a:tr>
              <a:tr h="283947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Résolution </a:t>
                      </a:r>
                      <a:endParaRPr lang="fr-FR" sz="1400" b="0" i="0" u="none" strike="noStrike" noProof="0" dirty="0"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Faible (intervalle de confiance)</a:t>
                      </a:r>
                      <a:endParaRPr lang="fr-FR" sz="1400" b="0" i="0" u="none" strike="noStrike" noProof="0" dirty="0">
                        <a:effectLst/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400" b="0" i="0" u="none" strike="noStrike" noProof="0" dirty="0">
                          <a:effectLst/>
                          <a:latin typeface="+mn-lt"/>
                        </a:rPr>
                        <a:t>Elevée (déséquilibre de liaison)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49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672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Méta-analyse des résistances à la septoriose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25</a:t>
            </a:fld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BC78E7-7186-EBC6-F841-D1EFDA010C01}"/>
              </a:ext>
            </a:extLst>
          </p:cNvPr>
          <p:cNvSpPr/>
          <p:nvPr/>
        </p:nvSpPr>
        <p:spPr>
          <a:xfrm>
            <a:off x="601409" y="1064448"/>
            <a:ext cx="1070928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/>
              <a:t>Méta-analyse des résistances à la Septoriose dans le blé tendre</a:t>
            </a:r>
            <a:endParaRPr lang="en-US" sz="2400" b="1" dirty="0"/>
          </a:p>
          <a:p>
            <a:r>
              <a:rPr lang="fr-FR" dirty="0"/>
              <a:t>&gt; Développer une méthodologie pour identifier des régions génomiques robustes et consensuelles associées à la résistance, </a:t>
            </a:r>
            <a:r>
              <a:rPr lang="fr-FR" sz="1800" dirty="0"/>
              <a:t>en intégrant des résultats issus de multiples études et contextes génétiques.</a:t>
            </a:r>
            <a:endParaRPr lang="fr-FR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963A36FD-3F19-7FCE-A0F6-2EB14249AA26}"/>
              </a:ext>
            </a:extLst>
          </p:cNvPr>
          <p:cNvSpPr txBox="1"/>
          <p:nvPr/>
        </p:nvSpPr>
        <p:spPr>
          <a:xfrm>
            <a:off x="675120" y="2279771"/>
            <a:ext cx="1063557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fr-FR" b="1" dirty="0"/>
              <a:t>Base de données </a:t>
            </a:r>
            <a:r>
              <a:rPr lang="fr-FR" dirty="0"/>
              <a:t>– Inventaire de tous les QTL associés à la résistance du blé tendre à STB, identifiés par des approches de cartographie de QTL (QMAP) ou d’association génétique à l’échelle du génome (GWAS):</a:t>
            </a:r>
          </a:p>
          <a:p>
            <a:pPr marL="742950" lvl="1" indent="-285750">
              <a:buFontTx/>
              <a:buChar char="-"/>
            </a:pPr>
            <a:r>
              <a:rPr lang="fr-FR" dirty="0"/>
              <a:t>Disparité des cartes génétiques et des marqueurs moléculaires &gt;&gt; carte génétique de référence </a:t>
            </a:r>
          </a:p>
          <a:p>
            <a:pPr marL="742950" lvl="1" indent="-285750">
              <a:buFontTx/>
              <a:buChar char="-"/>
            </a:pPr>
            <a:r>
              <a:rPr lang="fr-FR" dirty="0"/>
              <a:t>Définir des intervalles de confiance pour les </a:t>
            </a:r>
            <a:r>
              <a:rPr lang="fr-FR" dirty="0" err="1"/>
              <a:t>loci</a:t>
            </a:r>
            <a:r>
              <a:rPr lang="fr-FR" dirty="0"/>
              <a:t> identifiés par GWAS &gt;&gt; déséquilibre de liaison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A076896-2BA3-8A3B-8E6F-48A4D597F2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6615" y="3774197"/>
            <a:ext cx="4649429" cy="2672506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7F33192A-3309-FB11-32B2-4AFE7A70A091}"/>
              </a:ext>
            </a:extLst>
          </p:cNvPr>
          <p:cNvGrpSpPr/>
          <p:nvPr/>
        </p:nvGrpSpPr>
        <p:grpSpPr>
          <a:xfrm>
            <a:off x="3448111" y="3769060"/>
            <a:ext cx="3639627" cy="3038726"/>
            <a:chOff x="3448111" y="3769060"/>
            <a:chExt cx="3639627" cy="3038726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E6D4EBA-860D-9ADC-1275-CA721BD31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8111" y="3769060"/>
              <a:ext cx="3639627" cy="2761727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9281B59B-3362-0833-5BC1-DC8657DE1F55}"/>
                </a:ext>
              </a:extLst>
            </p:cNvPr>
            <p:cNvSpPr txBox="1"/>
            <p:nvPr/>
          </p:nvSpPr>
          <p:spPr>
            <a:xfrm>
              <a:off x="3448111" y="6530787"/>
              <a:ext cx="24556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err="1"/>
                <a:t>Langlands</a:t>
              </a:r>
              <a:r>
                <a:rPr lang="fr-FR" sz="1200" dirty="0"/>
                <a:t>-Perry </a:t>
              </a:r>
              <a:r>
                <a:rPr lang="fr-FR" sz="1200" i="1" dirty="0"/>
                <a:t>et al.</a:t>
              </a:r>
              <a:r>
                <a:rPr lang="fr-FR" sz="1200" dirty="0"/>
                <a:t>, 2022</a:t>
              </a: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94E3CD40-3C34-AD6C-6B71-F393FD48A610}"/>
              </a:ext>
            </a:extLst>
          </p:cNvPr>
          <p:cNvSpPr txBox="1"/>
          <p:nvPr/>
        </p:nvSpPr>
        <p:spPr>
          <a:xfrm>
            <a:off x="675120" y="4179599"/>
            <a:ext cx="2624911" cy="830997"/>
          </a:xfrm>
          <a:prstGeom prst="rect">
            <a:avLst/>
          </a:prstGeom>
          <a:solidFill>
            <a:srgbClr val="CEE4B4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&gt; 16 études QMAP</a:t>
            </a:r>
          </a:p>
          <a:p>
            <a:pPr algn="ctr"/>
            <a:r>
              <a:rPr lang="fr-FR" sz="2400" dirty="0"/>
              <a:t>&gt; 8 études GWAS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6E823E96-1DB4-8FCE-C17B-054766AE1ADC}"/>
              </a:ext>
            </a:extLst>
          </p:cNvPr>
          <p:cNvGrpSpPr/>
          <p:nvPr/>
        </p:nvGrpSpPr>
        <p:grpSpPr>
          <a:xfrm>
            <a:off x="601409" y="5112000"/>
            <a:ext cx="2729113" cy="1584000"/>
            <a:chOff x="601409" y="5112000"/>
            <a:chExt cx="2729113" cy="1584000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52FE7E22-FB27-0926-F2A0-6648C5BBE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1409" y="5112000"/>
              <a:ext cx="1150687" cy="158400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F0122580-63EB-64AE-3797-B2DE071D9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3506" y="5112000"/>
              <a:ext cx="1162485" cy="1584000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8A603577-01BC-9720-C7DD-5E15B4D53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67337" y="5112000"/>
              <a:ext cx="1170647" cy="1584000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9B2B3268-2C60-0A71-BA8A-6DC151310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64202" y="5112000"/>
              <a:ext cx="1183578" cy="1584000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B30B7988-4695-A800-BBAC-5334008B3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70972" y="5112000"/>
              <a:ext cx="1185315" cy="1584000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E13388FE-9FA2-80AE-8789-9B597D76E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929"/>
            <a:stretch/>
          </p:blipFill>
          <p:spPr>
            <a:xfrm>
              <a:off x="2061515" y="5112000"/>
              <a:ext cx="1076800" cy="158400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E298A60E-3CD3-C2CB-9A67-1B7E13E2E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61197" y="5112000"/>
              <a:ext cx="1069325" cy="158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886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Méta-analyse des résistances à la septoriose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26</a:t>
            </a:fld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BC78E7-7186-EBC6-F841-D1EFDA010C01}"/>
              </a:ext>
            </a:extLst>
          </p:cNvPr>
          <p:cNvSpPr/>
          <p:nvPr/>
        </p:nvSpPr>
        <p:spPr>
          <a:xfrm>
            <a:off x="601409" y="1064448"/>
            <a:ext cx="1070928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/>
              <a:t>Méta-analyse des résistances à la Septoriose dans le blé tendre</a:t>
            </a:r>
            <a:endParaRPr lang="en-US" sz="2400" b="1" dirty="0"/>
          </a:p>
          <a:p>
            <a:r>
              <a:rPr lang="fr-FR" dirty="0"/>
              <a:t>&gt; Développer une méthodologie pour identifier des régions génomiques robustes et consensuelles associées à la résistance, </a:t>
            </a:r>
            <a:r>
              <a:rPr lang="fr-FR" sz="1800" dirty="0"/>
              <a:t>en intégrant des résultats issus de multiples études et contextes génétiques.</a:t>
            </a:r>
            <a:endParaRPr lang="fr-FR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963A36FD-3F19-7FCE-A0F6-2EB14249AA26}"/>
              </a:ext>
            </a:extLst>
          </p:cNvPr>
          <p:cNvSpPr txBox="1"/>
          <p:nvPr/>
        </p:nvSpPr>
        <p:spPr>
          <a:xfrm>
            <a:off x="675120" y="2279771"/>
            <a:ext cx="1063557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fr-FR" b="1" dirty="0"/>
              <a:t>Base de données </a:t>
            </a:r>
            <a:r>
              <a:rPr lang="fr-FR" dirty="0"/>
              <a:t>– Inventaire de tous les QTL associés à la résistance du blé tendre à STB, identifiés par des approches de cartographie de QTL (QMAP) ou d’association génétique à l’échelle du génome (GWAS):</a:t>
            </a:r>
          </a:p>
          <a:p>
            <a:pPr marL="742950" lvl="1" indent="-285750">
              <a:buFontTx/>
              <a:buChar char="-"/>
            </a:pPr>
            <a:r>
              <a:rPr lang="fr-FR" dirty="0"/>
              <a:t>Disparité des cartes génétiques et des marqueurs moléculaires &gt;&gt; carte génétique de référence </a:t>
            </a:r>
          </a:p>
          <a:p>
            <a:pPr marL="742950" lvl="1" indent="-285750">
              <a:buFontTx/>
              <a:buChar char="-"/>
            </a:pPr>
            <a:r>
              <a:rPr lang="fr-FR" dirty="0"/>
              <a:t>Définir des intervalles de confiance pour les </a:t>
            </a:r>
            <a:r>
              <a:rPr lang="fr-FR" dirty="0" err="1"/>
              <a:t>loci</a:t>
            </a:r>
            <a:r>
              <a:rPr lang="fr-FR" dirty="0"/>
              <a:t> identifiés par GWAS &gt;&gt; déséquilibre de liaison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6CD908A-544D-604F-61FF-AE7980404B72}"/>
              </a:ext>
            </a:extLst>
          </p:cNvPr>
          <p:cNvSpPr txBox="1"/>
          <p:nvPr/>
        </p:nvSpPr>
        <p:spPr>
          <a:xfrm>
            <a:off x="675120" y="4179599"/>
            <a:ext cx="2624911" cy="830997"/>
          </a:xfrm>
          <a:prstGeom prst="rect">
            <a:avLst/>
          </a:prstGeom>
          <a:solidFill>
            <a:srgbClr val="CEE4B4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&gt; 16 études QMAP</a:t>
            </a:r>
          </a:p>
          <a:p>
            <a:pPr algn="ctr"/>
            <a:r>
              <a:rPr lang="fr-FR" sz="2400" dirty="0"/>
              <a:t>&gt; 8 études GWAS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F368453-2027-23A9-F25F-20DFA33F4181}"/>
              </a:ext>
            </a:extLst>
          </p:cNvPr>
          <p:cNvSpPr txBox="1"/>
          <p:nvPr/>
        </p:nvSpPr>
        <p:spPr>
          <a:xfrm>
            <a:off x="3687820" y="3761823"/>
            <a:ext cx="3669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LOD ≥ 3 &amp; PVE ≥ 5% &amp; CI ≤ 50cM</a:t>
            </a:r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B7054DDD-ED4E-93CD-B7F8-EB3D84E28A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026991"/>
              </p:ext>
            </p:extLst>
          </p:nvPr>
        </p:nvGraphicFramePr>
        <p:xfrm>
          <a:off x="3687820" y="4184558"/>
          <a:ext cx="7121208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3736">
                  <a:extLst>
                    <a:ext uri="{9D8B030D-6E8A-4147-A177-3AD203B41FA5}">
                      <a16:colId xmlns:a16="http://schemas.microsoft.com/office/drawing/2014/main" val="1338939469"/>
                    </a:ext>
                  </a:extLst>
                </a:gridCol>
                <a:gridCol w="2373736">
                  <a:extLst>
                    <a:ext uri="{9D8B030D-6E8A-4147-A177-3AD203B41FA5}">
                      <a16:colId xmlns:a16="http://schemas.microsoft.com/office/drawing/2014/main" val="3979698745"/>
                    </a:ext>
                  </a:extLst>
                </a:gridCol>
                <a:gridCol w="2373736">
                  <a:extLst>
                    <a:ext uri="{9D8B030D-6E8A-4147-A177-3AD203B41FA5}">
                      <a16:colId xmlns:a16="http://schemas.microsoft.com/office/drawing/2014/main" val="2915370880"/>
                    </a:ext>
                  </a:extLst>
                </a:gridCol>
              </a:tblGrid>
              <a:tr h="302075">
                <a:tc>
                  <a:txBody>
                    <a:bodyPr/>
                    <a:lstStyle/>
                    <a:p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D6EA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QMAP</a:t>
                      </a:r>
                    </a:p>
                  </a:txBody>
                  <a:tcPr>
                    <a:solidFill>
                      <a:srgbClr val="D6EA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GWAS</a:t>
                      </a:r>
                    </a:p>
                  </a:txBody>
                  <a:tcPr>
                    <a:solidFill>
                      <a:srgbClr val="D6EA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107788"/>
                  </a:ext>
                </a:extLst>
              </a:tr>
              <a:tr h="302075">
                <a:tc>
                  <a:txBody>
                    <a:bodyPr/>
                    <a:lstStyle/>
                    <a:p>
                      <a:r>
                        <a:rPr lang="fr-FR" sz="1400" dirty="0"/>
                        <a:t>Nombre de QTL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185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189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215677"/>
                  </a:ext>
                </a:extLst>
              </a:tr>
              <a:tr h="302075">
                <a:tc>
                  <a:txBody>
                    <a:bodyPr/>
                    <a:lstStyle/>
                    <a:p>
                      <a:r>
                        <a:rPr lang="fr-FR" sz="1400" dirty="0"/>
                        <a:t>Nombre d’études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16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8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296909"/>
                  </a:ext>
                </a:extLst>
              </a:tr>
              <a:tr h="302075">
                <a:tc>
                  <a:txBody>
                    <a:bodyPr/>
                    <a:lstStyle/>
                    <a:p>
                      <a:r>
                        <a:rPr lang="fr-FR" sz="1400" dirty="0"/>
                        <a:t>Nombre d’environnements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64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48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780666"/>
                  </a:ext>
                </a:extLst>
              </a:tr>
              <a:tr h="302075">
                <a:tc>
                  <a:txBody>
                    <a:bodyPr/>
                    <a:lstStyle/>
                    <a:p>
                      <a:r>
                        <a:rPr lang="fr-FR" sz="1400" dirty="0"/>
                        <a:t>Taille des QTL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0 – 48 </a:t>
                      </a:r>
                      <a:r>
                        <a:rPr lang="fr-FR" sz="1400" dirty="0" err="1"/>
                        <a:t>cM</a:t>
                      </a:r>
                      <a:endParaRPr lang="fr-FR" sz="1400" dirty="0"/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0.35 – 45 </a:t>
                      </a:r>
                      <a:r>
                        <a:rPr lang="fr-FR" sz="1400" dirty="0" err="1"/>
                        <a:t>cM</a:t>
                      </a:r>
                      <a:endParaRPr lang="fr-FR" sz="1400" dirty="0"/>
                    </a:p>
                  </a:txBody>
                  <a:tcPr>
                    <a:solidFill>
                      <a:srgbClr val="EB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954566"/>
                  </a:ext>
                </a:extLst>
              </a:tr>
              <a:tr h="302075">
                <a:tc>
                  <a:txBody>
                    <a:bodyPr/>
                    <a:lstStyle/>
                    <a:p>
                      <a:r>
                        <a:rPr lang="fr-FR" sz="1400" dirty="0"/>
                        <a:t>Valeurs LOD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3 – 33.8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3.5 – 41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261976"/>
                  </a:ext>
                </a:extLst>
              </a:tr>
              <a:tr h="302075">
                <a:tc>
                  <a:txBody>
                    <a:bodyPr/>
                    <a:lstStyle/>
                    <a:p>
                      <a:r>
                        <a:rPr lang="fr-FR" sz="1400" dirty="0"/>
                        <a:t>Valeurs PVE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5 – 77%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5 – 52%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639947"/>
                  </a:ext>
                </a:extLst>
              </a:tr>
            </a:tbl>
          </a:graphicData>
        </a:graphic>
      </p:graphicFrame>
      <p:grpSp>
        <p:nvGrpSpPr>
          <p:cNvPr id="15" name="Groupe 14">
            <a:extLst>
              <a:ext uri="{FF2B5EF4-FFF2-40B4-BE49-F238E27FC236}">
                <a16:creationId xmlns:a16="http://schemas.microsoft.com/office/drawing/2014/main" id="{83992628-33CA-1C20-9BE8-F9B24C178683}"/>
              </a:ext>
            </a:extLst>
          </p:cNvPr>
          <p:cNvGrpSpPr/>
          <p:nvPr/>
        </p:nvGrpSpPr>
        <p:grpSpPr>
          <a:xfrm>
            <a:off x="601409" y="5112000"/>
            <a:ext cx="2729113" cy="1584000"/>
            <a:chOff x="601409" y="5112000"/>
            <a:chExt cx="2729113" cy="1584000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D6666FF4-9599-C028-7170-D413A5AD2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1409" y="5112000"/>
              <a:ext cx="1150687" cy="1584000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7B957052-EC30-4E31-75B5-C0B3CA81B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3506" y="5112000"/>
              <a:ext cx="1162485" cy="1584000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C6E2E772-E2DB-462B-656D-2AC55A76D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67337" y="5112000"/>
              <a:ext cx="1170647" cy="1584000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EB257A19-4CE0-A027-B06F-3EB79E66F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64202" y="5112000"/>
              <a:ext cx="1183578" cy="1584000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45B56D2C-3ABF-93A6-C030-57F0F48B6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70972" y="5112000"/>
              <a:ext cx="1185315" cy="1584000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6AC0AA2A-43A5-D3E1-2DFB-92AE0EB22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929"/>
            <a:stretch/>
          </p:blipFill>
          <p:spPr>
            <a:xfrm>
              <a:off x="2061515" y="5112000"/>
              <a:ext cx="1076800" cy="1584000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C7070CF9-7BA7-614D-4E02-4B460959C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61197" y="5112000"/>
              <a:ext cx="1069325" cy="158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183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Méta-analyse des résistances à la septoriose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27</a:t>
            </a:fld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BC78E7-7186-EBC6-F841-D1EFDA010C01}"/>
              </a:ext>
            </a:extLst>
          </p:cNvPr>
          <p:cNvSpPr/>
          <p:nvPr/>
        </p:nvSpPr>
        <p:spPr>
          <a:xfrm>
            <a:off x="601409" y="1064448"/>
            <a:ext cx="1070928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/>
              <a:t>Méta-analyse des résistances à la Septoriose dans le blé tendre</a:t>
            </a:r>
            <a:endParaRPr lang="en-US" sz="2400" b="1" dirty="0"/>
          </a:p>
          <a:p>
            <a:r>
              <a:rPr lang="fr-FR" dirty="0"/>
              <a:t>&gt; Développer une méthodologie pour identifier des régions génomiques robustes et consensuelles associées à la résistance, </a:t>
            </a:r>
            <a:r>
              <a:rPr lang="fr-FR" sz="1800" dirty="0"/>
              <a:t>en intégrant des résultats issus de multiples études et contextes génétiques.</a:t>
            </a:r>
            <a:endParaRPr lang="fr-FR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963A36FD-3F19-7FCE-A0F6-2EB14249AA26}"/>
              </a:ext>
            </a:extLst>
          </p:cNvPr>
          <p:cNvSpPr txBox="1"/>
          <p:nvPr/>
        </p:nvSpPr>
        <p:spPr>
          <a:xfrm>
            <a:off x="675120" y="2279771"/>
            <a:ext cx="10635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2"/>
            </a:pPr>
            <a:r>
              <a:rPr lang="fr-FR" b="1" dirty="0"/>
              <a:t>Méta-analyse</a:t>
            </a:r>
            <a:r>
              <a:rPr lang="fr-FR" dirty="0"/>
              <a:t> – Combiner les QTL identifiés par QMAP et GWAS dans une méta-analyse unique afin d’identifier des régions génomiques consensuelles associées à la résistance à STB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F0FFC64-FB03-004A-CF77-856B5E547A84}"/>
              </a:ext>
            </a:extLst>
          </p:cNvPr>
          <p:cNvSpPr txBox="1"/>
          <p:nvPr/>
        </p:nvSpPr>
        <p:spPr>
          <a:xfrm>
            <a:off x="601409" y="3048818"/>
            <a:ext cx="386537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dirty="0"/>
              <a:t>Méthode 1:</a:t>
            </a:r>
          </a:p>
          <a:p>
            <a:r>
              <a:rPr lang="fr-FR" b="1" dirty="0" err="1"/>
              <a:t>MetaQTL</a:t>
            </a:r>
            <a:r>
              <a:rPr lang="fr-FR" dirty="0"/>
              <a:t> </a:t>
            </a:r>
            <a:r>
              <a:rPr lang="fr-FR" dirty="0" err="1"/>
              <a:t>developpé</a:t>
            </a:r>
            <a:r>
              <a:rPr lang="fr-FR" dirty="0"/>
              <a:t> par </a:t>
            </a:r>
            <a:r>
              <a:rPr lang="fr-FR" dirty="0" err="1"/>
              <a:t>Veyrieras</a:t>
            </a:r>
            <a:r>
              <a:rPr lang="fr-FR" dirty="0"/>
              <a:t> </a:t>
            </a:r>
            <a:r>
              <a:rPr lang="fr-FR" i="1" dirty="0"/>
              <a:t>et al. </a:t>
            </a:r>
            <a:r>
              <a:rPr lang="fr-FR" dirty="0"/>
              <a:t>(2007): regroupement des QTL à l’aide d’un modèle mixte Gaussien</a:t>
            </a:r>
          </a:p>
          <a:p>
            <a:endParaRPr lang="fr-FR" dirty="0"/>
          </a:p>
          <a:p>
            <a:pPr>
              <a:spcAft>
                <a:spcPts val="600"/>
              </a:spcAft>
            </a:pPr>
            <a:r>
              <a:rPr lang="fr-FR" dirty="0"/>
              <a:t>Analyse en 2 étapes</a:t>
            </a:r>
          </a:p>
          <a:p>
            <a:pPr>
              <a:spcAft>
                <a:spcPts val="600"/>
              </a:spcAft>
            </a:pPr>
            <a:r>
              <a:rPr lang="fr-FR" dirty="0"/>
              <a:t>&gt; Définition du nombre optimal de méta-QTL</a:t>
            </a:r>
          </a:p>
          <a:p>
            <a:r>
              <a:rPr lang="fr-FR" dirty="0"/>
              <a:t>&gt; Exécuter le modèle présentant le meilleur ajustement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8546670-ADD0-22D0-2ED4-05F20D9CEBEC}"/>
              </a:ext>
            </a:extLst>
          </p:cNvPr>
          <p:cNvSpPr txBox="1"/>
          <p:nvPr/>
        </p:nvSpPr>
        <p:spPr>
          <a:xfrm>
            <a:off x="7725221" y="3048818"/>
            <a:ext cx="38653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fr-FR" dirty="0"/>
              <a:t>Méthode 2:</a:t>
            </a:r>
          </a:p>
          <a:p>
            <a:r>
              <a:rPr lang="fr-FR" b="1" dirty="0"/>
              <a:t>QTL </a:t>
            </a:r>
            <a:r>
              <a:rPr lang="fr-FR" b="1" dirty="0" err="1"/>
              <a:t>overview</a:t>
            </a:r>
            <a:r>
              <a:rPr lang="fr-FR" b="1" dirty="0"/>
              <a:t> </a:t>
            </a:r>
            <a:r>
              <a:rPr lang="fr-FR" b="1" dirty="0" err="1"/>
              <a:t>statistic</a:t>
            </a:r>
            <a:r>
              <a:rPr lang="fr-FR" dirty="0"/>
              <a:t> </a:t>
            </a:r>
            <a:r>
              <a:rPr lang="fr-FR" dirty="0" err="1"/>
              <a:t>developpé</a:t>
            </a:r>
            <a:r>
              <a:rPr lang="fr-FR" dirty="0"/>
              <a:t> par Chardon </a:t>
            </a:r>
            <a:r>
              <a:rPr lang="fr-FR" i="1" dirty="0"/>
              <a:t>et al. </a:t>
            </a:r>
            <a:r>
              <a:rPr lang="fr-FR" dirty="0"/>
              <a:t>(2003): probabilité d’avoir un QTL à chaque position de la carte génétique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D2542984-5CEE-8000-E517-0D5A5D882E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5221" y="4648862"/>
            <a:ext cx="3892287" cy="1983950"/>
          </a:xfrm>
          <a:prstGeom prst="rect">
            <a:avLst/>
          </a:prstGeom>
        </p:spPr>
      </p:pic>
      <p:grpSp>
        <p:nvGrpSpPr>
          <p:cNvPr id="32" name="Groupe 31">
            <a:extLst>
              <a:ext uri="{FF2B5EF4-FFF2-40B4-BE49-F238E27FC236}">
                <a16:creationId xmlns:a16="http://schemas.microsoft.com/office/drawing/2014/main" id="{D7AA73C5-E31D-705D-D692-013A0147CF03}"/>
              </a:ext>
            </a:extLst>
          </p:cNvPr>
          <p:cNvGrpSpPr/>
          <p:nvPr/>
        </p:nvGrpSpPr>
        <p:grpSpPr>
          <a:xfrm>
            <a:off x="4626590" y="3043396"/>
            <a:ext cx="2038067" cy="3021632"/>
            <a:chOff x="4626590" y="3043396"/>
            <a:chExt cx="2038067" cy="302163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4E8B131-8730-0C56-F12C-C2D8F3B4C05D}"/>
                </a:ext>
              </a:extLst>
            </p:cNvPr>
            <p:cNvSpPr/>
            <p:nvPr/>
          </p:nvSpPr>
          <p:spPr>
            <a:xfrm>
              <a:off x="4626591" y="3048818"/>
              <a:ext cx="2038066" cy="3016210"/>
            </a:xfrm>
            <a:prstGeom prst="rect">
              <a:avLst/>
            </a:prstGeom>
            <a:solidFill>
              <a:srgbClr val="A0BED4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C85A9889-A51A-0FC2-3BDB-C1D8D656A859}"/>
                </a:ext>
              </a:extLst>
            </p:cNvPr>
            <p:cNvSpPr txBox="1"/>
            <p:nvPr/>
          </p:nvSpPr>
          <p:spPr>
            <a:xfrm>
              <a:off x="4626590" y="3043396"/>
              <a:ext cx="9689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err="1">
                  <a:solidFill>
                    <a:srgbClr val="83AAC7"/>
                  </a:solidFill>
                </a:rPr>
                <a:t>MQTLm</a:t>
              </a:r>
              <a:endParaRPr lang="fr-FR" sz="1400" b="1" dirty="0">
                <a:solidFill>
                  <a:srgbClr val="83AAC7"/>
                </a:solidFill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5A9FE69F-9351-E0AF-CF62-091E200DA1E1}"/>
              </a:ext>
            </a:extLst>
          </p:cNvPr>
          <p:cNvGrpSpPr/>
          <p:nvPr/>
        </p:nvGrpSpPr>
        <p:grpSpPr>
          <a:xfrm>
            <a:off x="5527344" y="3043396"/>
            <a:ext cx="2038066" cy="3021632"/>
            <a:chOff x="5527344" y="3043396"/>
            <a:chExt cx="2038066" cy="302163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F8A31DC-B589-4ED8-CAC7-9A54E5588131}"/>
                </a:ext>
              </a:extLst>
            </p:cNvPr>
            <p:cNvSpPr/>
            <p:nvPr/>
          </p:nvSpPr>
          <p:spPr>
            <a:xfrm>
              <a:off x="5527344" y="3048818"/>
              <a:ext cx="2038066" cy="3016210"/>
            </a:xfrm>
            <a:prstGeom prst="rect">
              <a:avLst/>
            </a:prstGeom>
            <a:solidFill>
              <a:srgbClr val="FAE1C3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86CA3C88-18F0-5CAE-17C8-513A8E8B153B}"/>
                </a:ext>
              </a:extLst>
            </p:cNvPr>
            <p:cNvSpPr txBox="1"/>
            <p:nvPr/>
          </p:nvSpPr>
          <p:spPr>
            <a:xfrm>
              <a:off x="6580495" y="3043396"/>
              <a:ext cx="9689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400" b="1" dirty="0" err="1">
                  <a:solidFill>
                    <a:srgbClr val="F4BC78"/>
                  </a:solidFill>
                </a:rPr>
                <a:t>MQTLc</a:t>
              </a:r>
              <a:endParaRPr lang="fr-FR" sz="1400" b="1" dirty="0">
                <a:solidFill>
                  <a:srgbClr val="F4BC78"/>
                </a:solidFill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61C2ADDC-C12D-F0E8-E233-E9EE5D79F07B}"/>
              </a:ext>
            </a:extLst>
          </p:cNvPr>
          <p:cNvGrpSpPr/>
          <p:nvPr/>
        </p:nvGrpSpPr>
        <p:grpSpPr>
          <a:xfrm>
            <a:off x="5527344" y="3048818"/>
            <a:ext cx="1137313" cy="3329409"/>
            <a:chOff x="5527344" y="3048818"/>
            <a:chExt cx="1137313" cy="3329409"/>
          </a:xfrm>
        </p:grpSpPr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0686EB3A-4DC7-407C-1731-8006F4C161BE}"/>
                </a:ext>
              </a:extLst>
            </p:cNvPr>
            <p:cNvSpPr txBox="1"/>
            <p:nvPr/>
          </p:nvSpPr>
          <p:spPr>
            <a:xfrm>
              <a:off x="5611504" y="6070450"/>
              <a:ext cx="9689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err="1">
                  <a:solidFill>
                    <a:srgbClr val="63A537"/>
                  </a:solidFill>
                </a:rPr>
                <a:t>MQTLo</a:t>
              </a:r>
              <a:endParaRPr lang="fr-FR" sz="1400" b="1" dirty="0">
                <a:solidFill>
                  <a:srgbClr val="63A537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A999FB8-0B39-D102-649D-4C93758DC3D5}"/>
                </a:ext>
              </a:extLst>
            </p:cNvPr>
            <p:cNvSpPr/>
            <p:nvPr/>
          </p:nvSpPr>
          <p:spPr>
            <a:xfrm>
              <a:off x="5527344" y="3048818"/>
              <a:ext cx="1137313" cy="3016210"/>
            </a:xfrm>
            <a:prstGeom prst="rect">
              <a:avLst/>
            </a:prstGeom>
            <a:noFill/>
            <a:ln w="28575">
              <a:solidFill>
                <a:srgbClr val="63A5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84852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Méta-analyse des résistances à la septoriose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28</a:t>
            </a:fld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BC78E7-7186-EBC6-F841-D1EFDA010C01}"/>
              </a:ext>
            </a:extLst>
          </p:cNvPr>
          <p:cNvSpPr/>
          <p:nvPr/>
        </p:nvSpPr>
        <p:spPr>
          <a:xfrm>
            <a:off x="601409" y="1064448"/>
            <a:ext cx="1070928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/>
              <a:t>Méta-analyse des résistances à la Septoriose dans le blé tendre</a:t>
            </a:r>
            <a:endParaRPr lang="en-US" sz="2400" b="1" dirty="0"/>
          </a:p>
          <a:p>
            <a:r>
              <a:rPr lang="fr-FR" dirty="0"/>
              <a:t>&gt; Développer une méthodologie pour identifier des régions génomiques robustes et consensuelles associées à la résistance, </a:t>
            </a:r>
            <a:r>
              <a:rPr lang="fr-FR" sz="1800" dirty="0"/>
              <a:t>en intégrant des résultats issus de multiples études et contextes génétiques.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1DCEED0-F4C2-FCC0-3E1D-4894B86F94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1962" y="2635464"/>
            <a:ext cx="4208076" cy="4222536"/>
          </a:xfrm>
          <a:prstGeom prst="rect">
            <a:avLst/>
          </a:prstGeom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963A36FD-3F19-7FCE-A0F6-2EB14249AA26}"/>
              </a:ext>
            </a:extLst>
          </p:cNvPr>
          <p:cNvSpPr txBox="1"/>
          <p:nvPr/>
        </p:nvSpPr>
        <p:spPr>
          <a:xfrm>
            <a:off x="675120" y="2279771"/>
            <a:ext cx="10635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3"/>
            </a:pPr>
            <a:r>
              <a:rPr lang="fr-FR" b="1" dirty="0"/>
              <a:t>Gènes candidats </a:t>
            </a:r>
            <a:r>
              <a:rPr lang="fr-FR" dirty="0"/>
              <a:t>– Identifier des gènes candidats associés à une résistance robuste, en mettant l’accent sur les gènes de type récepteur kinase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3DB773B-AA9C-A5EF-CB84-6296FFEDAAC0}"/>
              </a:ext>
            </a:extLst>
          </p:cNvPr>
          <p:cNvSpPr txBox="1"/>
          <p:nvPr/>
        </p:nvSpPr>
        <p:spPr>
          <a:xfrm>
            <a:off x="675120" y="3195591"/>
            <a:ext cx="2624911" cy="830997"/>
          </a:xfrm>
          <a:prstGeom prst="rect">
            <a:avLst/>
          </a:prstGeom>
          <a:solidFill>
            <a:srgbClr val="CEE4B4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35 méta-QTL robustes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860E976-B5F2-FA08-7AEA-0B98F4C58A81}"/>
              </a:ext>
            </a:extLst>
          </p:cNvPr>
          <p:cNvSpPr txBox="1"/>
          <p:nvPr/>
        </p:nvSpPr>
        <p:spPr>
          <a:xfrm>
            <a:off x="8393374" y="3320704"/>
            <a:ext cx="29870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&gt; Chevauchent 6 gènes </a:t>
            </a:r>
            <a:r>
              <a:rPr lang="fr-FR" i="1" dirty="0" err="1"/>
              <a:t>Stb</a:t>
            </a:r>
            <a:r>
              <a:rPr lang="fr-FR" dirty="0"/>
              <a:t>: </a:t>
            </a:r>
            <a:r>
              <a:rPr lang="fr-FR" i="1" dirty="0"/>
              <a:t>Stb19</a:t>
            </a:r>
            <a:r>
              <a:rPr lang="fr-FR" dirty="0"/>
              <a:t> (1D), </a:t>
            </a:r>
            <a:r>
              <a:rPr lang="fr-FR" i="1" dirty="0"/>
              <a:t>Stb6</a:t>
            </a:r>
            <a:r>
              <a:rPr lang="fr-FR" dirty="0"/>
              <a:t> (3A), </a:t>
            </a:r>
            <a:r>
              <a:rPr lang="fr-FR" i="1" dirty="0"/>
              <a:t>Stb17</a:t>
            </a:r>
            <a:r>
              <a:rPr lang="fr-FR" dirty="0"/>
              <a:t> (5A), </a:t>
            </a:r>
            <a:r>
              <a:rPr lang="fr-FR" i="1" dirty="0"/>
              <a:t>Stb20q</a:t>
            </a:r>
            <a:r>
              <a:rPr lang="fr-FR" dirty="0"/>
              <a:t> (5B), </a:t>
            </a:r>
            <a:r>
              <a:rPr lang="fr-FR" i="1" dirty="0"/>
              <a:t>Stb13</a:t>
            </a:r>
            <a:r>
              <a:rPr lang="fr-FR" dirty="0"/>
              <a:t> et </a:t>
            </a:r>
            <a:r>
              <a:rPr lang="fr-FR" i="1" dirty="0"/>
              <a:t>Stb8</a:t>
            </a:r>
            <a:r>
              <a:rPr lang="fr-FR" dirty="0"/>
              <a:t> (7B)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BC86D23-A2CF-EE94-67BF-FA8F00CC354A}"/>
              </a:ext>
            </a:extLst>
          </p:cNvPr>
          <p:cNvSpPr txBox="1"/>
          <p:nvPr/>
        </p:nvSpPr>
        <p:spPr>
          <a:xfrm>
            <a:off x="8393374" y="4809598"/>
            <a:ext cx="31235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&gt; Des intervalles allant de 920 </a:t>
            </a:r>
            <a:r>
              <a:rPr lang="fr-FR" dirty="0" err="1"/>
              <a:t>bp</a:t>
            </a:r>
            <a:r>
              <a:rPr lang="fr-FR" dirty="0"/>
              <a:t> à 156 </a:t>
            </a:r>
            <a:r>
              <a:rPr lang="fr-FR" dirty="0" err="1"/>
              <a:t>Mbp</a:t>
            </a:r>
            <a:r>
              <a:rPr lang="fr-FR" dirty="0"/>
              <a:t> (15/35 ≤ 5 </a:t>
            </a:r>
            <a:r>
              <a:rPr lang="fr-FR" dirty="0" err="1"/>
              <a:t>Mbp</a:t>
            </a:r>
            <a:r>
              <a:rPr lang="fr-FR" dirty="0"/>
              <a:t>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F10D98F-EE46-EAA3-47F0-F38EE2987284}"/>
              </a:ext>
            </a:extLst>
          </p:cNvPr>
          <p:cNvSpPr txBox="1"/>
          <p:nvPr/>
        </p:nvSpPr>
        <p:spPr>
          <a:xfrm>
            <a:off x="675120" y="4193114"/>
            <a:ext cx="26249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/>
              <a:t>Reposant sur 375 QTL identifiés dans 16 QMAP et 8 GWAS.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C773C0B-F820-4545-1235-95E25475A47D}"/>
              </a:ext>
            </a:extLst>
          </p:cNvPr>
          <p:cNvSpPr txBox="1"/>
          <p:nvPr/>
        </p:nvSpPr>
        <p:spPr>
          <a:xfrm>
            <a:off x="672854" y="5564470"/>
            <a:ext cx="284872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rgbClr val="FF0000"/>
                </a:solidFill>
              </a:rPr>
              <a:t>Etudes multiples QMAP &amp; GWAS </a:t>
            </a:r>
          </a:p>
          <a:p>
            <a:pPr algn="r"/>
            <a:r>
              <a:rPr lang="fr-FR" sz="1200" dirty="0">
                <a:solidFill>
                  <a:schemeClr val="accent1"/>
                </a:solidFill>
              </a:rPr>
              <a:t>Etudes multiples QMAP or GWAS</a:t>
            </a:r>
          </a:p>
          <a:p>
            <a:pPr algn="r">
              <a:spcAft>
                <a:spcPts val="600"/>
              </a:spcAft>
            </a:pPr>
            <a:r>
              <a:rPr lang="fr-FR" sz="1200" dirty="0">
                <a:solidFill>
                  <a:srgbClr val="FFC000"/>
                </a:solidFill>
              </a:rPr>
              <a:t>Etude simple </a:t>
            </a:r>
          </a:p>
          <a:p>
            <a:pPr algn="r"/>
            <a:r>
              <a:rPr lang="fr-FR" sz="1200" dirty="0">
                <a:solidFill>
                  <a:srgbClr val="00B0F0"/>
                </a:solidFill>
              </a:rPr>
              <a:t>Plantules </a:t>
            </a:r>
          </a:p>
          <a:p>
            <a:pPr algn="r"/>
            <a:r>
              <a:rPr lang="fr-FR" sz="1200" dirty="0">
                <a:solidFill>
                  <a:srgbClr val="0070C0"/>
                </a:solidFill>
              </a:rPr>
              <a:t>Plantes adultes</a:t>
            </a:r>
            <a:endParaRPr lang="fr-FR" sz="1200" dirty="0">
              <a:solidFill>
                <a:srgbClr val="FFC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733420E-4830-8585-F665-8472542AC6CE}"/>
              </a:ext>
            </a:extLst>
          </p:cNvPr>
          <p:cNvSpPr txBox="1"/>
          <p:nvPr/>
        </p:nvSpPr>
        <p:spPr>
          <a:xfrm>
            <a:off x="8393374" y="5744494"/>
            <a:ext cx="31235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&gt; Un gène candidat prometteur identifié sur le chromosome 6A</a:t>
            </a:r>
          </a:p>
        </p:txBody>
      </p:sp>
    </p:spTree>
    <p:extLst>
      <p:ext uri="{BB962C8B-B14F-4D97-AF65-F5344CB8AC3E}">
        <p14:creationId xmlns:p14="http://schemas.microsoft.com/office/powerpoint/2010/main" val="353354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7" grpId="0" animBg="1"/>
      <p:bldP spid="10" grpId="0"/>
      <p:bldP spid="12" grpId="0"/>
      <p:bldP spid="14" grpId="0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0B84B4-38D4-2800-929D-BD829FE6DB61}"/>
              </a:ext>
            </a:extLst>
          </p:cNvPr>
          <p:cNvSpPr/>
          <p:nvPr/>
        </p:nvSpPr>
        <p:spPr>
          <a:xfrm>
            <a:off x="675121" y="5200207"/>
            <a:ext cx="10738500" cy="984885"/>
          </a:xfrm>
          <a:prstGeom prst="rect">
            <a:avLst/>
          </a:prstGeom>
          <a:solidFill>
            <a:srgbClr val="CEE4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PERSPECTIVES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29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EF251AE-735D-278D-3E20-DD40C71BA95B}"/>
              </a:ext>
            </a:extLst>
          </p:cNvPr>
          <p:cNvSpPr txBox="1"/>
          <p:nvPr/>
        </p:nvSpPr>
        <p:spPr>
          <a:xfrm>
            <a:off x="675121" y="1173521"/>
            <a:ext cx="10738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D1DAB0"/>
                </a:solidFill>
                <a:latin typeface="+mj-lt"/>
              </a:rPr>
              <a:t>FSOV 2020 R DURABLÉ – Spécificité des résistances du blé dur aux maladies foliaires du blé : cartes, marqueurs et gènes</a:t>
            </a:r>
            <a:endParaRPr lang="fr-FR" sz="2800" b="1" dirty="0">
              <a:solidFill>
                <a:srgbClr val="D1DAB0"/>
              </a:solidFill>
              <a:effectLst/>
              <a:latin typeface="+mj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8FFDD0D-C153-E7DB-5899-5E4A4E4B76B5}"/>
              </a:ext>
            </a:extLst>
          </p:cNvPr>
          <p:cNvSpPr txBox="1"/>
          <p:nvPr/>
        </p:nvSpPr>
        <p:spPr>
          <a:xfrm>
            <a:off x="675121" y="2355867"/>
            <a:ext cx="107385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fr-FR" sz="2400" dirty="0"/>
              <a:t>Poursuivre l’identification de QTL de résistance, en ciblant notamment des variétés françaises récentes de blé dur clés dans le paysage variétal.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fr-FR" sz="2400" dirty="0"/>
              <a:t>Finaliser la cartographie de précision des trois QTL de résistance à la rouille jaune, la rouille brune et la septoriose.</a:t>
            </a: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fr-FR" sz="2400" dirty="0"/>
              <a:t>Réaliser une méta-analyse des résistances du blé dur à la septoriose et comparer les méta-QTL identifiés chez le blé tendre et chez le blé dur.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B2F3A04-9C5A-3FE1-AB47-B6988125CDAA}"/>
              </a:ext>
            </a:extLst>
          </p:cNvPr>
          <p:cNvSpPr txBox="1"/>
          <p:nvPr/>
        </p:nvSpPr>
        <p:spPr>
          <a:xfrm>
            <a:off x="675121" y="5200207"/>
            <a:ext cx="107385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r-FR" sz="2300" dirty="0"/>
              <a:t>Mettre à disposition des marqueurs moléculaires diagnostics des gènes </a:t>
            </a:r>
            <a:r>
              <a:rPr lang="fr-FR" sz="2300" i="1" dirty="0"/>
              <a:t>R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fr-FR" sz="2300" dirty="0"/>
              <a:t>Optimiser la gestion des gènes </a:t>
            </a:r>
            <a:r>
              <a:rPr lang="fr-FR" sz="2300" i="1" dirty="0"/>
              <a:t>R</a:t>
            </a:r>
            <a:r>
              <a:rPr lang="fr-FR" sz="2300" dirty="0"/>
              <a:t> dans les ressources génétiques blé tendre et blé dur</a:t>
            </a:r>
          </a:p>
        </p:txBody>
      </p:sp>
    </p:spTree>
    <p:extLst>
      <p:ext uri="{BB962C8B-B14F-4D97-AF65-F5344CB8AC3E}">
        <p14:creationId xmlns:p14="http://schemas.microsoft.com/office/powerpoint/2010/main" val="333159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Contexte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3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D4EBF46-4EFD-95E0-1AEC-08F50780FF68}"/>
              </a:ext>
            </a:extLst>
          </p:cNvPr>
          <p:cNvSpPr txBox="1"/>
          <p:nvPr/>
        </p:nvSpPr>
        <p:spPr>
          <a:xfrm>
            <a:off x="7181519" y="6486197"/>
            <a:ext cx="29778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https://fiches.arvalis-infos.fr/fiche_accident/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C6B1488-20DE-9C5E-6481-09024546A6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9665" y="1537843"/>
            <a:ext cx="8452670" cy="49366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405468-6B2F-32A9-8A61-FBAA938A1159}"/>
              </a:ext>
            </a:extLst>
          </p:cNvPr>
          <p:cNvSpPr/>
          <p:nvPr/>
        </p:nvSpPr>
        <p:spPr>
          <a:xfrm>
            <a:off x="601410" y="1064448"/>
            <a:ext cx="10989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Les maladies fongiques du blé dur: les fiches accidents d’ARVALIS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727017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F5BC28C-4F38-4089-9619-B96ED5A64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pPr/>
              <a:t>30</a:t>
            </a:fld>
            <a:endParaRPr lang="fr-FR"/>
          </a:p>
        </p:txBody>
      </p:sp>
      <p:pic>
        <p:nvPicPr>
          <p:cNvPr id="9" name="Picture 2" descr="INRAE, l'Institut national de recherche pour l'agriculture, l'alimentation  et l'environnement | Ministère de l'Agriculture et de l'Alimentation">
            <a:extLst>
              <a:ext uri="{FF2B5EF4-FFF2-40B4-BE49-F238E27FC236}">
                <a16:creationId xmlns:a16="http://schemas.microsoft.com/office/drawing/2014/main" id="{F404A264-EEBC-7C92-B0DD-2FC1D99A9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651" y="1453047"/>
            <a:ext cx="1459422" cy="58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12446F3-5EF4-3678-4FA2-C75EAF6F06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262" y="2163143"/>
            <a:ext cx="1737493" cy="5946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D805EE5-87A3-5F85-8552-A2D7066F71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82" y="2050053"/>
            <a:ext cx="842380" cy="840085"/>
          </a:xfrm>
          <a:prstGeom prst="rect">
            <a:avLst/>
          </a:prstGeom>
        </p:spPr>
      </p:pic>
      <p:pic>
        <p:nvPicPr>
          <p:cNvPr id="12" name="Image 11" descr="Une image contenant Police, texte, logo, Graphique&#10;&#10;Le contenu généré par l’IA peut être incorrect.">
            <a:extLst>
              <a:ext uri="{FF2B5EF4-FFF2-40B4-BE49-F238E27FC236}">
                <a16:creationId xmlns:a16="http://schemas.microsoft.com/office/drawing/2014/main" id="{58068FAF-30BE-138E-71A1-72139BD542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21" y="4444472"/>
            <a:ext cx="2350558" cy="979399"/>
          </a:xfrm>
          <a:prstGeom prst="rect">
            <a:avLst/>
          </a:prstGeom>
        </p:spPr>
      </p:pic>
      <p:pic>
        <p:nvPicPr>
          <p:cNvPr id="13" name="Image 12" descr="Une image contenant texte, Police, typographie, conception&#10;&#10;Le contenu généré par l’IA peut être incorrect.">
            <a:extLst>
              <a:ext uri="{FF2B5EF4-FFF2-40B4-BE49-F238E27FC236}">
                <a16:creationId xmlns:a16="http://schemas.microsoft.com/office/drawing/2014/main" id="{83BE6C29-3F0A-029D-BFFD-AC23986B8A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02" y="5590245"/>
            <a:ext cx="2350558" cy="577330"/>
          </a:xfrm>
          <a:prstGeom prst="rect">
            <a:avLst/>
          </a:prstGeom>
        </p:spPr>
      </p:pic>
      <p:pic>
        <p:nvPicPr>
          <p:cNvPr id="14" name="Image 13" descr="Une image contenant logo, Graphique, Police, graphisme&#10;&#10;Le contenu généré par l’IA peut être incorrect.">
            <a:extLst>
              <a:ext uri="{FF2B5EF4-FFF2-40B4-BE49-F238E27FC236}">
                <a16:creationId xmlns:a16="http://schemas.microsoft.com/office/drawing/2014/main" id="{622E36CB-0125-9CF4-1076-FBE16EFEAC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106" y="3125612"/>
            <a:ext cx="1163588" cy="115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23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Contexte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4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BC986F4-0030-CD86-2F81-2B2FF3658F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0738" y="3902795"/>
            <a:ext cx="3477193" cy="23328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A6BFE96-DD4B-FFF1-A769-27E954691A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158" y="2554016"/>
            <a:ext cx="1644308" cy="86326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7F6C552-5FEB-FD6E-C844-D550F7244E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866" y="1848649"/>
            <a:ext cx="2000893" cy="705367"/>
          </a:xfrm>
          <a:prstGeom prst="rect">
            <a:avLst/>
          </a:prstGeom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3E59415A-AA23-34C0-E719-4E6F3900E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9466" y="3969351"/>
            <a:ext cx="349139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ts val="600"/>
              </a:spcBef>
            </a:pPr>
            <a:r>
              <a:rPr lang="fr-FR" altLang="fr-FR" sz="2000" dirty="0">
                <a:solidFill>
                  <a:schemeClr val="bg1"/>
                </a:solidFill>
                <a:ea typeface="ＭＳ Ｐゴシック" pitchFamily="1" charset="-128"/>
                <a:cs typeface="Calibri" panose="020F0502020204030204" pitchFamily="34" charset="0"/>
              </a:rPr>
              <a:t>Septoriose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18509F0-904E-E7A7-796C-C895C11347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664" y="3903781"/>
            <a:ext cx="1740597" cy="2332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7A67AA7-F6A9-189E-2E24-9CAB8F31581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067" y="3903781"/>
            <a:ext cx="1740597" cy="2332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 Box 10">
            <a:extLst>
              <a:ext uri="{FF2B5EF4-FFF2-40B4-BE49-F238E27FC236}">
                <a16:creationId xmlns:a16="http://schemas.microsoft.com/office/drawing/2014/main" id="{A529DBD4-520E-32B9-4E1D-68000247F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5093" y="4004333"/>
            <a:ext cx="16655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ts val="600"/>
              </a:spcBef>
            </a:pPr>
            <a:r>
              <a:rPr lang="fr-FR" altLang="fr-FR" sz="2000" dirty="0">
                <a:solidFill>
                  <a:schemeClr val="bg1"/>
                </a:solidFill>
                <a:ea typeface="ＭＳ Ｐゴシック" pitchFamily="1" charset="-128"/>
              </a:rPr>
              <a:t>Rouille jaune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81DCC78D-E653-8CF6-2C11-C3A917E8B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8914" y="4004333"/>
            <a:ext cx="16655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ts val="600"/>
              </a:spcBef>
            </a:pPr>
            <a:r>
              <a:rPr lang="fr-FR" altLang="fr-FR" sz="2000" dirty="0">
                <a:solidFill>
                  <a:schemeClr val="bg1"/>
                </a:solidFill>
                <a:ea typeface="ＭＳ Ｐゴシック" pitchFamily="1" charset="-128"/>
              </a:rPr>
              <a:t>Rouille brune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BE85C74-D299-6CAA-1D3E-2E36D5D0905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525344" y="4204373"/>
            <a:ext cx="2332800" cy="17345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 Box 10">
            <a:extLst>
              <a:ext uri="{FF2B5EF4-FFF2-40B4-BE49-F238E27FC236}">
                <a16:creationId xmlns:a16="http://schemas.microsoft.com/office/drawing/2014/main" id="{BFEDDEDC-EEB3-309D-EA1A-D70EC51ED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0734" y="3995162"/>
            <a:ext cx="16655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ts val="600"/>
              </a:spcBef>
            </a:pPr>
            <a:r>
              <a:rPr lang="fr-FR" altLang="fr-FR" sz="2000" dirty="0">
                <a:solidFill>
                  <a:schemeClr val="bg1"/>
                </a:solidFill>
                <a:ea typeface="ＭＳ Ｐゴシック" pitchFamily="1" charset="-128"/>
              </a:rPr>
              <a:t>Rouille noire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ECEBE3-0023-B076-4793-DE2169859A23}"/>
              </a:ext>
            </a:extLst>
          </p:cNvPr>
          <p:cNvSpPr/>
          <p:nvPr/>
        </p:nvSpPr>
        <p:spPr>
          <a:xfrm>
            <a:off x="2589138" y="6261610"/>
            <a:ext cx="199272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i="1" dirty="0" err="1"/>
              <a:t>Zymoseptoria</a:t>
            </a:r>
            <a:r>
              <a:rPr lang="fr-FR" i="1" dirty="0"/>
              <a:t> </a:t>
            </a:r>
            <a:r>
              <a:rPr lang="fr-FR" i="1" dirty="0" err="1"/>
              <a:t>tritici</a:t>
            </a:r>
            <a:endParaRPr lang="fr-FR" i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1539DB-004F-29EF-ABFF-DFAC30E38121}"/>
              </a:ext>
            </a:extLst>
          </p:cNvPr>
          <p:cNvSpPr/>
          <p:nvPr/>
        </p:nvSpPr>
        <p:spPr>
          <a:xfrm>
            <a:off x="6336009" y="6263450"/>
            <a:ext cx="127746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i="1" dirty="0"/>
              <a:t>Puccinia </a:t>
            </a:r>
            <a:r>
              <a:rPr lang="fr-FR" dirty="0" err="1"/>
              <a:t>sp</a:t>
            </a:r>
            <a:r>
              <a:rPr lang="fr-FR" dirty="0"/>
              <a:t>.</a:t>
            </a:r>
            <a:endParaRPr lang="fr-FR" i="1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53FA12E-17DC-2C32-AA29-485C4D1CF65F}"/>
              </a:ext>
            </a:extLst>
          </p:cNvPr>
          <p:cNvSpPr txBox="1"/>
          <p:nvPr/>
        </p:nvSpPr>
        <p:spPr>
          <a:xfrm>
            <a:off x="2589138" y="5962999"/>
            <a:ext cx="1241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Photo : F. </a:t>
            </a:r>
            <a:r>
              <a:rPr lang="fr-FR" sz="1200" dirty="0" err="1">
                <a:solidFill>
                  <a:schemeClr val="bg1"/>
                </a:solidFill>
              </a:rPr>
              <a:t>Suffert</a:t>
            </a:r>
            <a:endParaRPr lang="fr-FR" sz="1200" dirty="0">
              <a:solidFill>
                <a:schemeClr val="bg1"/>
              </a:solidFill>
            </a:endParaRP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81C45668-81BA-3554-DF6A-9B8590503BF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1707" y="1628213"/>
            <a:ext cx="9596700" cy="2125021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3C873B79-9331-2259-D534-6DE949FB3E87}"/>
              </a:ext>
            </a:extLst>
          </p:cNvPr>
          <p:cNvSpPr/>
          <p:nvPr/>
        </p:nvSpPr>
        <p:spPr>
          <a:xfrm>
            <a:off x="601410" y="1064448"/>
            <a:ext cx="10989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Les maladies fongiques du blé dur: les projets de recherche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51408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Contexte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5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A6BFE96-DD4B-FFF1-A769-27E954691A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158" y="2554016"/>
            <a:ext cx="1644308" cy="86326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7F6C552-5FEB-FD6E-C844-D550F7244E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866" y="1848649"/>
            <a:ext cx="2000893" cy="70536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983A8B3-EA7F-F3F5-95BC-E64BBBF3A9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5886" y="3818415"/>
            <a:ext cx="1365518" cy="9161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B645BB1-F10B-D656-DF2A-A78BC3FD70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137218" y="3593710"/>
            <a:ext cx="916106" cy="13655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FBF12DBE-DAD1-0DA1-1DE0-19A6DB89BEB4}"/>
              </a:ext>
            </a:extLst>
          </p:cNvPr>
          <p:cNvSpPr txBox="1"/>
          <p:nvPr/>
        </p:nvSpPr>
        <p:spPr>
          <a:xfrm>
            <a:off x="3504149" y="4928298"/>
            <a:ext cx="2420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fr-FR" dirty="0"/>
              <a:t>82 gènes </a:t>
            </a:r>
            <a:r>
              <a:rPr lang="fr-FR" i="1" dirty="0" err="1"/>
              <a:t>Lr</a:t>
            </a:r>
            <a:r>
              <a:rPr lang="fr-FR" dirty="0"/>
              <a:t> identifiés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6A7BB84-7A07-4AB9-9A36-A5E089220A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54" y="5687463"/>
            <a:ext cx="945735" cy="79478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EAAD0DC-42FD-6898-963C-861B2CF6FC8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54" y="4681333"/>
            <a:ext cx="988421" cy="86326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30005E1-DFFF-1619-A4BB-C4DF3F127EA5}"/>
              </a:ext>
            </a:extLst>
          </p:cNvPr>
          <p:cNvSpPr/>
          <p:nvPr/>
        </p:nvSpPr>
        <p:spPr>
          <a:xfrm>
            <a:off x="1085375" y="4928298"/>
            <a:ext cx="22573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err="1"/>
              <a:t>Blé</a:t>
            </a:r>
            <a:r>
              <a:rPr lang="en-US" dirty="0"/>
              <a:t> </a:t>
            </a:r>
            <a:r>
              <a:rPr lang="en-US" dirty="0" err="1"/>
              <a:t>tendre</a:t>
            </a:r>
            <a:r>
              <a:rPr lang="en-US" dirty="0"/>
              <a:t> (AABBDD)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69F9ABE-D348-7993-8DD4-413C9C303CDA}"/>
              </a:ext>
            </a:extLst>
          </p:cNvPr>
          <p:cNvSpPr/>
          <p:nvPr/>
        </p:nvSpPr>
        <p:spPr>
          <a:xfrm>
            <a:off x="1085375" y="5905610"/>
            <a:ext cx="22573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err="1"/>
              <a:t>Blé</a:t>
            </a:r>
            <a:r>
              <a:rPr lang="en-US" dirty="0"/>
              <a:t> dur (AABB)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D9611B-A4AE-E7E7-E821-A82255347485}"/>
              </a:ext>
            </a:extLst>
          </p:cNvPr>
          <p:cNvSpPr/>
          <p:nvPr/>
        </p:nvSpPr>
        <p:spPr>
          <a:xfrm>
            <a:off x="3548779" y="5903845"/>
            <a:ext cx="23307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fr-FR" dirty="0"/>
              <a:t>20 gènes </a:t>
            </a:r>
            <a:r>
              <a:rPr lang="fr-FR" i="1" dirty="0" err="1"/>
              <a:t>Lr</a:t>
            </a:r>
            <a:r>
              <a:rPr lang="fr-FR" dirty="0"/>
              <a:t> connus </a:t>
            </a:r>
            <a:r>
              <a:rPr lang="fr-FR" i="1" dirty="0"/>
              <a:t>Lr14a</a:t>
            </a:r>
            <a:r>
              <a:rPr lang="fr-FR" dirty="0"/>
              <a:t>, </a:t>
            </a:r>
            <a:r>
              <a:rPr lang="fr-FR" i="1" dirty="0"/>
              <a:t>Lr23</a:t>
            </a:r>
            <a:r>
              <a:rPr lang="fr-FR" dirty="0"/>
              <a:t>, </a:t>
            </a:r>
            <a:r>
              <a:rPr lang="fr-FR" i="1" dirty="0"/>
              <a:t>Lr72</a:t>
            </a:r>
            <a:r>
              <a:rPr lang="fr-FR" dirty="0"/>
              <a:t>…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7D73359C-6185-F1C7-91E4-33A6112263FF}"/>
              </a:ext>
            </a:extLst>
          </p:cNvPr>
          <p:cNvCxnSpPr/>
          <p:nvPr/>
        </p:nvCxnSpPr>
        <p:spPr>
          <a:xfrm>
            <a:off x="1215753" y="5770587"/>
            <a:ext cx="10528708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028DA57B-09D6-3FA6-A829-EA845CC6CB16}"/>
              </a:ext>
            </a:extLst>
          </p:cNvPr>
          <p:cNvSpPr/>
          <p:nvPr/>
        </p:nvSpPr>
        <p:spPr>
          <a:xfrm>
            <a:off x="9003420" y="5898209"/>
            <a:ext cx="24304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fr-FR" dirty="0"/>
              <a:t>21 QTL identifiés dans quatre études</a:t>
            </a:r>
            <a:endParaRPr lang="fr-FR" i="1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4084E7C-DD83-E003-ED4F-5E47084E9452}"/>
              </a:ext>
            </a:extLst>
          </p:cNvPr>
          <p:cNvSpPr/>
          <p:nvPr/>
        </p:nvSpPr>
        <p:spPr>
          <a:xfrm>
            <a:off x="3504149" y="5289289"/>
            <a:ext cx="24200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(Kumar </a:t>
            </a:r>
            <a:r>
              <a:rPr lang="en-US" sz="1600" i="1" dirty="0"/>
              <a:t>et al.</a:t>
            </a:r>
            <a:r>
              <a:rPr lang="en-US" sz="1600" dirty="0"/>
              <a:t>, 2022)</a:t>
            </a:r>
            <a:endParaRPr lang="fr-FR" sz="16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2EE1644-465E-C189-D577-C773438F38F0}"/>
              </a:ext>
            </a:extLst>
          </p:cNvPr>
          <p:cNvSpPr/>
          <p:nvPr/>
        </p:nvSpPr>
        <p:spPr>
          <a:xfrm>
            <a:off x="9003420" y="4928298"/>
            <a:ext cx="25971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23 </a:t>
            </a:r>
            <a:r>
              <a:rPr lang="en-US" i="1" dirty="0" err="1"/>
              <a:t>Stb</a:t>
            </a:r>
            <a:r>
              <a:rPr lang="en-US" dirty="0"/>
              <a:t> genes et 89 QTL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702B6DD-34F6-C540-F2F0-EF42825EAAF5}"/>
              </a:ext>
            </a:extLst>
          </p:cNvPr>
          <p:cNvSpPr/>
          <p:nvPr/>
        </p:nvSpPr>
        <p:spPr>
          <a:xfrm>
            <a:off x="601410" y="1064448"/>
            <a:ext cx="10989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Les maladies fongiques du blé dur: les projets de recherche</a:t>
            </a:r>
            <a:endParaRPr lang="en-US" sz="2400" b="1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0D57E0C0-C5DD-987B-F86F-14CC99F9C60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1707" y="1628213"/>
            <a:ext cx="9596700" cy="21250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CB049B3-B10A-FCEC-0748-52339616D27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36628" y="3640523"/>
            <a:ext cx="942670" cy="12633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234BA02-E663-747E-58CD-106A443AF29B}"/>
              </a:ext>
            </a:extLst>
          </p:cNvPr>
          <p:cNvSpPr txBox="1"/>
          <p:nvPr/>
        </p:nvSpPr>
        <p:spPr>
          <a:xfrm>
            <a:off x="9295907" y="5289289"/>
            <a:ext cx="18454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/>
              <a:t>(Brown </a:t>
            </a:r>
            <a:r>
              <a:rPr lang="en-US" sz="1600" i="1" dirty="0"/>
              <a:t>et al.</a:t>
            </a:r>
            <a:r>
              <a:rPr lang="en-US" sz="1600" dirty="0"/>
              <a:t>, 2015)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E0DE43A-B690-6E15-9CCB-180A8969AA0F}"/>
              </a:ext>
            </a:extLst>
          </p:cNvPr>
          <p:cNvSpPr txBox="1"/>
          <p:nvPr/>
        </p:nvSpPr>
        <p:spPr>
          <a:xfrm>
            <a:off x="6210099" y="4928298"/>
            <a:ext cx="2420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fr-FR" dirty="0"/>
              <a:t>87 gènes </a:t>
            </a:r>
            <a:r>
              <a:rPr lang="fr-FR" i="1" dirty="0" err="1"/>
              <a:t>Yr</a:t>
            </a:r>
            <a:r>
              <a:rPr lang="fr-FR" dirty="0"/>
              <a:t> nommés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E29D66-F358-C30B-8E9D-ADDCCE03FF6C}"/>
              </a:ext>
            </a:extLst>
          </p:cNvPr>
          <p:cNvSpPr/>
          <p:nvPr/>
        </p:nvSpPr>
        <p:spPr>
          <a:xfrm>
            <a:off x="6210099" y="5289289"/>
            <a:ext cx="24200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(McIntosh, 2024)</a:t>
            </a:r>
            <a:endParaRPr lang="fr-FR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229447-B95D-4E35-372C-BCDB09802088}"/>
              </a:ext>
            </a:extLst>
          </p:cNvPr>
          <p:cNvSpPr/>
          <p:nvPr/>
        </p:nvSpPr>
        <p:spPr>
          <a:xfrm>
            <a:off x="6254729" y="5894239"/>
            <a:ext cx="23307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fr-FR" dirty="0"/>
              <a:t>10-15 gènes </a:t>
            </a:r>
            <a:r>
              <a:rPr lang="fr-FR" i="1" dirty="0" err="1"/>
              <a:t>Yr</a:t>
            </a:r>
            <a:r>
              <a:rPr lang="fr-FR" dirty="0"/>
              <a:t> ont une origine tétraploïde</a:t>
            </a:r>
          </a:p>
        </p:txBody>
      </p:sp>
    </p:spTree>
    <p:extLst>
      <p:ext uri="{BB962C8B-B14F-4D97-AF65-F5344CB8AC3E}">
        <p14:creationId xmlns:p14="http://schemas.microsoft.com/office/powerpoint/2010/main" val="812323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Contexte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6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3F3433-6016-D9C5-9050-B7052D57AAF2}"/>
              </a:ext>
            </a:extLst>
          </p:cNvPr>
          <p:cNvSpPr/>
          <p:nvPr/>
        </p:nvSpPr>
        <p:spPr>
          <a:xfrm>
            <a:off x="601409" y="1064448"/>
            <a:ext cx="110188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Résistance aux Rouilles Brune et Jaune dans les variétés élites de blé dur françaises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05D7659-BB44-DEA3-B695-F2095D4E43B1}"/>
              </a:ext>
            </a:extLst>
          </p:cNvPr>
          <p:cNvSpPr txBox="1"/>
          <p:nvPr/>
        </p:nvSpPr>
        <p:spPr>
          <a:xfrm>
            <a:off x="4912202" y="5694659"/>
            <a:ext cx="6923788" cy="7232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dirty="0"/>
              <a:t>6 QTL de résistance à la Rouille Brune détectés sur 5 chromosomes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dirty="0"/>
              <a:t>2 QTL de résistance à la Rouille Jaune détectés sur </a:t>
            </a:r>
            <a:r>
              <a:rPr lang="fr-FR" dirty="0" err="1"/>
              <a:t>Chrom</a:t>
            </a:r>
            <a:r>
              <a:rPr lang="fr-FR" dirty="0"/>
              <a:t> 1B</a:t>
            </a:r>
          </a:p>
        </p:txBody>
      </p:sp>
      <p:pic>
        <p:nvPicPr>
          <p:cNvPr id="83" name="Image 82">
            <a:extLst>
              <a:ext uri="{FF2B5EF4-FFF2-40B4-BE49-F238E27FC236}">
                <a16:creationId xmlns:a16="http://schemas.microsoft.com/office/drawing/2014/main" id="{A81B7640-3D6F-944B-0CF1-D2DAA89279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257" y="4796335"/>
            <a:ext cx="2303554" cy="881193"/>
          </a:xfrm>
          <a:prstGeom prst="rect">
            <a:avLst/>
          </a:prstGeom>
        </p:spPr>
      </p:pic>
      <p:sp>
        <p:nvSpPr>
          <p:cNvPr id="84" name="ZoneTexte 83">
            <a:extLst>
              <a:ext uri="{FF2B5EF4-FFF2-40B4-BE49-F238E27FC236}">
                <a16:creationId xmlns:a16="http://schemas.microsoft.com/office/drawing/2014/main" id="{6982E68A-510B-114D-E167-8447F6E39F39}"/>
              </a:ext>
            </a:extLst>
          </p:cNvPr>
          <p:cNvSpPr txBox="1"/>
          <p:nvPr/>
        </p:nvSpPr>
        <p:spPr>
          <a:xfrm>
            <a:off x="389695" y="4840392"/>
            <a:ext cx="2036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Rouille Brune</a:t>
            </a:r>
          </a:p>
          <a:p>
            <a:pPr algn="ctr"/>
            <a:r>
              <a:rPr lang="fr-FR" sz="1600" dirty="0"/>
              <a:t>Evaluation au champ</a:t>
            </a:r>
          </a:p>
          <a:p>
            <a:pPr algn="ctr"/>
            <a:r>
              <a:rPr lang="fr-FR" sz="1600" dirty="0"/>
              <a:t>[BD12M119]</a:t>
            </a:r>
          </a:p>
        </p:txBody>
      </p:sp>
      <p:graphicFrame>
        <p:nvGraphicFramePr>
          <p:cNvPr id="31" name="Tableau 30">
            <a:extLst>
              <a:ext uri="{FF2B5EF4-FFF2-40B4-BE49-F238E27FC236}">
                <a16:creationId xmlns:a16="http://schemas.microsoft.com/office/drawing/2014/main" id="{F3F173BB-4342-8C43-A6A1-A54B50681866}"/>
              </a:ext>
            </a:extLst>
          </p:cNvPr>
          <p:cNvGraphicFramePr>
            <a:graphicFrameLocks noGrp="1"/>
          </p:cNvGraphicFramePr>
          <p:nvPr/>
        </p:nvGraphicFramePr>
        <p:xfrm>
          <a:off x="354155" y="1790388"/>
          <a:ext cx="3827420" cy="2372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60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3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Population</a:t>
                      </a:r>
                    </a:p>
                  </a:txBody>
                  <a:tcPr anchor="ctr">
                    <a:solidFill>
                      <a:srgbClr val="D6EA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RILs</a:t>
                      </a:r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D6EA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Mapped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 markers</a:t>
                      </a:r>
                    </a:p>
                  </a:txBody>
                  <a:tcPr anchor="ctr">
                    <a:solidFill>
                      <a:srgbClr val="D6EA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 err="1"/>
                        <a:t>Nobilis</a:t>
                      </a:r>
                      <a:r>
                        <a:rPr lang="fr-FR" sz="1400" b="1" dirty="0"/>
                        <a:t> x </a:t>
                      </a:r>
                      <a:r>
                        <a:rPr lang="fr-FR" sz="1400" b="1" dirty="0" err="1"/>
                        <a:t>Fabulis</a:t>
                      </a:r>
                      <a:r>
                        <a:rPr lang="fr-FR" sz="1400" b="1" dirty="0"/>
                        <a:t> (NF)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210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3 316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 err="1"/>
                        <a:t>Pastadou</a:t>
                      </a:r>
                      <a:r>
                        <a:rPr lang="fr-FR" sz="1400" b="1" dirty="0"/>
                        <a:t> x</a:t>
                      </a:r>
                      <a:r>
                        <a:rPr lang="fr-FR" sz="1400" b="1" baseline="0" dirty="0"/>
                        <a:t> </a:t>
                      </a:r>
                      <a:r>
                        <a:rPr lang="fr-FR" sz="1400" b="1" strike="noStrike" dirty="0" err="1">
                          <a:solidFill>
                            <a:schemeClr val="tx1"/>
                          </a:solidFill>
                        </a:rPr>
                        <a:t>Miradoux</a:t>
                      </a:r>
                      <a:r>
                        <a:rPr lang="fr-FR" sz="1400" b="1" strike="noStrike" dirty="0">
                          <a:solidFill>
                            <a:schemeClr val="tx1"/>
                          </a:solidFill>
                        </a:rPr>
                        <a:t> (PM)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225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2 650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strike="noStrike" dirty="0">
                          <a:solidFill>
                            <a:schemeClr val="tx1"/>
                          </a:solidFill>
                        </a:rPr>
                        <a:t>Babylone x </a:t>
                      </a:r>
                      <a:r>
                        <a:rPr lang="fr-FR" sz="1400" b="1" strike="noStrike" dirty="0" err="1">
                          <a:solidFill>
                            <a:schemeClr val="tx1"/>
                          </a:solidFill>
                        </a:rPr>
                        <a:t>Fabulis</a:t>
                      </a:r>
                      <a:r>
                        <a:rPr lang="fr-FR" sz="1400" b="1" strike="noStrike" dirty="0">
                          <a:solidFill>
                            <a:schemeClr val="tx1"/>
                          </a:solidFill>
                        </a:rPr>
                        <a:t> (BF)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97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1 586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590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strike="noStrike" dirty="0" err="1">
                          <a:solidFill>
                            <a:schemeClr val="tx1"/>
                          </a:solidFill>
                        </a:rPr>
                        <a:t>Nautilur</a:t>
                      </a:r>
                      <a:r>
                        <a:rPr lang="fr-FR" sz="1400" b="1" strike="noStrike" dirty="0">
                          <a:solidFill>
                            <a:schemeClr val="tx1"/>
                          </a:solidFill>
                        </a:rPr>
                        <a:t> x </a:t>
                      </a:r>
                      <a:r>
                        <a:rPr lang="fr-FR" sz="1400" b="1" strike="noStrike" dirty="0" err="1">
                          <a:solidFill>
                            <a:schemeClr val="tx1"/>
                          </a:solidFill>
                        </a:rPr>
                        <a:t>Liberdur</a:t>
                      </a:r>
                      <a:r>
                        <a:rPr lang="fr-FR" sz="1400" b="1" strike="noStrike" dirty="0">
                          <a:solidFill>
                            <a:schemeClr val="tx1"/>
                          </a:solidFill>
                        </a:rPr>
                        <a:t> (NL)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89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2 369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741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strike="noStrike" dirty="0" err="1">
                          <a:solidFill>
                            <a:schemeClr val="tx1"/>
                          </a:solidFill>
                        </a:rPr>
                        <a:t>Gainsur</a:t>
                      </a:r>
                      <a:r>
                        <a:rPr lang="fr-FR" sz="1400" b="1" strike="noStrike" dirty="0">
                          <a:solidFill>
                            <a:schemeClr val="tx1"/>
                          </a:solidFill>
                        </a:rPr>
                        <a:t> x SY-Carma (GC)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233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2 650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464228"/>
                  </a:ext>
                </a:extLst>
              </a:tr>
            </a:tbl>
          </a:graphicData>
        </a:graphic>
      </p:graphicFrame>
      <p:sp>
        <p:nvSpPr>
          <p:cNvPr id="32" name="ZoneTexte 31">
            <a:extLst>
              <a:ext uri="{FF2B5EF4-FFF2-40B4-BE49-F238E27FC236}">
                <a16:creationId xmlns:a16="http://schemas.microsoft.com/office/drawing/2014/main" id="{777CF6D9-2C14-1FAF-BB65-254127849C22}"/>
              </a:ext>
            </a:extLst>
          </p:cNvPr>
          <p:cNvSpPr txBox="1"/>
          <p:nvPr/>
        </p:nvSpPr>
        <p:spPr>
          <a:xfrm>
            <a:off x="354155" y="4188555"/>
            <a:ext cx="4097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Carte génétique: </a:t>
            </a:r>
            <a:r>
              <a:rPr lang="fr-FR" sz="1600" i="1" dirty="0" err="1"/>
              <a:t>MultiPoint</a:t>
            </a:r>
            <a:endParaRPr lang="fr-FR" sz="1600" i="1" dirty="0"/>
          </a:p>
          <a:p>
            <a:r>
              <a:rPr lang="fr-FR" sz="1600" i="1" dirty="0"/>
              <a:t>Cartographie de QTL: R/</a:t>
            </a:r>
            <a:r>
              <a:rPr lang="fr-FR" sz="1600" i="1" dirty="0" err="1"/>
              <a:t>qtl</a:t>
            </a:r>
            <a:endParaRPr lang="fr-FR" sz="1600" i="1" dirty="0"/>
          </a:p>
        </p:txBody>
      </p: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8CADA8E5-6245-F2DA-C5D0-8D7E4651FFB8}"/>
              </a:ext>
            </a:extLst>
          </p:cNvPr>
          <p:cNvGrpSpPr/>
          <p:nvPr/>
        </p:nvGrpSpPr>
        <p:grpSpPr>
          <a:xfrm>
            <a:off x="356010" y="5754211"/>
            <a:ext cx="4379100" cy="881193"/>
            <a:chOff x="356010" y="5754211"/>
            <a:chExt cx="4379100" cy="881193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448BF6BA-F367-69E5-7D73-9ABD381F2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/>
            <a:stretch/>
          </p:blipFill>
          <p:spPr>
            <a:xfrm>
              <a:off x="2427573" y="5754211"/>
              <a:ext cx="1794804" cy="88119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37BB8559-EA99-0F7B-6A35-25DE9CE3844B}"/>
                </a:ext>
              </a:extLst>
            </p:cNvPr>
            <p:cNvSpPr txBox="1"/>
            <p:nvPr/>
          </p:nvSpPr>
          <p:spPr>
            <a:xfrm>
              <a:off x="356010" y="5798268"/>
              <a:ext cx="20366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/>
                <a:t>Rouille Jaune</a:t>
              </a:r>
            </a:p>
            <a:p>
              <a:pPr algn="ctr"/>
              <a:r>
                <a:rPr lang="fr-FR" sz="1600" dirty="0"/>
                <a:t>Evaluation au champ</a:t>
              </a:r>
            </a:p>
            <a:p>
              <a:pPr algn="ctr"/>
              <a:r>
                <a:rPr lang="fr-FR" sz="1600" dirty="0"/>
                <a:t>[WARRIOR(-)]</a:t>
              </a:r>
            </a:p>
          </p:txBody>
        </p:sp>
        <p:pic>
          <p:nvPicPr>
            <p:cNvPr id="73" name="Image 72" descr="Une image contenant herbe, Plante terrestre, plein air, Tige&#10;&#10;Le contenu généré par l’IA peut être incorrect.">
              <a:extLst>
                <a:ext uri="{FF2B5EF4-FFF2-40B4-BE49-F238E27FC236}">
                  <a16:creationId xmlns:a16="http://schemas.microsoft.com/office/drawing/2014/main" id="{8F856FFB-A1F4-1EF1-85B0-6C679FD82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37275" y="5799555"/>
              <a:ext cx="497835" cy="831382"/>
            </a:xfrm>
            <a:prstGeom prst="rect">
              <a:avLst/>
            </a:prstGeom>
          </p:spPr>
        </p:pic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ADA2074B-9197-A259-4871-CBA30B995102}"/>
              </a:ext>
            </a:extLst>
          </p:cNvPr>
          <p:cNvGrpSpPr/>
          <p:nvPr/>
        </p:nvGrpSpPr>
        <p:grpSpPr>
          <a:xfrm>
            <a:off x="4220987" y="1776800"/>
            <a:ext cx="691215" cy="1208121"/>
            <a:chOff x="6840354" y="5044842"/>
            <a:chExt cx="691215" cy="1208121"/>
          </a:xfrm>
        </p:grpSpPr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329E1DA0-A366-3289-89C1-BD63A296E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1644" y="5289384"/>
              <a:ext cx="528637" cy="963579"/>
            </a:xfrm>
            <a:prstGeom prst="rect">
              <a:avLst/>
            </a:prstGeom>
          </p:spPr>
        </p:pic>
        <p:sp>
          <p:nvSpPr>
            <p:cNvPr id="77" name="ZoneTexte 76">
              <a:extLst>
                <a:ext uri="{FF2B5EF4-FFF2-40B4-BE49-F238E27FC236}">
                  <a16:creationId xmlns:a16="http://schemas.microsoft.com/office/drawing/2014/main" id="{7AAA9FE2-D2C7-5424-2CAD-A7C072B15FDF}"/>
                </a:ext>
              </a:extLst>
            </p:cNvPr>
            <p:cNvSpPr txBox="1"/>
            <p:nvPr/>
          </p:nvSpPr>
          <p:spPr>
            <a:xfrm>
              <a:off x="6840354" y="5044842"/>
              <a:ext cx="69121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TaBW35K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514C405-B89F-3DF5-ED16-15D4C5502A34}"/>
              </a:ext>
            </a:extLst>
          </p:cNvPr>
          <p:cNvSpPr/>
          <p:nvPr/>
        </p:nvSpPr>
        <p:spPr>
          <a:xfrm>
            <a:off x="10208975" y="2919734"/>
            <a:ext cx="219023" cy="118273"/>
          </a:xfrm>
          <a:prstGeom prst="rect">
            <a:avLst/>
          </a:prstGeom>
          <a:solidFill>
            <a:srgbClr val="FF8040"/>
          </a:solidFill>
          <a:ln w="6350">
            <a:solidFill>
              <a:srgbClr val="FF80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E6C5314-D36E-87AC-BCBB-5BD2B53BF357}"/>
              </a:ext>
            </a:extLst>
          </p:cNvPr>
          <p:cNvSpPr txBox="1"/>
          <p:nvPr/>
        </p:nvSpPr>
        <p:spPr>
          <a:xfrm>
            <a:off x="10427997" y="2831032"/>
            <a:ext cx="1192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Rouille jaune</a:t>
            </a:r>
          </a:p>
        </p:txBody>
      </p:sp>
      <p:grpSp>
        <p:nvGrpSpPr>
          <p:cNvPr id="86" name="Groupe 85">
            <a:extLst>
              <a:ext uri="{FF2B5EF4-FFF2-40B4-BE49-F238E27FC236}">
                <a16:creationId xmlns:a16="http://schemas.microsoft.com/office/drawing/2014/main" id="{44060D0C-B928-1F06-AA99-852BD397E562}"/>
              </a:ext>
            </a:extLst>
          </p:cNvPr>
          <p:cNvGrpSpPr/>
          <p:nvPr/>
        </p:nvGrpSpPr>
        <p:grpSpPr>
          <a:xfrm>
            <a:off x="5404305" y="1802758"/>
            <a:ext cx="6502119" cy="3891901"/>
            <a:chOff x="5404305" y="1802758"/>
            <a:chExt cx="6502119" cy="389190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1E9D182-FAE7-8B7A-902F-D5E4DFC15EA5}"/>
                </a:ext>
              </a:extLst>
            </p:cNvPr>
            <p:cNvSpPr/>
            <p:nvPr/>
          </p:nvSpPr>
          <p:spPr>
            <a:xfrm>
              <a:off x="10208975" y="2730742"/>
              <a:ext cx="219023" cy="118273"/>
            </a:xfrm>
            <a:prstGeom prst="rect">
              <a:avLst/>
            </a:prstGeom>
            <a:solidFill>
              <a:srgbClr val="008000"/>
            </a:solidFill>
            <a:ln w="6350"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E57A740-4A64-EA9B-9961-6B88DC1739F9}"/>
                </a:ext>
              </a:extLst>
            </p:cNvPr>
            <p:cNvSpPr txBox="1"/>
            <p:nvPr/>
          </p:nvSpPr>
          <p:spPr>
            <a:xfrm>
              <a:off x="10427997" y="2648610"/>
              <a:ext cx="12316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Rouille brune</a:t>
              </a:r>
            </a:p>
          </p:txBody>
        </p:sp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8A393A4C-CF6C-61D6-CAEA-E6E817CA8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52873"/>
            <a:stretch/>
          </p:blipFill>
          <p:spPr>
            <a:xfrm>
              <a:off x="5404305" y="1802758"/>
              <a:ext cx="4231278" cy="3891901"/>
            </a:xfrm>
            <a:prstGeom prst="rect">
              <a:avLst/>
            </a:prstGeom>
          </p:spPr>
        </p:pic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F4FA9E16-6174-5870-AA3C-4AE35493CE51}"/>
                </a:ext>
              </a:extLst>
            </p:cNvPr>
            <p:cNvSpPr txBox="1"/>
            <p:nvPr/>
          </p:nvSpPr>
          <p:spPr>
            <a:xfrm>
              <a:off x="7979140" y="5222231"/>
              <a:ext cx="5766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i="1" dirty="0">
                  <a:solidFill>
                    <a:srgbClr val="008000"/>
                  </a:solidFill>
                </a:rPr>
                <a:t>Lr14a</a:t>
              </a:r>
            </a:p>
          </p:txBody>
        </p: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A09B6217-A734-0568-56F0-87B279024121}"/>
                </a:ext>
              </a:extLst>
            </p:cNvPr>
            <p:cNvCxnSpPr/>
            <p:nvPr/>
          </p:nvCxnSpPr>
          <p:spPr>
            <a:xfrm>
              <a:off x="8456503" y="5362486"/>
              <a:ext cx="167885" cy="0"/>
            </a:xfrm>
            <a:prstGeom prst="line">
              <a:avLst/>
            </a:prstGeom>
            <a:ln w="19050">
              <a:solidFill>
                <a:srgbClr val="008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2411755-5D2C-4576-FD07-685E75F9DB9D}"/>
                </a:ext>
              </a:extLst>
            </p:cNvPr>
            <p:cNvSpPr/>
            <p:nvPr/>
          </p:nvSpPr>
          <p:spPr>
            <a:xfrm>
              <a:off x="10212934" y="3785904"/>
              <a:ext cx="219023" cy="118273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F108ED47-3B7B-3B41-4299-492F9A8E2CDA}"/>
                </a:ext>
              </a:extLst>
            </p:cNvPr>
            <p:cNvSpPr txBox="1"/>
            <p:nvPr/>
          </p:nvSpPr>
          <p:spPr>
            <a:xfrm>
              <a:off x="10444084" y="3696878"/>
              <a:ext cx="1462340" cy="27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Plantes adultes</a:t>
              </a:r>
            </a:p>
          </p:txBody>
        </p:sp>
      </p:grpSp>
      <p:sp>
        <p:nvSpPr>
          <p:cNvPr id="80" name="Rectangle 79">
            <a:extLst>
              <a:ext uri="{FF2B5EF4-FFF2-40B4-BE49-F238E27FC236}">
                <a16:creationId xmlns:a16="http://schemas.microsoft.com/office/drawing/2014/main" id="{29BEC199-359A-4C1E-AC14-5BE764E41BF8}"/>
              </a:ext>
            </a:extLst>
          </p:cNvPr>
          <p:cNvSpPr/>
          <p:nvPr/>
        </p:nvSpPr>
        <p:spPr>
          <a:xfrm>
            <a:off x="5525000" y="2960678"/>
            <a:ext cx="258884" cy="1920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100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15" grpId="0" animBg="1"/>
      <p:bldP spid="18" grpId="0"/>
      <p:bldP spid="8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Contexte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7</a:t>
            </a:fld>
            <a:endParaRPr lang="fr-FR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9DE5E9D6-ED30-9BF2-7B2F-41E33F51B774}"/>
              </a:ext>
            </a:extLst>
          </p:cNvPr>
          <p:cNvSpPr txBox="1"/>
          <p:nvPr/>
        </p:nvSpPr>
        <p:spPr>
          <a:xfrm>
            <a:off x="354087" y="3069438"/>
            <a:ext cx="4097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Carte génétique: </a:t>
            </a:r>
            <a:r>
              <a:rPr lang="fr-FR" sz="1600" i="1" dirty="0" err="1"/>
              <a:t>MultiPoint</a:t>
            </a:r>
            <a:endParaRPr lang="fr-FR" sz="1600" i="1" dirty="0"/>
          </a:p>
          <a:p>
            <a:r>
              <a:rPr lang="fr-FR" sz="1600" i="1" dirty="0"/>
              <a:t>Cartographie de QTL: R/</a:t>
            </a:r>
            <a:r>
              <a:rPr lang="fr-FR" sz="1600" i="1" dirty="0" err="1"/>
              <a:t>qtl</a:t>
            </a:r>
            <a:endParaRPr lang="fr-FR" sz="1600" i="1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B7F6CC2-A237-B3FD-3320-50331AA412C7}"/>
              </a:ext>
            </a:extLst>
          </p:cNvPr>
          <p:cNvSpPr/>
          <p:nvPr/>
        </p:nvSpPr>
        <p:spPr>
          <a:xfrm>
            <a:off x="601409" y="1064448"/>
            <a:ext cx="112925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Résistance à la Septoriose dans les variétés élites de blé dur françaises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1B31A97-E050-2117-7667-F991026830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6378" y="3788942"/>
            <a:ext cx="2410618" cy="96357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20B2CD7-BA0F-866D-6EC9-E184947D4984}"/>
              </a:ext>
            </a:extLst>
          </p:cNvPr>
          <p:cNvSpPr txBox="1"/>
          <p:nvPr/>
        </p:nvSpPr>
        <p:spPr>
          <a:xfrm>
            <a:off x="356011" y="3887206"/>
            <a:ext cx="2036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/>
              <a:t>Septoria</a:t>
            </a:r>
            <a:r>
              <a:rPr lang="fr-FR" sz="1600" b="1" dirty="0"/>
              <a:t> </a:t>
            </a:r>
            <a:r>
              <a:rPr lang="fr-FR" sz="1600" b="1" dirty="0" err="1"/>
              <a:t>tritici</a:t>
            </a:r>
            <a:r>
              <a:rPr lang="fr-FR" sz="1600" b="1" dirty="0"/>
              <a:t> </a:t>
            </a:r>
            <a:r>
              <a:rPr lang="fr-FR" sz="1600" b="1" dirty="0" err="1"/>
              <a:t>blotch</a:t>
            </a:r>
            <a:endParaRPr lang="fr-FR" sz="1600" b="1" dirty="0"/>
          </a:p>
          <a:p>
            <a:pPr algn="ctr"/>
            <a:r>
              <a:rPr lang="fr-FR" sz="1600" dirty="0"/>
              <a:t>Conditions contrôlées</a:t>
            </a:r>
          </a:p>
          <a:p>
            <a:pPr algn="ctr"/>
            <a:r>
              <a:rPr lang="fr-FR" sz="1600" dirty="0"/>
              <a:t>[3 souches]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801CC14-E610-F87A-28B8-AB446FEF93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8210" y="4734337"/>
            <a:ext cx="2441919" cy="98700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C65F91B-4D7F-FFAD-C6CA-93CBAAC33709}"/>
              </a:ext>
            </a:extLst>
          </p:cNvPr>
          <p:cNvSpPr txBox="1"/>
          <p:nvPr/>
        </p:nvSpPr>
        <p:spPr>
          <a:xfrm>
            <a:off x="389695" y="4816137"/>
            <a:ext cx="2036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/>
              <a:t>Septoria</a:t>
            </a:r>
            <a:r>
              <a:rPr lang="fr-FR" sz="1600" b="1" dirty="0"/>
              <a:t> </a:t>
            </a:r>
            <a:r>
              <a:rPr lang="fr-FR" sz="1600" b="1" dirty="0" err="1"/>
              <a:t>tritici</a:t>
            </a:r>
            <a:r>
              <a:rPr lang="fr-FR" sz="1600" b="1" dirty="0"/>
              <a:t> </a:t>
            </a:r>
            <a:r>
              <a:rPr lang="fr-FR" sz="1600" b="1" dirty="0" err="1"/>
              <a:t>blotch</a:t>
            </a:r>
            <a:endParaRPr lang="fr-FR" sz="1600" b="1" dirty="0"/>
          </a:p>
          <a:p>
            <a:pPr algn="ctr"/>
            <a:r>
              <a:rPr lang="fr-FR" sz="1600" dirty="0"/>
              <a:t>Evaluation au champ</a:t>
            </a:r>
          </a:p>
          <a:p>
            <a:pPr algn="ctr"/>
            <a:r>
              <a:rPr lang="fr-FR" sz="1600" dirty="0"/>
              <a:t>[INRA13-LG1697]</a:t>
            </a:r>
          </a:p>
        </p:txBody>
      </p:sp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3145CF76-B9B1-ED75-C9DC-9639BF884D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53576"/>
              </p:ext>
            </p:extLst>
          </p:nvPr>
        </p:nvGraphicFramePr>
        <p:xfrm>
          <a:off x="354155" y="1790388"/>
          <a:ext cx="3827420" cy="1259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60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33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Population</a:t>
                      </a:r>
                    </a:p>
                  </a:txBody>
                  <a:tcPr anchor="ctr">
                    <a:solidFill>
                      <a:srgbClr val="D6EA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RILs</a:t>
                      </a:r>
                      <a:endParaRPr lang="fr-FR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D6EA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>
                          <a:solidFill>
                            <a:schemeClr val="tx1"/>
                          </a:solidFill>
                        </a:rPr>
                        <a:t>Mapped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</a:rPr>
                        <a:t> markers</a:t>
                      </a:r>
                    </a:p>
                  </a:txBody>
                  <a:tcPr anchor="ctr">
                    <a:solidFill>
                      <a:srgbClr val="D6EA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 err="1"/>
                        <a:t>Nobilis</a:t>
                      </a:r>
                      <a:r>
                        <a:rPr lang="fr-FR" sz="1400" b="1" dirty="0"/>
                        <a:t> x </a:t>
                      </a:r>
                      <a:r>
                        <a:rPr lang="fr-FR" sz="1400" b="1" dirty="0" err="1"/>
                        <a:t>Fabulis</a:t>
                      </a:r>
                      <a:r>
                        <a:rPr lang="fr-FR" sz="1400" b="1" dirty="0"/>
                        <a:t> (NF)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210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3 316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 err="1"/>
                        <a:t>Pastadou</a:t>
                      </a:r>
                      <a:r>
                        <a:rPr lang="fr-FR" sz="1400" b="1" dirty="0"/>
                        <a:t> x</a:t>
                      </a:r>
                      <a:r>
                        <a:rPr lang="fr-FR" sz="1400" b="1" baseline="0" dirty="0"/>
                        <a:t> </a:t>
                      </a:r>
                      <a:r>
                        <a:rPr lang="fr-FR" sz="1400" b="1" strike="noStrike" dirty="0" err="1">
                          <a:solidFill>
                            <a:schemeClr val="tx1"/>
                          </a:solidFill>
                        </a:rPr>
                        <a:t>Miradoux</a:t>
                      </a:r>
                      <a:r>
                        <a:rPr lang="fr-FR" sz="1400" b="1" strike="noStrike" dirty="0">
                          <a:solidFill>
                            <a:schemeClr val="tx1"/>
                          </a:solidFill>
                        </a:rPr>
                        <a:t> (PM)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225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2 650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0" name="Groupe 19">
            <a:extLst>
              <a:ext uri="{FF2B5EF4-FFF2-40B4-BE49-F238E27FC236}">
                <a16:creationId xmlns:a16="http://schemas.microsoft.com/office/drawing/2014/main" id="{DC78A4BE-7231-46DD-5E6C-EE40E95510F7}"/>
              </a:ext>
            </a:extLst>
          </p:cNvPr>
          <p:cNvGrpSpPr/>
          <p:nvPr/>
        </p:nvGrpSpPr>
        <p:grpSpPr>
          <a:xfrm>
            <a:off x="4220987" y="1776800"/>
            <a:ext cx="691215" cy="1208121"/>
            <a:chOff x="6840354" y="5044842"/>
            <a:chExt cx="691215" cy="1208121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A9845C76-0DF9-2AB7-D4C6-77D19D0CC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1644" y="5289384"/>
              <a:ext cx="528637" cy="963579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B62EBFA4-4AAC-8E46-D095-34542E8125D6}"/>
                </a:ext>
              </a:extLst>
            </p:cNvPr>
            <p:cNvSpPr txBox="1"/>
            <p:nvPr/>
          </p:nvSpPr>
          <p:spPr>
            <a:xfrm>
              <a:off x="6840354" y="5044842"/>
              <a:ext cx="69121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dirty="0"/>
                <a:t>TaBW35K</a:t>
              </a:r>
            </a:p>
          </p:txBody>
        </p:sp>
      </p:grpSp>
      <p:sp>
        <p:nvSpPr>
          <p:cNvPr id="82" name="ZoneTexte 81">
            <a:extLst>
              <a:ext uri="{FF2B5EF4-FFF2-40B4-BE49-F238E27FC236}">
                <a16:creationId xmlns:a16="http://schemas.microsoft.com/office/drawing/2014/main" id="{E1203FAF-F883-2C82-2963-F37B978468DF}"/>
              </a:ext>
            </a:extLst>
          </p:cNvPr>
          <p:cNvSpPr txBox="1"/>
          <p:nvPr/>
        </p:nvSpPr>
        <p:spPr>
          <a:xfrm>
            <a:off x="4924922" y="5514239"/>
            <a:ext cx="6730265" cy="961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dirty="0"/>
              <a:t>9 QTL de résistance à la Septoriose détectés sur 7 chromosomes:</a:t>
            </a:r>
          </a:p>
          <a:p>
            <a:pPr marL="742950" lvl="1" indent="-285750">
              <a:spcAft>
                <a:spcPts val="300"/>
              </a:spcAft>
              <a:buFontTx/>
              <a:buChar char="-"/>
            </a:pPr>
            <a:r>
              <a:rPr lang="fr-FR" dirty="0"/>
              <a:t>3/9 </a:t>
            </a:r>
            <a:r>
              <a:rPr lang="fr-FR" dirty="0" err="1"/>
              <a:t>QTLs</a:t>
            </a:r>
            <a:r>
              <a:rPr lang="fr-FR" dirty="0"/>
              <a:t> détectés au champ et sur plantules</a:t>
            </a:r>
          </a:p>
          <a:p>
            <a:pPr marL="742950" lvl="1" indent="-285750">
              <a:spcAft>
                <a:spcPts val="300"/>
              </a:spcAft>
              <a:buFontTx/>
              <a:buChar char="-"/>
            </a:pPr>
            <a:r>
              <a:rPr lang="fr-FR" dirty="0"/>
              <a:t>Colocalisations avec </a:t>
            </a:r>
            <a:r>
              <a:rPr lang="fr-FR" i="1" dirty="0"/>
              <a:t>Stb6</a:t>
            </a:r>
            <a:r>
              <a:rPr lang="fr-FR" dirty="0"/>
              <a:t>, </a:t>
            </a:r>
            <a:r>
              <a:rPr lang="fr-FR" i="1" dirty="0"/>
              <a:t>Stb9</a:t>
            </a:r>
            <a:r>
              <a:rPr lang="fr-FR" dirty="0"/>
              <a:t>, </a:t>
            </a:r>
            <a:r>
              <a:rPr lang="fr-FR" i="1" dirty="0"/>
              <a:t>Stb13</a:t>
            </a:r>
            <a:r>
              <a:rPr lang="fr-FR" dirty="0"/>
              <a:t>, </a:t>
            </a:r>
            <a:r>
              <a:rPr lang="fr-FR" i="1" dirty="0"/>
              <a:t>Stb15</a:t>
            </a:r>
          </a:p>
        </p:txBody>
      </p:sp>
      <p:grpSp>
        <p:nvGrpSpPr>
          <p:cNvPr id="93" name="Groupe 92">
            <a:extLst>
              <a:ext uri="{FF2B5EF4-FFF2-40B4-BE49-F238E27FC236}">
                <a16:creationId xmlns:a16="http://schemas.microsoft.com/office/drawing/2014/main" id="{04D3F3FB-65F3-2C43-E214-001F9AEDB234}"/>
              </a:ext>
            </a:extLst>
          </p:cNvPr>
          <p:cNvGrpSpPr/>
          <p:nvPr/>
        </p:nvGrpSpPr>
        <p:grpSpPr>
          <a:xfrm>
            <a:off x="5320666" y="1771823"/>
            <a:ext cx="6826357" cy="3742416"/>
            <a:chOff x="5320666" y="1771823"/>
            <a:chExt cx="6826357" cy="374241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DE79093-14F0-BE79-F708-CD2810D0F647}"/>
                </a:ext>
              </a:extLst>
            </p:cNvPr>
            <p:cNvSpPr/>
            <p:nvPr/>
          </p:nvSpPr>
          <p:spPr>
            <a:xfrm>
              <a:off x="10208975" y="3108725"/>
              <a:ext cx="219023" cy="118273"/>
            </a:xfrm>
            <a:prstGeom prst="rect">
              <a:avLst/>
            </a:prstGeom>
            <a:solidFill>
              <a:srgbClr val="0000A0"/>
            </a:solidFill>
            <a:ln w="6350">
              <a:solidFill>
                <a:srgbClr val="000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DE7DFE6-774C-ED9A-6B86-6E8A2C095611}"/>
                </a:ext>
              </a:extLst>
            </p:cNvPr>
            <p:cNvSpPr txBox="1"/>
            <p:nvPr/>
          </p:nvSpPr>
          <p:spPr>
            <a:xfrm>
              <a:off x="10427998" y="3024079"/>
              <a:ext cx="10766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Septoriose</a:t>
              </a:r>
            </a:p>
          </p:txBody>
        </p:sp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88B5B0-4C5E-50FE-BBFA-D785ACF41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42239"/>
            <a:stretch/>
          </p:blipFill>
          <p:spPr>
            <a:xfrm>
              <a:off x="5320666" y="1771823"/>
              <a:ext cx="4882823" cy="3664322"/>
            </a:xfrm>
            <a:prstGeom prst="rect">
              <a:avLst/>
            </a:prstGeom>
          </p:spPr>
        </p:pic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84E7954-83BE-35F4-25BD-4A2229019AA2}"/>
                </a:ext>
              </a:extLst>
            </p:cNvPr>
            <p:cNvSpPr/>
            <p:nvPr/>
          </p:nvSpPr>
          <p:spPr>
            <a:xfrm>
              <a:off x="10212934" y="3407921"/>
              <a:ext cx="219023" cy="118273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A8AE2FC0-B9D9-A167-7442-C78EF2928B2D}"/>
                </a:ext>
              </a:extLst>
            </p:cNvPr>
            <p:cNvSpPr/>
            <p:nvPr/>
          </p:nvSpPr>
          <p:spPr>
            <a:xfrm>
              <a:off x="10212934" y="3596913"/>
              <a:ext cx="219023" cy="118273"/>
            </a:xfrm>
            <a:prstGeom prst="rect">
              <a:avLst/>
            </a:prstGeom>
            <a:pattFill prst="wdDnDiag">
              <a:fgClr>
                <a:schemeClr val="tx1"/>
              </a:fgClr>
              <a:bgClr>
                <a:schemeClr val="bg1"/>
              </a:bgClr>
            </a:patt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B3A621E-B4B7-DB2B-C90E-875A9806FCAF}"/>
                </a:ext>
              </a:extLst>
            </p:cNvPr>
            <p:cNvSpPr/>
            <p:nvPr/>
          </p:nvSpPr>
          <p:spPr>
            <a:xfrm>
              <a:off x="10212934" y="3785904"/>
              <a:ext cx="219023" cy="118273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ZoneTexte 78">
              <a:extLst>
                <a:ext uri="{FF2B5EF4-FFF2-40B4-BE49-F238E27FC236}">
                  <a16:creationId xmlns:a16="http://schemas.microsoft.com/office/drawing/2014/main" id="{1ECB88A2-D4C0-95BD-FF27-3D30BCC56716}"/>
                </a:ext>
              </a:extLst>
            </p:cNvPr>
            <p:cNvSpPr txBox="1"/>
            <p:nvPr/>
          </p:nvSpPr>
          <p:spPr>
            <a:xfrm>
              <a:off x="10444085" y="3321409"/>
              <a:ext cx="1462342" cy="213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Plantules</a:t>
              </a:r>
            </a:p>
          </p:txBody>
        </p:sp>
        <p:sp>
          <p:nvSpPr>
            <p:cNvPr id="80" name="ZoneTexte 79">
              <a:extLst>
                <a:ext uri="{FF2B5EF4-FFF2-40B4-BE49-F238E27FC236}">
                  <a16:creationId xmlns:a16="http://schemas.microsoft.com/office/drawing/2014/main" id="{D81B6BB0-6E42-DE8A-2C03-E26ABDC9D3DD}"/>
                </a:ext>
              </a:extLst>
            </p:cNvPr>
            <p:cNvSpPr txBox="1"/>
            <p:nvPr/>
          </p:nvSpPr>
          <p:spPr>
            <a:xfrm>
              <a:off x="10444084" y="3503829"/>
              <a:ext cx="17029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Plantules &amp; adultes</a:t>
              </a:r>
            </a:p>
          </p:txBody>
        </p:sp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F8152877-FD27-F7E3-3A1C-241F57F936E6}"/>
                </a:ext>
              </a:extLst>
            </p:cNvPr>
            <p:cNvSpPr txBox="1"/>
            <p:nvPr/>
          </p:nvSpPr>
          <p:spPr>
            <a:xfrm>
              <a:off x="10444084" y="3696878"/>
              <a:ext cx="1462340" cy="27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Plantes adultes</a:t>
              </a:r>
            </a:p>
          </p:txBody>
        </p:sp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0AD9B063-BD56-CB3A-342F-9912F4E20455}"/>
                </a:ext>
              </a:extLst>
            </p:cNvPr>
            <p:cNvSpPr txBox="1"/>
            <p:nvPr/>
          </p:nvSpPr>
          <p:spPr>
            <a:xfrm>
              <a:off x="6182831" y="2021910"/>
              <a:ext cx="5766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i="1" dirty="0">
                  <a:solidFill>
                    <a:srgbClr val="0000A0"/>
                  </a:solidFill>
                </a:rPr>
                <a:t>Stb6</a:t>
              </a:r>
            </a:p>
          </p:txBody>
        </p:sp>
        <p:cxnSp>
          <p:nvCxnSpPr>
            <p:cNvPr id="86" name="Connecteur droit 85">
              <a:extLst>
                <a:ext uri="{FF2B5EF4-FFF2-40B4-BE49-F238E27FC236}">
                  <a16:creationId xmlns:a16="http://schemas.microsoft.com/office/drawing/2014/main" id="{4A58011A-4811-5134-22E4-D07A328DD2A3}"/>
                </a:ext>
              </a:extLst>
            </p:cNvPr>
            <p:cNvCxnSpPr/>
            <p:nvPr/>
          </p:nvCxnSpPr>
          <p:spPr>
            <a:xfrm>
              <a:off x="6620002" y="2162165"/>
              <a:ext cx="167885" cy="0"/>
            </a:xfrm>
            <a:prstGeom prst="line">
              <a:avLst/>
            </a:prstGeom>
            <a:ln w="19050">
              <a:solidFill>
                <a:srgbClr val="000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ZoneTexte 86">
              <a:extLst>
                <a:ext uri="{FF2B5EF4-FFF2-40B4-BE49-F238E27FC236}">
                  <a16:creationId xmlns:a16="http://schemas.microsoft.com/office/drawing/2014/main" id="{2D12298A-E2AF-6A22-590A-8F019080ECFE}"/>
                </a:ext>
              </a:extLst>
            </p:cNvPr>
            <p:cNvSpPr txBox="1"/>
            <p:nvPr/>
          </p:nvSpPr>
          <p:spPr>
            <a:xfrm>
              <a:off x="7552845" y="2107985"/>
              <a:ext cx="5766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i="1" dirty="0">
                  <a:solidFill>
                    <a:srgbClr val="0000A0"/>
                  </a:solidFill>
                </a:rPr>
                <a:t>Stb15</a:t>
              </a:r>
            </a:p>
          </p:txBody>
        </p:sp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55FAED56-47E1-461C-24D8-FE3F79A773E8}"/>
                </a:ext>
              </a:extLst>
            </p:cNvPr>
            <p:cNvCxnSpPr/>
            <p:nvPr/>
          </p:nvCxnSpPr>
          <p:spPr>
            <a:xfrm>
              <a:off x="8017312" y="2248240"/>
              <a:ext cx="167885" cy="0"/>
            </a:xfrm>
            <a:prstGeom prst="line">
              <a:avLst/>
            </a:prstGeom>
            <a:ln w="19050">
              <a:solidFill>
                <a:srgbClr val="000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ZoneTexte 88">
              <a:extLst>
                <a:ext uri="{FF2B5EF4-FFF2-40B4-BE49-F238E27FC236}">
                  <a16:creationId xmlns:a16="http://schemas.microsoft.com/office/drawing/2014/main" id="{E6DF80C3-A487-8C0F-D3EC-6D2D8709A6BF}"/>
                </a:ext>
              </a:extLst>
            </p:cNvPr>
            <p:cNvSpPr txBox="1"/>
            <p:nvPr/>
          </p:nvSpPr>
          <p:spPr>
            <a:xfrm>
              <a:off x="9134384" y="4232119"/>
              <a:ext cx="5766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i="1" dirty="0">
                  <a:solidFill>
                    <a:srgbClr val="0000A0"/>
                  </a:solidFill>
                </a:rPr>
                <a:t>Stb13</a:t>
              </a:r>
            </a:p>
          </p:txBody>
        </p:sp>
        <p:cxnSp>
          <p:nvCxnSpPr>
            <p:cNvPr id="90" name="Connecteur droit 89">
              <a:extLst>
                <a:ext uri="{FF2B5EF4-FFF2-40B4-BE49-F238E27FC236}">
                  <a16:creationId xmlns:a16="http://schemas.microsoft.com/office/drawing/2014/main" id="{BFE91711-3817-EFFC-9BE7-49E897417F04}"/>
                </a:ext>
              </a:extLst>
            </p:cNvPr>
            <p:cNvCxnSpPr/>
            <p:nvPr/>
          </p:nvCxnSpPr>
          <p:spPr>
            <a:xfrm>
              <a:off x="9612499" y="4372374"/>
              <a:ext cx="167885" cy="0"/>
            </a:xfrm>
            <a:prstGeom prst="line">
              <a:avLst/>
            </a:prstGeom>
            <a:ln w="19050">
              <a:solidFill>
                <a:srgbClr val="000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ZoneTexte 90">
              <a:extLst>
                <a:ext uri="{FF2B5EF4-FFF2-40B4-BE49-F238E27FC236}">
                  <a16:creationId xmlns:a16="http://schemas.microsoft.com/office/drawing/2014/main" id="{31894CC7-2173-C2D7-1718-7F9FB6FF380C}"/>
                </a:ext>
              </a:extLst>
            </p:cNvPr>
            <p:cNvSpPr txBox="1"/>
            <p:nvPr/>
          </p:nvSpPr>
          <p:spPr>
            <a:xfrm>
              <a:off x="5494731" y="5237240"/>
              <a:ext cx="5766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i="1" dirty="0">
                  <a:solidFill>
                    <a:srgbClr val="0000A0"/>
                  </a:solidFill>
                </a:rPr>
                <a:t>Stb9</a:t>
              </a:r>
            </a:p>
          </p:txBody>
        </p:sp>
        <p:cxnSp>
          <p:nvCxnSpPr>
            <p:cNvPr id="92" name="Connecteur droit 91">
              <a:extLst>
                <a:ext uri="{FF2B5EF4-FFF2-40B4-BE49-F238E27FC236}">
                  <a16:creationId xmlns:a16="http://schemas.microsoft.com/office/drawing/2014/main" id="{E3144618-7141-5EA6-E69D-91B29F7CB437}"/>
                </a:ext>
              </a:extLst>
            </p:cNvPr>
            <p:cNvCxnSpPr/>
            <p:nvPr/>
          </p:nvCxnSpPr>
          <p:spPr>
            <a:xfrm>
              <a:off x="5931902" y="5377495"/>
              <a:ext cx="167885" cy="0"/>
            </a:xfrm>
            <a:prstGeom prst="line">
              <a:avLst/>
            </a:prstGeom>
            <a:ln w="19050">
              <a:solidFill>
                <a:srgbClr val="000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6724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8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Identification des résistances dans le blé dur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347EA-771E-4B9C-AFFD-EC95E4E4BBA1}" type="slidenum">
              <a:rPr lang="fr-FR" smtClean="0"/>
              <a:t>8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D1EF998-FC04-74F1-E8F9-345EA22D1233}"/>
              </a:ext>
            </a:extLst>
          </p:cNvPr>
          <p:cNvSpPr txBox="1"/>
          <p:nvPr/>
        </p:nvSpPr>
        <p:spPr>
          <a:xfrm>
            <a:off x="675121" y="2355867"/>
            <a:ext cx="10738500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/>
              <a:t>Objectif</a:t>
            </a:r>
          </a:p>
          <a:p>
            <a:r>
              <a:rPr lang="fr-FR" sz="2400" dirty="0"/>
              <a:t>Poursuivre l’identification des déterminants génétiques de la résistance du blé dur aux principales maladies foliaires d’origine fongique</a:t>
            </a:r>
          </a:p>
          <a:p>
            <a:endParaRPr lang="fr-FR" sz="2400" dirty="0"/>
          </a:p>
          <a:p>
            <a:pPr>
              <a:spcAft>
                <a:spcPts val="1200"/>
              </a:spcAft>
            </a:pPr>
            <a:r>
              <a:rPr lang="fr-FR" sz="2400" b="1" dirty="0"/>
              <a:t>Identification des résistances à la septoriose et aux rouilles dans le blé dur</a:t>
            </a:r>
          </a:p>
          <a:p>
            <a:pPr marL="742950" lvl="1" indent="-285750">
              <a:buFontTx/>
              <a:buChar char="-"/>
            </a:pPr>
            <a:r>
              <a:rPr lang="fr-FR" sz="2400" dirty="0"/>
              <a:t>Cartographie de QTL dans deux populations recombinantes </a:t>
            </a:r>
          </a:p>
          <a:p>
            <a:pPr marL="742950" lvl="1" indent="-285750">
              <a:buFontTx/>
              <a:buChar char="-"/>
            </a:pPr>
            <a:r>
              <a:rPr lang="fr-FR" sz="2400" dirty="0"/>
              <a:t>Carte génétique intégrée des QTL de résistance </a:t>
            </a:r>
          </a:p>
          <a:p>
            <a:pPr marL="742950" lvl="1" indent="-285750">
              <a:buFontTx/>
              <a:buChar char="-"/>
            </a:pPr>
            <a:r>
              <a:rPr lang="fr-FR" sz="2400" dirty="0"/>
              <a:t>Cartographie de précision de trois QTL de résistance</a:t>
            </a:r>
          </a:p>
          <a:p>
            <a:endParaRPr lang="fr-FR" sz="2400" dirty="0"/>
          </a:p>
          <a:p>
            <a:r>
              <a:rPr lang="fr-FR" sz="2400" b="1" dirty="0"/>
              <a:t>Méta-analyse des résistances du blé à la septoriose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94C5E8C-30D5-2416-761E-9F182691EAA3}"/>
              </a:ext>
            </a:extLst>
          </p:cNvPr>
          <p:cNvSpPr txBox="1"/>
          <p:nvPr/>
        </p:nvSpPr>
        <p:spPr>
          <a:xfrm>
            <a:off x="675121" y="1173521"/>
            <a:ext cx="10738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D1DAB0"/>
                </a:solidFill>
                <a:latin typeface="+mj-lt"/>
              </a:rPr>
              <a:t>FSOV 2020 R DURABLÉ – Spécificité des résistances du blé dur aux maladies foliaires du blé : cartes, marqueurs et gènes</a:t>
            </a:r>
            <a:endParaRPr lang="fr-FR" sz="2800" b="1" dirty="0">
              <a:solidFill>
                <a:srgbClr val="D1DAB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6362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A105BF-01EE-483E-B1DF-93A05AF9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21" y="46173"/>
            <a:ext cx="10261466" cy="732426"/>
          </a:xfrm>
        </p:spPr>
        <p:txBody>
          <a:bodyPr/>
          <a:lstStyle/>
          <a:p>
            <a:r>
              <a:rPr lang="fr-FR" dirty="0"/>
              <a:t>Identification des résistances dans le blé dur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3B5ABCA-2E99-4D2E-B4B3-1EAC2184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70421" y="6349718"/>
            <a:ext cx="2743200" cy="365125"/>
          </a:xfrm>
        </p:spPr>
        <p:txBody>
          <a:bodyPr/>
          <a:lstStyle/>
          <a:p>
            <a:fld id="{BD8347EA-771E-4B9C-AFFD-EC95E4E4BBA1}" type="slidenum">
              <a:rPr lang="fr-FR" smtClean="0"/>
              <a:t>9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82AC63-DDF3-EB4C-4849-6241AE040F09}"/>
              </a:ext>
            </a:extLst>
          </p:cNvPr>
          <p:cNvSpPr/>
          <p:nvPr/>
        </p:nvSpPr>
        <p:spPr>
          <a:xfrm>
            <a:off x="601409" y="1064448"/>
            <a:ext cx="112925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Cartographie de QTL dans deux populations recombinantes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113660C-08E1-9EBD-3CD7-FE4349F9169E}"/>
              </a:ext>
            </a:extLst>
          </p:cNvPr>
          <p:cNvSpPr/>
          <p:nvPr/>
        </p:nvSpPr>
        <p:spPr>
          <a:xfrm>
            <a:off x="4375021" y="1648689"/>
            <a:ext cx="7038599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dirty="0"/>
              <a:t>&gt; </a:t>
            </a:r>
            <a:r>
              <a:rPr lang="fr-FR" sz="2400" b="1" dirty="0" err="1"/>
              <a:t>Trinakria</a:t>
            </a:r>
            <a:r>
              <a:rPr lang="fr-FR" sz="2400" dirty="0"/>
              <a:t>, une ancienne variété sicilienne</a:t>
            </a:r>
          </a:p>
          <a:p>
            <a:pPr marL="742950" lvl="1" indent="-285750">
              <a:buFontTx/>
              <a:buChar char="-"/>
            </a:pPr>
            <a:r>
              <a:rPr lang="fr-FR" sz="2000" dirty="0"/>
              <a:t>Bon niveau de résistance à la Septoriose</a:t>
            </a:r>
          </a:p>
          <a:p>
            <a:pPr marL="742950" lvl="1" indent="-285750">
              <a:buFontTx/>
              <a:buChar char="-"/>
            </a:pPr>
            <a:r>
              <a:rPr lang="fr-FR" sz="2000" dirty="0"/>
              <a:t>Bon niveau de résistance aux Rouilles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C26149F-0BCC-5E62-1629-743FA1A436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410" y="1676399"/>
            <a:ext cx="3773612" cy="49528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D91BF2-4AE6-3F9C-E2B8-A363353FAA31}"/>
              </a:ext>
            </a:extLst>
          </p:cNvPr>
          <p:cNvSpPr/>
          <p:nvPr/>
        </p:nvSpPr>
        <p:spPr>
          <a:xfrm>
            <a:off x="4375020" y="2802678"/>
            <a:ext cx="7038599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dirty="0"/>
              <a:t>&gt; </a:t>
            </a:r>
            <a:r>
              <a:rPr lang="fr-FR" sz="2400" b="1" dirty="0" err="1"/>
              <a:t>Ceedur</a:t>
            </a:r>
            <a:r>
              <a:rPr lang="fr-FR" sz="2400" dirty="0"/>
              <a:t>, une variété d’origine inconnue</a:t>
            </a:r>
          </a:p>
          <a:p>
            <a:pPr marL="742950" lvl="1" indent="-285750">
              <a:buFontTx/>
              <a:buChar char="-"/>
            </a:pPr>
            <a:r>
              <a:rPr lang="fr-FR" sz="2000" dirty="0"/>
              <a:t>Très bon niveau de résistance à la Septoriose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94843C52-C6ED-5112-293A-8837D00F45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439520"/>
              </p:ext>
            </p:extLst>
          </p:nvPr>
        </p:nvGraphicFramePr>
        <p:xfrm>
          <a:off x="4401835" y="3763773"/>
          <a:ext cx="5640186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5780">
                  <a:extLst>
                    <a:ext uri="{9D8B030D-6E8A-4147-A177-3AD203B41FA5}">
                      <a16:colId xmlns:a16="http://schemas.microsoft.com/office/drawing/2014/main" val="3407039655"/>
                    </a:ext>
                  </a:extLst>
                </a:gridCol>
                <a:gridCol w="1767403">
                  <a:extLst>
                    <a:ext uri="{9D8B030D-6E8A-4147-A177-3AD203B41FA5}">
                      <a16:colId xmlns:a16="http://schemas.microsoft.com/office/drawing/2014/main" val="2166722897"/>
                    </a:ext>
                  </a:extLst>
                </a:gridCol>
                <a:gridCol w="1757003">
                  <a:extLst>
                    <a:ext uri="{9D8B030D-6E8A-4147-A177-3AD203B41FA5}">
                      <a16:colId xmlns:a16="http://schemas.microsoft.com/office/drawing/2014/main" val="959311771"/>
                    </a:ext>
                  </a:extLst>
                </a:gridCol>
              </a:tblGrid>
              <a:tr h="162046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Essais</a:t>
                      </a:r>
                    </a:p>
                  </a:txBody>
                  <a:tcPr>
                    <a:solidFill>
                      <a:srgbClr val="D6EA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pop-</a:t>
                      </a:r>
                      <a:r>
                        <a:rPr lang="fr-FR" sz="1600" dirty="0" err="1">
                          <a:solidFill>
                            <a:schemeClr val="tx1"/>
                          </a:solidFill>
                        </a:rPr>
                        <a:t>Trinakaria</a:t>
                      </a: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D6EAA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pop-</a:t>
                      </a:r>
                      <a:r>
                        <a:rPr lang="fr-FR" sz="1600" dirty="0" err="1">
                          <a:solidFill>
                            <a:schemeClr val="tx1"/>
                          </a:solidFill>
                        </a:rPr>
                        <a:t>Ceedur</a:t>
                      </a: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D6EA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294842"/>
                  </a:ext>
                </a:extLst>
              </a:tr>
              <a:tr h="162046">
                <a:tc>
                  <a:txBody>
                    <a:bodyPr/>
                    <a:lstStyle/>
                    <a:p>
                      <a:r>
                        <a:rPr lang="fr-FR" sz="1400" dirty="0"/>
                        <a:t>Obregon-2022 (MX)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RB [naturelle]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>
                    <a:solidFill>
                      <a:srgbClr val="EB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03166"/>
                  </a:ext>
                </a:extLst>
              </a:tr>
              <a:tr h="162046">
                <a:tc>
                  <a:txBody>
                    <a:bodyPr/>
                    <a:lstStyle/>
                    <a:p>
                      <a:r>
                        <a:rPr lang="fr-FR" sz="1400" dirty="0"/>
                        <a:t>Lectoure-2023 (FR)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/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STB [INRA13-0279]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7864878"/>
                  </a:ext>
                </a:extLst>
              </a:tr>
              <a:tr h="162046">
                <a:tc>
                  <a:txBody>
                    <a:bodyPr/>
                    <a:lstStyle/>
                    <a:p>
                      <a:r>
                        <a:rPr lang="fr-FR" sz="1400" dirty="0"/>
                        <a:t>Montbartier-2023 (FR)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RB [BD12M119]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>
                    <a:solidFill>
                      <a:srgbClr val="EB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036841"/>
                  </a:ext>
                </a:extLst>
              </a:tr>
              <a:tr h="162046">
                <a:tc>
                  <a:txBody>
                    <a:bodyPr/>
                    <a:lstStyle/>
                    <a:p>
                      <a:r>
                        <a:rPr lang="fr-FR" sz="1400" dirty="0"/>
                        <a:t>Lectoure-2024 (FR)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RB [BD12M119]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STB [INRA13-0279]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>
                    <a:solidFill>
                      <a:srgbClr val="EB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057798"/>
                  </a:ext>
                </a:extLst>
              </a:tr>
              <a:tr h="1620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Montbartier-2024 (FR)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RB [BD12M119]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RB [BD12M119]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521333"/>
                  </a:ext>
                </a:extLst>
              </a:tr>
              <a:tr h="255378">
                <a:tc>
                  <a:txBody>
                    <a:bodyPr/>
                    <a:lstStyle/>
                    <a:p>
                      <a:r>
                        <a:rPr lang="fr-FR" sz="1400" dirty="0"/>
                        <a:t>Koudia-2025 (TN)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STB [naturelle]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STB [naturelle]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763742"/>
                  </a:ext>
                </a:extLst>
              </a:tr>
              <a:tr h="162046">
                <a:tc>
                  <a:txBody>
                    <a:bodyPr/>
                    <a:lstStyle/>
                    <a:p>
                      <a:r>
                        <a:rPr lang="fr-FR" sz="1400" dirty="0"/>
                        <a:t>Conditions contrôlées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STB [INRA13-0279]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STB [INRA13-0279]</a:t>
                      </a:r>
                    </a:p>
                  </a:txBody>
                  <a:tcPr>
                    <a:solidFill>
                      <a:srgbClr val="EBF5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033980"/>
                  </a:ext>
                </a:extLst>
              </a:tr>
            </a:tbl>
          </a:graphicData>
        </a:graphic>
      </p:graphicFrame>
      <p:grpSp>
        <p:nvGrpSpPr>
          <p:cNvPr id="32" name="Groupe 31">
            <a:extLst>
              <a:ext uri="{FF2B5EF4-FFF2-40B4-BE49-F238E27FC236}">
                <a16:creationId xmlns:a16="http://schemas.microsoft.com/office/drawing/2014/main" id="{25E484EA-5FD4-8AC3-EF45-280A0B3AB8C8}"/>
              </a:ext>
            </a:extLst>
          </p:cNvPr>
          <p:cNvGrpSpPr/>
          <p:nvPr/>
        </p:nvGrpSpPr>
        <p:grpSpPr>
          <a:xfrm>
            <a:off x="10042021" y="4055150"/>
            <a:ext cx="1675590" cy="2390863"/>
            <a:chOff x="10042021" y="4055150"/>
            <a:chExt cx="1675590" cy="2390863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DBD23CA9-6F61-1F93-4C3A-FB36155E4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55562" y="5599628"/>
              <a:ext cx="1544296" cy="846385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5DBD0F45-7D03-C589-20C0-B71EB54635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55562" y="4055150"/>
              <a:ext cx="1562049" cy="846387"/>
            </a:xfrm>
            <a:prstGeom prst="rect">
              <a:avLst/>
            </a:prstGeom>
          </p:spPr>
        </p:pic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08DF558F-F56B-5D7E-9CB9-382A246E963A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 flipV="1">
              <a:off x="10042021" y="6022821"/>
              <a:ext cx="113541" cy="326897"/>
            </a:xfrm>
            <a:prstGeom prst="line">
              <a:avLst/>
            </a:prstGeom>
            <a:ln>
              <a:solidFill>
                <a:srgbClr val="EBF5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2A24A42D-A6C5-7CAD-96AF-5E10FE229949}"/>
                </a:ext>
              </a:extLst>
            </p:cNvPr>
            <p:cNvCxnSpPr>
              <a:cxnSpLocks/>
              <a:endCxn id="13" idx="1"/>
            </p:cNvCxnSpPr>
            <p:nvPr/>
          </p:nvCxnSpPr>
          <p:spPr>
            <a:xfrm>
              <a:off x="10042021" y="4249301"/>
              <a:ext cx="113541" cy="229043"/>
            </a:xfrm>
            <a:prstGeom prst="line">
              <a:avLst/>
            </a:prstGeom>
            <a:ln>
              <a:solidFill>
                <a:srgbClr val="EBF5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36610FF6-7FDA-E4D5-42EE-0F53578E8CC4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>
              <a:off x="10068834" y="4478344"/>
              <a:ext cx="86728" cy="178582"/>
            </a:xfrm>
            <a:prstGeom prst="line">
              <a:avLst/>
            </a:prstGeom>
            <a:ln>
              <a:solidFill>
                <a:srgbClr val="EBF5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AED9CBD0-6D92-E772-028A-67833A8AB44C}"/>
                </a:ext>
              </a:extLst>
            </p:cNvPr>
            <p:cNvCxnSpPr>
              <a:cxnSpLocks/>
              <a:endCxn id="13" idx="1"/>
            </p:cNvCxnSpPr>
            <p:nvPr/>
          </p:nvCxnSpPr>
          <p:spPr>
            <a:xfrm flipV="1">
              <a:off x="10042021" y="4478344"/>
              <a:ext cx="113541" cy="423019"/>
            </a:xfrm>
            <a:prstGeom prst="line">
              <a:avLst/>
            </a:prstGeom>
            <a:ln>
              <a:solidFill>
                <a:srgbClr val="EBF5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463DB9BF-1EB2-328A-A1F1-9A8827B60195}"/>
                </a:ext>
              </a:extLst>
            </p:cNvPr>
            <p:cNvCxnSpPr>
              <a:cxnSpLocks/>
              <a:endCxn id="13" idx="1"/>
            </p:cNvCxnSpPr>
            <p:nvPr/>
          </p:nvCxnSpPr>
          <p:spPr>
            <a:xfrm flipV="1">
              <a:off x="10042021" y="4478344"/>
              <a:ext cx="113541" cy="750090"/>
            </a:xfrm>
            <a:prstGeom prst="line">
              <a:avLst/>
            </a:prstGeom>
            <a:ln>
              <a:solidFill>
                <a:srgbClr val="EBF5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D312D6B1-D54A-849C-57D3-23DEA12180F4}"/>
                </a:ext>
              </a:extLst>
            </p:cNvPr>
            <p:cNvCxnSpPr>
              <a:cxnSpLocks/>
              <a:endCxn id="13" idx="1"/>
            </p:cNvCxnSpPr>
            <p:nvPr/>
          </p:nvCxnSpPr>
          <p:spPr>
            <a:xfrm flipV="1">
              <a:off x="10042021" y="4478344"/>
              <a:ext cx="113541" cy="1196211"/>
            </a:xfrm>
            <a:prstGeom prst="line">
              <a:avLst/>
            </a:prstGeom>
            <a:ln>
              <a:solidFill>
                <a:srgbClr val="EBF5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2362FB4E-29ED-25DA-6656-8724BAA79FD0}"/>
                </a:ext>
              </a:extLst>
            </p:cNvPr>
            <p:cNvCxnSpPr>
              <a:cxnSpLocks/>
              <a:endCxn id="13" idx="1"/>
            </p:cNvCxnSpPr>
            <p:nvPr/>
          </p:nvCxnSpPr>
          <p:spPr>
            <a:xfrm flipV="1">
              <a:off x="10042021" y="4478344"/>
              <a:ext cx="113541" cy="1544476"/>
            </a:xfrm>
            <a:prstGeom prst="line">
              <a:avLst/>
            </a:prstGeom>
            <a:ln>
              <a:solidFill>
                <a:srgbClr val="EBF5D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8707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8" grpId="0"/>
    </p:bldLst>
  </p:timing>
</p:sld>
</file>

<file path=ppt/theme/theme1.xml><?xml version="1.0" encoding="utf-8"?>
<a:theme xmlns:a="http://schemas.openxmlformats.org/drawingml/2006/main" name="Thème Office">
  <a:themeElements>
    <a:clrScheme name="Vert jaune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96623de-d8d1-48fb-b70d-7110ff29fdeb" xsi:nil="true"/>
    <lcf76f155ced4ddcb4097134ff3c332f xmlns="c499480c-1540-4ffc-83c5-a433d9f1ccb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292C5402649942AC04D74907293DAB" ma:contentTypeVersion="16" ma:contentTypeDescription="Crée un document." ma:contentTypeScope="" ma:versionID="15171cab309e5ecbb0b144f83cedee92">
  <xsd:schema xmlns:xsd="http://www.w3.org/2001/XMLSchema" xmlns:xs="http://www.w3.org/2001/XMLSchema" xmlns:p="http://schemas.microsoft.com/office/2006/metadata/properties" xmlns:ns2="c499480c-1540-4ffc-83c5-a433d9f1ccbc" xmlns:ns3="596623de-d8d1-48fb-b70d-7110ff29fdeb" targetNamespace="http://schemas.microsoft.com/office/2006/metadata/properties" ma:root="true" ma:fieldsID="e927efbf9f08ff5196b76bc46ea0ce3f" ns2:_="" ns3:_="">
    <xsd:import namespace="c499480c-1540-4ffc-83c5-a433d9f1ccbc"/>
    <xsd:import namespace="596623de-d8d1-48fb-b70d-7110ff29fd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99480c-1540-4ffc-83c5-a433d9f1cc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Balises d’images" ma:readOnly="false" ma:fieldId="{5cf76f15-5ced-4ddc-b409-7134ff3c332f}" ma:taxonomyMulti="true" ma:sspId="351e27fc-69cc-4f98-aa5d-b666aca758f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6623de-d8d1-48fb-b70d-7110ff29fde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c0814d59-edf0-412a-bb02-13f2c52fb4ae}" ma:internalName="TaxCatchAll" ma:showField="CatchAllData" ma:web="596623de-d8d1-48fb-b70d-7110ff29fd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0590CD-5290-478F-B5B3-9D9B9FF6FEAB}">
  <ds:schemaRefs>
    <ds:schemaRef ds:uri="http://schemas.microsoft.com/office/2006/metadata/properties"/>
    <ds:schemaRef ds:uri="http://schemas.microsoft.com/office/infopath/2007/PartnerControls"/>
    <ds:schemaRef ds:uri="596623de-d8d1-48fb-b70d-7110ff29fdeb"/>
    <ds:schemaRef ds:uri="c499480c-1540-4ffc-83c5-a433d9f1ccbc"/>
  </ds:schemaRefs>
</ds:datastoreItem>
</file>

<file path=customXml/itemProps2.xml><?xml version="1.0" encoding="utf-8"?>
<ds:datastoreItem xmlns:ds="http://schemas.openxmlformats.org/officeDocument/2006/customXml" ds:itemID="{B15CF462-3BDC-40B1-AB88-3D5CF44472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247622E-7AB1-4854-B0AE-7EF272C73E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99480c-1540-4ffc-83c5-a433d9f1ccbc"/>
    <ds:schemaRef ds:uri="596623de-d8d1-48fb-b70d-7110ff29fd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2223</TotalTime>
  <Words>2601</Words>
  <Application>Microsoft Office PowerPoint</Application>
  <PresentationFormat>Grand écran</PresentationFormat>
  <Paragraphs>609</Paragraphs>
  <Slides>30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8" baseType="lpstr">
      <vt:lpstr>Wingdings</vt:lpstr>
      <vt:lpstr>ＭＳ Ｐゴシック</vt:lpstr>
      <vt:lpstr>Arial</vt:lpstr>
      <vt:lpstr>Calibri</vt:lpstr>
      <vt:lpstr>AdvTT689d5d16.B</vt:lpstr>
      <vt:lpstr>Nunito</vt:lpstr>
      <vt:lpstr>AdvTimes_new</vt:lpstr>
      <vt:lpstr>Thème Office</vt:lpstr>
      <vt:lpstr>DURABLÉ  Spécificité des résistances du blé dur aux maladies foliaires du blé</vt:lpstr>
      <vt:lpstr>Contexte</vt:lpstr>
      <vt:lpstr>Contexte</vt:lpstr>
      <vt:lpstr>Contexte</vt:lpstr>
      <vt:lpstr>Contexte</vt:lpstr>
      <vt:lpstr>Contexte</vt:lpstr>
      <vt:lpstr>Contexte</vt:lpstr>
      <vt:lpstr>Identification des résistances dans le blé dur </vt:lpstr>
      <vt:lpstr>Identification des résistances dans le blé dur</vt:lpstr>
      <vt:lpstr>Identification des résistances dans le blé dur</vt:lpstr>
      <vt:lpstr>Identification des résistances dans le blé dur</vt:lpstr>
      <vt:lpstr>Identification des résistances dans le blé dur</vt:lpstr>
      <vt:lpstr>Identification des résistances dans le blé dur</vt:lpstr>
      <vt:lpstr>Identification des résistances dans le blé dur</vt:lpstr>
      <vt:lpstr>Identification des résistances dans le blé dur</vt:lpstr>
      <vt:lpstr>Identification des résistances dans le blé dur</vt:lpstr>
      <vt:lpstr>Identification des résistances dans le blé dur</vt:lpstr>
      <vt:lpstr>Identification des résistances dans le blé dur</vt:lpstr>
      <vt:lpstr>Identification des résistances dans le blé dur</vt:lpstr>
      <vt:lpstr>Identification des résistances dans le blé dur</vt:lpstr>
      <vt:lpstr>Identification des résistances dans le blé dur</vt:lpstr>
      <vt:lpstr>Identification des résistances dans le blé dur</vt:lpstr>
      <vt:lpstr>Identification des résistances dans le blé dur</vt:lpstr>
      <vt:lpstr>Méta-analyse des résistances à la septoriose</vt:lpstr>
      <vt:lpstr>Méta-analyse des résistances à la septoriose</vt:lpstr>
      <vt:lpstr>Méta-analyse des résistances à la septoriose</vt:lpstr>
      <vt:lpstr>Méta-analyse des résistances à la septoriose</vt:lpstr>
      <vt:lpstr>Méta-analyse des résistances à la septoriose</vt:lpstr>
      <vt:lpstr>PERSPECTIVES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Virginie Biard</dc:creator>
  <cp:lastModifiedBy>Emeline TEISSIER FREMERY</cp:lastModifiedBy>
  <cp:revision>101</cp:revision>
  <dcterms:created xsi:type="dcterms:W3CDTF">2021-01-18T09:15:26Z</dcterms:created>
  <dcterms:modified xsi:type="dcterms:W3CDTF">2026-03-25T09:02:34Z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0x010100A2292C5402649942AC04D74907293DAB</vt:lpwstr>
  </property>
  <property fmtid="{D5CDD505-2E9C-101B-9397-08002B2CF9AE}" pid="3" name="MediaServiceImageTags">
    <vt:lpwstr/>
  </property>
</Properties>
</file>